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32"/>
  </p:notesMasterIdLst>
  <p:sldIdLst>
    <p:sldId id="256" r:id="rId2"/>
    <p:sldId id="417" r:id="rId3"/>
    <p:sldId id="416" r:id="rId4"/>
    <p:sldId id="285" r:id="rId5"/>
    <p:sldId id="312" r:id="rId6"/>
    <p:sldId id="292" r:id="rId7"/>
    <p:sldId id="393" r:id="rId8"/>
    <p:sldId id="314" r:id="rId9"/>
    <p:sldId id="363" r:id="rId10"/>
    <p:sldId id="315" r:id="rId11"/>
    <p:sldId id="403" r:id="rId12"/>
    <p:sldId id="410" r:id="rId13"/>
    <p:sldId id="411" r:id="rId14"/>
    <p:sldId id="401" r:id="rId15"/>
    <p:sldId id="415" r:id="rId16"/>
    <p:sldId id="404" r:id="rId17"/>
    <p:sldId id="402" r:id="rId18"/>
    <p:sldId id="381" r:id="rId19"/>
    <p:sldId id="405" r:id="rId20"/>
    <p:sldId id="406" r:id="rId21"/>
    <p:sldId id="392" r:id="rId22"/>
    <p:sldId id="408" r:id="rId23"/>
    <p:sldId id="396" r:id="rId24"/>
    <p:sldId id="397" r:id="rId25"/>
    <p:sldId id="394" r:id="rId26"/>
    <p:sldId id="395" r:id="rId27"/>
    <p:sldId id="412" r:id="rId28"/>
    <p:sldId id="413" r:id="rId29"/>
    <p:sldId id="414" r:id="rId30"/>
    <p:sldId id="418"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8" autoAdjust="0"/>
  </p:normalViewPr>
  <p:slideViewPr>
    <p:cSldViewPr>
      <p:cViewPr>
        <p:scale>
          <a:sx n="60" d="100"/>
          <a:sy n="60" d="100"/>
        </p:scale>
        <p:origin x="-143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ltLang="fr-F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ltLang="fr-FR"/>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lt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1FECE2D-5877-4970-80D2-D548445D245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DACA0E80-9B9A-4B48-A7C1-5B2A87A76D05}" type="slidenum">
              <a:rPr lang="fr-FR" altLang="fr-FR" smtClean="0"/>
              <a:pPr/>
              <a:t>5</a:t>
            </a:fld>
            <a:endParaRPr lang="fr-FR" alt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DEEFAB8B-32A0-4777-9971-AA6F745C5FC5}" type="slidenum">
              <a:rPr lang="fr-FR" altLang="fr-FR" smtClean="0"/>
              <a:pPr/>
              <a:t>6</a:t>
            </a:fld>
            <a:endParaRPr lang="fr-FR" altLang="fr-FR" smtClean="0"/>
          </a:p>
        </p:txBody>
      </p:sp>
      <p:sp>
        <p:nvSpPr>
          <p:cNvPr id="29699" name="Rectangle 2"/>
          <p:cNvSpPr>
            <a:spLocks noGrp="1" noRot="1" noChangeAspect="1" noChangeArrowheads="1" noTextEdit="1"/>
          </p:cNvSpPr>
          <p:nvPr>
            <p:ph type="sldImg"/>
          </p:nvPr>
        </p:nvSpPr>
        <p:spPr>
          <a:xfrm>
            <a:off x="1144588" y="685800"/>
            <a:ext cx="4572000" cy="3429000"/>
          </a:xfrm>
          <a:ln/>
        </p:spPr>
      </p:sp>
      <p:sp>
        <p:nvSpPr>
          <p:cNvPr id="29700" name="Rectangle 3"/>
          <p:cNvSpPr>
            <a:spLocks noGrp="1" noChangeArrowheads="1"/>
          </p:cNvSpPr>
          <p:nvPr>
            <p:ph type="body" idx="1"/>
          </p:nvPr>
        </p:nvSpPr>
        <p:spPr>
          <a:xfrm>
            <a:off x="912813" y="4341813"/>
            <a:ext cx="5032375" cy="4116387"/>
          </a:xfrm>
          <a:noFill/>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A7B9540-A893-4C2E-BE79-4904BAC36D93}" type="slidenum">
              <a:rPr lang="fr-FR" altLang="fr-FR" smtClean="0"/>
              <a:pPr/>
              <a:t>8</a:t>
            </a:fld>
            <a:endParaRPr lang="fr-FR" alt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41197FD-0FD3-42B6-9822-FA87FF039709}" type="slidenum">
              <a:rPr lang="fr-FR" altLang="fr-FR" smtClean="0"/>
              <a:pPr/>
              <a:t>9</a:t>
            </a:fld>
            <a:endParaRPr lang="fr-FR" alt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en-US"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9C70D8C6-236C-478E-8647-3BEB8E8EF23D}" type="slidenum">
              <a:rPr lang="fr-FR" altLang="fr-FR" smtClean="0"/>
              <a:pPr/>
              <a:t>10</a:t>
            </a:fld>
            <a:endParaRPr lang="fr-FR" alt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408E5E4B-F7A4-455D-AC70-30EA111EA684}" type="slidenum">
              <a:rPr lang="fr-FR" altLang="fr-FR" smtClean="0"/>
              <a:pPr/>
              <a:t>20</a:t>
            </a:fld>
            <a:endParaRPr lang="fr-FR" altLang="fr-F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D7E21DF-B8E1-4EDD-8109-059C78EFB617}" type="slidenum">
              <a:rPr lang="fr-FR" altLang="fr-FR" smtClean="0"/>
              <a:pPr/>
              <a:t>21</a:t>
            </a:fld>
            <a:endParaRPr lang="fr-FR" alt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smtClean="0"/>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FR" altLang="fr-FR"/>
          </a:p>
        </p:txBody>
      </p:sp>
      <p:sp>
        <p:nvSpPr>
          <p:cNvPr id="7" name="Footer Placeholder 4"/>
          <p:cNvSpPr>
            <a:spLocks noGrp="1"/>
          </p:cNvSpPr>
          <p:nvPr>
            <p:ph type="ftr" sz="quarter" idx="11"/>
          </p:nvPr>
        </p:nvSpPr>
        <p:spPr/>
        <p:txBody>
          <a:bodyPr/>
          <a:lstStyle>
            <a:lvl1pPr>
              <a:defRPr/>
            </a:lvl1pPr>
          </a:lstStyle>
          <a:p>
            <a:pPr>
              <a:defRPr/>
            </a:pPr>
            <a:endParaRPr lang="fr-FR" altLang="fr-FR"/>
          </a:p>
        </p:txBody>
      </p:sp>
      <p:sp>
        <p:nvSpPr>
          <p:cNvPr id="8" name="Slide Number Placeholder 5"/>
          <p:cNvSpPr>
            <a:spLocks noGrp="1"/>
          </p:cNvSpPr>
          <p:nvPr>
            <p:ph type="sldNum" sz="quarter" idx="12"/>
          </p:nvPr>
        </p:nvSpPr>
        <p:spPr/>
        <p:txBody>
          <a:bodyPr/>
          <a:lstStyle>
            <a:lvl1pPr>
              <a:defRPr/>
            </a:lvl1pPr>
          </a:lstStyle>
          <a:p>
            <a:pPr>
              <a:defRPr/>
            </a:pPr>
            <a:fld id="{E6D4B28F-35F6-45B7-A484-1DAA7D700F3D}" type="slidenum">
              <a:rPr lang="fr-FR" altLang="fr-FR"/>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pPr>
              <a:defRPr/>
            </a:pPr>
            <a:fld id="{243C8A47-4BDD-4DB7-A53A-99EBD7AC79C8}"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pPr>
              <a:defRPr/>
            </a:pPr>
            <a:fld id="{33237F9D-E12D-4E9B-9365-CFE7FF011EA1}" type="slidenum">
              <a:rPr lang="fr-FR" altLang="fr-FR"/>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30725"/>
          </a:xfrm>
        </p:spPr>
        <p:txBody>
          <a:bodyPr rtlCol="0">
            <a:normAutofit/>
          </a:bodyPr>
          <a:lstStyle/>
          <a:p>
            <a:pPr lvl="0"/>
            <a:endParaRPr lang="fr-FR" noProof="0" smtClean="0"/>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pPr>
              <a:defRPr/>
            </a:pPr>
            <a:fld id="{D22CBE27-4C93-429D-9EF4-B4F5D036E261}"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457200" y="1600200"/>
            <a:ext cx="8229600" cy="4530725"/>
          </a:xfrm>
        </p:spPr>
        <p:txBody>
          <a:bodyPr rtlCol="0">
            <a:normAutofit/>
          </a:bodyPr>
          <a:lstStyle/>
          <a:p>
            <a:pPr lvl="0"/>
            <a:endParaRPr lang="fr-FR" noProof="0" smtClean="0"/>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pPr>
              <a:defRPr/>
            </a:pPr>
            <a:fld id="{C457B1D7-8583-4DCB-B3C1-1B6133D78BD6}"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pPr>
              <a:defRPr/>
            </a:pPr>
            <a:fld id="{AE9EDBA0-C2E4-489B-BB66-12BCB8651FB5}"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fr-FR" smtClean="0"/>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Date Placeholder 3"/>
          <p:cNvSpPr>
            <a:spLocks noGrp="1"/>
          </p:cNvSpPr>
          <p:nvPr>
            <p:ph type="dt" sz="half" idx="10"/>
          </p:nvPr>
        </p:nvSpPr>
        <p:spPr/>
        <p:txBody>
          <a:bodyPr/>
          <a:lstStyle>
            <a:lvl1pPr>
              <a:defRPr/>
            </a:lvl1pPr>
          </a:lstStyle>
          <a:p>
            <a:pPr>
              <a:defRPr/>
            </a:pPr>
            <a:endParaRPr lang="fr-FR" altLang="fr-FR"/>
          </a:p>
        </p:txBody>
      </p:sp>
      <p:sp>
        <p:nvSpPr>
          <p:cNvPr id="7" name="Footer Placeholder 4"/>
          <p:cNvSpPr>
            <a:spLocks noGrp="1"/>
          </p:cNvSpPr>
          <p:nvPr>
            <p:ph type="ftr" sz="quarter" idx="11"/>
          </p:nvPr>
        </p:nvSpPr>
        <p:spPr/>
        <p:txBody>
          <a:bodyPr/>
          <a:lstStyle>
            <a:lvl1pPr>
              <a:defRPr/>
            </a:lvl1pPr>
          </a:lstStyle>
          <a:p>
            <a:pPr>
              <a:defRPr/>
            </a:pPr>
            <a:endParaRPr lang="fr-FR" altLang="fr-FR"/>
          </a:p>
        </p:txBody>
      </p:sp>
      <p:sp>
        <p:nvSpPr>
          <p:cNvPr id="8" name="Slide Number Placeholder 5"/>
          <p:cNvSpPr>
            <a:spLocks noGrp="1"/>
          </p:cNvSpPr>
          <p:nvPr>
            <p:ph type="sldNum" sz="quarter" idx="12"/>
          </p:nvPr>
        </p:nvSpPr>
        <p:spPr/>
        <p:txBody>
          <a:bodyPr/>
          <a:lstStyle>
            <a:lvl1pPr>
              <a:defRPr/>
            </a:lvl1pPr>
          </a:lstStyle>
          <a:p>
            <a:pPr>
              <a:defRPr/>
            </a:pPr>
            <a:fld id="{10EC4540-CE5F-4FCA-8488-70D3DBFE117D}" type="slidenum">
              <a:rPr lang="fr-FR" altLang="fr-FR"/>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pPr>
              <a:defRPr/>
            </a:pPr>
            <a:endParaRPr lang="fr-FR" altLang="fr-FR"/>
          </a:p>
        </p:txBody>
      </p:sp>
      <p:sp>
        <p:nvSpPr>
          <p:cNvPr id="6" name="Footer Placeholder 4"/>
          <p:cNvSpPr>
            <a:spLocks noGrp="1"/>
          </p:cNvSpPr>
          <p:nvPr>
            <p:ph type="ftr" sz="quarter" idx="11"/>
          </p:nvPr>
        </p:nvSpPr>
        <p:spPr/>
        <p:txBody>
          <a:bodyPr/>
          <a:lstStyle>
            <a:lvl1pPr>
              <a:defRPr/>
            </a:lvl1pPr>
          </a:lstStyle>
          <a:p>
            <a:pPr>
              <a:defRPr/>
            </a:pPr>
            <a:endParaRPr lang="fr-FR" altLang="fr-FR"/>
          </a:p>
        </p:txBody>
      </p:sp>
      <p:sp>
        <p:nvSpPr>
          <p:cNvPr id="7" name="Slide Number Placeholder 5"/>
          <p:cNvSpPr>
            <a:spLocks noGrp="1"/>
          </p:cNvSpPr>
          <p:nvPr>
            <p:ph type="sldNum" sz="quarter" idx="12"/>
          </p:nvPr>
        </p:nvSpPr>
        <p:spPr/>
        <p:txBody>
          <a:bodyPr/>
          <a:lstStyle>
            <a:lvl1pPr>
              <a:defRPr/>
            </a:lvl1pPr>
          </a:lstStyle>
          <a:p>
            <a:pPr>
              <a:defRPr/>
            </a:pPr>
            <a:fld id="{FA91BCB1-280E-48F3-A196-A52DFD9686CA}"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Date Placeholder 6"/>
          <p:cNvSpPr>
            <a:spLocks noGrp="1"/>
          </p:cNvSpPr>
          <p:nvPr>
            <p:ph type="dt" sz="half" idx="10"/>
          </p:nvPr>
        </p:nvSpPr>
        <p:spPr/>
        <p:txBody>
          <a:bodyPr/>
          <a:lstStyle>
            <a:lvl1pPr>
              <a:defRPr/>
            </a:lvl1pPr>
          </a:lstStyle>
          <a:p>
            <a:pPr>
              <a:defRPr/>
            </a:pPr>
            <a:endParaRPr lang="fr-FR" altLang="fr-FR"/>
          </a:p>
        </p:txBody>
      </p:sp>
      <p:sp>
        <p:nvSpPr>
          <p:cNvPr id="10" name="Footer Placeholder 7"/>
          <p:cNvSpPr>
            <a:spLocks noGrp="1"/>
          </p:cNvSpPr>
          <p:nvPr>
            <p:ph type="ftr" sz="quarter" idx="11"/>
          </p:nvPr>
        </p:nvSpPr>
        <p:spPr/>
        <p:txBody>
          <a:bodyPr/>
          <a:lstStyle>
            <a:lvl1pPr>
              <a:defRPr/>
            </a:lvl1pPr>
          </a:lstStyle>
          <a:p>
            <a:pPr>
              <a:defRPr/>
            </a:pPr>
            <a:endParaRPr lang="fr-FR" altLang="fr-FR"/>
          </a:p>
        </p:txBody>
      </p:sp>
      <p:sp>
        <p:nvSpPr>
          <p:cNvPr id="11" name="Slide Number Placeholder 8"/>
          <p:cNvSpPr>
            <a:spLocks noGrp="1"/>
          </p:cNvSpPr>
          <p:nvPr>
            <p:ph type="sldNum" sz="quarter" idx="12"/>
          </p:nvPr>
        </p:nvSpPr>
        <p:spPr/>
        <p:txBody>
          <a:bodyPr/>
          <a:lstStyle>
            <a:lvl1pPr>
              <a:defRPr/>
            </a:lvl1pPr>
          </a:lstStyle>
          <a:p>
            <a:pPr>
              <a:defRPr/>
            </a:pPr>
            <a:fld id="{4E6E02DA-8823-468F-9858-411F98A1897C}"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endParaRPr lang="fr-FR" altLang="fr-FR"/>
          </a:p>
        </p:txBody>
      </p:sp>
      <p:sp>
        <p:nvSpPr>
          <p:cNvPr id="4" name="Footer Placeholder 4"/>
          <p:cNvSpPr>
            <a:spLocks noGrp="1"/>
          </p:cNvSpPr>
          <p:nvPr>
            <p:ph type="ftr" sz="quarter" idx="11"/>
          </p:nvPr>
        </p:nvSpPr>
        <p:spPr/>
        <p:txBody>
          <a:bodyPr/>
          <a:lstStyle>
            <a:lvl1pPr>
              <a:defRPr/>
            </a:lvl1pPr>
          </a:lstStyle>
          <a:p>
            <a:pPr>
              <a:defRPr/>
            </a:pPr>
            <a:endParaRPr lang="fr-FR" altLang="fr-FR"/>
          </a:p>
        </p:txBody>
      </p:sp>
      <p:sp>
        <p:nvSpPr>
          <p:cNvPr id="5" name="Slide Number Placeholder 5"/>
          <p:cNvSpPr>
            <a:spLocks noGrp="1"/>
          </p:cNvSpPr>
          <p:nvPr>
            <p:ph type="sldNum" sz="quarter" idx="12"/>
          </p:nvPr>
        </p:nvSpPr>
        <p:spPr/>
        <p:txBody>
          <a:bodyPr/>
          <a:lstStyle>
            <a:lvl1pPr>
              <a:defRPr/>
            </a:lvl1pPr>
          </a:lstStyle>
          <a:p>
            <a:pPr>
              <a:defRPr/>
            </a:pPr>
            <a:fld id="{9D15073B-C958-4D85-99A3-26A35F1FE1F9}" type="slidenum">
              <a:rPr lang="fr-FR" altLang="fr-FR"/>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fr-FR"/>
          </a:p>
        </p:txBody>
      </p:sp>
      <p:sp>
        <p:nvSpPr>
          <p:cNvPr id="3" name="Footer Placeholder 4"/>
          <p:cNvSpPr>
            <a:spLocks noGrp="1"/>
          </p:cNvSpPr>
          <p:nvPr>
            <p:ph type="ftr" sz="quarter" idx="11"/>
          </p:nvPr>
        </p:nvSpPr>
        <p:spPr/>
        <p:txBody>
          <a:bodyPr/>
          <a:lstStyle>
            <a:lvl1pPr>
              <a:defRPr/>
            </a:lvl1pPr>
          </a:lstStyle>
          <a:p>
            <a:pPr>
              <a:defRPr/>
            </a:pPr>
            <a:endParaRPr lang="fr-FR" altLang="fr-FR"/>
          </a:p>
        </p:txBody>
      </p:sp>
      <p:sp>
        <p:nvSpPr>
          <p:cNvPr id="4" name="Slide Number Placeholder 5"/>
          <p:cNvSpPr>
            <a:spLocks noGrp="1"/>
          </p:cNvSpPr>
          <p:nvPr>
            <p:ph type="sldNum" sz="quarter" idx="12"/>
          </p:nvPr>
        </p:nvSpPr>
        <p:spPr/>
        <p:txBody>
          <a:bodyPr/>
          <a:lstStyle>
            <a:lvl1pPr>
              <a:defRPr/>
            </a:lvl1pPr>
          </a:lstStyle>
          <a:p>
            <a:pPr>
              <a:defRPr/>
            </a:pPr>
            <a:fld id="{8C826D5E-6AD6-48E2-A9A6-589B00C341CC}" type="slidenum">
              <a:rPr lang="fr-FR" altLang="fr-FR"/>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fr-FR" smtClean="0"/>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endParaRPr lang="fr-FR" altLang="fr-FR"/>
          </a:p>
        </p:txBody>
      </p:sp>
      <p:sp>
        <p:nvSpPr>
          <p:cNvPr id="7" name="Footer Placeholder 5"/>
          <p:cNvSpPr>
            <a:spLocks noGrp="1"/>
          </p:cNvSpPr>
          <p:nvPr>
            <p:ph type="ftr" sz="quarter" idx="11"/>
          </p:nvPr>
        </p:nvSpPr>
        <p:spPr/>
        <p:txBody>
          <a:bodyPr/>
          <a:lstStyle>
            <a:lvl1pPr>
              <a:defRPr/>
            </a:lvl1pPr>
          </a:lstStyle>
          <a:p>
            <a:pPr>
              <a:defRPr/>
            </a:pPr>
            <a:endParaRPr lang="fr-FR" altLang="fr-FR"/>
          </a:p>
        </p:txBody>
      </p:sp>
      <p:sp>
        <p:nvSpPr>
          <p:cNvPr id="8" name="Slide Number Placeholder 6"/>
          <p:cNvSpPr>
            <a:spLocks noGrp="1"/>
          </p:cNvSpPr>
          <p:nvPr>
            <p:ph type="sldNum" sz="quarter" idx="12"/>
          </p:nvPr>
        </p:nvSpPr>
        <p:spPr/>
        <p:txBody>
          <a:bodyPr/>
          <a:lstStyle>
            <a:lvl1pPr>
              <a:defRPr/>
            </a:lvl1pPr>
          </a:lstStyle>
          <a:p>
            <a:pPr>
              <a:defRPr/>
            </a:pPr>
            <a:fld id="{57FB4204-6B49-46FE-8DC1-6F64DAB6B274}"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fr-FR" smtClean="0"/>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ltLang="fr-FR"/>
          </a:p>
        </p:txBody>
      </p:sp>
      <p:sp>
        <p:nvSpPr>
          <p:cNvPr id="6" name="Footer Placeholder 4"/>
          <p:cNvSpPr>
            <a:spLocks noGrp="1"/>
          </p:cNvSpPr>
          <p:nvPr>
            <p:ph type="ftr" sz="quarter" idx="11"/>
          </p:nvPr>
        </p:nvSpPr>
        <p:spPr/>
        <p:txBody>
          <a:bodyPr/>
          <a:lstStyle>
            <a:lvl1pPr>
              <a:defRPr/>
            </a:lvl1pPr>
          </a:lstStyle>
          <a:p>
            <a:pPr>
              <a:defRPr/>
            </a:pPr>
            <a:endParaRPr lang="fr-FR" altLang="fr-FR"/>
          </a:p>
        </p:txBody>
      </p:sp>
      <p:sp>
        <p:nvSpPr>
          <p:cNvPr id="7" name="Slide Number Placeholder 5"/>
          <p:cNvSpPr>
            <a:spLocks noGrp="1"/>
          </p:cNvSpPr>
          <p:nvPr>
            <p:ph type="sldNum" sz="quarter" idx="12"/>
          </p:nvPr>
        </p:nvSpPr>
        <p:spPr/>
        <p:txBody>
          <a:bodyPr/>
          <a:lstStyle>
            <a:lvl1pPr>
              <a:defRPr/>
            </a:lvl1pPr>
          </a:lstStyle>
          <a:p>
            <a:pPr>
              <a:defRPr/>
            </a:pPr>
            <a:fld id="{3F3792FB-1101-4039-976C-FC4376B93B9A}" type="slidenum">
              <a:rPr lang="fr-FR" altLang="fr-FR"/>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ltLang="fr-FR" smtClean="0"/>
              <a:t>Modifiez le style du titre</a:t>
            </a:r>
            <a:endParaRPr lang="en-US" altLang="fr-FR"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fr-FR" altLang="fr-F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fr-FR" altLang="fr-F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FFE3D0B1-6A51-4C17-99A7-5EFE817767BF}" type="slidenum">
              <a:rPr lang="fr-FR" altLang="fr-FR"/>
              <a:pPr>
                <a:defRPr/>
              </a:pPr>
              <a:t>‹N°›</a:t>
            </a:fld>
            <a:endParaRPr lang="fr-FR" altLang="fr-F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72" r:id="rId1"/>
    <p:sldLayoutId id="2147484163" r:id="rId2"/>
    <p:sldLayoutId id="2147484173" r:id="rId3"/>
    <p:sldLayoutId id="2147484164" r:id="rId4"/>
    <p:sldLayoutId id="2147484174" r:id="rId5"/>
    <p:sldLayoutId id="2147484165" r:id="rId6"/>
    <p:sldLayoutId id="2147484166" r:id="rId7"/>
    <p:sldLayoutId id="2147484175" r:id="rId8"/>
    <p:sldLayoutId id="2147484167" r:id="rId9"/>
    <p:sldLayoutId id="2147484168" r:id="rId10"/>
    <p:sldLayoutId id="2147484169" r:id="rId11"/>
    <p:sldLayoutId id="2147484170" r:id="rId12"/>
    <p:sldLayoutId id="2147484171" r:id="rId13"/>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14438" y="-857250"/>
            <a:ext cx="6643687" cy="2857500"/>
          </a:xfrm>
        </p:spPr>
        <p:txBody>
          <a:bodyPr/>
          <a:lstStyle/>
          <a:p>
            <a:pPr algn="ctr" eaLnBrk="1" hangingPunct="1">
              <a:defRPr/>
            </a:pPr>
            <a:r>
              <a:rPr lang="fr-FR" altLang="fr-FR" sz="3600" b="1" dirty="0" smtClean="0">
                <a:solidFill>
                  <a:schemeClr val="bg1"/>
                </a:solidFill>
                <a:latin typeface="+mn-lt"/>
              </a:rPr>
              <a:t>BASES DU TRAITEMENT </a:t>
            </a:r>
            <a:br>
              <a:rPr lang="fr-FR" altLang="fr-FR" sz="3600" b="1" dirty="0" smtClean="0">
                <a:solidFill>
                  <a:schemeClr val="bg1"/>
                </a:solidFill>
                <a:latin typeface="+mn-lt"/>
              </a:rPr>
            </a:br>
            <a:r>
              <a:rPr lang="fr-FR" altLang="fr-FR" sz="3600" b="1" dirty="0" smtClean="0">
                <a:solidFill>
                  <a:schemeClr val="bg1"/>
                </a:solidFill>
                <a:latin typeface="+mn-lt"/>
              </a:rPr>
              <a:t>DE LA DOULEUR</a:t>
            </a:r>
          </a:p>
        </p:txBody>
      </p:sp>
      <p:sp>
        <p:nvSpPr>
          <p:cNvPr id="2" name="Sous-titre 1"/>
          <p:cNvSpPr>
            <a:spLocks noGrp="1"/>
          </p:cNvSpPr>
          <p:nvPr>
            <p:ph type="subTitle" idx="1"/>
          </p:nvPr>
        </p:nvSpPr>
        <p:spPr>
          <a:xfrm>
            <a:off x="2428860" y="3500438"/>
            <a:ext cx="4572032" cy="928694"/>
          </a:xfrm>
          <a:solidFill>
            <a:schemeClr val="bg1"/>
          </a:solidFill>
        </p:spPr>
        <p:txBody>
          <a:bodyPr rtlCol="0">
            <a:normAutofit fontScale="92500" lnSpcReduction="10000"/>
          </a:bodyPr>
          <a:lstStyle/>
          <a:p>
            <a:pPr algn="ctr" eaLnBrk="1" fontAlgn="auto" hangingPunct="1">
              <a:spcAft>
                <a:spcPts val="0"/>
              </a:spcAft>
              <a:buFont typeface="Arial" pitchFamily="34" charset="0"/>
              <a:buNone/>
              <a:defRPr/>
            </a:pPr>
            <a:r>
              <a:rPr lang="fr-FR" sz="1800" b="1" dirty="0" smtClean="0">
                <a:solidFill>
                  <a:schemeClr val="tx1"/>
                </a:solidFill>
                <a:cs typeface="Aharoni" panose="02010803020104030203" pitchFamily="2" charset="-79"/>
              </a:rPr>
              <a:t>Pr S.BOUGHANDJIOUA</a:t>
            </a:r>
          </a:p>
          <a:p>
            <a:pPr algn="ctr" eaLnBrk="1" fontAlgn="auto" hangingPunct="1">
              <a:spcAft>
                <a:spcPts val="0"/>
              </a:spcAft>
              <a:buFont typeface="Arial" pitchFamily="34" charset="0"/>
              <a:buNone/>
              <a:defRPr/>
            </a:pPr>
            <a:r>
              <a:rPr lang="fr-FR" sz="1800" b="1" dirty="0" smtClean="0">
                <a:solidFill>
                  <a:schemeClr val="tx1"/>
                </a:solidFill>
                <a:cs typeface="Aharoni" panose="02010803020104030203" pitchFamily="2" charset="-79"/>
              </a:rPr>
              <a:t>SERVICE DE MEDECINE INTERNE</a:t>
            </a:r>
          </a:p>
          <a:p>
            <a:pPr algn="ctr" eaLnBrk="1" fontAlgn="auto" hangingPunct="1">
              <a:spcAft>
                <a:spcPts val="0"/>
              </a:spcAft>
              <a:buFont typeface="Arial" pitchFamily="34" charset="0"/>
              <a:buNone/>
              <a:defRPr/>
            </a:pPr>
            <a:r>
              <a:rPr lang="fr-FR" sz="1800" b="1" dirty="0" smtClean="0">
                <a:solidFill>
                  <a:schemeClr val="tx1"/>
                </a:solidFill>
                <a:cs typeface="Aharoni" panose="02010803020104030203" pitchFamily="2" charset="-79"/>
              </a:rPr>
              <a:t>CHU ANNABA </a:t>
            </a:r>
            <a:endParaRPr lang="fr-FR" sz="1800" b="1" dirty="0">
              <a:solidFill>
                <a:schemeClr val="tx1"/>
              </a:solidFill>
              <a:cs typeface="Aharoni" panose="02010803020104030203" pitchFamily="2" charset="-79"/>
            </a:endParaRPr>
          </a:p>
        </p:txBody>
      </p:sp>
      <p:sp>
        <p:nvSpPr>
          <p:cNvPr id="5" name="Sous-titre 1"/>
          <p:cNvSpPr txBox="1">
            <a:spLocks/>
          </p:cNvSpPr>
          <p:nvPr/>
        </p:nvSpPr>
        <p:spPr bwMode="auto">
          <a:xfrm>
            <a:off x="2357422" y="6215082"/>
            <a:ext cx="4572032" cy="428628"/>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fr-FR" sz="1800" b="1" i="0" u="none" strike="noStrike" kern="1200" cap="none" spc="0" normalizeH="0" baseline="0" noProof="0" dirty="0" smtClean="0">
                <a:ln>
                  <a:noFill/>
                </a:ln>
                <a:solidFill>
                  <a:schemeClr val="tx1"/>
                </a:solidFill>
                <a:effectLst/>
                <a:uLnTx/>
                <a:uFillTx/>
                <a:latin typeface="+mn-lt"/>
                <a:ea typeface="+mn-ea"/>
                <a:cs typeface="Aharoni" panose="02010803020104030203" pitchFamily="2" charset="-79"/>
              </a:rPr>
              <a:t>ANNEE UNIVERSITAIRE 2019-2020</a:t>
            </a:r>
            <a:endParaRPr kumimoji="0" lang="fr-FR" sz="1800" b="1" i="0" u="none" strike="noStrike" kern="1200" cap="none" spc="0" normalizeH="0" baseline="0" noProof="0" dirty="0">
              <a:ln>
                <a:noFill/>
              </a:ln>
              <a:solidFill>
                <a:schemeClr val="tx1"/>
              </a:solidFill>
              <a:effectLst/>
              <a:uLnTx/>
              <a:uFillTx/>
              <a:latin typeface="+mn-lt"/>
              <a:ea typeface="+mn-ea"/>
              <a:cs typeface="Aharoni" panose="02010803020104030203" pitchFamily="2" charset="-79"/>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333375"/>
            <a:ext cx="7915275" cy="863600"/>
          </a:xfrm>
          <a:solidFill>
            <a:schemeClr val="bg2">
              <a:lumMod val="75000"/>
            </a:schemeClr>
          </a:solidFill>
        </p:spPr>
        <p:txBody>
          <a:bodyPr/>
          <a:lstStyle/>
          <a:p>
            <a:pPr eaLnBrk="1" hangingPunct="1">
              <a:defRPr/>
            </a:pPr>
            <a:r>
              <a:rPr lang="fr-FR" altLang="fr-FR" sz="3600" b="1" dirty="0" smtClean="0">
                <a:latin typeface="+mn-lt"/>
                <a:cs typeface="Aharoni" panose="02010803020104030203" pitchFamily="2" charset="-79"/>
              </a:rPr>
              <a:t>5</a:t>
            </a:r>
            <a:r>
              <a:rPr lang="fr-FR" altLang="fr-FR" sz="2400" b="1" dirty="0" smtClean="0">
                <a:latin typeface="+mn-lt"/>
                <a:cs typeface="Aharoni" panose="02010803020104030203" pitchFamily="2" charset="-79"/>
              </a:rPr>
              <a:t> RECOMMANDATIONS DEFINIES PAR L’OMS* </a:t>
            </a:r>
            <a:endParaRPr lang="fr-FR" altLang="fr-FR" sz="4000" b="1" dirty="0" smtClean="0">
              <a:latin typeface="+mn-lt"/>
              <a:cs typeface="Aharoni" panose="02010803020104030203" pitchFamily="2" charset="-79"/>
            </a:endParaRPr>
          </a:p>
        </p:txBody>
      </p:sp>
      <p:sp>
        <p:nvSpPr>
          <p:cNvPr id="28675" name="Rectangle 3"/>
          <p:cNvSpPr>
            <a:spLocks noGrp="1" noChangeArrowheads="1"/>
          </p:cNvSpPr>
          <p:nvPr>
            <p:ph idx="1"/>
          </p:nvPr>
        </p:nvSpPr>
        <p:spPr>
          <a:xfrm>
            <a:off x="571500" y="1628775"/>
            <a:ext cx="8072438" cy="4248150"/>
          </a:xfrm>
          <a:solidFill>
            <a:schemeClr val="bg1"/>
          </a:solidFill>
          <a:ln w="38100">
            <a:solidFill>
              <a:schemeClr val="accent1"/>
            </a:solidFill>
          </a:ln>
        </p:spPr>
        <p:txBody>
          <a:bodyPr/>
          <a:lstStyle/>
          <a:p>
            <a:pPr marL="457200" indent="-457200" eaLnBrk="1" hangingPunct="1">
              <a:buFont typeface="+mj-lt"/>
              <a:buAutoNum type="arabicPeriod"/>
              <a:defRPr/>
            </a:pPr>
            <a:endParaRPr lang="fr-FR" altLang="fr-FR" dirty="0" smtClean="0"/>
          </a:p>
          <a:p>
            <a:pPr marL="457200" indent="-457200" eaLnBrk="1" hangingPunct="1">
              <a:buFont typeface="+mj-lt"/>
              <a:buAutoNum type="arabicPeriod"/>
              <a:defRPr/>
            </a:pPr>
            <a:r>
              <a:rPr lang="fr-FR" altLang="fr-FR" dirty="0" smtClean="0"/>
              <a:t>Préférer, si possible, la voie d ’administration la plus simple et la moins invasive: la voie orale</a:t>
            </a:r>
          </a:p>
          <a:p>
            <a:pPr marL="228600" indent="-228600" eaLnBrk="1" hangingPunct="1">
              <a:buFont typeface="+mj-lt"/>
              <a:buAutoNum type="arabicPeriod"/>
              <a:defRPr/>
            </a:pPr>
            <a:endParaRPr lang="fr-FR" altLang="fr-FR" sz="1000" dirty="0" smtClean="0"/>
          </a:p>
          <a:p>
            <a:pPr marL="457200" indent="-457200" eaLnBrk="1" hangingPunct="1">
              <a:buFont typeface="+mj-lt"/>
              <a:buAutoNum type="arabicPeriod"/>
              <a:defRPr/>
            </a:pPr>
            <a:r>
              <a:rPr lang="fr-FR" altLang="fr-FR" dirty="0" smtClean="0"/>
              <a:t>Prescription personnalisée et adaptée aux besoins de la personne</a:t>
            </a:r>
          </a:p>
          <a:p>
            <a:pPr marL="457200" indent="-457200" eaLnBrk="1" hangingPunct="1">
              <a:lnSpc>
                <a:spcPct val="90000"/>
              </a:lnSpc>
              <a:buFont typeface="+mj-lt"/>
              <a:buAutoNum type="arabicPeriod"/>
              <a:defRPr/>
            </a:pPr>
            <a:r>
              <a:rPr lang="fr-FR" altLang="fr-FR" dirty="0" smtClean="0"/>
              <a:t>Administration régulière, à horaire fixe, à bonne posologie, sans attendre la résurgence de la douleur</a:t>
            </a:r>
          </a:p>
          <a:p>
            <a:pPr marL="228600" indent="-228600" eaLnBrk="1" hangingPunct="1">
              <a:lnSpc>
                <a:spcPct val="90000"/>
              </a:lnSpc>
              <a:buFont typeface="+mj-lt"/>
              <a:buAutoNum type="arabicPeriod"/>
              <a:defRPr/>
            </a:pPr>
            <a:endParaRPr lang="fr-FR" altLang="fr-FR" sz="1100" dirty="0" smtClean="0"/>
          </a:p>
          <a:p>
            <a:pPr marL="457200" indent="-457200" eaLnBrk="1" hangingPunct="1">
              <a:lnSpc>
                <a:spcPct val="90000"/>
              </a:lnSpc>
              <a:buFont typeface="+mj-lt"/>
              <a:buAutoNum type="arabicPeriod"/>
              <a:defRPr/>
            </a:pPr>
            <a:r>
              <a:rPr lang="fr-FR" altLang="fr-FR" dirty="0" smtClean="0"/>
              <a:t>Prescription en respectant les paliers de l’OMS à 3 niveaux</a:t>
            </a:r>
          </a:p>
          <a:p>
            <a:pPr marL="228600" indent="-228600" eaLnBrk="1" hangingPunct="1">
              <a:lnSpc>
                <a:spcPct val="90000"/>
              </a:lnSpc>
              <a:buClr>
                <a:schemeClr val="tx1"/>
              </a:buClr>
              <a:buFont typeface="+mj-lt"/>
              <a:buAutoNum type="arabicPeriod"/>
              <a:defRPr/>
            </a:pPr>
            <a:endParaRPr lang="fr-FR" altLang="fr-FR" sz="900" dirty="0" smtClean="0"/>
          </a:p>
          <a:p>
            <a:pPr marL="457200" indent="-457200" eaLnBrk="1" hangingPunct="1">
              <a:lnSpc>
                <a:spcPct val="90000"/>
              </a:lnSpc>
              <a:buFont typeface="+mj-lt"/>
              <a:buAutoNum type="arabicPeriod"/>
              <a:defRPr/>
            </a:pPr>
            <a:r>
              <a:rPr lang="fr-FR" altLang="fr-FR" dirty="0" smtClean="0"/>
              <a:t>Prescription ne négligeant aucun détail</a:t>
            </a:r>
          </a:p>
          <a:p>
            <a:pPr marL="457200" indent="-457200" eaLnBrk="1" hangingPunct="1">
              <a:buClr>
                <a:schemeClr val="tx1"/>
              </a:buClr>
              <a:buFont typeface="+mj-lt"/>
              <a:buAutoNum type="arabicPeriod"/>
              <a:defRPr/>
            </a:pPr>
            <a:endParaRPr lang="fr-FR" altLang="fr-FR" dirty="0" smtClean="0"/>
          </a:p>
        </p:txBody>
      </p:sp>
      <p:sp>
        <p:nvSpPr>
          <p:cNvPr id="157700" name="Text Box 4"/>
          <p:cNvSpPr txBox="1">
            <a:spLocks noChangeArrowheads="1"/>
          </p:cNvSpPr>
          <p:nvPr/>
        </p:nvSpPr>
        <p:spPr bwMode="auto">
          <a:xfrm>
            <a:off x="381000" y="6248400"/>
            <a:ext cx="4267200" cy="3048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50000"/>
              </a:spcBef>
              <a:defRPr/>
            </a:pPr>
            <a:r>
              <a:rPr lang="fr-FR" altLang="fr-FR" sz="1400" b="1">
                <a:latin typeface="Times New Roman" pitchFamily="18" charset="0"/>
              </a:rPr>
              <a:t>* OMS: Organisation Mondiale de la Santé</a:t>
            </a:r>
            <a:endParaRPr lang="fr-FR" altLang="fr-FR" sz="1400">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57188" y="1690688"/>
            <a:ext cx="8358187" cy="4524375"/>
          </a:xfrm>
          <a:prstGeom prst="rect">
            <a:avLst/>
          </a:prstGeom>
          <a:solidFill>
            <a:schemeClr val="bg1"/>
          </a:solidFill>
          <a:ln w="9525">
            <a:solidFill>
              <a:schemeClr val="accent1"/>
            </a:solidFill>
            <a:miter lim="800000"/>
            <a:headEnd/>
            <a:tailEnd/>
          </a:ln>
        </p:spPr>
        <p:txBody>
          <a:bodyPr>
            <a:spAutoFit/>
          </a:bodyPr>
          <a:lstStyle/>
          <a:p>
            <a:r>
              <a:rPr lang="fr-FR" b="1">
                <a:solidFill>
                  <a:srgbClr val="FF0000"/>
                </a:solidFill>
              </a:rPr>
              <a:t>En première intention : </a:t>
            </a:r>
          </a:p>
          <a:p>
            <a:endParaRPr lang="fr-FR" b="1">
              <a:solidFill>
                <a:srgbClr val="FF0000"/>
              </a:solidFill>
            </a:endParaRPr>
          </a:p>
          <a:p>
            <a:r>
              <a:rPr lang="fr-FR"/>
              <a:t>Par un palier 1,</a:t>
            </a:r>
          </a:p>
          <a:p>
            <a:endParaRPr lang="fr-FR"/>
          </a:p>
          <a:p>
            <a:r>
              <a:rPr lang="fr-FR"/>
              <a:t>Passer au palier supérieur en cas d'échec </a:t>
            </a:r>
          </a:p>
          <a:p>
            <a:endParaRPr lang="fr-FR"/>
          </a:p>
          <a:p>
            <a:r>
              <a:rPr lang="fr-FR"/>
              <a:t>Revenir au palier inférieur lorsque la cause est également traitée.</a:t>
            </a:r>
          </a:p>
          <a:p>
            <a:endParaRPr lang="fr-FR"/>
          </a:p>
          <a:p>
            <a:r>
              <a:rPr lang="fr-FR" b="1">
                <a:solidFill>
                  <a:srgbClr val="FF0000"/>
                </a:solidFill>
              </a:rPr>
              <a:t>Dans des situations de douleurs intenses: </a:t>
            </a:r>
          </a:p>
          <a:p>
            <a:endParaRPr lang="fr-FR" b="1">
              <a:solidFill>
                <a:srgbClr val="FF0000"/>
              </a:solidFill>
            </a:endParaRPr>
          </a:p>
          <a:p>
            <a:r>
              <a:rPr lang="fr-FR"/>
              <a:t>Commencer par un palier 2 voire d'emblée par un palier 3.</a:t>
            </a:r>
          </a:p>
          <a:p>
            <a:r>
              <a:rPr lang="fr-FR"/>
              <a:t> </a:t>
            </a:r>
          </a:p>
          <a:p>
            <a:r>
              <a:rPr lang="fr-FR"/>
              <a:t>Les paliers 1 seront souvent associés aux paliers 2 ou 3, car ils potentialisent leur action. </a:t>
            </a:r>
          </a:p>
          <a:p>
            <a:endParaRPr lang="fr-FR"/>
          </a:p>
          <a:p>
            <a:r>
              <a:rPr lang="fr-FR"/>
              <a:t>Pas d'indication à associer les paliers 2 et 3.</a:t>
            </a:r>
          </a:p>
        </p:txBody>
      </p:sp>
      <p:sp>
        <p:nvSpPr>
          <p:cNvPr id="3" name="Rectangle 2"/>
          <p:cNvSpPr/>
          <p:nvPr/>
        </p:nvSpPr>
        <p:spPr>
          <a:xfrm>
            <a:off x="1547813" y="214313"/>
            <a:ext cx="6119812" cy="1016000"/>
          </a:xfrm>
          <a:prstGeom prst="rect">
            <a:avLst/>
          </a:prstGeom>
          <a:solidFill>
            <a:schemeClr val="bg2">
              <a:lumMod val="90000"/>
            </a:schemeClr>
          </a:solidFill>
        </p:spPr>
        <p:txBody>
          <a:bodyPr>
            <a:spAutoFit/>
          </a:bodyPr>
          <a:lstStyle/>
          <a:p>
            <a:pPr>
              <a:defRPr/>
            </a:pPr>
            <a:endParaRPr lang="fr-FR" sz="2000" b="1" dirty="0"/>
          </a:p>
          <a:p>
            <a:pPr>
              <a:defRPr/>
            </a:pPr>
            <a:r>
              <a:rPr lang="fr-FR" sz="2000" b="1" dirty="0"/>
              <a:t>DOULEURS PAR EXCES DE NOCICEPTION</a:t>
            </a:r>
          </a:p>
          <a:p>
            <a:pPr algn="ctr">
              <a:defRPr/>
            </a:pPr>
            <a:r>
              <a:rPr lang="fr-FR" sz="2000" b="1" dirty="0"/>
              <a:t>REGLES DE PRESCRIPTION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23412"/>
          <a:stretch>
            <a:fillRect/>
          </a:stretch>
        </p:blipFill>
        <p:spPr bwMode="auto">
          <a:xfrm>
            <a:off x="214282" y="1285860"/>
            <a:ext cx="8601075" cy="4938725"/>
          </a:xfrm>
          <a:prstGeom prst="rect">
            <a:avLst/>
          </a:prstGeom>
          <a:ln>
            <a:noFill/>
          </a:ln>
          <a:effectLst>
            <a:outerShdw blurRad="292100" dist="139700" dir="2700000" algn="tl" rotWithShape="0">
              <a:srgbClr val="333333">
                <a:alpha val="65000"/>
              </a:srgbClr>
            </a:outerShdw>
          </a:effectLst>
        </p:spPr>
      </p:pic>
      <p:sp>
        <p:nvSpPr>
          <p:cNvPr id="3" name="Rectangle 1"/>
          <p:cNvSpPr txBox="1">
            <a:spLocks noChangeArrowheads="1"/>
          </p:cNvSpPr>
          <p:nvPr/>
        </p:nvSpPr>
        <p:spPr bwMode="auto">
          <a:xfrm>
            <a:off x="2428875" y="214313"/>
            <a:ext cx="4357688" cy="714375"/>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cs typeface="Arabic Transparent" pitchFamily="2" charset="-78"/>
              </a:rPr>
              <a:t>Palier 1 </a:t>
            </a:r>
            <a:endParaRPr lang="fr-FR" altLang="fr-FR" sz="4400" dirty="0" smtClean="0">
              <a:solidFill>
                <a:srgbClr val="FF0000"/>
              </a:solidFill>
              <a:cs typeface="Arabic Transparent"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2428875" y="214313"/>
            <a:ext cx="4357688" cy="714375"/>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cs typeface="Arabic Transparent" pitchFamily="2" charset="-78"/>
              </a:rPr>
              <a:t>Palier 1 </a:t>
            </a:r>
            <a:endParaRPr lang="fr-FR" altLang="fr-FR" sz="4400" dirty="0" smtClean="0">
              <a:solidFill>
                <a:srgbClr val="FF0000"/>
              </a:solidFill>
              <a:cs typeface="Arabic Transparent" pitchFamily="2" charset="-78"/>
            </a:endParaRPr>
          </a:p>
        </p:txBody>
      </p:sp>
      <p:grpSp>
        <p:nvGrpSpPr>
          <p:cNvPr id="5" name="Groupe 4"/>
          <p:cNvGrpSpPr/>
          <p:nvPr/>
        </p:nvGrpSpPr>
        <p:grpSpPr>
          <a:xfrm>
            <a:off x="271463" y="1285860"/>
            <a:ext cx="8601075" cy="5367353"/>
            <a:chOff x="271463" y="1285860"/>
            <a:chExt cx="8601075" cy="5367353"/>
          </a:xfrm>
        </p:grpSpPr>
        <p:pic>
          <p:nvPicPr>
            <p:cNvPr id="3074" name="Picture 2"/>
            <p:cNvPicPr>
              <a:picLocks noChangeAspect="1" noChangeArrowheads="1"/>
            </p:cNvPicPr>
            <p:nvPr/>
          </p:nvPicPr>
          <p:blipFill>
            <a:blip r:embed="rId2"/>
            <a:srcRect t="22649"/>
            <a:stretch>
              <a:fillRect/>
            </a:stretch>
          </p:blipFill>
          <p:spPr bwMode="auto">
            <a:xfrm>
              <a:off x="271463" y="1285860"/>
              <a:ext cx="8601075" cy="536735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071538" y="5572140"/>
              <a:ext cx="521497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214438" y="214313"/>
            <a:ext cx="6786562" cy="714375"/>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cs typeface="Arabic Transparent" pitchFamily="2" charset="-78"/>
              </a:rPr>
              <a:t>Palier 2 : </a:t>
            </a:r>
            <a:r>
              <a:rPr lang="fr-FR" altLang="fr-FR" sz="4000" dirty="0" smtClean="0">
                <a:solidFill>
                  <a:srgbClr val="C00000"/>
                </a:solidFill>
                <a:cs typeface="Arial" charset="0"/>
              </a:rPr>
              <a:t>les opioïdes faibles </a:t>
            </a:r>
            <a:endParaRPr lang="fr-FR" altLang="fr-FR" sz="4400" dirty="0" smtClean="0">
              <a:solidFill>
                <a:srgbClr val="C00000"/>
              </a:solidFill>
              <a:cs typeface="Arabic Transparent" pitchFamily="2" charset="-78"/>
            </a:endParaRPr>
          </a:p>
        </p:txBody>
      </p:sp>
      <p:sp>
        <p:nvSpPr>
          <p:cNvPr id="16387" name="Rectangle 2"/>
          <p:cNvSpPr>
            <a:spLocks noGrp="1" noChangeArrowheads="1"/>
          </p:cNvSpPr>
          <p:nvPr>
            <p:ph idx="1"/>
          </p:nvPr>
        </p:nvSpPr>
        <p:spPr>
          <a:xfrm>
            <a:off x="357188" y="2286000"/>
            <a:ext cx="4143375" cy="4214813"/>
          </a:xfrm>
          <a:solidFill>
            <a:schemeClr val="bg1"/>
          </a:solidFill>
          <a:ln>
            <a:solidFill>
              <a:schemeClr val="accent1"/>
            </a:solidFill>
          </a:ln>
        </p:spPr>
        <p:txBody>
          <a:bodyPr/>
          <a:lstStyle/>
          <a:p>
            <a:pPr marL="333375" indent="-333375" algn="ctr" eaLnBrk="1" hangingPunct="1">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smtClean="0"/>
          </a:p>
          <a:p>
            <a:pPr marL="333375" indent="-333375" algn="ctr" eaLnBrk="1" hangingPunct="1">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smtClean="0"/>
          </a:p>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mtClean="0"/>
              <a:t>Seule : Dicodin®LP (12h)</a:t>
            </a:r>
          </a:p>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mtClean="0"/>
              <a:t>En association avec paracétamol (Codoliprane®, Dafalgan codéiné®…), </a:t>
            </a:r>
          </a:p>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mtClean="0"/>
              <a:t>Posologie : 30 à 60 mg/4h</a:t>
            </a:r>
          </a:p>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mtClean="0"/>
              <a:t>ES et CI : ceux de la morphine</a:t>
            </a:r>
          </a:p>
          <a:p>
            <a:pPr marL="333375" indent="-333375" eaLnBrk="1" hangingPunct="1">
              <a:lnSpc>
                <a:spcPct val="90000"/>
              </a:lnSpc>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smtClean="0"/>
          </a:p>
        </p:txBody>
      </p:sp>
      <p:sp>
        <p:nvSpPr>
          <p:cNvPr id="5" name="Rectangle 2"/>
          <p:cNvSpPr txBox="1">
            <a:spLocks noChangeArrowheads="1"/>
          </p:cNvSpPr>
          <p:nvPr/>
        </p:nvSpPr>
        <p:spPr bwMode="auto">
          <a:xfrm>
            <a:off x="4643438" y="2286000"/>
            <a:ext cx="4286250" cy="4214813"/>
          </a:xfrm>
          <a:prstGeom prst="rect">
            <a:avLst/>
          </a:prstGeom>
          <a:solidFill>
            <a:schemeClr val="bg1"/>
          </a:solidFill>
          <a:ln w="9525">
            <a:solidFill>
              <a:schemeClr val="accent1"/>
            </a:solidFill>
            <a:miter lim="800000"/>
            <a:headEnd/>
            <a:tailEnd/>
          </a:ln>
        </p:spPr>
        <p:txBody>
          <a:bodyPr anchor="ctr"/>
          <a:lstStyle/>
          <a:p>
            <a:pPr marL="333375" indent="-333375" algn="ctr">
              <a:lnSpc>
                <a:spcPct val="90000"/>
              </a:lnSpc>
              <a:spcBef>
                <a:spcPts val="700"/>
              </a:spcBef>
              <a:buClr>
                <a:srgbClr val="C00000"/>
              </a:buCl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gn="ctr">
              <a:lnSpc>
                <a:spcPct val="90000"/>
              </a:lnSpc>
              <a:spcBef>
                <a:spcPts val="700"/>
              </a:spcBef>
              <a:buClr>
                <a:srgbClr val="C00000"/>
              </a:buCl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gn="ctr">
              <a:lnSpc>
                <a:spcPct val="90000"/>
              </a:lnSpc>
              <a:spcBef>
                <a:spcPts val="700"/>
              </a:spcBef>
              <a:buClr>
                <a:srgbClr val="C00000"/>
              </a:buCl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fr-FR" altLang="fr-FR" sz="2400" dirty="0">
                <a:latin typeface="+mn-lt"/>
              </a:rPr>
              <a:t>Posologie: 100 à 400 mg/j per os, 600 mg/j IV</a:t>
            </a: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10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fr-FR" altLang="fr-FR" sz="2400" dirty="0">
                <a:latin typeface="+mn-lt"/>
              </a:rPr>
              <a:t>Précautions chez  &gt;75 ans, </a:t>
            </a:r>
            <a:r>
              <a:rPr lang="fr-FR" altLang="fr-FR" sz="2400" dirty="0" err="1">
                <a:latin typeface="+mn-lt"/>
              </a:rPr>
              <a:t>ttt</a:t>
            </a:r>
            <a:r>
              <a:rPr lang="fr-FR" altLang="fr-FR" sz="2400" dirty="0">
                <a:latin typeface="+mn-lt"/>
              </a:rPr>
              <a:t> antidépresseur, insuffisance rénale, hépatique, respiratoire </a:t>
            </a: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12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fr-FR" altLang="fr-FR" sz="2400" dirty="0">
                <a:latin typeface="+mn-lt"/>
              </a:rPr>
              <a:t>ES et CI : ceux de morphine </a:t>
            </a: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400" dirty="0">
              <a:latin typeface="+mn-lt"/>
            </a:endParaRPr>
          </a:p>
          <a:p>
            <a:pPr marL="333375" indent="-333375">
              <a:lnSpc>
                <a:spcPct val="90000"/>
              </a:lnSpc>
              <a:spcBef>
                <a:spcPts val="700"/>
              </a:spcBef>
              <a:buClr>
                <a:srgbClr val="C00000"/>
              </a:buClr>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fr-FR" altLang="fr-FR" sz="2000" dirty="0">
              <a:latin typeface="+mn-lt"/>
            </a:endParaRPr>
          </a:p>
        </p:txBody>
      </p:sp>
      <p:sp>
        <p:nvSpPr>
          <p:cNvPr id="16389" name="Rectangle 5"/>
          <p:cNvSpPr>
            <a:spLocks noChangeArrowheads="1"/>
          </p:cNvSpPr>
          <p:nvPr/>
        </p:nvSpPr>
        <p:spPr bwMode="auto">
          <a:xfrm>
            <a:off x="357188" y="1500188"/>
            <a:ext cx="8572500" cy="400050"/>
          </a:xfrm>
          <a:prstGeom prst="rect">
            <a:avLst/>
          </a:prstGeom>
          <a:solidFill>
            <a:schemeClr val="bg2"/>
          </a:solidFill>
          <a:ln w="9525">
            <a:solidFill>
              <a:schemeClr val="accent1"/>
            </a:solidFill>
            <a:miter lim="800000"/>
            <a:headEnd/>
            <a:tailEnd/>
          </a:ln>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a:solidFill>
                  <a:srgbClr val="C00000"/>
                </a:solidFill>
              </a:rPr>
              <a:t>              Codéine                                      T</a:t>
            </a:r>
            <a:r>
              <a:rPr lang="fr-FR" altLang="fr-FR" b="1">
                <a:solidFill>
                  <a:srgbClr val="C00000"/>
                </a:solidFill>
              </a:rPr>
              <a:t>ramadol</a:t>
            </a:r>
          </a:p>
        </p:txBody>
      </p:sp>
      <p:sp>
        <p:nvSpPr>
          <p:cNvPr id="6" name="Rectangle 5"/>
          <p:cNvSpPr/>
          <p:nvPr/>
        </p:nvSpPr>
        <p:spPr>
          <a:xfrm>
            <a:off x="3214678" y="2285992"/>
            <a:ext cx="2643206"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fr-FR" altLang="fr-FR" dirty="0"/>
              <a:t>Puissance 1/10 morphine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6" y="2471758"/>
            <a:ext cx="8858280" cy="3886200"/>
          </a:xfrm>
          <a:solidFill>
            <a:schemeClr val="bg1"/>
          </a:solidFill>
        </p:spPr>
        <p:txBody>
          <a:bodyPr/>
          <a:lstStyle/>
          <a:p>
            <a:pPr algn="just">
              <a:buNone/>
            </a:pPr>
            <a:r>
              <a:rPr lang="fr-FR" dirty="0" smtClean="0">
                <a:solidFill>
                  <a:schemeClr val="tx1"/>
                </a:solidFill>
              </a:rPr>
              <a:t>Ils agissent en se liant à des récepteurs spécifiques de la douleur µ k &amp;</a:t>
            </a:r>
          </a:p>
          <a:p>
            <a:pPr algn="ctr">
              <a:lnSpc>
                <a:spcPct val="150000"/>
              </a:lnSpc>
              <a:buNone/>
            </a:pPr>
            <a:r>
              <a:rPr lang="fr-FR" b="1" dirty="0" smtClean="0">
                <a:solidFill>
                  <a:schemeClr val="accent6">
                    <a:lumMod val="60000"/>
                    <a:lumOff val="40000"/>
                  </a:schemeClr>
                </a:solidFill>
              </a:rPr>
              <a:t>Les opiacés sont divisés en plusieurs classes :</a:t>
            </a:r>
          </a:p>
          <a:p>
            <a:pPr algn="just">
              <a:buNone/>
            </a:pPr>
            <a:r>
              <a:rPr lang="fr-FR" dirty="0" smtClean="0"/>
              <a:t>– </a:t>
            </a:r>
            <a:r>
              <a:rPr lang="fr-FR" b="1" dirty="0" smtClean="0">
                <a:solidFill>
                  <a:srgbClr val="00B050"/>
                </a:solidFill>
              </a:rPr>
              <a:t>Les agonistes purs : </a:t>
            </a:r>
            <a:r>
              <a:rPr lang="fr-FR" dirty="0" smtClean="0">
                <a:solidFill>
                  <a:schemeClr val="tx1"/>
                </a:solidFill>
              </a:rPr>
              <a:t>activent tous les récepteurs auxquels ils se fixent : agonistes µ et k  ; analgésie illimitée en augmentant les doses</a:t>
            </a:r>
          </a:p>
          <a:p>
            <a:pPr algn="just">
              <a:buNone/>
            </a:pPr>
            <a:r>
              <a:rPr lang="fr-FR" dirty="0" smtClean="0"/>
              <a:t>– </a:t>
            </a:r>
            <a:r>
              <a:rPr lang="fr-FR" b="1" dirty="0" smtClean="0">
                <a:solidFill>
                  <a:srgbClr val="00B050"/>
                </a:solidFill>
              </a:rPr>
              <a:t>Les agonistes partiels </a:t>
            </a:r>
            <a:r>
              <a:rPr lang="fr-FR" dirty="0" smtClean="0">
                <a:solidFill>
                  <a:schemeClr val="tx1"/>
                </a:solidFill>
              </a:rPr>
              <a:t>comme la </a:t>
            </a:r>
            <a:r>
              <a:rPr lang="fr-FR" dirty="0" err="1" smtClean="0">
                <a:solidFill>
                  <a:schemeClr val="tx1"/>
                </a:solidFill>
              </a:rPr>
              <a:t>buprénorphine</a:t>
            </a:r>
            <a:r>
              <a:rPr lang="fr-FR" dirty="0" smtClean="0">
                <a:solidFill>
                  <a:schemeClr val="tx1"/>
                </a:solidFill>
              </a:rPr>
              <a:t> qui se lie au récepteur µ : activation partielle , il existe un effet plafond (lorsque l’on augmente la dose on n’augmente pas l’effet analgésique) ;</a:t>
            </a:r>
          </a:p>
          <a:p>
            <a:pPr>
              <a:buNone/>
            </a:pPr>
            <a:r>
              <a:rPr lang="fr-FR" dirty="0" smtClean="0"/>
              <a:t>– </a:t>
            </a:r>
            <a:r>
              <a:rPr lang="fr-FR" b="1" dirty="0" smtClean="0">
                <a:solidFill>
                  <a:srgbClr val="00B050"/>
                </a:solidFill>
              </a:rPr>
              <a:t>Les agonistes-antagonistes </a:t>
            </a:r>
            <a:r>
              <a:rPr lang="fr-FR" dirty="0" smtClean="0">
                <a:solidFill>
                  <a:schemeClr val="tx1"/>
                </a:solidFill>
              </a:rPr>
              <a:t>comme la </a:t>
            </a:r>
            <a:r>
              <a:rPr lang="fr-FR" dirty="0" err="1" smtClean="0">
                <a:solidFill>
                  <a:schemeClr val="tx1"/>
                </a:solidFill>
              </a:rPr>
              <a:t>nalbuphine</a:t>
            </a:r>
            <a:r>
              <a:rPr lang="fr-FR" dirty="0" smtClean="0">
                <a:solidFill>
                  <a:schemeClr val="tx1"/>
                </a:solidFill>
              </a:rPr>
              <a:t> activation partielle k et occupent mais n’activent pas les  µ , effet plafond) ;</a:t>
            </a:r>
          </a:p>
          <a:p>
            <a:pPr algn="just">
              <a:lnSpc>
                <a:spcPct val="150000"/>
              </a:lnSpc>
              <a:buNone/>
            </a:pPr>
            <a:r>
              <a:rPr lang="fr-FR" b="1" dirty="0" smtClean="0">
                <a:solidFill>
                  <a:srgbClr val="00B050"/>
                </a:solidFill>
              </a:rPr>
              <a:t>– Les antagonistes </a:t>
            </a:r>
            <a:r>
              <a:rPr lang="fr-FR" dirty="0" smtClean="0">
                <a:solidFill>
                  <a:schemeClr val="tx1"/>
                </a:solidFill>
              </a:rPr>
              <a:t>µ et k occupation des récepteurs sans activation</a:t>
            </a:r>
          </a:p>
          <a:p>
            <a:pPr algn="just">
              <a:lnSpc>
                <a:spcPct val="150000"/>
              </a:lnSpc>
              <a:buNone/>
            </a:pPr>
            <a:r>
              <a:rPr lang="fr-FR" dirty="0" smtClean="0"/>
              <a:t>.</a:t>
            </a:r>
          </a:p>
          <a:p>
            <a:pPr algn="just">
              <a:lnSpc>
                <a:spcPct val="150000"/>
              </a:lnSpc>
            </a:pPr>
            <a:endParaRPr lang="fr-FR" dirty="0"/>
          </a:p>
        </p:txBody>
      </p:sp>
      <p:sp>
        <p:nvSpPr>
          <p:cNvPr id="5" name="Rectangle 1"/>
          <p:cNvSpPr txBox="1">
            <a:spLocks noChangeArrowheads="1"/>
          </p:cNvSpPr>
          <p:nvPr/>
        </p:nvSpPr>
        <p:spPr bwMode="auto">
          <a:xfrm>
            <a:off x="1071563" y="285750"/>
            <a:ext cx="6858000" cy="846138"/>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t>Palier 3 : </a:t>
            </a:r>
            <a:r>
              <a:rPr lang="fr-FR" altLang="fr-FR" sz="4400" dirty="0" smtClean="0">
                <a:solidFill>
                  <a:srgbClr val="C00000"/>
                </a:solidFill>
              </a:rPr>
              <a:t>les opioïdes forts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a:xfrm>
            <a:off x="428625" y="2286000"/>
            <a:ext cx="8429625" cy="3214688"/>
          </a:xfrm>
          <a:solidFill>
            <a:schemeClr val="bg1"/>
          </a:solidFill>
          <a:ln>
            <a:solidFill>
              <a:schemeClr val="accent1"/>
            </a:solidFill>
          </a:ln>
        </p:spPr>
        <p:txBody>
          <a:bodyPr/>
          <a:lstStyle/>
          <a:p>
            <a:r>
              <a:rPr lang="fr-FR" smtClean="0"/>
              <a:t>Classés dans le palier 3 mais considérés comme des  paliers 2,5 .</a:t>
            </a:r>
          </a:p>
          <a:p>
            <a:r>
              <a:rPr lang="fr-FR" smtClean="0"/>
              <a:t>Leurs règles de prescription sont celles des paliers 3. </a:t>
            </a:r>
          </a:p>
          <a:p>
            <a:r>
              <a:rPr lang="fr-FR" smtClean="0"/>
              <a:t>Il ne faut pas les associer à d'autres morphiniques. </a:t>
            </a:r>
          </a:p>
          <a:p>
            <a:r>
              <a:rPr lang="fr-FR" smtClean="0"/>
              <a:t>La nalbuphine : utilisée en milieu d'anesthésie réanimation.</a:t>
            </a:r>
          </a:p>
          <a:p>
            <a:r>
              <a:rPr lang="fr-FR" smtClean="0"/>
              <a:t>La buprénorphine (Temgesic®):  utilisée en ambulatoire, </a:t>
            </a:r>
          </a:p>
        </p:txBody>
      </p:sp>
      <p:sp>
        <p:nvSpPr>
          <p:cNvPr id="4" name="Rectangle 1"/>
          <p:cNvSpPr txBox="1">
            <a:spLocks noChangeArrowheads="1"/>
          </p:cNvSpPr>
          <p:nvPr/>
        </p:nvSpPr>
        <p:spPr bwMode="auto">
          <a:xfrm>
            <a:off x="1071563" y="285750"/>
            <a:ext cx="6858000" cy="846138"/>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t>Palier 3 : </a:t>
            </a:r>
            <a:r>
              <a:rPr lang="fr-FR" altLang="fr-FR" sz="4400" dirty="0" smtClean="0">
                <a:solidFill>
                  <a:srgbClr val="C00000"/>
                </a:solidFill>
              </a:rPr>
              <a:t>les opioïdes forts</a:t>
            </a:r>
          </a:p>
        </p:txBody>
      </p:sp>
      <p:sp>
        <p:nvSpPr>
          <p:cNvPr id="5" name="Rectangle 4"/>
          <p:cNvSpPr/>
          <p:nvPr/>
        </p:nvSpPr>
        <p:spPr>
          <a:xfrm>
            <a:off x="1928813" y="1571625"/>
            <a:ext cx="5643562" cy="830997"/>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a:spAutoFit/>
          </a:bodyPr>
          <a:lstStyle/>
          <a:p>
            <a:pPr marL="457200" indent="-457200" algn="ctr">
              <a:buFont typeface="+mj-lt"/>
              <a:buAutoNum type="alphaUcPeriod"/>
              <a:defRPr/>
            </a:pPr>
            <a:r>
              <a:rPr lang="fr-FR" sz="2400" b="1" dirty="0">
                <a:solidFill>
                  <a:srgbClr val="FF0000"/>
                </a:solidFill>
              </a:rPr>
              <a:t>Agonistes-antagonistes </a:t>
            </a:r>
            <a:r>
              <a:rPr lang="fr-FR" sz="2400" b="1" dirty="0" smtClean="0">
                <a:solidFill>
                  <a:srgbClr val="FF0000"/>
                </a:solidFill>
              </a:rPr>
              <a:t>morphiniques/</a:t>
            </a:r>
          </a:p>
          <a:p>
            <a:pPr marL="457200" indent="-457200" algn="ctr">
              <a:defRPr/>
            </a:pPr>
            <a:r>
              <a:rPr lang="fr-FR" sz="2400" b="1" dirty="0" smtClean="0">
                <a:solidFill>
                  <a:srgbClr val="FF0000"/>
                </a:solidFill>
              </a:rPr>
              <a:t>Agonistes partiels</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071563" y="142875"/>
            <a:ext cx="6858000" cy="846138"/>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400" dirty="0" smtClean="0"/>
              <a:t>Palier 3 : </a:t>
            </a:r>
            <a:r>
              <a:rPr lang="fr-FR" altLang="fr-FR" sz="4400" dirty="0" smtClean="0">
                <a:solidFill>
                  <a:srgbClr val="C00000"/>
                </a:solidFill>
              </a:rPr>
              <a:t>les opioïdes forts</a:t>
            </a:r>
          </a:p>
        </p:txBody>
      </p:sp>
      <p:sp>
        <p:nvSpPr>
          <p:cNvPr id="18435" name="Rectangle 2"/>
          <p:cNvSpPr>
            <a:spLocks noGrp="1" noChangeArrowheads="1"/>
          </p:cNvSpPr>
          <p:nvPr>
            <p:ph idx="1"/>
          </p:nvPr>
        </p:nvSpPr>
        <p:spPr>
          <a:xfrm>
            <a:off x="179388" y="2428875"/>
            <a:ext cx="4291012" cy="4143375"/>
          </a:xfrm>
          <a:solidFill>
            <a:schemeClr val="bg1"/>
          </a:solidFill>
          <a:ln>
            <a:solidFill>
              <a:schemeClr val="accent1"/>
            </a:solidFill>
          </a:ln>
        </p:spPr>
        <p:txBody>
          <a:bodyPr/>
          <a:lstStyle/>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sz="2200" smtClean="0">
              <a:solidFill>
                <a:srgbClr val="009900"/>
              </a:solidFill>
            </a:endParaRPr>
          </a:p>
          <a:p>
            <a:pPr marL="333375" indent="-333375" eaLnBrk="1" hangingPunct="1">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b="1" u="sng" smtClean="0">
                <a:solidFill>
                  <a:srgbClr val="FF0000"/>
                </a:solidFill>
              </a:rPr>
              <a:t>morphine  :</a:t>
            </a:r>
          </a:p>
          <a:p>
            <a:pPr marL="333375" indent="-333375" eaLnBrk="1" hangingPunct="1">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 ampoule injectable; solution buvable; (Oramorph®); </a:t>
            </a:r>
          </a:p>
          <a:p>
            <a:pPr marL="333375" indent="-333375" eaLnBrk="1" hangingPunct="1">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cp et gél (Actiskénan®, Sévredol®)</a:t>
            </a:r>
          </a:p>
          <a:p>
            <a:pPr marL="333375" indent="-333375" eaLnBrk="1" hangingPunct="1">
              <a:buClrTx/>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 </a:t>
            </a:r>
            <a:r>
              <a:rPr lang="fr-FR" altLang="fr-FR" sz="2200" b="1" u="sng" smtClean="0">
                <a:solidFill>
                  <a:srgbClr val="FF0000"/>
                </a:solidFill>
              </a:rPr>
              <a:t>fentanyl : </a:t>
            </a:r>
          </a:p>
          <a:p>
            <a:pPr marL="333375" indent="-333375" eaLnBrk="1" hangingPunct="1">
              <a:buClrTx/>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transmuqueux (Actiq®, Abstral®)</a:t>
            </a:r>
          </a:p>
          <a:p>
            <a:pPr marL="333375" indent="-333375" eaLnBrk="1" hangingPunct="1">
              <a:buClrTx/>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 </a:t>
            </a:r>
            <a:r>
              <a:rPr lang="fr-FR" altLang="fr-FR" sz="2200" b="1" u="sng" smtClean="0">
                <a:solidFill>
                  <a:srgbClr val="FF0000"/>
                </a:solidFill>
              </a:rPr>
              <a:t>oxycodone</a:t>
            </a:r>
            <a:r>
              <a:rPr lang="fr-FR" altLang="fr-FR" sz="2200" b="1" u="sng" smtClean="0"/>
              <a:t> </a:t>
            </a:r>
            <a:r>
              <a:rPr lang="fr-FR" altLang="fr-FR" sz="2200" smtClean="0"/>
              <a:t>:</a:t>
            </a:r>
          </a:p>
          <a:p>
            <a:pPr marL="333375" indent="-333375" eaLnBrk="1" hangingPunct="1">
              <a:buClrTx/>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ampoule inj, gel (Oxynorm®), </a:t>
            </a:r>
          </a:p>
          <a:p>
            <a:pPr marL="333375" indent="-333375" eaLnBrk="1" hangingPunct="1">
              <a:buClrTx/>
              <a:buFont typeface="Arial"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smtClean="0"/>
              <a:t>cp orodispersible (Oxynormoro®)</a:t>
            </a:r>
          </a:p>
          <a:p>
            <a:pPr marL="333375" indent="-333375" eaLnBrk="1" hangingPunct="1">
              <a:buClrTx/>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sz="2200" smtClean="0"/>
          </a:p>
        </p:txBody>
      </p:sp>
      <p:sp>
        <p:nvSpPr>
          <p:cNvPr id="18436" name="Rectangle 2"/>
          <p:cNvSpPr txBox="1">
            <a:spLocks noChangeArrowheads="1"/>
          </p:cNvSpPr>
          <p:nvPr/>
        </p:nvSpPr>
        <p:spPr bwMode="auto">
          <a:xfrm>
            <a:off x="4659313" y="2428875"/>
            <a:ext cx="4160837" cy="4143375"/>
          </a:xfrm>
          <a:prstGeom prst="rect">
            <a:avLst/>
          </a:prstGeom>
          <a:solidFill>
            <a:schemeClr val="bg1"/>
          </a:solidFill>
          <a:ln w="9525">
            <a:solidFill>
              <a:schemeClr val="accent1"/>
            </a:solidFill>
            <a:miter lim="800000"/>
            <a:headEnd/>
            <a:tailEnd/>
          </a:ln>
        </p:spPr>
        <p:txBody>
          <a:bodyPr anchor="ctr"/>
          <a:lstStyle/>
          <a:p>
            <a:pPr marL="333375" indent="-333375">
              <a:spcBef>
                <a:spcPct val="20000"/>
              </a:spcBef>
              <a:buClr>
                <a:schemeClr val="accent1"/>
              </a:buClr>
              <a:buFont typeface="Arial"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b="1" u="sng">
                <a:solidFill>
                  <a:srgbClr val="FF0000"/>
                </a:solidFill>
                <a:latin typeface="Times New Roman" pitchFamily="18" charset="0"/>
              </a:rPr>
              <a:t>morphine : </a:t>
            </a:r>
          </a:p>
          <a:p>
            <a:pPr marL="333375" indent="-333375">
              <a:spcBef>
                <a:spcPct val="20000"/>
              </a:spcBef>
              <a:buClr>
                <a:schemeClr val="accent1"/>
              </a:buCl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a:solidFill>
                  <a:schemeClr val="tx2"/>
                </a:solidFill>
                <a:latin typeface="Times New Roman" pitchFamily="18" charset="0"/>
              </a:rPr>
              <a:t>gélule (Skénan®, Kapanol®),</a:t>
            </a:r>
          </a:p>
          <a:p>
            <a:pPr marL="333375" indent="-333375">
              <a:spcBef>
                <a:spcPct val="20000"/>
              </a:spcBef>
              <a:buClr>
                <a:schemeClr val="accent1"/>
              </a:buCl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a:solidFill>
                  <a:schemeClr val="tx2"/>
                </a:solidFill>
                <a:latin typeface="Times New Roman" pitchFamily="18" charset="0"/>
              </a:rPr>
              <a:t>cp (Moscontin®)</a:t>
            </a:r>
          </a:p>
          <a:p>
            <a:pPr marL="333375" indent="-333375">
              <a:spcBef>
                <a:spcPct val="20000"/>
              </a:spcBef>
              <a:buFont typeface="Arial"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b="1" u="sng">
                <a:solidFill>
                  <a:srgbClr val="FF0000"/>
                </a:solidFill>
                <a:latin typeface="Times New Roman" pitchFamily="18" charset="0"/>
              </a:rPr>
              <a:t>fentanyl :</a:t>
            </a:r>
          </a:p>
          <a:p>
            <a:pPr marL="333375" indent="-333375">
              <a:spcBef>
                <a:spcPct val="200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a:solidFill>
                  <a:schemeClr val="tx2"/>
                </a:solidFill>
                <a:latin typeface="Times New Roman" pitchFamily="18" charset="0"/>
              </a:rPr>
              <a:t>patch (Durogésic®, Matrifen®)</a:t>
            </a:r>
          </a:p>
          <a:p>
            <a:pPr marL="333375" indent="-333375">
              <a:spcBef>
                <a:spcPct val="20000"/>
              </a:spcBef>
              <a:buFont typeface="Arial"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b="1" u="sng">
                <a:solidFill>
                  <a:srgbClr val="FF0000"/>
                </a:solidFill>
                <a:latin typeface="Times New Roman" pitchFamily="18" charset="0"/>
              </a:rPr>
              <a:t>oxycodone :</a:t>
            </a:r>
          </a:p>
          <a:p>
            <a:pPr marL="333375" indent="-333375">
              <a:spcBef>
                <a:spcPct val="200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a:solidFill>
                  <a:schemeClr val="tx2"/>
                </a:solidFill>
                <a:latin typeface="Times New Roman" pitchFamily="18" charset="0"/>
              </a:rPr>
              <a:t>cp (Oxycontin®)</a:t>
            </a:r>
          </a:p>
          <a:p>
            <a:pPr marL="333375" indent="-333375">
              <a:spcBef>
                <a:spcPct val="20000"/>
              </a:spcBef>
              <a:buFont typeface="Arial"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200" b="1" u="sng">
                <a:solidFill>
                  <a:srgbClr val="FF0000"/>
                </a:solidFill>
                <a:latin typeface="Times New Roman" pitchFamily="18" charset="0"/>
              </a:rPr>
              <a:t>hydromorphone : </a:t>
            </a:r>
            <a:r>
              <a:rPr lang="fr-FR" altLang="fr-FR" sz="2200">
                <a:solidFill>
                  <a:schemeClr val="tx2"/>
                </a:solidFill>
                <a:latin typeface="Times New Roman" pitchFamily="18" charset="0"/>
              </a:rPr>
              <a:t>(Sophidone®)</a:t>
            </a:r>
          </a:p>
        </p:txBody>
      </p:sp>
      <p:sp>
        <p:nvSpPr>
          <p:cNvPr id="18437" name="Rectangle 4"/>
          <p:cNvSpPr>
            <a:spLocks noChangeArrowheads="1"/>
          </p:cNvSpPr>
          <p:nvPr/>
        </p:nvSpPr>
        <p:spPr bwMode="auto">
          <a:xfrm>
            <a:off x="785817" y="2285992"/>
            <a:ext cx="7215207" cy="40011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333375" indent="-333375">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fr-FR" altLang="fr-FR" sz="2000" b="1" dirty="0">
                <a:solidFill>
                  <a:schemeClr val="bg1"/>
                </a:solidFill>
              </a:rPr>
              <a:t>         Forme rapide, LI                                         Forme retard, LP </a:t>
            </a:r>
          </a:p>
        </p:txBody>
      </p:sp>
      <p:sp>
        <p:nvSpPr>
          <p:cNvPr id="6" name="Rectangle 5"/>
          <p:cNvSpPr/>
          <p:nvPr/>
        </p:nvSpPr>
        <p:spPr>
          <a:xfrm>
            <a:off x="1928813" y="1571625"/>
            <a:ext cx="5643562" cy="461963"/>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a:spAutoFit/>
          </a:bodyPr>
          <a:lstStyle/>
          <a:p>
            <a:pPr marL="457200" indent="-457200" algn="ctr">
              <a:buFont typeface="+mj-lt"/>
              <a:buAutoNum type="alphaUcPeriod"/>
              <a:defRPr/>
            </a:pPr>
            <a:r>
              <a:rPr lang="fr-FR" sz="2400" b="1" dirty="0">
                <a:solidFill>
                  <a:srgbClr val="FF0000"/>
                </a:solidFill>
              </a:rPr>
              <a:t>Agonistes morphiniques purs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243013" y="214313"/>
            <a:ext cx="6472237" cy="858837"/>
          </a:xfrm>
          <a:prstGeom prst="rect">
            <a:avLst/>
          </a:prstGeom>
          <a:solidFill>
            <a:schemeClr val="bg2">
              <a:lumMod val="75000"/>
            </a:schemeClr>
          </a:solidFill>
          <a:ln>
            <a:noFill/>
          </a:ln>
        </p:spPr>
        <p:txBody>
          <a:bodyPr anchor="b"/>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smtClean="0"/>
              <a:t>Palier 3 :  </a:t>
            </a:r>
            <a:r>
              <a:rPr lang="fr-FR" altLang="fr-FR" sz="3200" dirty="0" smtClean="0">
                <a:solidFill>
                  <a:srgbClr val="FF0000"/>
                </a:solidFill>
              </a:rPr>
              <a:t>effets indésirables</a:t>
            </a:r>
          </a:p>
        </p:txBody>
      </p:sp>
      <p:pic>
        <p:nvPicPr>
          <p:cNvPr id="4098" name="Picture 2"/>
          <p:cNvPicPr>
            <a:picLocks noChangeAspect="1" noChangeArrowheads="1"/>
          </p:cNvPicPr>
          <p:nvPr/>
        </p:nvPicPr>
        <p:blipFill>
          <a:blip r:embed="rId2"/>
          <a:srcRect/>
          <a:stretch>
            <a:fillRect/>
          </a:stretch>
        </p:blipFill>
        <p:spPr bwMode="auto">
          <a:xfrm>
            <a:off x="714348" y="1285860"/>
            <a:ext cx="8191500" cy="4686300"/>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214313" y="1071563"/>
            <a:ext cx="8715375" cy="5572125"/>
          </a:xfrm>
          <a:solidFill>
            <a:schemeClr val="bg1"/>
          </a:solidFill>
          <a:ln>
            <a:solidFill>
              <a:schemeClr val="accent1"/>
            </a:solidFill>
          </a:ln>
        </p:spPr>
        <p:txBody>
          <a:bodyPr/>
          <a:lstStyle/>
          <a:p>
            <a:pPr algn="just"/>
            <a:r>
              <a:rPr lang="fr-FR" smtClean="0"/>
              <a:t>Echec des paliers 1 puis 2 sauf  douleurs très intenses d'emblée.</a:t>
            </a:r>
          </a:p>
          <a:p>
            <a:pPr algn="just"/>
            <a:r>
              <a:rPr lang="fr-FR" smtClean="0"/>
              <a:t>Douleurs par nociception ou les douleurs mixtes.</a:t>
            </a:r>
          </a:p>
          <a:p>
            <a:pPr algn="just"/>
            <a:r>
              <a:rPr lang="fr-FR" smtClean="0"/>
              <a:t>Être très attentif aux prescriptions pour les douleurs chroniques non cancéreuses.</a:t>
            </a:r>
          </a:p>
          <a:p>
            <a:pPr algn="just"/>
            <a:r>
              <a:rPr lang="fr-FR" smtClean="0"/>
              <a:t>Informer le patient des effets secondaires et les prévenir :  laxatifs et si besoin d'antiémétiques.</a:t>
            </a:r>
          </a:p>
          <a:p>
            <a:pPr algn="just"/>
            <a:r>
              <a:rPr lang="fr-FR" smtClean="0"/>
              <a:t>L'association à palier 1 et coantalgiques est possible et souhaitable.</a:t>
            </a:r>
          </a:p>
          <a:p>
            <a:pPr algn="just"/>
            <a:r>
              <a:rPr lang="fr-FR" smtClean="0"/>
              <a:t>La voie orale doit systématiquement être privilégiée.</a:t>
            </a:r>
          </a:p>
          <a:p>
            <a:pPr algn="just"/>
            <a:r>
              <a:rPr lang="fr-FR" smtClean="0"/>
              <a:t>La prescription se </a:t>
            </a:r>
            <a:r>
              <a:rPr lang="fr-FR" smtClean="0">
                <a:solidFill>
                  <a:srgbClr val="FF0000"/>
                </a:solidFill>
              </a:rPr>
              <a:t>fait en ville sur des ordonnances sécurisées.</a:t>
            </a:r>
          </a:p>
          <a:p>
            <a:pPr algn="just"/>
            <a:r>
              <a:rPr lang="fr-FR" smtClean="0">
                <a:solidFill>
                  <a:srgbClr val="FF0000"/>
                </a:solidFill>
              </a:rPr>
              <a:t> </a:t>
            </a:r>
            <a:r>
              <a:rPr lang="fr-FR" smtClean="0"/>
              <a:t>La durée maximale de la prescription est généralement de 28 jours, </a:t>
            </a:r>
          </a:p>
        </p:txBody>
      </p:sp>
      <p:sp>
        <p:nvSpPr>
          <p:cNvPr id="4" name="Rectangle 3"/>
          <p:cNvSpPr/>
          <p:nvPr/>
        </p:nvSpPr>
        <p:spPr>
          <a:xfrm>
            <a:off x="1546225" y="214313"/>
            <a:ext cx="6026150" cy="369887"/>
          </a:xfrm>
          <a:prstGeom prst="rect">
            <a:avLst/>
          </a:prstGeom>
          <a:solidFill>
            <a:schemeClr val="bg2">
              <a:lumMod val="90000"/>
            </a:schemeClr>
          </a:solidFill>
        </p:spPr>
        <p:txBody>
          <a:bodyPr>
            <a:spAutoFit/>
          </a:bodyPr>
          <a:lstStyle/>
          <a:p>
            <a:pPr>
              <a:defRPr/>
            </a:pPr>
            <a:r>
              <a:rPr lang="fr-FR" b="1" dirty="0"/>
              <a:t>PALIER 3 : Règles de prescription communes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258888"/>
          </a:xfrm>
          <a:solidFill>
            <a:schemeClr val="bg2">
              <a:lumMod val="90000"/>
            </a:schemeClr>
          </a:solidFill>
        </p:spPr>
        <p:txBody>
          <a:bodyPr rtlCol="0">
            <a:normAutofit fontScale="90000"/>
          </a:bodyPr>
          <a:lstStyle/>
          <a:p>
            <a:pPr algn="ctr" eaLnBrk="1" fontAlgn="auto" hangingPunct="1">
              <a:spcAft>
                <a:spcPts val="0"/>
              </a:spcAft>
              <a:defRPr/>
            </a:pP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OBJECRIFS </a:t>
            </a:r>
            <a:endParaRPr lang="fr-FR" altLang="fr-FR" sz="2900" b="1" dirty="0" smtClean="0">
              <a:solidFill>
                <a:schemeClr val="tx1">
                  <a:lumMod val="85000"/>
                  <a:lumOff val="15000"/>
                </a:schemeClr>
              </a:solidFill>
              <a:latin typeface="+mn-lt"/>
              <a:cs typeface="Times New Roman" pitchFamily="18" charset="0"/>
            </a:endParaRPr>
          </a:p>
        </p:txBody>
      </p:sp>
      <p:sp>
        <p:nvSpPr>
          <p:cNvPr id="7171" name="Rectangle 3"/>
          <p:cNvSpPr>
            <a:spLocks noGrp="1" noChangeArrowheads="1"/>
          </p:cNvSpPr>
          <p:nvPr>
            <p:ph idx="1"/>
          </p:nvPr>
        </p:nvSpPr>
        <p:spPr>
          <a:xfrm>
            <a:off x="762000" y="1971692"/>
            <a:ext cx="7543800" cy="3886200"/>
          </a:xfrm>
          <a:solidFill>
            <a:schemeClr val="bg1"/>
          </a:solidFill>
        </p:spPr>
        <p:txBody>
          <a:bodyPr/>
          <a:lstStyle/>
          <a:p>
            <a:pPr marL="514350" indent="-514350" eaLnBrk="1" hangingPunct="1">
              <a:buFont typeface="+mj-lt"/>
              <a:buAutoNum type="romanUcPeriod"/>
              <a:defRPr/>
            </a:pPr>
            <a:r>
              <a:rPr lang="fr-FR" altLang="fr-FR" dirty="0" smtClean="0">
                <a:solidFill>
                  <a:schemeClr val="tx1">
                    <a:lumMod val="85000"/>
                    <a:lumOff val="15000"/>
                  </a:schemeClr>
                </a:solidFill>
              </a:rPr>
              <a:t>CONNAITRE LES DIFFERENTS TYPES DE DOULEUR </a:t>
            </a:r>
          </a:p>
          <a:p>
            <a:pPr marL="514350" indent="-514350" eaLnBrk="1" hangingPunct="1">
              <a:buFont typeface="+mj-lt"/>
              <a:buAutoNum type="romanUcPeriod"/>
              <a:defRPr/>
            </a:pPr>
            <a:r>
              <a:rPr lang="fr-FR" altLang="fr-FR" dirty="0" smtClean="0">
                <a:solidFill>
                  <a:schemeClr val="tx1">
                    <a:lumMod val="85000"/>
                    <a:lumOff val="15000"/>
                  </a:schemeClr>
                </a:solidFill>
              </a:rPr>
              <a:t>CONNAITRE LES PRINCIPES THERAPEUTIQUES EN FONCTION DU TYPE DE DOULEUR </a:t>
            </a:r>
          </a:p>
          <a:p>
            <a:pPr marL="514350" indent="-514350" algn="just" eaLnBrk="1" hangingPunct="1">
              <a:buFont typeface="+mj-lt"/>
              <a:buAutoNum type="romanUcPeriod"/>
              <a:defRPr/>
            </a:pPr>
            <a:r>
              <a:rPr lang="fr-FR" altLang="fr-FR" dirty="0" smtClean="0">
                <a:solidFill>
                  <a:schemeClr val="tx1">
                    <a:lumMod val="85000"/>
                    <a:lumOff val="15000"/>
                  </a:schemeClr>
                </a:solidFill>
              </a:rPr>
              <a:t>CONNAITRE LES DIFFERENTES CLASSES THERAPEUTIQUES , LEURS INDICATIONS EFFETS SECONDAIRES ET CONTRE INDICATIONS.</a:t>
            </a:r>
          </a:p>
          <a:p>
            <a:pPr marL="514350" indent="-514350" eaLnBrk="1" hangingPunct="1">
              <a:buNone/>
              <a:defRPr/>
            </a:pPr>
            <a:r>
              <a:rPr lang="fr-FR" altLang="fr-FR" dirty="0" smtClean="0">
                <a:solidFill>
                  <a:schemeClr val="tx1">
                    <a:lumMod val="85000"/>
                    <a:lumOff val="15000"/>
                  </a:schemeClr>
                </a:solidFill>
              </a:rPr>
              <a:t/>
            </a:r>
            <a:br>
              <a:rPr lang="fr-FR" altLang="fr-FR" dirty="0" smtClean="0">
                <a:solidFill>
                  <a:schemeClr val="tx1">
                    <a:lumMod val="85000"/>
                    <a:lumOff val="15000"/>
                  </a:schemeClr>
                </a:solidFill>
              </a:rPr>
            </a:br>
            <a:endParaRPr lang="fr-FR" altLang="fr-FR" b="1" dirty="0" smtClean="0"/>
          </a:p>
        </p:txBody>
      </p:sp>
    </p:spTree>
  </p:cSld>
  <p:clrMapOvr>
    <a:masterClrMapping/>
  </p:clrMapOvr>
  <p:transition spd="slow">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19250" y="180975"/>
            <a:ext cx="6048375" cy="800100"/>
          </a:xfrm>
          <a:solidFill>
            <a:schemeClr val="bg2">
              <a:lumMod val="90000"/>
            </a:schemeClr>
          </a:solidFill>
        </p:spPr>
        <p:txBody>
          <a:bodyPr/>
          <a:lstStyle/>
          <a:p>
            <a:pPr algn="ctr" eaLnBrk="1" hangingPunct="1">
              <a:defRPr/>
            </a:pPr>
            <a:r>
              <a:rPr lang="fr-FR" altLang="fr-FR" sz="3600" b="1" dirty="0" smtClean="0">
                <a:solidFill>
                  <a:schemeClr val="tx1"/>
                </a:solidFill>
                <a:latin typeface="+mn-lt"/>
              </a:rPr>
              <a:t>Les </a:t>
            </a:r>
            <a:r>
              <a:rPr lang="fr-FR" altLang="fr-FR" sz="3600" b="1" dirty="0" smtClean="0">
                <a:solidFill>
                  <a:schemeClr val="tx1"/>
                </a:solidFill>
                <a:latin typeface="+mn-lt"/>
                <a:cs typeface="Aharoni" panose="02010803020104030203" pitchFamily="2" charset="-79"/>
              </a:rPr>
              <a:t>COANTALGIQUES</a:t>
            </a:r>
            <a:endParaRPr lang="fr-FR" altLang="fr-FR" sz="4800" b="1" dirty="0" smtClean="0">
              <a:solidFill>
                <a:schemeClr val="tx1"/>
              </a:solidFill>
              <a:latin typeface="+mn-lt"/>
            </a:endParaRPr>
          </a:p>
        </p:txBody>
      </p:sp>
      <p:sp>
        <p:nvSpPr>
          <p:cNvPr id="19459" name="Rectangle 3"/>
          <p:cNvSpPr>
            <a:spLocks noGrp="1" noChangeArrowheads="1"/>
          </p:cNvSpPr>
          <p:nvPr>
            <p:ph idx="1"/>
          </p:nvPr>
        </p:nvSpPr>
        <p:spPr>
          <a:xfrm>
            <a:off x="762000" y="1785938"/>
            <a:ext cx="7543800" cy="3286125"/>
          </a:xfrm>
          <a:solidFill>
            <a:schemeClr val="bg1"/>
          </a:solidFill>
          <a:ln>
            <a:solidFill>
              <a:schemeClr val="accent1"/>
            </a:solidFill>
          </a:ln>
        </p:spPr>
        <p:txBody>
          <a:bodyPr/>
          <a:lstStyle/>
          <a:p>
            <a:pPr eaLnBrk="1" hangingPunct="1">
              <a:defRPr/>
            </a:pPr>
            <a:endParaRPr lang="fr-FR" altLang="fr-FR" dirty="0" smtClean="0"/>
          </a:p>
          <a:p>
            <a:pPr eaLnBrk="1" hangingPunct="1">
              <a:defRPr/>
            </a:pPr>
            <a:r>
              <a:rPr lang="fr-FR" altLang="fr-FR" dirty="0" smtClean="0"/>
              <a:t>Anti- Inflammatoires Non Stéroïdiens/Corticoïdes</a:t>
            </a:r>
          </a:p>
          <a:p>
            <a:pPr eaLnBrk="1" hangingPunct="1">
              <a:defRPr/>
            </a:pPr>
            <a:r>
              <a:rPr lang="fr-FR" altLang="fr-FR" dirty="0" smtClean="0"/>
              <a:t>Antispasmodiques</a:t>
            </a:r>
          </a:p>
          <a:p>
            <a:pPr eaLnBrk="1" hangingPunct="1">
              <a:defRPr/>
            </a:pPr>
            <a:r>
              <a:rPr lang="fr-FR" altLang="fr-FR" dirty="0" err="1" smtClean="0"/>
              <a:t>Diphosphonates</a:t>
            </a:r>
            <a:endParaRPr lang="fr-FR" altLang="fr-FR" dirty="0" smtClean="0"/>
          </a:p>
          <a:p>
            <a:pPr eaLnBrk="1" hangingPunct="1">
              <a:defRPr/>
            </a:pPr>
            <a:r>
              <a:rPr lang="fr-FR" altLang="fr-FR" dirty="0" smtClean="0"/>
              <a:t>Myorelaxants, psychotropes</a:t>
            </a:r>
          </a:p>
          <a:p>
            <a:pPr eaLnBrk="1" hangingPunct="1">
              <a:defRPr/>
            </a:pPr>
            <a:r>
              <a:rPr lang="fr-FR" altLang="fr-FR" dirty="0" smtClean="0"/>
              <a:t>Anesthésiques locaux (percutanés ou en infiltration)</a:t>
            </a:r>
          </a:p>
          <a:p>
            <a:pPr marL="0" indent="0" eaLnBrk="1" hangingPunct="1">
              <a:buFont typeface="Arial" charset="0"/>
              <a:buNone/>
              <a:defRPr/>
            </a:pPr>
            <a:endParaRPr lang="fr-FR" altLang="fr-FR" dirty="0" smtClean="0"/>
          </a:p>
        </p:txBody>
      </p:sp>
      <p:sp>
        <p:nvSpPr>
          <p:cNvPr id="21508" name="Rectangle 3"/>
          <p:cNvSpPr txBox="1">
            <a:spLocks noChangeArrowheads="1"/>
          </p:cNvSpPr>
          <p:nvPr/>
        </p:nvSpPr>
        <p:spPr bwMode="auto">
          <a:xfrm>
            <a:off x="755650" y="2997200"/>
            <a:ext cx="7543800" cy="3886200"/>
          </a:xfrm>
          <a:prstGeom prst="rect">
            <a:avLst/>
          </a:prstGeom>
          <a:noFill/>
          <a:ln w="9525">
            <a:noFill/>
            <a:miter lim="800000"/>
            <a:headEnd/>
            <a:tailEnd/>
          </a:ln>
        </p:spPr>
        <p:txBody>
          <a:bodyPr anchor="ctr"/>
          <a:lstStyle/>
          <a:p>
            <a:pPr marL="273050" indent="-273050">
              <a:spcBef>
                <a:spcPct val="20000"/>
              </a:spcBef>
              <a:buClr>
                <a:schemeClr val="accent1"/>
              </a:buClr>
              <a:buFont typeface="Arial" charset="0"/>
              <a:buChar char="•"/>
            </a:pPr>
            <a:endParaRPr lang="fr-FR" altLang="fr-FR" sz="2800">
              <a:solidFill>
                <a:schemeClr val="tx2"/>
              </a:solidFill>
              <a:latin typeface="Times New Roman" pitchFamily="18" charset="0"/>
            </a:endParaRPr>
          </a:p>
          <a:p>
            <a:pPr marL="273050" indent="-273050">
              <a:spcBef>
                <a:spcPct val="20000"/>
              </a:spcBef>
              <a:buClr>
                <a:schemeClr val="tx1"/>
              </a:buClr>
              <a:buFont typeface="Wingdings" pitchFamily="2" charset="2"/>
              <a:buNone/>
            </a:pPr>
            <a:endParaRPr lang="fr-FR" altLang="fr-FR" sz="2400">
              <a:solidFill>
                <a:schemeClr val="tx2"/>
              </a:solidFill>
              <a:latin typeface="Times New Roman" pitchFamily="18" charset="0"/>
            </a:endParaRPr>
          </a:p>
          <a:p>
            <a:pPr marL="273050" indent="-273050">
              <a:spcBef>
                <a:spcPct val="20000"/>
              </a:spcBef>
              <a:buClr>
                <a:schemeClr val="accent1"/>
              </a:buClr>
              <a:buFont typeface="Arial" charset="0"/>
              <a:buChar char="•"/>
            </a:pPr>
            <a:endParaRPr lang="fr-FR" altLang="fr-FR" sz="28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15913"/>
            <a:ext cx="8077200" cy="2881313"/>
          </a:xfrm>
        </p:spPr>
        <p:txBody>
          <a:bodyPr/>
          <a:lstStyle/>
          <a:p>
            <a:pPr algn="ctr" eaLnBrk="1" hangingPunct="1"/>
            <a:r>
              <a:rPr lang="fr-FR" altLang="fr-FR" sz="4000" b="1" smtClean="0">
                <a:solidFill>
                  <a:schemeClr val="bg1"/>
                </a:solidFill>
                <a:latin typeface="Aharoni" pitchFamily="2" charset="-79"/>
                <a:cs typeface="Aharoni" pitchFamily="2" charset="-79"/>
              </a:rPr>
              <a:t>PRINCIPES THERAPEUTIQUES</a:t>
            </a:r>
            <a:br>
              <a:rPr lang="fr-FR" altLang="fr-FR" sz="4000" b="1" smtClean="0">
                <a:solidFill>
                  <a:schemeClr val="bg1"/>
                </a:solidFill>
                <a:latin typeface="Aharoni" pitchFamily="2" charset="-79"/>
                <a:cs typeface="Aharoni" pitchFamily="2" charset="-79"/>
              </a:rPr>
            </a:br>
            <a:endParaRPr lang="fr-FR" altLang="fr-FR" sz="4000" smtClean="0">
              <a:solidFill>
                <a:schemeClr val="bg1"/>
              </a:solidFill>
              <a:latin typeface="Aharoni" pitchFamily="2" charset="-79"/>
              <a:cs typeface="Aharoni" pitchFamily="2" charset="-79"/>
            </a:endParaRPr>
          </a:p>
        </p:txBody>
      </p:sp>
      <p:sp>
        <p:nvSpPr>
          <p:cNvPr id="2" name="Rectangle 1"/>
          <p:cNvSpPr/>
          <p:nvPr/>
        </p:nvSpPr>
        <p:spPr>
          <a:xfrm>
            <a:off x="1979613" y="2420938"/>
            <a:ext cx="5472112" cy="1077912"/>
          </a:xfrm>
          <a:prstGeom prst="rect">
            <a:avLst/>
          </a:prstGeom>
          <a:solidFill>
            <a:schemeClr val="tx1">
              <a:lumMod val="50000"/>
              <a:lumOff val="50000"/>
            </a:schemeClr>
          </a:solidFill>
        </p:spPr>
        <p:txBody>
          <a:bodyPr>
            <a:spAutoFit/>
          </a:bodyPr>
          <a:lstStyle/>
          <a:p>
            <a:pPr>
              <a:defRPr/>
            </a:pPr>
            <a:endParaRPr lang="fr-FR" sz="3200" b="1" dirty="0">
              <a:latin typeface="Aharoni" pitchFamily="2" charset="-79"/>
              <a:cs typeface="Aharoni" pitchFamily="2" charset="-79"/>
            </a:endParaRPr>
          </a:p>
          <a:p>
            <a:pPr>
              <a:defRPr/>
            </a:pPr>
            <a:r>
              <a:rPr lang="fr-FR" altLang="fr-FR" sz="3200" dirty="0">
                <a:latin typeface="Aharoni" pitchFamily="2" charset="-79"/>
                <a:cs typeface="Aharoni" pitchFamily="2" charset="-79"/>
              </a:rPr>
              <a:t>La douleur </a:t>
            </a:r>
            <a:r>
              <a:rPr lang="fr-FR" altLang="fr-FR" sz="3200" dirty="0" err="1">
                <a:latin typeface="Aharoni" pitchFamily="2" charset="-79"/>
                <a:cs typeface="Aharoni" pitchFamily="2" charset="-79"/>
              </a:rPr>
              <a:t>Neuropathique</a:t>
            </a:r>
            <a:endParaRPr lang="fr-FR" sz="3200" b="1" dirty="0">
              <a:latin typeface="Aharoni" pitchFamily="2" charset="-79"/>
              <a:cs typeface="Aharoni" pitchFamily="2" charset="-79"/>
            </a:endParaRPr>
          </a:p>
        </p:txBody>
      </p:sp>
      <p:pic>
        <p:nvPicPr>
          <p:cNvPr id="22532" name="Picture 4"/>
          <p:cNvPicPr>
            <a:picLocks noChangeAspect="1" noChangeArrowheads="1"/>
          </p:cNvPicPr>
          <p:nvPr/>
        </p:nvPicPr>
        <p:blipFill>
          <a:blip r:embed="rId3"/>
          <a:srcRect/>
          <a:stretch>
            <a:fillRect/>
          </a:stretch>
        </p:blipFill>
        <p:spPr bwMode="auto">
          <a:xfrm>
            <a:off x="6875463" y="3956050"/>
            <a:ext cx="1584325" cy="1633538"/>
          </a:xfrm>
          <a:prstGeom prst="rect">
            <a:avLst/>
          </a:prstGeom>
          <a:noFill/>
          <a:ln w="9525">
            <a:noFill/>
            <a:miter lim="800000"/>
            <a:headEnd/>
            <a:tailEnd/>
          </a:ln>
        </p:spPr>
      </p:pic>
      <p:pic>
        <p:nvPicPr>
          <p:cNvPr id="22533" name="Picture 5"/>
          <p:cNvPicPr>
            <a:picLocks noChangeAspect="1" noChangeArrowheads="1"/>
          </p:cNvPicPr>
          <p:nvPr/>
        </p:nvPicPr>
        <p:blipFill>
          <a:blip r:embed="rId4"/>
          <a:srcRect/>
          <a:stretch>
            <a:fillRect/>
          </a:stretch>
        </p:blipFill>
        <p:spPr bwMode="auto">
          <a:xfrm>
            <a:off x="3767138" y="3933825"/>
            <a:ext cx="2028825" cy="2028825"/>
          </a:xfrm>
          <a:prstGeom prst="rect">
            <a:avLst/>
          </a:prstGeom>
          <a:noFill/>
          <a:ln w="9525">
            <a:noFill/>
            <a:miter lim="800000"/>
            <a:headEnd/>
            <a:tailEnd/>
          </a:ln>
        </p:spPr>
      </p:pic>
      <p:pic>
        <p:nvPicPr>
          <p:cNvPr id="22534" name="Picture 6"/>
          <p:cNvPicPr>
            <a:picLocks noChangeAspect="1" noChangeArrowheads="1"/>
          </p:cNvPicPr>
          <p:nvPr/>
        </p:nvPicPr>
        <p:blipFill>
          <a:blip r:embed="rId5"/>
          <a:srcRect/>
          <a:stretch>
            <a:fillRect/>
          </a:stretch>
        </p:blipFill>
        <p:spPr bwMode="auto">
          <a:xfrm>
            <a:off x="1258888" y="3932238"/>
            <a:ext cx="16954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2000" y="1614502"/>
            <a:ext cx="7543800" cy="3886200"/>
          </a:xfrm>
          <a:solidFill>
            <a:schemeClr val="bg1"/>
          </a:solidFill>
          <a:ln w="28575">
            <a:solidFill>
              <a:schemeClr val="accent1"/>
            </a:solidFill>
          </a:ln>
        </p:spPr>
        <p:txBody>
          <a:bodyPr/>
          <a:lstStyle/>
          <a:p>
            <a:r>
              <a:rPr lang="fr-FR" dirty="0" smtClean="0"/>
              <a:t>Système nerveux altéré </a:t>
            </a:r>
          </a:p>
          <a:p>
            <a:r>
              <a:rPr lang="fr-FR" dirty="0" smtClean="0"/>
              <a:t> Sémiologie typique : </a:t>
            </a:r>
          </a:p>
          <a:p>
            <a:pPr lvl="1">
              <a:buFont typeface="Wingdings" pitchFamily="2" charset="2"/>
              <a:buChar char="Ø"/>
            </a:pPr>
            <a:r>
              <a:rPr lang="fr-FR" sz="2400" dirty="0" smtClean="0"/>
              <a:t> Fond douloureux : brulures, compression / </a:t>
            </a:r>
            <a:r>
              <a:rPr lang="fr-FR" sz="2400" dirty="0" err="1" smtClean="0"/>
              <a:t>etau</a:t>
            </a:r>
            <a:r>
              <a:rPr lang="fr-FR" sz="2400" dirty="0" smtClean="0"/>
              <a:t>, tiraillement </a:t>
            </a:r>
          </a:p>
          <a:p>
            <a:pPr lvl="1">
              <a:buFont typeface="Wingdings" pitchFamily="2" charset="2"/>
              <a:buChar char="Ø"/>
            </a:pPr>
            <a:r>
              <a:rPr lang="fr-FR" sz="2400" dirty="0" smtClean="0"/>
              <a:t> Crises : décharges, couteau, arrachement… </a:t>
            </a:r>
          </a:p>
          <a:p>
            <a:pPr lvl="1">
              <a:buFont typeface="Wingdings" pitchFamily="2" charset="2"/>
              <a:buChar char="Ø"/>
            </a:pPr>
            <a:r>
              <a:rPr lang="fr-FR" sz="2400" dirty="0" smtClean="0"/>
              <a:t> Picotements, fourmillements, engourdissement… </a:t>
            </a:r>
          </a:p>
          <a:p>
            <a:pPr lvl="1">
              <a:buFont typeface="Wingdings" pitchFamily="2" charset="2"/>
              <a:buChar char="Ø"/>
            </a:pPr>
            <a:r>
              <a:rPr lang="fr-FR" sz="2400" dirty="0" smtClean="0"/>
              <a:t> </a:t>
            </a:r>
            <a:r>
              <a:rPr lang="fr-FR" sz="2400" dirty="0" err="1" smtClean="0"/>
              <a:t>Allodynie</a:t>
            </a:r>
            <a:r>
              <a:rPr lang="fr-FR" sz="2400" dirty="0" smtClean="0"/>
              <a:t> = hypersensibilité aux stimuli </a:t>
            </a:r>
            <a:endParaRPr lang="fr-FR" sz="2400" dirty="0"/>
          </a:p>
        </p:txBody>
      </p:sp>
      <p:sp>
        <p:nvSpPr>
          <p:cNvPr id="4" name="Rectangle 3"/>
          <p:cNvSpPr/>
          <p:nvPr/>
        </p:nvSpPr>
        <p:spPr>
          <a:xfrm>
            <a:off x="1714480" y="785794"/>
            <a:ext cx="5904180" cy="400110"/>
          </a:xfrm>
          <a:prstGeom prst="rect">
            <a:avLst/>
          </a:prstGeom>
          <a:solidFill>
            <a:schemeClr val="bg2">
              <a:lumMod val="75000"/>
            </a:schemeClr>
          </a:solidFill>
        </p:spPr>
        <p:txBody>
          <a:bodyPr wrap="none">
            <a:spAutoFit/>
          </a:bodyPr>
          <a:lstStyle/>
          <a:p>
            <a:r>
              <a:rPr lang="fr-FR" sz="2000" b="1" dirty="0" smtClean="0"/>
              <a:t>Douleurs NEUROPATHIQUES = le piège </a:t>
            </a:r>
            <a:endParaRPr lang="fr-FR"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762000" y="1357313"/>
            <a:ext cx="7913688" cy="2808287"/>
          </a:xfrm>
          <a:solidFill>
            <a:schemeClr val="bg1"/>
          </a:solidFill>
          <a:ln>
            <a:solidFill>
              <a:schemeClr val="accent1"/>
            </a:solidFill>
          </a:ln>
        </p:spPr>
        <p:txBody>
          <a:bodyPr/>
          <a:lstStyle/>
          <a:p>
            <a:pPr algn="just">
              <a:buFont typeface="Arial" charset="0"/>
              <a:buNone/>
            </a:pPr>
            <a:r>
              <a:rPr lang="fr-FR" smtClean="0"/>
              <a:t> </a:t>
            </a:r>
            <a:r>
              <a:rPr lang="fr-FR" b="1" smtClean="0">
                <a:solidFill>
                  <a:srgbClr val="FF0000"/>
                </a:solidFill>
              </a:rPr>
              <a:t>Techniques neurochirurgicales</a:t>
            </a:r>
          </a:p>
          <a:p>
            <a:pPr algn="just"/>
            <a:r>
              <a:rPr lang="fr-FR" smtClean="0"/>
              <a:t> Interruptions des voies de la nociception </a:t>
            </a:r>
          </a:p>
          <a:p>
            <a:pPr algn="just"/>
            <a:r>
              <a:rPr lang="fr-FR" smtClean="0"/>
              <a:t>Techniques de thermocoagulation, de compression par ballonnet, de décompression vasculaire microchirurgicale, de radiochirurgie stéréotaxique, de neurostimulation épidurale ou corticale.</a:t>
            </a:r>
          </a:p>
          <a:p>
            <a:pPr algn="just"/>
            <a:endParaRPr lang="fr-FR" smtClean="0"/>
          </a:p>
        </p:txBody>
      </p:sp>
      <p:sp>
        <p:nvSpPr>
          <p:cNvPr id="5" name="Rectangle 1"/>
          <p:cNvSpPr>
            <a:spLocks noGrp="1" noChangeArrowheads="1"/>
          </p:cNvSpPr>
          <p:nvPr>
            <p:ph type="title"/>
          </p:nvPr>
        </p:nvSpPr>
        <p:spPr>
          <a:xfrm>
            <a:off x="1116013" y="188913"/>
            <a:ext cx="6840537" cy="692150"/>
          </a:xfrm>
          <a:solidFill>
            <a:schemeClr val="bg2">
              <a:lumMod val="75000"/>
            </a:schemeClr>
          </a:solidFill>
        </p:spPr>
        <p:txBody>
          <a:bodyPr/>
          <a:lstStyle/>
          <a:p>
            <a:pPr>
              <a:defRPr/>
            </a:pPr>
            <a:r>
              <a:rPr lang="fr-FR" altLang="fr-FR" sz="2800" b="1" dirty="0" smtClean="0">
                <a:solidFill>
                  <a:srgbClr val="FF0000"/>
                </a:solidFill>
                <a:latin typeface="Aharoni" pitchFamily="2" charset="-79"/>
                <a:cs typeface="Aharoni" pitchFamily="2" charset="-79"/>
              </a:rPr>
              <a:t>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altLang="fr-FR" sz="2800" b="1" dirty="0" smtClean="0">
                <a:solidFill>
                  <a:srgbClr val="FF0000"/>
                </a:solidFill>
                <a:latin typeface="Aharoni" pitchFamily="2" charset="-79"/>
                <a:cs typeface="Aharoni" pitchFamily="2" charset="-79"/>
              </a:rPr>
              <a:t/>
            </a:r>
            <a:br>
              <a:rPr lang="fr-FR" altLang="fr-FR" sz="2800" b="1" dirty="0" smtClean="0">
                <a:solidFill>
                  <a:srgbClr val="FF0000"/>
                </a:solidFill>
                <a:latin typeface="Aharoni" pitchFamily="2" charset="-79"/>
                <a:cs typeface="Aharoni" pitchFamily="2" charset="-79"/>
              </a:rPr>
            </a:br>
            <a:r>
              <a:rPr lang="fr-FR" sz="2800" b="1" dirty="0" smtClean="0">
                <a:latin typeface="Aharoni" pitchFamily="2" charset="-79"/>
                <a:cs typeface="Aharoni" pitchFamily="2" charset="-79"/>
              </a:rPr>
              <a:t> </a:t>
            </a:r>
            <a:br>
              <a:rPr lang="fr-FR" sz="2800" b="1" dirty="0" smtClean="0">
                <a:latin typeface="Aharoni" pitchFamily="2" charset="-79"/>
                <a:cs typeface="Aharoni" pitchFamily="2" charset="-79"/>
              </a:rPr>
            </a:br>
            <a:r>
              <a:rPr lang="fr-FR" sz="2800" b="1" dirty="0" smtClean="0">
                <a:latin typeface="Aharoni" pitchFamily="2" charset="-79"/>
                <a:cs typeface="Aharoni" pitchFamily="2" charset="-79"/>
              </a:rPr>
              <a:t>TRAITEMET NON MEDICAMENTEUX</a:t>
            </a:r>
            <a:endParaRPr lang="fr-FR" altLang="fr-FR" sz="2800" b="1" dirty="0" smtClean="0">
              <a:solidFill>
                <a:srgbClr val="FF0000"/>
              </a:solidFill>
              <a:latin typeface="Aharoni" pitchFamily="2" charset="-79"/>
              <a:cs typeface="Aharoni" pitchFamily="2" charset="-79"/>
            </a:endParaRPr>
          </a:p>
        </p:txBody>
      </p:sp>
      <p:sp>
        <p:nvSpPr>
          <p:cNvPr id="23556" name="Rectangle 4"/>
          <p:cNvSpPr>
            <a:spLocks noChangeArrowheads="1"/>
          </p:cNvSpPr>
          <p:nvPr/>
        </p:nvSpPr>
        <p:spPr bwMode="auto">
          <a:xfrm>
            <a:off x="785813" y="4406900"/>
            <a:ext cx="7858125" cy="2308225"/>
          </a:xfrm>
          <a:prstGeom prst="rect">
            <a:avLst/>
          </a:prstGeom>
          <a:solidFill>
            <a:schemeClr val="bg1"/>
          </a:solidFill>
          <a:ln w="9525">
            <a:solidFill>
              <a:schemeClr val="accent1"/>
            </a:solidFill>
            <a:miter lim="800000"/>
            <a:headEnd/>
            <a:tailEnd/>
          </a:ln>
        </p:spPr>
        <p:txBody>
          <a:bodyPr>
            <a:spAutoFit/>
          </a:bodyPr>
          <a:lstStyle/>
          <a:p>
            <a:pPr algn="ctr"/>
            <a:r>
              <a:rPr lang="fr-FR" b="1">
                <a:solidFill>
                  <a:srgbClr val="FF0000"/>
                </a:solidFill>
              </a:rPr>
              <a:t>  Thérapies physiques</a:t>
            </a:r>
          </a:p>
          <a:p>
            <a:endParaRPr lang="fr-FR" b="1">
              <a:solidFill>
                <a:srgbClr val="FF0000"/>
              </a:solidFill>
            </a:endParaRPr>
          </a:p>
          <a:p>
            <a:r>
              <a:rPr lang="fr-FR"/>
              <a:t>kinésithérapie, massages, hydrothérapie</a:t>
            </a:r>
          </a:p>
          <a:p>
            <a:endParaRPr lang="fr-FR"/>
          </a:p>
          <a:p>
            <a:pPr algn="ctr"/>
            <a:r>
              <a:rPr lang="fr-FR" b="1">
                <a:solidFill>
                  <a:srgbClr val="FF0000"/>
                </a:solidFill>
              </a:rPr>
              <a:t>Traitements non conventionnels</a:t>
            </a:r>
          </a:p>
          <a:p>
            <a:pPr algn="ctr"/>
            <a:endParaRPr lang="fr-FR" b="1">
              <a:solidFill>
                <a:srgbClr val="FF0000"/>
              </a:solidFill>
            </a:endParaRPr>
          </a:p>
          <a:p>
            <a:r>
              <a:rPr lang="fr-FR"/>
              <a:t>Acupuncture, homéothérapie, thermothérapie, cryothérapie, vibrothérapie…</a:t>
            </a:r>
          </a:p>
        </p:txBody>
      </p:sp>
      <p:pic>
        <p:nvPicPr>
          <p:cNvPr id="7170" name="Picture 2"/>
          <p:cNvPicPr>
            <a:picLocks noChangeAspect="1" noChangeArrowheads="1"/>
          </p:cNvPicPr>
          <p:nvPr/>
        </p:nvPicPr>
        <p:blipFill>
          <a:blip r:embed="rId2"/>
          <a:srcRect l="62459" t="41137" r="10132" b="31167"/>
          <a:stretch>
            <a:fillRect/>
          </a:stretch>
        </p:blipFill>
        <p:spPr bwMode="auto">
          <a:xfrm>
            <a:off x="6858016" y="3571876"/>
            <a:ext cx="1980261" cy="1500198"/>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3"/>
          <a:srcRect l="55814" t="28951" r="12624" b="43353"/>
          <a:stretch>
            <a:fillRect/>
          </a:stretch>
        </p:blipFill>
        <p:spPr bwMode="auto">
          <a:xfrm>
            <a:off x="428596" y="3754252"/>
            <a:ext cx="1785918" cy="1174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a:xfrm>
            <a:off x="539750" y="1125538"/>
            <a:ext cx="8129588" cy="3095625"/>
          </a:xfrm>
          <a:solidFill>
            <a:schemeClr val="bg1"/>
          </a:solidFill>
          <a:ln>
            <a:solidFill>
              <a:schemeClr val="accent1"/>
            </a:solidFill>
          </a:ln>
        </p:spPr>
        <p:txBody>
          <a:bodyPr/>
          <a:lstStyle/>
          <a:p>
            <a:pPr algn="ctr">
              <a:buFont typeface="Arial" charset="0"/>
              <a:buNone/>
            </a:pPr>
            <a:r>
              <a:rPr lang="fr-FR" b="1" smtClean="0">
                <a:solidFill>
                  <a:srgbClr val="FF0000"/>
                </a:solidFill>
              </a:rPr>
              <a:t>Neurostimulation cutanée</a:t>
            </a:r>
          </a:p>
          <a:p>
            <a:r>
              <a:rPr lang="fr-FR" smtClean="0"/>
              <a:t>Préconisée pour les douleurs neuropathiques, surtout lorsqu'elles sont localisées.</a:t>
            </a:r>
          </a:p>
          <a:p>
            <a:r>
              <a:rPr lang="fr-FR" smtClean="0"/>
              <a:t> un générateur stimule en basse intensité et haute fréquence des électrodes placées sur la peau que ce soit sur le site même de la douleur ou sur le trajet tronculaire ou radiculaire. </a:t>
            </a:r>
          </a:p>
        </p:txBody>
      </p:sp>
      <p:sp>
        <p:nvSpPr>
          <p:cNvPr id="4" name="Rectangle 1"/>
          <p:cNvSpPr txBox="1">
            <a:spLocks noChangeArrowheads="1"/>
          </p:cNvSpPr>
          <p:nvPr/>
        </p:nvSpPr>
        <p:spPr bwMode="auto">
          <a:xfrm>
            <a:off x="1116013" y="188913"/>
            <a:ext cx="6840537" cy="692150"/>
          </a:xfrm>
          <a:prstGeom prst="rect">
            <a:avLst/>
          </a:prstGeom>
          <a:solidFill>
            <a:schemeClr val="bg2">
              <a:lumMod val="75000"/>
            </a:schemeClr>
          </a:solidFill>
          <a:ln w="9525">
            <a:noFill/>
            <a:miter lim="800000"/>
            <a:headEnd/>
            <a:tailEnd/>
          </a:ln>
        </p:spPr>
        <p:txBody>
          <a:bodyPr anchor="b"/>
          <a:lstStyle/>
          <a:p>
            <a:pPr eaLnBrk="0" hangingPunct="0">
              <a:defRPr/>
            </a:pPr>
            <a:r>
              <a:rPr lang="fr-FR" altLang="fr-FR" sz="2800" b="1">
                <a:solidFill>
                  <a:srgbClr val="FF0000"/>
                </a:solidFill>
                <a:latin typeface="Aharoni" pitchFamily="2" charset="-79"/>
                <a:ea typeface="+mj-ea"/>
                <a:cs typeface="Aharoni" pitchFamily="2" charset="-79"/>
              </a:rPr>
              <a:t>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altLang="fr-FR" sz="2800" b="1">
                <a:solidFill>
                  <a:srgbClr val="FF0000"/>
                </a:solidFill>
                <a:latin typeface="Aharoni" pitchFamily="2" charset="-79"/>
                <a:ea typeface="+mj-ea"/>
                <a:cs typeface="Aharoni" pitchFamily="2" charset="-79"/>
              </a:rPr>
              <a:t/>
            </a:r>
            <a:br>
              <a:rPr lang="fr-FR" altLang="fr-FR" sz="2800" b="1">
                <a:solidFill>
                  <a:srgbClr val="FF0000"/>
                </a:solidFill>
                <a:latin typeface="Aharoni" pitchFamily="2" charset="-79"/>
                <a:ea typeface="+mj-ea"/>
                <a:cs typeface="Aharoni" pitchFamily="2" charset="-79"/>
              </a:rPr>
            </a:br>
            <a:r>
              <a:rPr lang="fr-FR" sz="2800" b="1">
                <a:solidFill>
                  <a:srgbClr val="262626"/>
                </a:solidFill>
                <a:latin typeface="Aharoni" pitchFamily="2" charset="-79"/>
                <a:ea typeface="+mj-ea"/>
                <a:cs typeface="Aharoni" pitchFamily="2" charset="-79"/>
              </a:rPr>
              <a:t> </a:t>
            </a:r>
            <a:br>
              <a:rPr lang="fr-FR" sz="2800" b="1">
                <a:solidFill>
                  <a:srgbClr val="262626"/>
                </a:solidFill>
                <a:latin typeface="Aharoni" pitchFamily="2" charset="-79"/>
                <a:ea typeface="+mj-ea"/>
                <a:cs typeface="Aharoni" pitchFamily="2" charset="-79"/>
              </a:rPr>
            </a:br>
            <a:r>
              <a:rPr lang="fr-FR" sz="2800" b="1">
                <a:solidFill>
                  <a:srgbClr val="262626"/>
                </a:solidFill>
                <a:latin typeface="Aharoni" pitchFamily="2" charset="-79"/>
                <a:ea typeface="+mj-ea"/>
                <a:cs typeface="Aharoni" pitchFamily="2" charset="-79"/>
              </a:rPr>
              <a:t>TRAITEMET NON MEDICAMENTEUX</a:t>
            </a:r>
            <a:endParaRPr lang="fr-FR" altLang="fr-FR" sz="2800" b="1" dirty="0">
              <a:solidFill>
                <a:srgbClr val="FF0000"/>
              </a:solidFill>
              <a:latin typeface="Aharoni" pitchFamily="2" charset="-79"/>
              <a:ea typeface="+mj-ea"/>
              <a:cs typeface="Aharoni" pitchFamily="2" charset="-79"/>
            </a:endParaRPr>
          </a:p>
        </p:txBody>
      </p:sp>
      <p:pic>
        <p:nvPicPr>
          <p:cNvPr id="24580" name="Picture 3"/>
          <p:cNvPicPr>
            <a:picLocks noChangeAspect="1" noChangeArrowheads="1"/>
          </p:cNvPicPr>
          <p:nvPr/>
        </p:nvPicPr>
        <p:blipFill>
          <a:blip r:embed="rId2"/>
          <a:srcRect/>
          <a:stretch>
            <a:fillRect/>
          </a:stretch>
        </p:blipFill>
        <p:spPr bwMode="auto">
          <a:xfrm>
            <a:off x="3433763" y="4292600"/>
            <a:ext cx="2146300" cy="2376488"/>
          </a:xfrm>
          <a:prstGeom prst="rect">
            <a:avLst/>
          </a:prstGeom>
          <a:ln>
            <a:noFill/>
          </a:ln>
          <a:effectLst>
            <a:outerShdw blurRad="292100" dist="139700" dir="2700000" algn="tl" rotWithShape="0">
              <a:srgbClr val="333333">
                <a:alpha val="65000"/>
              </a:srgbClr>
            </a:outerShdw>
          </a:effectLst>
        </p:spPr>
      </p:pic>
      <p:pic>
        <p:nvPicPr>
          <p:cNvPr id="24581" name="Picture 4"/>
          <p:cNvPicPr>
            <a:picLocks noChangeAspect="1" noChangeArrowheads="1"/>
          </p:cNvPicPr>
          <p:nvPr/>
        </p:nvPicPr>
        <p:blipFill>
          <a:blip r:embed="rId3">
            <a:lum contrast="20000"/>
          </a:blip>
          <a:srcRect/>
          <a:stretch>
            <a:fillRect/>
          </a:stretch>
        </p:blipFill>
        <p:spPr bwMode="auto">
          <a:xfrm>
            <a:off x="1071538" y="4500570"/>
            <a:ext cx="2066925" cy="1495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0088" y="1268413"/>
            <a:ext cx="5122862" cy="647700"/>
          </a:xfrm>
          <a:solidFill>
            <a:schemeClr val="bg2">
              <a:lumMod val="90000"/>
            </a:schemeClr>
          </a:solidFill>
        </p:spPr>
        <p:txBody>
          <a:bodyPr/>
          <a:lstStyle/>
          <a:p>
            <a:pPr algn="ctr">
              <a:defRPr/>
            </a:pP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
            </a:r>
            <a:br>
              <a:rPr lang="fr-FR" sz="4000" b="1" dirty="0" smtClean="0">
                <a:solidFill>
                  <a:srgbClr val="C00000"/>
                </a:solidFill>
                <a:latin typeface="Calibri" pitchFamily="34" charset="0"/>
              </a:rPr>
            </a:br>
            <a:r>
              <a:rPr lang="fr-FR" sz="4000" b="1" dirty="0" smtClean="0">
                <a:solidFill>
                  <a:srgbClr val="C00000"/>
                </a:solidFill>
                <a:latin typeface="Calibri" pitchFamily="34" charset="0"/>
              </a:rPr>
              <a:t>LES ANTIDEPRESSEURS </a:t>
            </a:r>
            <a:endParaRPr lang="fr-FR" dirty="0">
              <a:solidFill>
                <a:srgbClr val="C00000"/>
              </a:solidFill>
              <a:latin typeface="Calibri" pitchFamily="34" charset="0"/>
            </a:endParaRPr>
          </a:p>
        </p:txBody>
      </p:sp>
      <p:sp>
        <p:nvSpPr>
          <p:cNvPr id="5" name="Rectangle 2"/>
          <p:cNvSpPr txBox="1">
            <a:spLocks noChangeArrowheads="1"/>
          </p:cNvSpPr>
          <p:nvPr/>
        </p:nvSpPr>
        <p:spPr bwMode="auto">
          <a:xfrm>
            <a:off x="457200" y="2001838"/>
            <a:ext cx="8226425" cy="4522787"/>
          </a:xfrm>
          <a:prstGeom prst="rect">
            <a:avLst/>
          </a:prstGeom>
          <a:solidFill>
            <a:schemeClr val="bg1"/>
          </a:solidFill>
          <a:ln w="9525">
            <a:solidFill>
              <a:schemeClr val="accent1"/>
            </a:solidFill>
            <a:miter lim="800000"/>
            <a:headEnd/>
            <a:tailEnd/>
          </a:ln>
        </p:spPr>
        <p:txBody>
          <a:bodyPr anchor="ctr">
            <a:normAutofit fontScale="92500" lnSpcReduction="10000"/>
          </a:bodyPr>
          <a:lstStyle/>
          <a:p>
            <a:pPr marL="336550" indent="-336550">
              <a:lnSpc>
                <a:spcPct val="90000"/>
              </a:lnSpc>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sz="2400" b="1" dirty="0">
              <a:solidFill>
                <a:srgbClr val="00B0F0"/>
              </a:solidFill>
              <a:latin typeface="+mn-lt"/>
            </a:endParaRPr>
          </a:p>
          <a:p>
            <a:pPr marL="336550" indent="-336550">
              <a:lnSpc>
                <a:spcPct val="90000"/>
              </a:lnSpc>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sz="2400" b="1" dirty="0">
                <a:solidFill>
                  <a:srgbClr val="00B0F0"/>
                </a:solidFill>
                <a:latin typeface="+mn-lt"/>
              </a:rPr>
              <a:t>Recommandations actuelles: en première intention les tricycliques </a:t>
            </a:r>
          </a:p>
          <a:p>
            <a:pPr marL="336550" indent="-336550">
              <a:lnSpc>
                <a:spcPct val="90000"/>
              </a:lnSpc>
              <a:spcBef>
                <a:spcPct val="20000"/>
              </a:spcBef>
              <a:buClr>
                <a:schemeClr val="accent1"/>
              </a:buClr>
              <a:buFont typeface="Arial"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400" dirty="0">
              <a:solidFill>
                <a:schemeClr val="tx2"/>
              </a:solidFill>
              <a:latin typeface="+mn-lt"/>
            </a:endParaRPr>
          </a:p>
          <a:p>
            <a:pPr marL="336550" indent="-336550">
              <a:lnSpc>
                <a:spcPct val="90000"/>
              </a:lnSpc>
              <a:spcBef>
                <a:spcPct val="20000"/>
              </a:spcBef>
              <a:buClr>
                <a:schemeClr val="accent1"/>
              </a:buClr>
              <a:buFont typeface="Arial"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400" dirty="0">
                <a:latin typeface="+mn-lt"/>
              </a:rPr>
              <a:t> </a:t>
            </a:r>
            <a:r>
              <a:rPr lang="fr-FR" altLang="fr-FR" sz="2400" dirty="0" err="1">
                <a:latin typeface="+mn-lt"/>
              </a:rPr>
              <a:t>amitryptiline</a:t>
            </a:r>
            <a:r>
              <a:rPr lang="fr-FR" altLang="fr-FR" sz="2400" dirty="0">
                <a:latin typeface="+mn-lt"/>
              </a:rPr>
              <a:t> : </a:t>
            </a:r>
            <a:r>
              <a:rPr lang="fr-FR" altLang="fr-FR" sz="2400" dirty="0" err="1">
                <a:latin typeface="+mn-lt"/>
              </a:rPr>
              <a:t>Laroxyl</a:t>
            </a:r>
            <a:r>
              <a:rPr lang="fr-FR" altLang="fr-FR" sz="2400" dirty="0">
                <a:latin typeface="+mn-lt"/>
              </a:rPr>
              <a:t>®, </a:t>
            </a:r>
            <a:r>
              <a:rPr lang="fr-FR" altLang="fr-FR" sz="2400" dirty="0" err="1">
                <a:latin typeface="+mn-lt"/>
              </a:rPr>
              <a:t>clomipramine</a:t>
            </a:r>
            <a:r>
              <a:rPr lang="fr-FR" altLang="fr-FR" sz="2400" dirty="0">
                <a:latin typeface="+mn-lt"/>
              </a:rPr>
              <a:t> : </a:t>
            </a:r>
            <a:r>
              <a:rPr lang="fr-FR" altLang="fr-FR" sz="2400" dirty="0" err="1">
                <a:latin typeface="+mn-lt"/>
              </a:rPr>
              <a:t>Anafranil</a:t>
            </a:r>
            <a:r>
              <a:rPr lang="fr-FR" altLang="fr-FR" sz="2400" dirty="0">
                <a:latin typeface="+mn-lt"/>
              </a:rPr>
              <a:t>®</a:t>
            </a:r>
          </a:p>
          <a:p>
            <a:pPr marL="336550" indent="-336550">
              <a:lnSpc>
                <a:spcPct val="90000"/>
              </a:lnSpc>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400" dirty="0">
              <a:solidFill>
                <a:schemeClr val="tx2"/>
              </a:solidFill>
              <a:latin typeface="+mn-lt"/>
            </a:endParaRPr>
          </a:p>
          <a:p>
            <a:pPr>
              <a:defRPr/>
            </a:pPr>
            <a:r>
              <a:rPr lang="fr-FR" sz="2400" b="1" dirty="0">
                <a:solidFill>
                  <a:srgbClr val="00B0F0"/>
                </a:solidFill>
                <a:latin typeface="+mn-lt"/>
              </a:rPr>
              <a:t>Les antidépresseurs non tricycliques : vu les effets secondaires </a:t>
            </a:r>
          </a:p>
          <a:p>
            <a:pPr>
              <a:defRPr/>
            </a:pPr>
            <a:endParaRPr lang="fr-FR" sz="2400" dirty="0">
              <a:latin typeface="+mn-lt"/>
            </a:endParaRPr>
          </a:p>
          <a:p>
            <a:pPr>
              <a:buFont typeface="Arial" pitchFamily="34" charset="0"/>
              <a:buChar char="•"/>
              <a:defRPr/>
            </a:pPr>
            <a:r>
              <a:rPr lang="fr-FR" sz="2400" dirty="0">
                <a:latin typeface="+mn-lt"/>
              </a:rPr>
              <a:t> Inhibiteur de la recapture de la sérotonine : </a:t>
            </a:r>
            <a:r>
              <a:rPr lang="fr-FR" altLang="fr-FR" sz="2400" dirty="0">
                <a:solidFill>
                  <a:schemeClr val="tx2"/>
                </a:solidFill>
                <a:latin typeface="+mn-lt"/>
              </a:rPr>
              <a:t> </a:t>
            </a:r>
            <a:r>
              <a:rPr lang="fr-FR" altLang="fr-FR" sz="2400" dirty="0" err="1">
                <a:latin typeface="+mn-lt"/>
              </a:rPr>
              <a:t>duloxetine</a:t>
            </a:r>
            <a:r>
              <a:rPr lang="fr-FR" altLang="fr-FR" sz="2400" dirty="0">
                <a:latin typeface="+mn-lt"/>
              </a:rPr>
              <a:t> : </a:t>
            </a:r>
            <a:r>
              <a:rPr lang="fr-FR" altLang="fr-FR" sz="2400" dirty="0" err="1">
                <a:latin typeface="+mn-lt"/>
              </a:rPr>
              <a:t>Cymbalta</a:t>
            </a:r>
            <a:r>
              <a:rPr lang="fr-FR" altLang="fr-FR" sz="2400" dirty="0">
                <a:latin typeface="+mn-lt"/>
              </a:rPr>
              <a:t>®, </a:t>
            </a:r>
          </a:p>
          <a:p>
            <a:pPr marL="336550" indent="-336550">
              <a:lnSpc>
                <a:spcPct val="90000"/>
              </a:lnSpc>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400" dirty="0">
              <a:latin typeface="+mn-lt"/>
            </a:endParaRPr>
          </a:p>
          <a:p>
            <a:pPr marL="336550" indent="-336550">
              <a:lnSpc>
                <a:spcPct val="90000"/>
              </a:lnSpc>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400" dirty="0">
                <a:latin typeface="+mn-lt"/>
              </a:rPr>
              <a:t>Augmentation progressive des doses, effet retardé ( 8 à 15 jours) aux posologies adaptées</a:t>
            </a:r>
          </a:p>
          <a:p>
            <a:pPr marL="336550" indent="-336550" algn="ctr">
              <a:lnSpc>
                <a:spcPct val="90000"/>
              </a:lnSpc>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400" dirty="0">
              <a:solidFill>
                <a:schemeClr val="tx2"/>
              </a:solidFill>
              <a:latin typeface="+mn-lt"/>
            </a:endParaRPr>
          </a:p>
          <a:p>
            <a:pPr marL="336550" indent="-336550" algn="ctr">
              <a:lnSpc>
                <a:spcPct val="90000"/>
              </a:lnSpc>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400" dirty="0">
                <a:solidFill>
                  <a:srgbClr val="FF0000"/>
                </a:solidFill>
                <a:latin typeface="+mn-lt"/>
              </a:rPr>
              <a:t>Douleurs </a:t>
            </a:r>
            <a:r>
              <a:rPr lang="fr-FR" altLang="fr-FR" sz="2400" dirty="0" err="1">
                <a:solidFill>
                  <a:srgbClr val="FF0000"/>
                </a:solidFill>
                <a:latin typeface="+mn-lt"/>
              </a:rPr>
              <a:t>neuropathiques</a:t>
            </a:r>
            <a:r>
              <a:rPr lang="fr-FR" altLang="fr-FR" sz="2400" dirty="0">
                <a:solidFill>
                  <a:srgbClr val="FF0000"/>
                </a:solidFill>
                <a:latin typeface="+mn-lt"/>
              </a:rPr>
              <a:t> continues</a:t>
            </a:r>
          </a:p>
          <a:p>
            <a:pPr marL="336550" indent="-336550">
              <a:lnSpc>
                <a:spcPct val="90000"/>
              </a:lnSpc>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400" dirty="0">
              <a:solidFill>
                <a:schemeClr val="tx2"/>
              </a:solidFill>
              <a:latin typeface="+mn-lt"/>
            </a:endParaRPr>
          </a:p>
        </p:txBody>
      </p:sp>
      <p:sp>
        <p:nvSpPr>
          <p:cNvPr id="6" name="Rectangle 1"/>
          <p:cNvSpPr txBox="1">
            <a:spLocks noChangeArrowheads="1"/>
          </p:cNvSpPr>
          <p:nvPr/>
        </p:nvSpPr>
        <p:spPr bwMode="auto">
          <a:xfrm>
            <a:off x="1116013" y="188913"/>
            <a:ext cx="6840537" cy="692150"/>
          </a:xfrm>
          <a:prstGeom prst="rect">
            <a:avLst/>
          </a:prstGeom>
          <a:solidFill>
            <a:schemeClr val="bg2">
              <a:lumMod val="75000"/>
            </a:schemeClr>
          </a:solidFill>
          <a:ln w="9525">
            <a:noFill/>
            <a:miter lim="800000"/>
            <a:headEnd/>
            <a:tailEnd/>
          </a:ln>
        </p:spPr>
        <p:txBody>
          <a:bodyPr anchor="b"/>
          <a:lstStyle/>
          <a:p>
            <a:pPr algn="ctr" eaLnBrk="0" hangingPunct="0">
              <a:defRPr/>
            </a:pPr>
            <a:r>
              <a:rPr lang="fr-FR" altLang="fr-FR" sz="3200" b="1" dirty="0">
                <a:solidFill>
                  <a:srgbClr val="FF0000"/>
                </a:solidFill>
                <a:latin typeface="Aharoni" pitchFamily="2" charset="-79"/>
                <a:ea typeface="+mj-ea"/>
                <a:cs typeface="Aharoni" pitchFamily="2" charset="-79"/>
              </a:rPr>
              <a:t>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sz="3200" b="1" dirty="0">
                <a:solidFill>
                  <a:srgbClr val="262626"/>
                </a:solidFill>
                <a:latin typeface="Aharoni" pitchFamily="2" charset="-79"/>
                <a:ea typeface="+mj-ea"/>
                <a:cs typeface="Aharoni" pitchFamily="2" charset="-79"/>
              </a:rPr>
              <a:t> </a:t>
            </a:r>
            <a:br>
              <a:rPr lang="fr-FR" sz="3200" b="1" dirty="0">
                <a:solidFill>
                  <a:srgbClr val="262626"/>
                </a:solidFill>
                <a:latin typeface="Aharoni" pitchFamily="2" charset="-79"/>
                <a:ea typeface="+mj-ea"/>
                <a:cs typeface="Aharoni" pitchFamily="2" charset="-79"/>
              </a:rPr>
            </a:br>
            <a:r>
              <a:rPr lang="fr-FR" sz="3200" b="1" dirty="0">
                <a:solidFill>
                  <a:srgbClr val="262626"/>
                </a:solidFill>
                <a:latin typeface="Aharoni" pitchFamily="2" charset="-79"/>
                <a:ea typeface="+mj-ea"/>
                <a:cs typeface="Aharoni" pitchFamily="2" charset="-79"/>
              </a:rPr>
              <a:t>TRAITEMET MEDICAMENTEUX</a:t>
            </a:r>
            <a:endParaRPr lang="fr-FR" altLang="fr-FR" sz="3200" b="1" dirty="0">
              <a:solidFill>
                <a:srgbClr val="FF00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970088" y="1268413"/>
            <a:ext cx="5122862" cy="576262"/>
          </a:xfrm>
          <a:solidFill>
            <a:schemeClr val="bg2">
              <a:lumMod val="90000"/>
            </a:schemeClr>
          </a:solidFill>
        </p:spPr>
        <p:txBody>
          <a:bodyPr/>
          <a:lstStyle/>
          <a:p>
            <a:pPr algn="ctr">
              <a:defRPr/>
            </a:pP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200" b="1" dirty="0" smtClean="0">
                <a:solidFill>
                  <a:srgbClr val="C00000"/>
                </a:solidFill>
                <a:latin typeface="Calibri" pitchFamily="34" charset="0"/>
              </a:rPr>
              <a:t>LES ANTI  EPILEPTIQUES</a:t>
            </a:r>
            <a:endParaRPr lang="fr-FR" sz="4800" dirty="0">
              <a:solidFill>
                <a:srgbClr val="C00000"/>
              </a:solidFill>
              <a:latin typeface="Calibri" pitchFamily="34" charset="0"/>
            </a:endParaRPr>
          </a:p>
        </p:txBody>
      </p:sp>
      <p:sp>
        <p:nvSpPr>
          <p:cNvPr id="6" name="Rectangle 2"/>
          <p:cNvSpPr txBox="1">
            <a:spLocks noChangeArrowheads="1"/>
          </p:cNvSpPr>
          <p:nvPr/>
        </p:nvSpPr>
        <p:spPr bwMode="auto">
          <a:xfrm>
            <a:off x="395288" y="2001838"/>
            <a:ext cx="8226425" cy="4522787"/>
          </a:xfrm>
          <a:prstGeom prst="rect">
            <a:avLst/>
          </a:prstGeom>
          <a:solidFill>
            <a:schemeClr val="bg1"/>
          </a:solidFill>
          <a:ln w="9525">
            <a:solidFill>
              <a:schemeClr val="accent1"/>
            </a:solidFill>
            <a:miter lim="800000"/>
            <a:headEnd/>
            <a:tailEnd/>
          </a:ln>
        </p:spPr>
        <p:txBody>
          <a:bodyPr anchor="ctr">
            <a:normAutofit fontScale="77500" lnSpcReduction="20000"/>
          </a:bodyPr>
          <a:lstStyle/>
          <a:p>
            <a:pPr marL="336550" indent="-336550">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solidFill>
                  <a:schemeClr val="tx2"/>
                </a:solidFill>
                <a:latin typeface="+mn-lt"/>
              </a:rPr>
              <a:t> </a:t>
            </a:r>
            <a:r>
              <a:rPr lang="fr-FR" altLang="fr-FR" sz="2800" dirty="0">
                <a:solidFill>
                  <a:srgbClr val="00B0F0"/>
                </a:solidFill>
                <a:latin typeface="+mn-lt"/>
              </a:rPr>
              <a:t>Recommandations actuelles en première intention : </a:t>
            </a:r>
          </a:p>
          <a:p>
            <a:pPr marL="336550" indent="-336550">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300" dirty="0">
              <a:solidFill>
                <a:schemeClr val="tx2"/>
              </a:solidFill>
              <a:latin typeface="+mn-lt"/>
            </a:endParaRPr>
          </a:p>
          <a:p>
            <a:pPr marL="336550" indent="-336550">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latin typeface="+mn-lt"/>
              </a:rPr>
              <a:t>la </a:t>
            </a:r>
            <a:r>
              <a:rPr lang="fr-FR" altLang="fr-FR" sz="2800" dirty="0" err="1">
                <a:latin typeface="+mn-lt"/>
              </a:rPr>
              <a:t>prégabaline</a:t>
            </a:r>
            <a:r>
              <a:rPr lang="fr-FR" altLang="fr-FR" sz="2800" dirty="0">
                <a:latin typeface="+mn-lt"/>
              </a:rPr>
              <a:t> (</a:t>
            </a:r>
            <a:r>
              <a:rPr lang="fr-FR" altLang="fr-FR" sz="2800" dirty="0" err="1">
                <a:latin typeface="+mn-lt"/>
              </a:rPr>
              <a:t>Lyrica</a:t>
            </a:r>
            <a:r>
              <a:rPr lang="fr-FR" altLang="fr-FR" sz="2800" dirty="0">
                <a:latin typeface="+mn-lt"/>
              </a:rPr>
              <a:t>®) ou la </a:t>
            </a:r>
            <a:r>
              <a:rPr lang="fr-FR" altLang="fr-FR" sz="2800" dirty="0" err="1">
                <a:latin typeface="+mn-lt"/>
              </a:rPr>
              <a:t>carbamazépine</a:t>
            </a:r>
            <a:r>
              <a:rPr lang="fr-FR" altLang="fr-FR" sz="2800" dirty="0">
                <a:latin typeface="+mn-lt"/>
              </a:rPr>
              <a:t> (</a:t>
            </a:r>
            <a:r>
              <a:rPr lang="fr-FR" altLang="fr-FR" sz="2800" dirty="0" err="1">
                <a:latin typeface="+mn-lt"/>
              </a:rPr>
              <a:t>Tégrétol</a:t>
            </a:r>
            <a:r>
              <a:rPr lang="fr-FR" altLang="fr-FR" sz="2800" dirty="0">
                <a:latin typeface="+mn-lt"/>
              </a:rPr>
              <a:t>®, ou </a:t>
            </a:r>
            <a:r>
              <a:rPr lang="fr-FR" altLang="fr-FR" sz="2800" dirty="0" err="1">
                <a:latin typeface="+mn-lt"/>
              </a:rPr>
              <a:t>Trileptal</a:t>
            </a:r>
            <a:r>
              <a:rPr lang="fr-FR" altLang="fr-FR" sz="2800" dirty="0">
                <a:latin typeface="+mn-lt"/>
              </a:rPr>
              <a:t>® : </a:t>
            </a:r>
            <a:r>
              <a:rPr lang="fr-FR" altLang="fr-FR" sz="2800" dirty="0" err="1">
                <a:latin typeface="+mn-lt"/>
              </a:rPr>
              <a:t>oxcarbamazépine</a:t>
            </a:r>
            <a:r>
              <a:rPr lang="fr-FR" altLang="fr-FR" sz="2800" dirty="0">
                <a:latin typeface="+mn-lt"/>
              </a:rPr>
              <a:t>).  </a:t>
            </a:r>
          </a:p>
          <a:p>
            <a:pPr marL="336550" indent="-336550">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latin typeface="+mn-lt"/>
              </a:rPr>
              <a:t>     </a:t>
            </a:r>
          </a:p>
          <a:p>
            <a:pPr marL="336550" indent="-336550">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solidFill>
                  <a:srgbClr val="00B0F0"/>
                </a:solidFill>
                <a:latin typeface="+mn-lt"/>
              </a:rPr>
              <a:t> En seconde intention, les autres antiépileptiques </a:t>
            </a:r>
          </a:p>
          <a:p>
            <a:pPr marL="336550" indent="-336550">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800" dirty="0">
              <a:solidFill>
                <a:schemeClr val="tx2"/>
              </a:solidFill>
              <a:latin typeface="+mn-lt"/>
            </a:endParaRPr>
          </a:p>
          <a:p>
            <a:pPr marL="336550" indent="-336550">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latin typeface="+mn-lt"/>
              </a:rPr>
              <a:t>(</a:t>
            </a:r>
            <a:r>
              <a:rPr lang="fr-FR" altLang="fr-FR" sz="2800" dirty="0" err="1">
                <a:latin typeface="+mn-lt"/>
              </a:rPr>
              <a:t>Neurontin</a:t>
            </a:r>
            <a:r>
              <a:rPr lang="fr-FR" altLang="fr-FR" sz="2800" dirty="0">
                <a:latin typeface="+mn-lt"/>
              </a:rPr>
              <a:t>®, </a:t>
            </a:r>
            <a:r>
              <a:rPr lang="fr-FR" altLang="fr-FR" sz="2800" dirty="0" err="1">
                <a:latin typeface="+mn-lt"/>
              </a:rPr>
              <a:t>Lamictal</a:t>
            </a:r>
            <a:r>
              <a:rPr lang="fr-FR" altLang="fr-FR" sz="2800" dirty="0">
                <a:latin typeface="+mn-lt"/>
              </a:rPr>
              <a:t>®, </a:t>
            </a:r>
            <a:r>
              <a:rPr lang="fr-FR" altLang="fr-FR" sz="2800" dirty="0" err="1">
                <a:latin typeface="+mn-lt"/>
              </a:rPr>
              <a:t>Dépakine</a:t>
            </a:r>
            <a:r>
              <a:rPr lang="fr-FR" altLang="fr-FR" sz="2800" dirty="0">
                <a:latin typeface="+mn-lt"/>
              </a:rPr>
              <a:t>®, </a:t>
            </a:r>
            <a:r>
              <a:rPr lang="fr-FR" altLang="fr-FR" sz="2800" dirty="0" err="1">
                <a:latin typeface="+mn-lt"/>
              </a:rPr>
              <a:t>Dihydan</a:t>
            </a:r>
            <a:r>
              <a:rPr lang="fr-FR" altLang="fr-FR" sz="2800" dirty="0">
                <a:latin typeface="+mn-lt"/>
              </a:rPr>
              <a:t>®…) peuvent être essayés (hors AMM)</a:t>
            </a:r>
          </a:p>
          <a:p>
            <a:pPr marL="336550" indent="-336550">
              <a:spcBef>
                <a:spcPct val="20000"/>
              </a:spcBef>
              <a:buClr>
                <a:schemeClr val="accent1"/>
              </a:buClr>
              <a:buFont typeface="Arial"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fr-FR" altLang="fr-FR" sz="2300" dirty="0">
              <a:latin typeface="+mn-lt"/>
            </a:endParaRPr>
          </a:p>
          <a:p>
            <a:pPr marL="336550" indent="-336550">
              <a:spcBef>
                <a:spcPct val="20000"/>
              </a:spcBef>
              <a:buClr>
                <a:schemeClr val="accent1"/>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latin typeface="+mn-lt"/>
              </a:rPr>
              <a:t>     Adaptation progressive de la posologie, effet immédiat à posologie adaptée</a:t>
            </a:r>
          </a:p>
          <a:p>
            <a:pPr marL="336550" indent="-336550">
              <a:spcBef>
                <a:spcPct val="20000"/>
              </a:spcBef>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latin typeface="+mn-lt"/>
              </a:rPr>
              <a:t>          </a:t>
            </a:r>
          </a:p>
          <a:p>
            <a:pPr marL="336550" indent="-336550" algn="ctr">
              <a:spcBef>
                <a:spcPct val="20000"/>
              </a:spcBef>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fr-FR" altLang="fr-FR" sz="2800" dirty="0">
                <a:solidFill>
                  <a:srgbClr val="FF0000"/>
                </a:solidFill>
                <a:latin typeface="+mn-lt"/>
              </a:rPr>
              <a:t>Douleurs </a:t>
            </a:r>
            <a:r>
              <a:rPr lang="fr-FR" altLang="fr-FR" sz="2800" dirty="0" err="1">
                <a:solidFill>
                  <a:srgbClr val="FF0000"/>
                </a:solidFill>
                <a:latin typeface="+mn-lt"/>
              </a:rPr>
              <a:t>neuropathiques</a:t>
            </a:r>
            <a:r>
              <a:rPr lang="fr-FR" altLang="fr-FR" sz="2800" dirty="0">
                <a:solidFill>
                  <a:srgbClr val="FF0000"/>
                </a:solidFill>
                <a:latin typeface="+mn-lt"/>
              </a:rPr>
              <a:t> paroxystiques</a:t>
            </a:r>
          </a:p>
        </p:txBody>
      </p:sp>
      <p:sp>
        <p:nvSpPr>
          <p:cNvPr id="7" name="Rectangle 1"/>
          <p:cNvSpPr txBox="1">
            <a:spLocks noChangeArrowheads="1"/>
          </p:cNvSpPr>
          <p:nvPr/>
        </p:nvSpPr>
        <p:spPr bwMode="auto">
          <a:xfrm>
            <a:off x="1403350" y="188913"/>
            <a:ext cx="6553200" cy="692150"/>
          </a:xfrm>
          <a:prstGeom prst="rect">
            <a:avLst/>
          </a:prstGeom>
          <a:solidFill>
            <a:schemeClr val="bg2">
              <a:lumMod val="75000"/>
            </a:schemeClr>
          </a:solidFill>
          <a:ln w="9525">
            <a:noFill/>
            <a:miter lim="800000"/>
            <a:headEnd/>
            <a:tailEnd/>
          </a:ln>
        </p:spPr>
        <p:txBody>
          <a:bodyPr anchor="b"/>
          <a:lstStyle/>
          <a:p>
            <a:pPr algn="ctr" eaLnBrk="0" hangingPunct="0">
              <a:defRPr/>
            </a:pPr>
            <a:r>
              <a:rPr lang="fr-FR" altLang="fr-FR" sz="3200" b="1" dirty="0">
                <a:solidFill>
                  <a:srgbClr val="FF0000"/>
                </a:solidFill>
                <a:latin typeface="Aharoni" pitchFamily="2" charset="-79"/>
                <a:ea typeface="+mj-ea"/>
                <a:cs typeface="Aharoni" pitchFamily="2" charset="-79"/>
              </a:rPr>
              <a:t>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altLang="fr-FR" sz="3200" b="1" dirty="0">
                <a:solidFill>
                  <a:srgbClr val="FF0000"/>
                </a:solidFill>
                <a:latin typeface="Aharoni" pitchFamily="2" charset="-79"/>
                <a:ea typeface="+mj-ea"/>
                <a:cs typeface="Aharoni" pitchFamily="2" charset="-79"/>
              </a:rPr>
              <a:t/>
            </a:r>
            <a:br>
              <a:rPr lang="fr-FR" altLang="fr-FR" sz="3200" b="1" dirty="0">
                <a:solidFill>
                  <a:srgbClr val="FF0000"/>
                </a:solidFill>
                <a:latin typeface="Aharoni" pitchFamily="2" charset="-79"/>
                <a:ea typeface="+mj-ea"/>
                <a:cs typeface="Aharoni" pitchFamily="2" charset="-79"/>
              </a:rPr>
            </a:br>
            <a:r>
              <a:rPr lang="fr-FR" sz="3200" b="1" dirty="0">
                <a:solidFill>
                  <a:srgbClr val="262626"/>
                </a:solidFill>
                <a:latin typeface="Aharoni" pitchFamily="2" charset="-79"/>
                <a:ea typeface="+mj-ea"/>
                <a:cs typeface="Aharoni" pitchFamily="2" charset="-79"/>
              </a:rPr>
              <a:t> </a:t>
            </a:r>
            <a:br>
              <a:rPr lang="fr-FR" sz="3200" b="1" dirty="0">
                <a:solidFill>
                  <a:srgbClr val="262626"/>
                </a:solidFill>
                <a:latin typeface="Aharoni" pitchFamily="2" charset="-79"/>
                <a:ea typeface="+mj-ea"/>
                <a:cs typeface="Aharoni" pitchFamily="2" charset="-79"/>
              </a:rPr>
            </a:br>
            <a:r>
              <a:rPr lang="fr-FR" sz="3200" b="1" dirty="0">
                <a:solidFill>
                  <a:srgbClr val="262626"/>
                </a:solidFill>
                <a:latin typeface="Aharoni" pitchFamily="2" charset="-79"/>
                <a:ea typeface="+mj-ea"/>
                <a:cs typeface="Aharoni" pitchFamily="2" charset="-79"/>
              </a:rPr>
              <a:t>TRAITEMET MEDICAMENTEUX</a:t>
            </a:r>
            <a:endParaRPr lang="fr-FR" altLang="fr-FR" sz="3200" b="1" dirty="0">
              <a:solidFill>
                <a:srgbClr val="FF00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26735"/>
          <a:stretch>
            <a:fillRect/>
          </a:stretch>
        </p:blipFill>
        <p:spPr bwMode="auto">
          <a:xfrm>
            <a:off x="271463" y="1071546"/>
            <a:ext cx="8601075" cy="558166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332043" y="214313"/>
            <a:ext cx="4668849" cy="369332"/>
          </a:xfrm>
          <a:prstGeom prst="rect">
            <a:avLst/>
          </a:prstGeom>
          <a:solidFill>
            <a:schemeClr val="bg2">
              <a:lumMod val="90000"/>
            </a:schemeClr>
          </a:solidFill>
        </p:spPr>
        <p:txBody>
          <a:bodyPr wrap="square">
            <a:spAutoFit/>
          </a:bodyPr>
          <a:lstStyle/>
          <a:p>
            <a:pPr>
              <a:defRPr/>
            </a:pPr>
            <a:r>
              <a:rPr lang="fr-FR" b="1" dirty="0" smtClean="0"/>
              <a:t> </a:t>
            </a:r>
            <a:r>
              <a:rPr lang="fr-FR" b="1" dirty="0"/>
              <a:t>Règles de prescription communes</a:t>
            </a:r>
          </a:p>
        </p:txBody>
      </p:sp>
      <p:sp>
        <p:nvSpPr>
          <p:cNvPr id="4" name="Rectangle 3"/>
          <p:cNvSpPr/>
          <p:nvPr/>
        </p:nvSpPr>
        <p:spPr>
          <a:xfrm>
            <a:off x="4286248" y="5072074"/>
            <a:ext cx="3214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graphique SmartArt 2"/>
          <p:cNvSpPr>
            <a:spLocks noGrp="1"/>
          </p:cNvSpPr>
          <p:nvPr>
            <p:ph type="dgm" idx="1"/>
          </p:nvPr>
        </p:nvSpPr>
        <p:spPr/>
      </p:sp>
      <p:pic>
        <p:nvPicPr>
          <p:cNvPr id="6146" name="Picture 2"/>
          <p:cNvPicPr>
            <a:picLocks noChangeAspect="1" noChangeArrowheads="1"/>
          </p:cNvPicPr>
          <p:nvPr/>
        </p:nvPicPr>
        <p:blipFill>
          <a:blip r:embed="rId2"/>
          <a:srcRect t="23412"/>
          <a:stretch>
            <a:fillRect/>
          </a:stretch>
        </p:blipFill>
        <p:spPr bwMode="auto">
          <a:xfrm>
            <a:off x="271463" y="1500174"/>
            <a:ext cx="8601075" cy="5153039"/>
          </a:xfrm>
          <a:prstGeom prst="rect">
            <a:avLst/>
          </a:prstGeom>
          <a:ln>
            <a:noFill/>
          </a:ln>
          <a:effectLst>
            <a:outerShdw blurRad="292100" dist="139700" dir="2700000" algn="tl" rotWithShape="0">
              <a:srgbClr val="333333">
                <a:alpha val="65000"/>
              </a:srgbClr>
            </a:outerShdw>
          </a:effectLst>
        </p:spPr>
      </p:pic>
      <p:sp>
        <p:nvSpPr>
          <p:cNvPr id="5" name="Titre 1"/>
          <p:cNvSpPr>
            <a:spLocks noGrp="1"/>
          </p:cNvSpPr>
          <p:nvPr>
            <p:ph type="title"/>
          </p:nvPr>
        </p:nvSpPr>
        <p:spPr>
          <a:xfrm>
            <a:off x="1500166" y="714356"/>
            <a:ext cx="6500858" cy="576262"/>
          </a:xfrm>
          <a:solidFill>
            <a:schemeClr val="bg2">
              <a:lumMod val="90000"/>
            </a:schemeClr>
          </a:solidFill>
        </p:spPr>
        <p:txBody>
          <a:bodyPr/>
          <a:lstStyle/>
          <a:p>
            <a:pPr>
              <a:defRPr/>
            </a:pP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600" b="1" dirty="0" smtClean="0">
                <a:solidFill>
                  <a:srgbClr val="C00000"/>
                </a:solidFill>
                <a:latin typeface="Calibri" pitchFamily="34" charset="0"/>
              </a:rPr>
              <a:t/>
            </a:r>
            <a:br>
              <a:rPr lang="fr-FR" sz="3600" b="1" dirty="0" smtClean="0">
                <a:solidFill>
                  <a:srgbClr val="C00000"/>
                </a:solidFill>
                <a:latin typeface="Calibri" pitchFamily="34" charset="0"/>
              </a:rPr>
            </a:br>
            <a:r>
              <a:rPr lang="fr-FR" sz="3200" b="1" dirty="0" smtClean="0">
                <a:solidFill>
                  <a:srgbClr val="C00000"/>
                </a:solidFill>
                <a:latin typeface="Calibri" pitchFamily="34" charset="0"/>
              </a:rPr>
              <a:t>LES OPIACES : EN 2 </a:t>
            </a:r>
            <a:r>
              <a:rPr lang="fr-FR" sz="3200" b="1" dirty="0" err="1" smtClean="0">
                <a:solidFill>
                  <a:srgbClr val="C00000"/>
                </a:solidFill>
                <a:latin typeface="Calibri" pitchFamily="34" charset="0"/>
              </a:rPr>
              <a:t>éme</a:t>
            </a:r>
            <a:r>
              <a:rPr lang="fr-FR" sz="3200" b="1" dirty="0" smtClean="0">
                <a:solidFill>
                  <a:srgbClr val="C00000"/>
                </a:solidFill>
                <a:latin typeface="Calibri" pitchFamily="34" charset="0"/>
              </a:rPr>
              <a:t> INTENTION</a:t>
            </a:r>
            <a:endParaRPr lang="fr-FR" sz="48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graphique SmartArt 2"/>
          <p:cNvSpPr>
            <a:spLocks noGrp="1"/>
          </p:cNvSpPr>
          <p:nvPr>
            <p:ph type="dgm" idx="1"/>
          </p:nvPr>
        </p:nvSpPr>
        <p:spPr/>
      </p:sp>
      <p:pic>
        <p:nvPicPr>
          <p:cNvPr id="8194" name="Picture 2"/>
          <p:cNvPicPr>
            <a:picLocks noChangeAspect="1" noChangeArrowheads="1"/>
          </p:cNvPicPr>
          <p:nvPr/>
        </p:nvPicPr>
        <p:blipFill>
          <a:blip r:embed="rId2"/>
          <a:srcRect t="18990"/>
          <a:stretch>
            <a:fillRect/>
          </a:stretch>
        </p:blipFill>
        <p:spPr bwMode="auto">
          <a:xfrm>
            <a:off x="290513" y="1500174"/>
            <a:ext cx="8562975" cy="5038739"/>
          </a:xfrm>
          <a:prstGeom prst="rect">
            <a:avLst/>
          </a:prstGeom>
          <a:ln>
            <a:noFill/>
          </a:ln>
          <a:effectLst>
            <a:outerShdw blurRad="292100" dist="139700" dir="2700000" algn="tl" rotWithShape="0">
              <a:srgbClr val="333333">
                <a:alpha val="65000"/>
              </a:srgbClr>
            </a:outerShdw>
          </a:effectLst>
        </p:spPr>
      </p:pic>
      <p:sp>
        <p:nvSpPr>
          <p:cNvPr id="5" name="Rectangle 2"/>
          <p:cNvSpPr>
            <a:spLocks noGrp="1" noChangeArrowheads="1"/>
          </p:cNvSpPr>
          <p:nvPr>
            <p:ph type="title"/>
          </p:nvPr>
        </p:nvSpPr>
        <p:spPr>
          <a:xfrm>
            <a:off x="611188" y="714355"/>
            <a:ext cx="7818464" cy="482619"/>
          </a:xfrm>
          <a:solidFill>
            <a:schemeClr val="bg2">
              <a:lumMod val="75000"/>
            </a:schemeClr>
          </a:solidFill>
        </p:spPr>
        <p:txBody>
          <a:bodyPr/>
          <a:lstStyle/>
          <a:p>
            <a:pPr eaLnBrk="1" hangingPunct="1">
              <a:defRPr/>
            </a:pPr>
            <a:r>
              <a:rPr lang="fr-FR" altLang="fr-FR" sz="2400" b="1" dirty="0" smtClean="0">
                <a:latin typeface="+mn-lt"/>
                <a:cs typeface="Aharoni" panose="02010803020104030203" pitchFamily="2" charset="-79"/>
              </a:rPr>
              <a:t>LES 10 RECOMMANDATIONS POUR LA DOULEUR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258888"/>
          </a:xfrm>
          <a:solidFill>
            <a:schemeClr val="bg2">
              <a:lumMod val="90000"/>
            </a:schemeClr>
          </a:solidFill>
        </p:spPr>
        <p:txBody>
          <a:bodyPr rtlCol="0">
            <a:normAutofit fontScale="90000"/>
          </a:bodyPr>
          <a:lstStyle/>
          <a:p>
            <a:pPr algn="ctr" eaLnBrk="1" fontAlgn="auto" hangingPunct="1">
              <a:spcAft>
                <a:spcPts val="0"/>
              </a:spcAft>
              <a:defRPr/>
            </a:pP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PLAN </a:t>
            </a:r>
            <a:br>
              <a:rPr lang="fr-FR" altLang="fr-FR" b="1" dirty="0" smtClean="0">
                <a:solidFill>
                  <a:schemeClr val="tx1">
                    <a:lumMod val="85000"/>
                    <a:lumOff val="15000"/>
                  </a:schemeClr>
                </a:solidFill>
                <a:latin typeface="+mn-lt"/>
              </a:rPr>
            </a:br>
            <a:endParaRPr lang="fr-FR" altLang="fr-FR" sz="2900" b="1" dirty="0" smtClean="0">
              <a:solidFill>
                <a:schemeClr val="tx1">
                  <a:lumMod val="85000"/>
                  <a:lumOff val="15000"/>
                </a:schemeClr>
              </a:solidFill>
              <a:latin typeface="+mn-lt"/>
              <a:cs typeface="Times New Roman" pitchFamily="18" charset="0"/>
            </a:endParaRPr>
          </a:p>
        </p:txBody>
      </p:sp>
      <p:sp>
        <p:nvSpPr>
          <p:cNvPr id="7171" name="Rectangle 3"/>
          <p:cNvSpPr>
            <a:spLocks noGrp="1" noChangeArrowheads="1"/>
          </p:cNvSpPr>
          <p:nvPr>
            <p:ph idx="1"/>
          </p:nvPr>
        </p:nvSpPr>
        <p:spPr>
          <a:xfrm>
            <a:off x="762000" y="1971692"/>
            <a:ext cx="7543800" cy="3886200"/>
          </a:xfrm>
          <a:solidFill>
            <a:schemeClr val="bg1"/>
          </a:solidFill>
        </p:spPr>
        <p:txBody>
          <a:bodyPr/>
          <a:lstStyle/>
          <a:p>
            <a:pPr marL="514350" indent="-514350" eaLnBrk="1" hangingPunct="1">
              <a:buFont typeface="+mj-lt"/>
              <a:buAutoNum type="romanUcPeriod"/>
              <a:defRPr/>
            </a:pPr>
            <a:r>
              <a:rPr lang="fr-FR" altLang="fr-FR" dirty="0" smtClean="0">
                <a:solidFill>
                  <a:schemeClr val="tx1">
                    <a:lumMod val="85000"/>
                    <a:lumOff val="15000"/>
                  </a:schemeClr>
                </a:solidFill>
              </a:rPr>
              <a:t>DEFINITION</a:t>
            </a:r>
          </a:p>
          <a:p>
            <a:pPr marL="514350" indent="-514350" eaLnBrk="1" hangingPunct="1">
              <a:buFont typeface="+mj-lt"/>
              <a:buAutoNum type="romanUcPeriod"/>
              <a:defRPr/>
            </a:pPr>
            <a:r>
              <a:rPr lang="fr-FR" altLang="fr-FR" dirty="0" smtClean="0">
                <a:solidFill>
                  <a:schemeClr val="tx1">
                    <a:lumMod val="85000"/>
                    <a:lumOff val="15000"/>
                  </a:schemeClr>
                </a:solidFill>
              </a:rPr>
              <a:t>LES DIFFERENTS TYPES DE DOULEURS</a:t>
            </a:r>
          </a:p>
          <a:p>
            <a:pPr marL="514350" indent="-514350" eaLnBrk="1" hangingPunct="1">
              <a:buFont typeface="+mj-lt"/>
              <a:buAutoNum type="romanUcPeriod"/>
              <a:defRPr/>
            </a:pPr>
            <a:r>
              <a:rPr lang="fr-FR" altLang="fr-FR" dirty="0" smtClean="0">
                <a:solidFill>
                  <a:schemeClr val="tx1">
                    <a:lumMod val="85000"/>
                    <a:lumOff val="15000"/>
                  </a:schemeClr>
                </a:solidFill>
              </a:rPr>
              <a:t> CLASSIFICATION DES DOULEURS</a:t>
            </a:r>
          </a:p>
          <a:p>
            <a:pPr marL="514350" indent="-514350" eaLnBrk="1" hangingPunct="1">
              <a:buFont typeface="+mj-lt"/>
              <a:buAutoNum type="romanUcPeriod"/>
              <a:defRPr/>
            </a:pPr>
            <a:r>
              <a:rPr lang="fr-FR" altLang="fr-FR" dirty="0" smtClean="0">
                <a:solidFill>
                  <a:schemeClr val="tx1">
                    <a:lumMod val="85000"/>
                    <a:lumOff val="15000"/>
                  </a:schemeClr>
                </a:solidFill>
              </a:rPr>
              <a:t>PRINCIPES THERAPEUTIQUES DEVANT UNE DOULEUR PAR EXCES DE NOCICEPTION </a:t>
            </a:r>
          </a:p>
          <a:p>
            <a:pPr marL="514350" indent="-514350" eaLnBrk="1" hangingPunct="1">
              <a:buFont typeface="+mj-lt"/>
              <a:buAutoNum type="romanUcPeriod"/>
              <a:defRPr/>
            </a:pPr>
            <a:r>
              <a:rPr lang="fr-FR" altLang="fr-FR" dirty="0" smtClean="0">
                <a:solidFill>
                  <a:schemeClr val="tx1">
                    <a:lumMod val="85000"/>
                    <a:lumOff val="15000"/>
                  </a:schemeClr>
                </a:solidFill>
              </a:rPr>
              <a:t>PRINCIPES THERAPEUTIQUES DEVANT UNE  DOULEUR PAR EXCES DE NOCICEPTION </a:t>
            </a:r>
          </a:p>
          <a:p>
            <a:pPr marL="514350" indent="-514350" eaLnBrk="1" hangingPunct="1">
              <a:buNone/>
              <a:defRPr/>
            </a:pPr>
            <a:r>
              <a:rPr lang="fr-FR" altLang="fr-FR" dirty="0" smtClean="0">
                <a:solidFill>
                  <a:schemeClr val="tx1">
                    <a:lumMod val="85000"/>
                    <a:lumOff val="15000"/>
                  </a:schemeClr>
                </a:solidFill>
              </a:rPr>
              <a:t/>
            </a:r>
            <a:br>
              <a:rPr lang="fr-FR" altLang="fr-FR" dirty="0" smtClean="0">
                <a:solidFill>
                  <a:schemeClr val="tx1">
                    <a:lumMod val="85000"/>
                    <a:lumOff val="15000"/>
                  </a:schemeClr>
                </a:solidFill>
              </a:rPr>
            </a:br>
            <a:endParaRPr lang="fr-FR" altLang="fr-FR" b="1" dirty="0" smtClean="0"/>
          </a:p>
        </p:txBody>
      </p:sp>
    </p:spTree>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27566"/>
            <a:ext cx="8229600" cy="1258888"/>
          </a:xfrm>
        </p:spPr>
        <p:txBody>
          <a:bodyPr/>
          <a:lstStyle/>
          <a:p>
            <a:pPr algn="just"/>
            <a:r>
              <a:rPr lang="fr-FR" sz="2400" smtClean="0">
                <a:latin typeface="+mn-lt"/>
              </a:rPr>
              <a:t>Il </a:t>
            </a:r>
            <a:r>
              <a:rPr lang="fr-FR" sz="2400" dirty="0" smtClean="0">
                <a:latin typeface="+mn-lt"/>
              </a:rPr>
              <a:t>n’y pas </a:t>
            </a:r>
            <a:r>
              <a:rPr lang="fr-FR" sz="2400" dirty="0" err="1" smtClean="0">
                <a:latin typeface="+mn-lt"/>
              </a:rPr>
              <a:t>pas</a:t>
            </a:r>
            <a:r>
              <a:rPr lang="fr-FR" sz="2400" dirty="0" smtClean="0">
                <a:latin typeface="+mn-lt"/>
              </a:rPr>
              <a:t> une, mais des douleurs : selon le mécanisme (nociceptif, </a:t>
            </a:r>
            <a:r>
              <a:rPr lang="fr-FR" sz="2400" dirty="0" err="1" smtClean="0">
                <a:latin typeface="+mn-lt"/>
              </a:rPr>
              <a:t>neurogène</a:t>
            </a:r>
            <a:r>
              <a:rPr lang="fr-FR" sz="2400" dirty="0" smtClean="0">
                <a:latin typeface="+mn-lt"/>
              </a:rPr>
              <a:t>...), selon le profil évolutif (aigu,</a:t>
            </a:r>
            <a:br>
              <a:rPr lang="fr-FR" sz="2400" dirty="0" smtClean="0">
                <a:latin typeface="+mn-lt"/>
              </a:rPr>
            </a:br>
            <a:r>
              <a:rPr lang="fr-FR" sz="2400" dirty="0" smtClean="0">
                <a:latin typeface="+mn-lt"/>
              </a:rPr>
              <a:t>chronique), l’intensité et l’impact sur les activités quotidiennes. </a:t>
            </a:r>
            <a:br>
              <a:rPr lang="fr-FR" sz="2400" dirty="0" smtClean="0">
                <a:latin typeface="+mn-lt"/>
              </a:rPr>
            </a:br>
            <a:r>
              <a:rPr lang="fr-FR" sz="2400" dirty="0" smtClean="0">
                <a:latin typeface="+mn-lt"/>
              </a:rPr>
              <a:t/>
            </a:r>
            <a:br>
              <a:rPr lang="fr-FR" sz="2400" dirty="0" smtClean="0">
                <a:latin typeface="+mn-lt"/>
              </a:rPr>
            </a:br>
            <a:r>
              <a:rPr lang="fr-FR" sz="2400" dirty="0" smtClean="0">
                <a:latin typeface="+mn-lt"/>
              </a:rPr>
              <a:t>La conduite du traitement symptomatique ne</a:t>
            </a:r>
            <a:br>
              <a:rPr lang="fr-FR" sz="2400" dirty="0" smtClean="0">
                <a:latin typeface="+mn-lt"/>
              </a:rPr>
            </a:br>
            <a:r>
              <a:rPr lang="fr-FR" sz="2400" dirty="0" smtClean="0">
                <a:latin typeface="+mn-lt"/>
              </a:rPr>
              <a:t>peut se concevoir qu’après un diagnostic rigoureux . </a:t>
            </a:r>
            <a:br>
              <a:rPr lang="fr-FR" sz="2400" dirty="0" smtClean="0">
                <a:latin typeface="+mn-lt"/>
              </a:rPr>
            </a:br>
            <a:r>
              <a:rPr lang="fr-FR" sz="2400" dirty="0" smtClean="0">
                <a:latin typeface="+mn-lt"/>
              </a:rPr>
              <a:t/>
            </a:r>
            <a:br>
              <a:rPr lang="fr-FR" sz="2400" dirty="0" smtClean="0">
                <a:latin typeface="+mn-lt"/>
              </a:rPr>
            </a:br>
            <a:r>
              <a:rPr lang="fr-FR" sz="2400" dirty="0" smtClean="0">
                <a:latin typeface="+mn-lt"/>
              </a:rPr>
              <a:t>Les modalités de prise en charge thérapeutique sont envisagées</a:t>
            </a:r>
            <a:br>
              <a:rPr lang="fr-FR" sz="2400" dirty="0" smtClean="0">
                <a:latin typeface="+mn-lt"/>
              </a:rPr>
            </a:br>
            <a:r>
              <a:rPr lang="fr-FR" sz="2400" dirty="0" smtClean="0">
                <a:latin typeface="+mn-lt"/>
              </a:rPr>
              <a:t>dans trois grands cadres : la douleur nociceptive aiguë, la douleur nociceptive chronique (cancer), et la douleur</a:t>
            </a:r>
            <a:br>
              <a:rPr lang="fr-FR" sz="2400" dirty="0" smtClean="0">
                <a:latin typeface="+mn-lt"/>
              </a:rPr>
            </a:br>
            <a:r>
              <a:rPr lang="fr-FR" sz="2400" dirty="0" err="1" smtClean="0">
                <a:latin typeface="+mn-lt"/>
              </a:rPr>
              <a:t>neurogène</a:t>
            </a:r>
            <a:r>
              <a:rPr lang="fr-FR" sz="2400" dirty="0" smtClean="0">
                <a:latin typeface="+mn-lt"/>
              </a:rPr>
              <a:t> chronique.</a:t>
            </a:r>
            <a:endParaRPr lang="fr-FR" sz="2400" dirty="0">
              <a:latin typeface="+mn-lt"/>
            </a:endParaRPr>
          </a:p>
        </p:txBody>
      </p:sp>
      <p:sp>
        <p:nvSpPr>
          <p:cNvPr id="4" name="Titre 1"/>
          <p:cNvSpPr txBox="1">
            <a:spLocks/>
          </p:cNvSpPr>
          <p:nvPr/>
        </p:nvSpPr>
        <p:spPr bwMode="auto">
          <a:xfrm>
            <a:off x="1928794" y="571480"/>
            <a:ext cx="5122862" cy="576262"/>
          </a:xfrm>
          <a:prstGeom prst="rect">
            <a:avLst/>
          </a:prstGeom>
          <a:solidFill>
            <a:schemeClr val="bg2">
              <a:lumMod val="90000"/>
            </a:schemeClr>
          </a:solid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4000" i="0" u="none" strike="noStrike" kern="1200" cap="none" spc="0" normalizeH="0" baseline="0" noProof="0" dirty="0" smtClean="0">
                <a:ln>
                  <a:noFill/>
                </a:ln>
                <a:effectLst/>
                <a:uLnTx/>
                <a:uFillTx/>
                <a:latin typeface="+mj-lt"/>
                <a:ea typeface="+mj-ea"/>
                <a:cs typeface="+mj-cs"/>
              </a:rPr>
              <a:t/>
            </a:r>
            <a:br>
              <a:rPr kumimoji="0" lang="fr-FR" sz="4000" i="0" u="none" strike="noStrike" kern="1200" cap="none" spc="0" normalizeH="0" baseline="0" noProof="0" dirty="0" smtClean="0">
                <a:ln>
                  <a:noFill/>
                </a:ln>
                <a:effectLst/>
                <a:uLnTx/>
                <a:uFillTx/>
                <a:latin typeface="+mj-lt"/>
                <a:ea typeface="+mj-ea"/>
                <a:cs typeface="+mj-cs"/>
              </a:rPr>
            </a:br>
            <a:r>
              <a:rPr kumimoji="0" lang="fr-FR" sz="3600" i="0" u="none" strike="noStrike" kern="1200" cap="none" spc="0" normalizeH="0" baseline="0" noProof="0" dirty="0" smtClean="0">
                <a:ln>
                  <a:noFill/>
                </a:ln>
                <a:effectLst/>
                <a:uLnTx/>
                <a:uFillTx/>
                <a:latin typeface="+mj-lt"/>
                <a:ea typeface="+mj-ea"/>
                <a:cs typeface="+mj-cs"/>
              </a:rPr>
              <a:t>CONCLUSION</a:t>
            </a:r>
            <a:endParaRPr kumimoji="0" lang="fr-FR" sz="540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258888"/>
          </a:xfrm>
          <a:solidFill>
            <a:schemeClr val="bg2">
              <a:lumMod val="90000"/>
            </a:schemeClr>
          </a:solidFill>
        </p:spPr>
        <p:txBody>
          <a:bodyPr rtlCol="0">
            <a:normAutofit fontScale="90000"/>
          </a:bodyPr>
          <a:lstStyle/>
          <a:p>
            <a:pPr algn="ctr" eaLnBrk="1" fontAlgn="auto" hangingPunct="1">
              <a:spcAft>
                <a:spcPts val="0"/>
              </a:spcAft>
              <a:defRPr/>
            </a:pP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
            </a:r>
            <a:br>
              <a:rPr lang="fr-FR" altLang="fr-FR" b="1" dirty="0" smtClean="0">
                <a:solidFill>
                  <a:schemeClr val="tx1">
                    <a:lumMod val="85000"/>
                    <a:lumOff val="15000"/>
                  </a:schemeClr>
                </a:solidFill>
                <a:latin typeface="+mn-lt"/>
              </a:rPr>
            </a:br>
            <a:r>
              <a:rPr lang="fr-FR" altLang="fr-FR" b="1" dirty="0" smtClean="0">
                <a:solidFill>
                  <a:schemeClr val="tx1">
                    <a:lumMod val="85000"/>
                    <a:lumOff val="15000"/>
                  </a:schemeClr>
                </a:solidFill>
                <a:latin typeface="+mn-lt"/>
              </a:rPr>
              <a:t>DEFINITION </a:t>
            </a:r>
            <a:br>
              <a:rPr lang="fr-FR" altLang="fr-FR" b="1" dirty="0" smtClean="0">
                <a:solidFill>
                  <a:schemeClr val="tx1">
                    <a:lumMod val="85000"/>
                    <a:lumOff val="15000"/>
                  </a:schemeClr>
                </a:solidFill>
                <a:latin typeface="+mn-lt"/>
              </a:rPr>
            </a:br>
            <a:endParaRPr lang="fr-FR" altLang="fr-FR" sz="2900" b="1" dirty="0" smtClean="0">
              <a:solidFill>
                <a:schemeClr val="tx1">
                  <a:lumMod val="85000"/>
                  <a:lumOff val="15000"/>
                </a:schemeClr>
              </a:solidFill>
              <a:latin typeface="+mn-lt"/>
              <a:cs typeface="Times New Roman" pitchFamily="18" charset="0"/>
            </a:endParaRPr>
          </a:p>
        </p:txBody>
      </p:sp>
      <p:sp>
        <p:nvSpPr>
          <p:cNvPr id="7171" name="Rectangle 3"/>
          <p:cNvSpPr>
            <a:spLocks noGrp="1" noChangeArrowheads="1"/>
          </p:cNvSpPr>
          <p:nvPr>
            <p:ph idx="1"/>
          </p:nvPr>
        </p:nvSpPr>
        <p:spPr>
          <a:xfrm>
            <a:off x="762000" y="1558925"/>
            <a:ext cx="7543800" cy="3886200"/>
          </a:xfrm>
        </p:spPr>
        <p:txBody>
          <a:bodyPr/>
          <a:lstStyle/>
          <a:p>
            <a:pPr marL="0" indent="0" algn="ctr" eaLnBrk="1" hangingPunct="1">
              <a:buFont typeface="Arial" charset="0"/>
              <a:buNone/>
              <a:defRPr/>
            </a:pPr>
            <a:r>
              <a:rPr lang="fr-FR" altLang="fr-FR" dirty="0" smtClean="0">
                <a:solidFill>
                  <a:schemeClr val="tx1">
                    <a:lumMod val="85000"/>
                    <a:lumOff val="15000"/>
                  </a:schemeClr>
                </a:solidFill>
              </a:rPr>
              <a:t> </a:t>
            </a:r>
            <a:br>
              <a:rPr lang="fr-FR" altLang="fr-FR" dirty="0" smtClean="0">
                <a:solidFill>
                  <a:schemeClr val="tx1">
                    <a:lumMod val="85000"/>
                    <a:lumOff val="15000"/>
                  </a:schemeClr>
                </a:solidFill>
              </a:rPr>
            </a:br>
            <a:r>
              <a:rPr lang="fr-FR" altLang="fr-FR" dirty="0" smtClean="0">
                <a:solidFill>
                  <a:srgbClr val="FF0000"/>
                </a:solidFill>
              </a:rPr>
              <a:t>Selon l’</a:t>
            </a:r>
            <a:r>
              <a:rPr lang="en-GB" altLang="fr-FR" dirty="0" smtClean="0">
                <a:solidFill>
                  <a:srgbClr val="FF0000"/>
                </a:solidFill>
                <a:cs typeface="Times New Roman" pitchFamily="18" charset="0"/>
              </a:rPr>
              <a:t>OMS et international Association</a:t>
            </a:r>
          </a:p>
          <a:p>
            <a:pPr marL="0" indent="0" algn="ctr" eaLnBrk="1" hangingPunct="1">
              <a:buFont typeface="Arial" charset="0"/>
              <a:buNone/>
              <a:defRPr/>
            </a:pPr>
            <a:r>
              <a:rPr lang="en-GB" altLang="fr-FR" dirty="0" smtClean="0">
                <a:solidFill>
                  <a:srgbClr val="FF0000"/>
                </a:solidFill>
                <a:cs typeface="Times New Roman" pitchFamily="18" charset="0"/>
              </a:rPr>
              <a:t> for Study of Pain</a:t>
            </a:r>
            <a:endParaRPr lang="fr-FR" altLang="fr-FR" b="1" dirty="0" smtClean="0">
              <a:solidFill>
                <a:srgbClr val="FF0000"/>
              </a:solidFill>
            </a:endParaRPr>
          </a:p>
          <a:p>
            <a:pPr marL="0" indent="0" algn="just" eaLnBrk="1" hangingPunct="1">
              <a:buFont typeface="Arial" charset="0"/>
              <a:buNone/>
              <a:defRPr/>
            </a:pPr>
            <a:r>
              <a:rPr lang="fr-FR" altLang="fr-FR" b="1" dirty="0" smtClean="0"/>
              <a:t>« La douleur est une expérience sensorielle et émotionnelle, désagréable liée à  une lésion tissulaire présente ou potentielle ou décrite en  termes évoquant une telle lésion. »</a:t>
            </a: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188913"/>
            <a:ext cx="7772400" cy="792162"/>
          </a:xfrm>
          <a:solidFill>
            <a:schemeClr val="bg2">
              <a:lumMod val="90000"/>
            </a:schemeClr>
          </a:solidFill>
        </p:spPr>
        <p:txBody>
          <a:bodyPr rtlCol="0">
            <a:normAutofit/>
          </a:bodyPr>
          <a:lstStyle/>
          <a:p>
            <a:pPr algn="ctr" eaLnBrk="1" fontAlgn="auto" hangingPunct="1">
              <a:spcAft>
                <a:spcPts val="0"/>
              </a:spcAft>
              <a:defRPr/>
            </a:pPr>
            <a:r>
              <a:rPr lang="fr-FR" altLang="fr-FR" sz="2800" b="1" dirty="0" smtClean="0">
                <a:solidFill>
                  <a:schemeClr val="tx1">
                    <a:lumMod val="85000"/>
                    <a:lumOff val="15000"/>
                  </a:schemeClr>
                </a:solidFill>
                <a:latin typeface="+mn-lt"/>
              </a:rPr>
              <a:t>TYPES DE DOULEURS</a:t>
            </a:r>
          </a:p>
        </p:txBody>
      </p:sp>
      <p:graphicFrame>
        <p:nvGraphicFramePr>
          <p:cNvPr id="5" name="Tableau 4"/>
          <p:cNvGraphicFramePr>
            <a:graphicFrameLocks noGrp="1"/>
          </p:cNvGraphicFramePr>
          <p:nvPr/>
        </p:nvGraphicFramePr>
        <p:xfrm>
          <a:off x="250825" y="1125538"/>
          <a:ext cx="8497887" cy="5369648"/>
        </p:xfrm>
        <a:graphic>
          <a:graphicData uri="http://schemas.openxmlformats.org/drawingml/2006/table">
            <a:tbl>
              <a:tblPr firstRow="1" bandRow="1">
                <a:tableStyleId>{5C22544A-7EE6-4342-B048-85BDC9FD1C3A}</a:tableStyleId>
              </a:tblPr>
              <a:tblGrid>
                <a:gridCol w="2320911"/>
                <a:gridCol w="3344347"/>
                <a:gridCol w="2832629"/>
              </a:tblGrid>
              <a:tr h="914455">
                <a:tc>
                  <a:txBody>
                    <a:bodyPr/>
                    <a:lstStyle/>
                    <a:p>
                      <a:endParaRPr lang="fr-FR" sz="1800" dirty="0"/>
                    </a:p>
                  </a:txBody>
                  <a:tcPr marL="91450" marR="91450" marT="45723" marB="45723">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u="none" strike="noStrike" cap="none" normalizeH="0" baseline="0" dirty="0" smtClean="0">
                          <a:ln>
                            <a:noFill/>
                          </a:ln>
                          <a:effectLst/>
                        </a:rPr>
                        <a:t>AIGUE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u="none" strike="noStrike" cap="none" normalizeH="0" baseline="0" dirty="0" smtClean="0">
                          <a:ln>
                            <a:noFill/>
                          </a:ln>
                          <a:effectLst/>
                        </a:rPr>
                        <a:t>( </a:t>
                      </a:r>
                      <a:r>
                        <a:rPr kumimoji="0" lang="fr-FR" altLang="fr-FR" sz="1800" u="none" strike="noStrike" cap="none" normalizeH="0" baseline="0" smtClean="0">
                          <a:ln>
                            <a:noFill/>
                          </a:ln>
                          <a:effectLst/>
                        </a:rPr>
                        <a:t>Douleur symptôme)</a:t>
                      </a:r>
                      <a:endParaRPr kumimoji="0" lang="fr-FR" altLang="fr-FR" sz="1800" u="none" strike="noStrike" cap="none" normalizeH="0" baseline="0" dirty="0" smtClean="0">
                        <a:ln>
                          <a:noFill/>
                        </a:ln>
                        <a:effectLst/>
                      </a:endParaRPr>
                    </a:p>
                    <a:p>
                      <a:endParaRPr lang="fr-FR" sz="1800" dirty="0"/>
                    </a:p>
                  </a:txBody>
                  <a:tcPr marL="91450" marR="91450" marT="45723" marB="45723"/>
                </a:tc>
                <a:tc>
                  <a:txBody>
                    <a:bodyPr/>
                    <a:lstStyle/>
                    <a:p>
                      <a:pPr algn="ctr"/>
                      <a:r>
                        <a:rPr lang="fr-FR" sz="1800" dirty="0" smtClean="0"/>
                        <a:t>CHRONIQU</a:t>
                      </a:r>
                      <a:r>
                        <a:rPr lang="fr-FR" sz="1800" baseline="0" dirty="0" smtClean="0"/>
                        <a:t>E</a:t>
                      </a:r>
                    </a:p>
                    <a:p>
                      <a:pPr algn="ctr"/>
                      <a:r>
                        <a:rPr lang="fr-FR" sz="1800" dirty="0" smtClean="0"/>
                        <a:t>( Douleur maladie)</a:t>
                      </a:r>
                      <a:endParaRPr lang="fr-FR" sz="1800" dirty="0"/>
                    </a:p>
                  </a:txBody>
                  <a:tcPr marL="91450" marR="91450" marT="45723" marB="45723"/>
                </a:tc>
              </a:tr>
              <a:tr h="914455">
                <a:tc>
                  <a:txBody>
                    <a:bodyPr/>
                    <a:lstStyle/>
                    <a:p>
                      <a:endParaRPr lang="fr-FR" sz="1800" dirty="0"/>
                    </a:p>
                  </a:txBody>
                  <a:tcPr marL="91450" marR="91450" marT="45723" marB="45723">
                    <a:solidFill>
                      <a:schemeClr val="bg1">
                        <a:lumMod val="85000"/>
                      </a:schemeClr>
                    </a:solidFill>
                  </a:tcPr>
                </a:tc>
                <a:tc>
                  <a:txBody>
                    <a:bodyPr/>
                    <a:lstStyle/>
                    <a:p>
                      <a:r>
                        <a:rPr lang="fr-FR" sz="1800" u="none" strike="noStrike" kern="1200" baseline="0" dirty="0" smtClean="0"/>
                        <a:t>Signale d’alarme,  marqueur de la maladie : oriente le diagnostic = Utile</a:t>
                      </a:r>
                      <a:endParaRPr lang="fr-FR" sz="1800" dirty="0" smtClean="0"/>
                    </a:p>
                    <a:p>
                      <a:endParaRPr lang="fr-FR" sz="1800" dirty="0"/>
                    </a:p>
                  </a:txBody>
                  <a:tcPr marL="91450" marR="91450" marT="45723" marB="45723"/>
                </a:tc>
                <a:tc>
                  <a:txBody>
                    <a:bodyPr/>
                    <a:lstStyle/>
                    <a:p>
                      <a:r>
                        <a:rPr lang="fr-FR" sz="1800" u="none" strike="noStrike" kern="1200" baseline="0" dirty="0" smtClean="0"/>
                        <a:t>Détruit physiquement,</a:t>
                      </a:r>
                    </a:p>
                    <a:p>
                      <a:r>
                        <a:rPr lang="fr-FR" sz="1800" u="none" strike="noStrike" kern="1200" baseline="0" dirty="0" smtClean="0"/>
                        <a:t>psychologiquement et</a:t>
                      </a:r>
                    </a:p>
                    <a:p>
                      <a:r>
                        <a:rPr lang="fr-FR" sz="1800" u="none" strike="noStrike" kern="1200" baseline="0" dirty="0" smtClean="0"/>
                        <a:t>Socialement = inutile</a:t>
                      </a:r>
                      <a:endParaRPr lang="fr-FR" sz="1800" b="1" i="0" u="none" strike="noStrike" kern="1200" baseline="0" dirty="0" smtClean="0">
                        <a:solidFill>
                          <a:schemeClr val="dk1"/>
                        </a:solidFill>
                        <a:latin typeface="+mn-lt"/>
                        <a:ea typeface="+mn-ea"/>
                        <a:cs typeface="+mn-cs"/>
                      </a:endParaRPr>
                    </a:p>
                  </a:txBody>
                  <a:tcPr marL="91450" marR="91450" marT="45723" marB="45723"/>
                </a:tc>
              </a:tr>
              <a:tr h="640118">
                <a:tc>
                  <a:txBody>
                    <a:bodyPr/>
                    <a:lstStyle/>
                    <a:p>
                      <a:r>
                        <a:rPr lang="fr-FR" sz="1800" b="1" u="none" strike="noStrike" kern="1200" baseline="0" dirty="0" smtClean="0"/>
                        <a:t>Aspect évolutif</a:t>
                      </a:r>
                      <a:endParaRPr lang="fr-FR" sz="1800" b="1" dirty="0"/>
                    </a:p>
                  </a:txBody>
                  <a:tcPr marL="91450" marR="91450" marT="45723" marB="45723">
                    <a:solidFill>
                      <a:schemeClr val="bg1">
                        <a:lumMod val="85000"/>
                      </a:schemeClr>
                    </a:solidFill>
                  </a:tcPr>
                </a:tc>
                <a:tc>
                  <a:txBody>
                    <a:bodyPr/>
                    <a:lstStyle/>
                    <a:p>
                      <a:r>
                        <a:rPr lang="fr-FR" sz="1800" u="none" strike="noStrike" kern="1200" baseline="0" dirty="0" smtClean="0"/>
                        <a:t>Douleur transitoire </a:t>
                      </a:r>
                      <a:endParaRPr lang="fr-FR" sz="1800" dirty="0"/>
                    </a:p>
                  </a:txBody>
                  <a:tcPr marL="91450" marR="91450" marT="45723" marB="45723"/>
                </a:tc>
                <a:tc>
                  <a:txBody>
                    <a:bodyPr/>
                    <a:lstStyle/>
                    <a:p>
                      <a:r>
                        <a:rPr lang="fr-FR" sz="1800" u="none" strike="noStrike" kern="1200" baseline="0" dirty="0" smtClean="0"/>
                        <a:t>Douleur permanente,</a:t>
                      </a:r>
                    </a:p>
                    <a:p>
                      <a:r>
                        <a:rPr lang="fr-FR" sz="1800" u="none" strike="noStrike" kern="1200" baseline="0" dirty="0" smtClean="0"/>
                        <a:t>récurrente ou répétitive</a:t>
                      </a:r>
                      <a:endParaRPr lang="fr-FR" sz="1800" dirty="0" smtClean="0"/>
                    </a:p>
                  </a:txBody>
                  <a:tcPr marL="91450" marR="91450" marT="45723" marB="45723"/>
                </a:tc>
              </a:tr>
              <a:tr h="640118">
                <a:tc>
                  <a:txBody>
                    <a:bodyPr/>
                    <a:lstStyle/>
                    <a:p>
                      <a:r>
                        <a:rPr lang="fr-FR" sz="1800" b="1" u="none" strike="noStrike" kern="1200" baseline="0" dirty="0" smtClean="0"/>
                        <a:t>Mécanisme générateur</a:t>
                      </a:r>
                      <a:endParaRPr lang="fr-FR" sz="1800" b="1" dirty="0"/>
                    </a:p>
                  </a:txBody>
                  <a:tcPr marL="91450" marR="91450" marT="45723" marB="45723">
                    <a:solidFill>
                      <a:schemeClr val="bg1">
                        <a:lumMod val="85000"/>
                      </a:schemeClr>
                    </a:solidFill>
                  </a:tcPr>
                </a:tc>
                <a:tc>
                  <a:txBody>
                    <a:bodyPr/>
                    <a:lstStyle/>
                    <a:p>
                      <a:r>
                        <a:rPr lang="fr-FR" sz="1800" u="none" strike="noStrike" kern="1200" baseline="0" dirty="0" smtClean="0"/>
                        <a:t>Uni factoriel </a:t>
                      </a:r>
                      <a:endParaRPr lang="fr-FR" sz="1800" dirty="0"/>
                    </a:p>
                  </a:txBody>
                  <a:tcPr marL="91450" marR="9145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kern="1200" baseline="0" dirty="0" smtClean="0"/>
                        <a:t>Plurifactoriel</a:t>
                      </a:r>
                      <a:endParaRPr lang="fr-FR" sz="1800" dirty="0" smtClean="0"/>
                    </a:p>
                    <a:p>
                      <a:endParaRPr lang="fr-FR" sz="1800" dirty="0"/>
                    </a:p>
                  </a:txBody>
                  <a:tcPr marL="91450" marR="91450" marT="45723" marB="45723"/>
                </a:tc>
              </a:tr>
              <a:tr h="705995">
                <a:tc>
                  <a:txBody>
                    <a:bodyPr/>
                    <a:lstStyle/>
                    <a:p>
                      <a:r>
                        <a:rPr lang="fr-FR" sz="1800" b="1" u="none" strike="noStrike" kern="1200" baseline="0" dirty="0" smtClean="0"/>
                        <a:t>Réactions végétatives</a:t>
                      </a:r>
                      <a:endParaRPr lang="fr-FR" sz="1800" b="1" dirty="0"/>
                    </a:p>
                  </a:txBody>
                  <a:tcPr marL="91450" marR="91450" marT="45723" marB="45723">
                    <a:solidFill>
                      <a:schemeClr val="bg1">
                        <a:lumMod val="85000"/>
                      </a:schemeClr>
                    </a:solidFill>
                  </a:tcPr>
                </a:tc>
                <a:tc>
                  <a:txBody>
                    <a:bodyPr/>
                    <a:lstStyle/>
                    <a:p>
                      <a:r>
                        <a:rPr lang="fr-FR" sz="1800" u="none" strike="noStrike" kern="1200" baseline="0" dirty="0" smtClean="0"/>
                        <a:t>Réactionnelle (tachycardie, polypnée, mydriase, sueurs)</a:t>
                      </a:r>
                      <a:endParaRPr lang="fr-FR" sz="1800" b="1" i="0" u="none" strike="noStrike" kern="1200" baseline="0" dirty="0" smtClean="0">
                        <a:solidFill>
                          <a:schemeClr val="dk1"/>
                        </a:solidFill>
                        <a:latin typeface="+mn-lt"/>
                        <a:ea typeface="+mn-ea"/>
                        <a:cs typeface="+mn-cs"/>
                      </a:endParaRPr>
                    </a:p>
                  </a:txBody>
                  <a:tcPr marL="91450" marR="91450" marT="45723" marB="45723"/>
                </a:tc>
                <a:tc>
                  <a:txBody>
                    <a:bodyPr/>
                    <a:lstStyle/>
                    <a:p>
                      <a:r>
                        <a:rPr lang="fr-FR" sz="1800" u="none" strike="noStrike" kern="1200" baseline="0" dirty="0" smtClean="0"/>
                        <a:t>Entretien (cercle vicieux)</a:t>
                      </a:r>
                      <a:endParaRPr lang="fr-FR" sz="1800" dirty="0"/>
                    </a:p>
                  </a:txBody>
                  <a:tcPr marL="91450" marR="91450" marT="45723" marB="45723"/>
                </a:tc>
              </a:tr>
              <a:tr h="640118">
                <a:tc>
                  <a:txBody>
                    <a:bodyPr/>
                    <a:lstStyle/>
                    <a:p>
                      <a:r>
                        <a:rPr lang="fr-FR" sz="1800" b="1" u="none" strike="noStrike" kern="1200" baseline="0" dirty="0" smtClean="0"/>
                        <a:t>Retentissement</a:t>
                      </a:r>
                    </a:p>
                    <a:p>
                      <a:r>
                        <a:rPr lang="fr-FR" sz="1800" b="1" u="none" strike="noStrike" kern="1200" baseline="0" dirty="0" smtClean="0"/>
                        <a:t>psychologique</a:t>
                      </a:r>
                      <a:endParaRPr lang="fr-FR" sz="1800" b="1" i="0" u="none" strike="noStrike" kern="1200" baseline="0" dirty="0" smtClean="0">
                        <a:solidFill>
                          <a:schemeClr val="dk1"/>
                        </a:solidFill>
                        <a:latin typeface="+mn-lt"/>
                        <a:ea typeface="+mn-ea"/>
                        <a:cs typeface="+mn-cs"/>
                      </a:endParaRPr>
                    </a:p>
                  </a:txBody>
                  <a:tcPr marL="91450" marR="91450" marT="45723" marB="45723">
                    <a:solidFill>
                      <a:schemeClr val="bg1">
                        <a:lumMod val="85000"/>
                      </a:schemeClr>
                    </a:solidFill>
                  </a:tcPr>
                </a:tc>
                <a:tc>
                  <a:txBody>
                    <a:bodyPr/>
                    <a:lstStyle/>
                    <a:p>
                      <a:r>
                        <a:rPr lang="fr-FR" sz="1800" u="none" strike="noStrike" kern="1200" baseline="0" dirty="0" smtClean="0"/>
                        <a:t>Anxiété </a:t>
                      </a:r>
                      <a:endParaRPr lang="fr-FR" sz="1800" dirty="0"/>
                    </a:p>
                  </a:txBody>
                  <a:tcPr marL="91450" marR="9145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kern="1200" baseline="0" dirty="0" smtClean="0"/>
                        <a:t>Dépression</a:t>
                      </a:r>
                      <a:endParaRPr lang="fr-FR" sz="1800" dirty="0" smtClean="0"/>
                    </a:p>
                    <a:p>
                      <a:endParaRPr lang="fr-FR" sz="1800" dirty="0"/>
                    </a:p>
                  </a:txBody>
                  <a:tcPr marL="91450" marR="91450" marT="45723" marB="45723"/>
                </a:tc>
              </a:tr>
              <a:tr h="640118">
                <a:tc>
                  <a:txBody>
                    <a:bodyPr/>
                    <a:lstStyle/>
                    <a:p>
                      <a:r>
                        <a:rPr lang="fr-FR" sz="1800" b="1" u="none" strike="noStrike" kern="1200" baseline="0" dirty="0" smtClean="0"/>
                        <a:t>Objectif thérapeutique</a:t>
                      </a:r>
                      <a:endParaRPr lang="fr-FR" sz="1800" b="1" dirty="0"/>
                    </a:p>
                  </a:txBody>
                  <a:tcPr marL="91450" marR="91450" marT="45723" marB="45723">
                    <a:solidFill>
                      <a:schemeClr val="bg1">
                        <a:lumMod val="85000"/>
                      </a:schemeClr>
                    </a:solidFill>
                  </a:tcPr>
                </a:tc>
                <a:tc>
                  <a:txBody>
                    <a:bodyPr/>
                    <a:lstStyle/>
                    <a:p>
                      <a:r>
                        <a:rPr lang="fr-FR" sz="1800" u="none" strike="noStrike" kern="1200" baseline="0" dirty="0" smtClean="0"/>
                        <a:t>Curatif </a:t>
                      </a:r>
                      <a:endParaRPr lang="fr-FR" sz="1800" dirty="0"/>
                    </a:p>
                  </a:txBody>
                  <a:tcPr marL="91450" marR="91450" marT="45723" marB="45723"/>
                </a:tc>
                <a:tc>
                  <a:txBody>
                    <a:bodyPr/>
                    <a:lstStyle/>
                    <a:p>
                      <a:r>
                        <a:rPr lang="fr-FR" sz="1800" u="none" strike="noStrike" kern="1200" baseline="0" dirty="0" smtClean="0"/>
                        <a:t>Pluridimensionnel</a:t>
                      </a:r>
                    </a:p>
                    <a:p>
                      <a:r>
                        <a:rPr lang="fr-FR" sz="1800" u="none" strike="noStrike" kern="1200" baseline="0" dirty="0" smtClean="0"/>
                        <a:t>(</a:t>
                      </a:r>
                      <a:r>
                        <a:rPr lang="fr-FR" sz="1800" u="none" strike="noStrike" kern="1200" baseline="0" dirty="0" err="1" smtClean="0"/>
                        <a:t>somato</a:t>
                      </a:r>
                      <a:r>
                        <a:rPr lang="fr-FR" sz="1800" u="none" strike="noStrike" kern="1200" baseline="0" dirty="0" smtClean="0"/>
                        <a:t>-psycho-social)</a:t>
                      </a:r>
                      <a:endParaRPr lang="fr-FR" sz="1800" dirty="0" smtClean="0"/>
                    </a:p>
                  </a:txBody>
                  <a:tcPr marL="91450" marR="91450" marT="45723" marB="45723"/>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032250" y="0"/>
            <a:ext cx="169863" cy="396875"/>
          </a:xfrm>
          <a:prstGeom prst="rect">
            <a:avLst/>
          </a:prstGeom>
          <a:noFill/>
          <a:ln w="9525">
            <a:noFill/>
            <a:miter lim="800000"/>
            <a:headEnd/>
            <a:tailEnd/>
          </a:ln>
        </p:spPr>
        <p:txBody>
          <a:bodyPr wrap="none">
            <a:spAutoFit/>
          </a:bodyPr>
          <a:lstStyle/>
          <a:p>
            <a:pPr algn="ctr"/>
            <a:endParaRPr lang="fr-FR" altLang="fr-FR" sz="2000" b="1">
              <a:latin typeface="Times New Roman" pitchFamily="18" charset="0"/>
            </a:endParaRPr>
          </a:p>
        </p:txBody>
      </p:sp>
      <p:sp>
        <p:nvSpPr>
          <p:cNvPr id="23556" name="Text Box 4"/>
          <p:cNvSpPr txBox="1">
            <a:spLocks noChangeArrowheads="1"/>
          </p:cNvSpPr>
          <p:nvPr/>
        </p:nvSpPr>
        <p:spPr bwMode="auto">
          <a:xfrm>
            <a:off x="152400" y="2600325"/>
            <a:ext cx="2835275" cy="3462338"/>
          </a:xfrm>
          <a:prstGeom prst="rect">
            <a:avLst/>
          </a:prstGeom>
          <a:solidFill>
            <a:schemeClr val="accent4">
              <a:lumMod val="60000"/>
              <a:lumOff val="40000"/>
            </a:schemeClr>
          </a:solidFill>
          <a:ln>
            <a:solidFill>
              <a:schemeClr val="accent1"/>
            </a:solidFill>
          </a:ln>
          <a:effec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6"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6"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6"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6"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6"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9pPr>
          </a:lstStyle>
          <a:p>
            <a:pPr eaLnBrk="1" hangingPunct="1">
              <a:spcBef>
                <a:spcPct val="0"/>
              </a:spcBef>
              <a:buClrTx/>
              <a:buFontTx/>
              <a:buChar char="-"/>
              <a:defRPr/>
            </a:pPr>
            <a:endParaRPr lang="fr-FR" altLang="fr-FR" sz="1600" dirty="0" smtClean="0">
              <a:solidFill>
                <a:schemeClr val="tx1"/>
              </a:solidFill>
            </a:endParaRPr>
          </a:p>
          <a:p>
            <a:pPr marL="285750" indent="-285750" eaLnBrk="1" hangingPunct="1">
              <a:spcBef>
                <a:spcPct val="0"/>
              </a:spcBef>
              <a:buClrTx/>
              <a:defRPr/>
            </a:pPr>
            <a:r>
              <a:rPr lang="fr-FR" altLang="fr-FR" sz="1600" dirty="0" smtClean="0">
                <a:solidFill>
                  <a:schemeClr val="tx1"/>
                </a:solidFill>
              </a:rPr>
              <a:t>Stimulation des nocicepteurs lors d’un processus lésionnel.</a:t>
            </a:r>
          </a:p>
          <a:p>
            <a:pPr marL="285750" indent="-285750" eaLnBrk="1" hangingPunct="1">
              <a:spcBef>
                <a:spcPct val="0"/>
              </a:spcBef>
              <a:buClrTx/>
              <a:buFont typeface="Arial" charset="0"/>
              <a:buNone/>
              <a:defRPr/>
            </a:pPr>
            <a:r>
              <a:rPr lang="fr-FR" altLang="fr-FR" sz="1600" dirty="0" smtClean="0">
                <a:solidFill>
                  <a:schemeClr val="tx1"/>
                </a:solidFill>
              </a:rPr>
              <a:t> </a:t>
            </a:r>
          </a:p>
          <a:p>
            <a:pPr marL="285750" indent="-285750" eaLnBrk="1" hangingPunct="1">
              <a:spcBef>
                <a:spcPct val="0"/>
              </a:spcBef>
              <a:buClrTx/>
              <a:buFont typeface="Wingdings" panose="05000000000000000000" pitchFamily="2" charset="2"/>
              <a:buChar char="§"/>
              <a:defRPr/>
            </a:pPr>
            <a:r>
              <a:rPr lang="fr-FR" altLang="fr-FR" sz="1600" dirty="0" smtClean="0">
                <a:solidFill>
                  <a:schemeClr val="tx1"/>
                </a:solidFill>
              </a:rPr>
              <a:t>Pas de dysfonction des voies de transmission de la douleur. </a:t>
            </a:r>
          </a:p>
          <a:p>
            <a:pPr eaLnBrk="1" hangingPunct="1">
              <a:spcBef>
                <a:spcPct val="0"/>
              </a:spcBef>
              <a:buClrTx/>
              <a:buFontTx/>
              <a:buNone/>
              <a:defRPr/>
            </a:pPr>
            <a:endParaRPr lang="fr-FR" altLang="fr-FR" sz="1100" dirty="0" smtClean="0">
              <a:solidFill>
                <a:schemeClr val="tx1"/>
              </a:solidFill>
            </a:endParaRPr>
          </a:p>
          <a:p>
            <a:pPr marL="285750" indent="-285750" eaLnBrk="1" hangingPunct="1">
              <a:spcBef>
                <a:spcPct val="0"/>
              </a:spcBef>
              <a:buClrTx/>
              <a:defRPr/>
            </a:pPr>
            <a:r>
              <a:rPr lang="fr-FR" altLang="fr-FR" sz="1600" dirty="0" smtClean="0">
                <a:solidFill>
                  <a:schemeClr val="tx1"/>
                </a:solidFill>
              </a:rPr>
              <a:t>Ex: douleur viscérale en cancérologie, rhumatologie, traumatologie, chirurgie, infectiologie, post opératoire…</a:t>
            </a:r>
          </a:p>
        </p:txBody>
      </p:sp>
      <p:sp>
        <p:nvSpPr>
          <p:cNvPr id="9220" name="Text Box 9"/>
          <p:cNvSpPr txBox="1">
            <a:spLocks noChangeArrowheads="1"/>
          </p:cNvSpPr>
          <p:nvPr/>
        </p:nvSpPr>
        <p:spPr bwMode="auto">
          <a:xfrm>
            <a:off x="1071563" y="5675313"/>
            <a:ext cx="4235450" cy="1138237"/>
          </a:xfrm>
          <a:prstGeom prst="rect">
            <a:avLst/>
          </a:prstGeom>
          <a:noFill/>
          <a:ln w="9525">
            <a:noFill/>
            <a:miter lim="800000"/>
            <a:headEnd/>
            <a:tailEnd/>
          </a:ln>
        </p:spPr>
        <p:txBody>
          <a:bodyPr>
            <a:spAutoFit/>
          </a:bodyPr>
          <a:lstStyle/>
          <a:p>
            <a:pPr algn="ctr"/>
            <a:r>
              <a:rPr lang="en-US" altLang="fr-FR" sz="2400" b="1">
                <a:latin typeface="Times New Roman" pitchFamily="18" charset="0"/>
                <a:cs typeface="Times New Roman" pitchFamily="18" charset="0"/>
              </a:rPr>
              <a:t>  </a:t>
            </a:r>
          </a:p>
          <a:p>
            <a:pPr algn="ctr"/>
            <a:endParaRPr lang="en-US" altLang="fr-FR" sz="2400" b="1">
              <a:latin typeface="Times New Roman" pitchFamily="18" charset="0"/>
              <a:cs typeface="Times New Roman" pitchFamily="18" charset="0"/>
            </a:endParaRPr>
          </a:p>
          <a:p>
            <a:pPr algn="ctr"/>
            <a:r>
              <a:rPr lang="fr-FR" altLang="fr-FR" sz="2000" b="1">
                <a:latin typeface="Times New Roman" pitchFamily="18" charset="0"/>
              </a:rPr>
              <a:t> </a:t>
            </a:r>
            <a:r>
              <a:rPr lang="fr-FR" altLang="fr-FR" sz="2000" b="1">
                <a:solidFill>
                  <a:srgbClr val="C00000"/>
                </a:solidFill>
                <a:latin typeface="Times New Roman" pitchFamily="18" charset="0"/>
              </a:rPr>
              <a:t>Douleur mixte en cancérologie</a:t>
            </a:r>
          </a:p>
        </p:txBody>
      </p:sp>
      <p:sp>
        <p:nvSpPr>
          <p:cNvPr id="53258" name="Rectangle 10"/>
          <p:cNvSpPr>
            <a:spLocks noChangeArrowheads="1"/>
          </p:cNvSpPr>
          <p:nvPr/>
        </p:nvSpPr>
        <p:spPr bwMode="auto">
          <a:xfrm>
            <a:off x="2438400" y="152400"/>
            <a:ext cx="4267200" cy="755650"/>
          </a:xfrm>
          <a:prstGeom prst="rect">
            <a:avLst/>
          </a:prstGeom>
          <a:solidFill>
            <a:schemeClr val="bg2">
              <a:lumMod val="90000"/>
            </a:schemeClr>
          </a:solidFill>
          <a:ln w="9525">
            <a:solidFill>
              <a:schemeClr val="tx1"/>
            </a:solidFill>
            <a:miter lim="800000"/>
            <a:headEnd/>
            <a:tailEnd/>
          </a:ln>
          <a:effectLst/>
          <a:extLst/>
        </p:spPr>
        <p:txBody>
          <a:bodyPr wrap="none" anchor="ctr"/>
          <a:lstStyle/>
          <a:p>
            <a:pPr algn="ctr" eaLnBrk="0" hangingPunct="0">
              <a:defRPr/>
            </a:pPr>
            <a:r>
              <a:rPr lang="fr-FR" altLang="fr-FR" b="1" dirty="0">
                <a:effectLst>
                  <a:outerShdw blurRad="38100" dist="38100" dir="2700000" algn="tl">
                    <a:srgbClr val="000000"/>
                  </a:outerShdw>
                </a:effectLst>
                <a:latin typeface="Times New Roman" pitchFamily="18" charset="0"/>
              </a:rPr>
              <a:t>CLASSIFICATION DES DOULEURS</a:t>
            </a:r>
            <a:endParaRPr lang="en-US" altLang="fr-FR" b="1" dirty="0">
              <a:effectLst>
                <a:outerShdw blurRad="38100" dist="38100" dir="2700000" algn="tl">
                  <a:srgbClr val="000000"/>
                </a:outerShdw>
              </a:effectLst>
              <a:latin typeface="Times New Roman" pitchFamily="18" charset="0"/>
            </a:endParaRPr>
          </a:p>
        </p:txBody>
      </p:sp>
      <p:sp>
        <p:nvSpPr>
          <p:cNvPr id="9222" name="Rectangle 11"/>
          <p:cNvSpPr>
            <a:spLocks noChangeArrowheads="1"/>
          </p:cNvSpPr>
          <p:nvPr/>
        </p:nvSpPr>
        <p:spPr bwMode="auto">
          <a:xfrm>
            <a:off x="55563" y="908050"/>
            <a:ext cx="6172200" cy="2062163"/>
          </a:xfrm>
          <a:prstGeom prst="rect">
            <a:avLst/>
          </a:prstGeom>
          <a:noFill/>
          <a:ln w="9525">
            <a:noFill/>
            <a:miter lim="800000"/>
            <a:headEnd/>
            <a:tailEnd/>
          </a:ln>
        </p:spPr>
        <p:txBody>
          <a:bodyPr>
            <a:spAutoFit/>
          </a:bodyPr>
          <a:lstStyle/>
          <a:p>
            <a:pPr>
              <a:spcBef>
                <a:spcPct val="50000"/>
              </a:spcBef>
            </a:pPr>
            <a:r>
              <a:rPr lang="fr-FR" altLang="fr-FR" sz="2000" b="1">
                <a:solidFill>
                  <a:srgbClr val="C00000"/>
                </a:solidFill>
                <a:latin typeface="Times New Roman" pitchFamily="18" charset="0"/>
              </a:rPr>
              <a:t>     Douleur nociceptive                 Douleur neurogène</a:t>
            </a:r>
            <a:endParaRPr lang="fr-FR" altLang="fr-FR" sz="2400">
              <a:solidFill>
                <a:srgbClr val="C00000"/>
              </a:solidFill>
              <a:latin typeface="Albertus Extra Bold" pitchFamily="34" charset="0"/>
            </a:endParaRPr>
          </a:p>
          <a:p>
            <a:pPr>
              <a:spcBef>
                <a:spcPct val="50000"/>
              </a:spcBef>
            </a:pPr>
            <a:endParaRPr lang="fr-FR" altLang="fr-FR" sz="2400">
              <a:latin typeface="Albertus Extra Bold" pitchFamily="34" charset="0"/>
            </a:endParaRPr>
          </a:p>
          <a:p>
            <a:pPr>
              <a:spcBef>
                <a:spcPct val="50000"/>
              </a:spcBef>
            </a:pPr>
            <a:endParaRPr lang="fr-FR" altLang="fr-FR" sz="2400">
              <a:latin typeface="Albertus Extra Bold" pitchFamily="34" charset="0"/>
            </a:endParaRPr>
          </a:p>
          <a:p>
            <a:pPr>
              <a:spcBef>
                <a:spcPct val="50000"/>
              </a:spcBef>
            </a:pPr>
            <a:endParaRPr lang="fr-FR" altLang="fr-FR" sz="2400">
              <a:latin typeface="Albertus Extra Bold" pitchFamily="34" charset="0"/>
            </a:endParaRPr>
          </a:p>
        </p:txBody>
      </p:sp>
      <p:sp>
        <p:nvSpPr>
          <p:cNvPr id="9223" name="Rectangle 12"/>
          <p:cNvSpPr>
            <a:spLocks noChangeArrowheads="1"/>
          </p:cNvSpPr>
          <p:nvPr/>
        </p:nvSpPr>
        <p:spPr bwMode="auto">
          <a:xfrm>
            <a:off x="6400800" y="908050"/>
            <a:ext cx="2743200" cy="396875"/>
          </a:xfrm>
          <a:prstGeom prst="rect">
            <a:avLst/>
          </a:prstGeom>
          <a:noFill/>
          <a:ln w="9525">
            <a:noFill/>
            <a:miter lim="800000"/>
            <a:headEnd/>
            <a:tailEnd/>
          </a:ln>
        </p:spPr>
        <p:txBody>
          <a:bodyPr>
            <a:spAutoFit/>
          </a:bodyPr>
          <a:lstStyle/>
          <a:p>
            <a:r>
              <a:rPr lang="fr-FR" altLang="fr-FR" sz="2000" b="1">
                <a:latin typeface="Times New Roman" pitchFamily="18" charset="0"/>
              </a:rPr>
              <a:t> </a:t>
            </a:r>
            <a:r>
              <a:rPr lang="fr-FR" altLang="fr-FR" sz="2000" b="1">
                <a:solidFill>
                  <a:srgbClr val="C00000"/>
                </a:solidFill>
                <a:latin typeface="Times New Roman" pitchFamily="18" charset="0"/>
              </a:rPr>
              <a:t>Douleur sine materia</a:t>
            </a:r>
            <a:endParaRPr lang="en-US" altLang="fr-FR" sz="2000" b="1">
              <a:solidFill>
                <a:srgbClr val="C00000"/>
              </a:solidFill>
              <a:latin typeface="Times New Roman" pitchFamily="18" charset="0"/>
            </a:endParaRPr>
          </a:p>
        </p:txBody>
      </p:sp>
      <p:sp>
        <p:nvSpPr>
          <p:cNvPr id="9224" name="Rectangle 13"/>
          <p:cNvSpPr>
            <a:spLocks noChangeArrowheads="1"/>
          </p:cNvSpPr>
          <p:nvPr/>
        </p:nvSpPr>
        <p:spPr bwMode="auto">
          <a:xfrm flipV="1">
            <a:off x="2743200" y="5334000"/>
            <a:ext cx="533400" cy="76200"/>
          </a:xfrm>
          <a:prstGeom prst="rect">
            <a:avLst/>
          </a:prstGeom>
          <a:noFill/>
          <a:ln w="9525">
            <a:noFill/>
            <a:miter lim="800000"/>
            <a:headEnd/>
            <a:tailEnd/>
          </a:ln>
        </p:spPr>
        <p:txBody>
          <a:bodyPr rot="10800000" wrap="none" anchor="ctr"/>
          <a:lstStyle/>
          <a:p>
            <a:pPr algn="ctr"/>
            <a:endParaRPr lang="fr-FR" altLang="fr-FR" sz="4000">
              <a:latin typeface="Times New Roman" pitchFamily="18" charset="0"/>
            </a:endParaRPr>
          </a:p>
        </p:txBody>
      </p:sp>
      <p:sp>
        <p:nvSpPr>
          <p:cNvPr id="9225" name="Line 14"/>
          <p:cNvSpPr>
            <a:spLocks noChangeShapeType="1"/>
          </p:cNvSpPr>
          <p:nvPr/>
        </p:nvSpPr>
        <p:spPr bwMode="auto">
          <a:xfrm>
            <a:off x="2413000" y="5946775"/>
            <a:ext cx="574675" cy="290513"/>
          </a:xfrm>
          <a:prstGeom prst="line">
            <a:avLst/>
          </a:prstGeom>
          <a:noFill/>
          <a:ln w="38100">
            <a:solidFill>
              <a:schemeClr val="tx1"/>
            </a:solidFill>
            <a:round/>
            <a:headEnd/>
            <a:tailEnd type="triangle" w="med" len="med"/>
          </a:ln>
        </p:spPr>
        <p:txBody>
          <a:bodyPr wrap="none" anchor="ctr"/>
          <a:lstStyle/>
          <a:p>
            <a:endParaRPr lang="fr-FR"/>
          </a:p>
        </p:txBody>
      </p:sp>
      <p:pic>
        <p:nvPicPr>
          <p:cNvPr id="9226" name="Picture 2" descr="01"/>
          <p:cNvPicPr>
            <a:picLocks noChangeAspect="1" noChangeArrowheads="1"/>
          </p:cNvPicPr>
          <p:nvPr/>
        </p:nvPicPr>
        <p:blipFill>
          <a:blip r:embed="rId3"/>
          <a:srcRect/>
          <a:stretch>
            <a:fillRect/>
          </a:stretch>
        </p:blipFill>
        <p:spPr bwMode="auto">
          <a:xfrm>
            <a:off x="428625" y="1412875"/>
            <a:ext cx="2357438" cy="1301750"/>
          </a:xfrm>
          <a:prstGeom prst="rect">
            <a:avLst/>
          </a:prstGeom>
          <a:noFill/>
          <a:ln w="9525">
            <a:solidFill>
              <a:srgbClr val="000000"/>
            </a:solidFill>
            <a:miter lim="800000"/>
            <a:headEnd/>
            <a:tailEnd/>
          </a:ln>
        </p:spPr>
      </p:pic>
      <p:sp>
        <p:nvSpPr>
          <p:cNvPr id="22" name="Text Box 5"/>
          <p:cNvSpPr txBox="1">
            <a:spLocks noChangeArrowheads="1"/>
          </p:cNvSpPr>
          <p:nvPr/>
        </p:nvSpPr>
        <p:spPr bwMode="auto">
          <a:xfrm>
            <a:off x="3276600" y="2552700"/>
            <a:ext cx="2735263" cy="3540125"/>
          </a:xfrm>
          <a:prstGeom prst="rect">
            <a:avLst/>
          </a:prstGeom>
          <a:solidFill>
            <a:schemeClr val="accent4">
              <a:lumMod val="60000"/>
              <a:lumOff val="40000"/>
            </a:schemeClr>
          </a:solidFill>
          <a:ln>
            <a:solidFill>
              <a:schemeClr val="accent1"/>
            </a:solidFill>
          </a:ln>
          <a:effec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6"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6"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6"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6"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6"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9pPr>
          </a:lstStyle>
          <a:p>
            <a:pPr eaLnBrk="1" hangingPunct="1">
              <a:spcBef>
                <a:spcPct val="0"/>
              </a:spcBef>
              <a:buClrTx/>
              <a:buFontTx/>
              <a:buNone/>
              <a:defRPr/>
            </a:pPr>
            <a:endParaRPr lang="fr-FR" altLang="fr-FR" sz="1600" dirty="0" smtClean="0">
              <a:solidFill>
                <a:schemeClr val="tx1"/>
              </a:solidFill>
            </a:endParaRPr>
          </a:p>
          <a:p>
            <a:pPr marL="285750" indent="-285750" eaLnBrk="1" hangingPunct="1">
              <a:spcBef>
                <a:spcPct val="0"/>
              </a:spcBef>
              <a:buClrTx/>
              <a:defRPr/>
            </a:pPr>
            <a:r>
              <a:rPr lang="fr-FR" altLang="fr-FR" sz="1600" dirty="0" smtClean="0">
                <a:solidFill>
                  <a:schemeClr val="tx1"/>
                </a:solidFill>
              </a:rPr>
              <a:t> Lésion des nerfs périphériques, des     racines, de la moelle, du système nerveux central: section /compression/    altération.</a:t>
            </a:r>
          </a:p>
          <a:p>
            <a:pPr marL="285750" indent="-285750" eaLnBrk="1" hangingPunct="1">
              <a:spcBef>
                <a:spcPct val="0"/>
              </a:spcBef>
              <a:buClrTx/>
              <a:defRPr/>
            </a:pPr>
            <a:endParaRPr lang="fr-FR" altLang="fr-FR" sz="1600" dirty="0" smtClean="0">
              <a:solidFill>
                <a:schemeClr val="tx1"/>
              </a:solidFill>
            </a:endParaRPr>
          </a:p>
          <a:p>
            <a:pPr marL="285750" indent="-285750" eaLnBrk="1" hangingPunct="1">
              <a:spcBef>
                <a:spcPct val="0"/>
              </a:spcBef>
              <a:buClrTx/>
              <a:defRPr/>
            </a:pPr>
            <a:r>
              <a:rPr lang="fr-FR" altLang="fr-FR" sz="1600" dirty="0" smtClean="0">
                <a:solidFill>
                  <a:schemeClr val="tx1"/>
                </a:solidFill>
              </a:rPr>
              <a:t>Ex: névralgie du V, douleur post- zostérienne,  compression médullaire,  SEP, neuropathies périphériques…</a:t>
            </a:r>
          </a:p>
          <a:p>
            <a:pPr marL="285750" indent="-285750" eaLnBrk="1" hangingPunct="1">
              <a:spcBef>
                <a:spcPct val="0"/>
              </a:spcBef>
              <a:buClrTx/>
              <a:defRPr/>
            </a:pPr>
            <a:endParaRPr lang="fr-FR" altLang="fr-FR" sz="1600" dirty="0" smtClean="0">
              <a:solidFill>
                <a:schemeClr val="tx1"/>
              </a:solidFill>
            </a:endParaRPr>
          </a:p>
        </p:txBody>
      </p:sp>
      <p:pic>
        <p:nvPicPr>
          <p:cNvPr id="9228" name="Picture 2" descr="02"/>
          <p:cNvPicPr>
            <a:picLocks noChangeAspect="1" noChangeArrowheads="1"/>
          </p:cNvPicPr>
          <p:nvPr/>
        </p:nvPicPr>
        <p:blipFill>
          <a:blip r:embed="rId4"/>
          <a:srcRect/>
          <a:stretch>
            <a:fillRect/>
          </a:stretch>
        </p:blipFill>
        <p:spPr bwMode="auto">
          <a:xfrm>
            <a:off x="3500438" y="1357298"/>
            <a:ext cx="2357437" cy="1301750"/>
          </a:xfrm>
          <a:prstGeom prst="rect">
            <a:avLst/>
          </a:prstGeom>
          <a:ln>
            <a:noFill/>
          </a:ln>
          <a:effectLst>
            <a:outerShdw blurRad="292100" dist="139700" dir="2700000" algn="tl" rotWithShape="0">
              <a:srgbClr val="333333">
                <a:alpha val="65000"/>
              </a:srgbClr>
            </a:outerShdw>
          </a:effectLst>
        </p:spPr>
      </p:pic>
      <p:sp>
        <p:nvSpPr>
          <p:cNvPr id="26" name="Text Box 7"/>
          <p:cNvSpPr txBox="1">
            <a:spLocks noChangeArrowheads="1"/>
          </p:cNvSpPr>
          <p:nvPr/>
        </p:nvSpPr>
        <p:spPr bwMode="auto">
          <a:xfrm>
            <a:off x="6400800" y="2565400"/>
            <a:ext cx="2590800" cy="3540125"/>
          </a:xfrm>
          <a:prstGeom prst="rect">
            <a:avLst/>
          </a:prstGeom>
          <a:solidFill>
            <a:schemeClr val="accent4">
              <a:lumMod val="60000"/>
              <a:lumOff val="40000"/>
            </a:schemeClr>
          </a:solidFill>
          <a:ln>
            <a:solidFill>
              <a:schemeClr val="accent1"/>
            </a:solidFill>
          </a:ln>
          <a:effec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6"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6"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6"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6"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6"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6" charset="0"/>
              </a:defRPr>
            </a:lvl9pPr>
          </a:lstStyle>
          <a:p>
            <a:pPr eaLnBrk="1" hangingPunct="1">
              <a:spcBef>
                <a:spcPct val="0"/>
              </a:spcBef>
              <a:buClrTx/>
              <a:buFont typeface="Arial" charset="0"/>
              <a:buNone/>
              <a:defRPr/>
            </a:pPr>
            <a:r>
              <a:rPr lang="fr-FR" altLang="fr-FR" sz="1600" dirty="0" smtClean="0">
                <a:solidFill>
                  <a:schemeClr val="tx1"/>
                </a:solidFill>
              </a:rPr>
              <a:t> </a:t>
            </a:r>
          </a:p>
          <a:p>
            <a:pPr eaLnBrk="1" hangingPunct="1">
              <a:spcBef>
                <a:spcPct val="0"/>
              </a:spcBef>
              <a:buClrTx/>
              <a:buFont typeface="Arial" charset="0"/>
              <a:buNone/>
              <a:defRPr/>
            </a:pPr>
            <a:endParaRPr lang="fr-FR" altLang="fr-FR" sz="1600" dirty="0">
              <a:solidFill>
                <a:schemeClr val="tx1"/>
              </a:solidFill>
            </a:endParaRPr>
          </a:p>
          <a:p>
            <a:pPr marL="285750" indent="-285750" eaLnBrk="1" hangingPunct="1">
              <a:spcBef>
                <a:spcPct val="0"/>
              </a:spcBef>
              <a:buClrTx/>
              <a:defRPr/>
            </a:pPr>
            <a:r>
              <a:rPr lang="fr-FR" altLang="fr-FR" sz="1600" dirty="0" smtClean="0">
                <a:solidFill>
                  <a:schemeClr val="tx1"/>
                </a:solidFill>
              </a:rPr>
              <a:t>Bilan négatif, </a:t>
            </a:r>
          </a:p>
          <a:p>
            <a:pPr marL="285750" indent="-285750" eaLnBrk="1" hangingPunct="1">
              <a:spcBef>
                <a:spcPct val="0"/>
              </a:spcBef>
              <a:buClrTx/>
              <a:defRPr/>
            </a:pPr>
            <a:r>
              <a:rPr lang="fr-FR" altLang="fr-FR" sz="1600" dirty="0" smtClean="0">
                <a:solidFill>
                  <a:schemeClr val="tx1"/>
                </a:solidFill>
              </a:rPr>
              <a:t>mauvaise réponse au traitement, </a:t>
            </a:r>
          </a:p>
          <a:p>
            <a:pPr marL="285750" indent="-285750" eaLnBrk="1" hangingPunct="1">
              <a:spcBef>
                <a:spcPct val="0"/>
              </a:spcBef>
              <a:buClrTx/>
              <a:defRPr/>
            </a:pPr>
            <a:r>
              <a:rPr lang="fr-FR" altLang="fr-FR" sz="1600" dirty="0" smtClean="0">
                <a:solidFill>
                  <a:schemeClr val="tx1"/>
                </a:solidFill>
              </a:rPr>
              <a:t>tableau atypique, </a:t>
            </a:r>
          </a:p>
          <a:p>
            <a:pPr marL="285750" indent="-285750" eaLnBrk="1" hangingPunct="1">
              <a:spcBef>
                <a:spcPct val="0"/>
              </a:spcBef>
              <a:buClrTx/>
              <a:defRPr/>
            </a:pPr>
            <a:r>
              <a:rPr lang="fr-FR" altLang="fr-FR" sz="1600" dirty="0" smtClean="0">
                <a:solidFill>
                  <a:schemeClr val="tx1"/>
                </a:solidFill>
              </a:rPr>
              <a:t>Signes  psychiques.</a:t>
            </a:r>
          </a:p>
          <a:p>
            <a:pPr marL="285750" indent="-285750" eaLnBrk="1" hangingPunct="1">
              <a:spcBef>
                <a:spcPct val="0"/>
              </a:spcBef>
              <a:buClrTx/>
              <a:defRPr/>
            </a:pPr>
            <a:endParaRPr lang="fr-FR" altLang="fr-FR" sz="1600" dirty="0" smtClean="0">
              <a:solidFill>
                <a:schemeClr val="tx1"/>
              </a:solidFill>
            </a:endParaRPr>
          </a:p>
          <a:p>
            <a:pPr marL="285750" indent="-285750" eaLnBrk="1" hangingPunct="1">
              <a:spcBef>
                <a:spcPct val="0"/>
              </a:spcBef>
              <a:buClrTx/>
              <a:defRPr/>
            </a:pPr>
            <a:r>
              <a:rPr lang="fr-FR" altLang="fr-FR" sz="1600" dirty="0" smtClean="0">
                <a:solidFill>
                  <a:schemeClr val="tx1"/>
                </a:solidFill>
              </a:rPr>
              <a:t>Ex: céphalée de tension</a:t>
            </a:r>
          </a:p>
          <a:p>
            <a:pPr marL="285750" indent="-285750" eaLnBrk="1" hangingPunct="1">
              <a:spcBef>
                <a:spcPct val="0"/>
              </a:spcBef>
              <a:buClrTx/>
              <a:defRPr/>
            </a:pPr>
            <a:endParaRPr lang="fr-FR" altLang="fr-FR" sz="1600" dirty="0" smtClean="0">
              <a:solidFill>
                <a:schemeClr val="tx1"/>
              </a:solidFill>
            </a:endParaRPr>
          </a:p>
          <a:p>
            <a:pPr marL="285750" indent="-285750" eaLnBrk="1" hangingPunct="1">
              <a:spcBef>
                <a:spcPct val="0"/>
              </a:spcBef>
              <a:buClrTx/>
              <a:defRPr/>
            </a:pPr>
            <a:endParaRPr lang="fr-FR" altLang="fr-FR" sz="1600" dirty="0" smtClean="0">
              <a:solidFill>
                <a:schemeClr val="tx1"/>
              </a:solidFill>
            </a:endParaRPr>
          </a:p>
          <a:p>
            <a:pPr marL="285750" indent="-285750" eaLnBrk="1" hangingPunct="1">
              <a:spcBef>
                <a:spcPct val="0"/>
              </a:spcBef>
              <a:buClrTx/>
              <a:defRPr/>
            </a:pPr>
            <a:endParaRPr lang="fr-FR" altLang="fr-FR" sz="1600" dirty="0" smtClean="0">
              <a:solidFill>
                <a:schemeClr val="tx1"/>
              </a:solidFill>
            </a:endParaRPr>
          </a:p>
          <a:p>
            <a:pPr eaLnBrk="1" hangingPunct="1">
              <a:spcBef>
                <a:spcPct val="0"/>
              </a:spcBef>
              <a:buClrTx/>
              <a:buFont typeface="Arial" charset="0"/>
              <a:buNone/>
              <a:defRPr/>
            </a:pPr>
            <a:endParaRPr lang="fr-FR" altLang="fr-FR" sz="1600" dirty="0" smtClean="0">
              <a:solidFill>
                <a:schemeClr val="tx1"/>
              </a:solidFill>
            </a:endParaRPr>
          </a:p>
          <a:p>
            <a:pPr marL="285750" indent="-285750" eaLnBrk="1" hangingPunct="1">
              <a:spcBef>
                <a:spcPct val="0"/>
              </a:spcBef>
              <a:buClrTx/>
              <a:buFontTx/>
              <a:buChar char="-"/>
              <a:defRPr/>
            </a:pPr>
            <a:endParaRPr lang="fr-FR" altLang="fr-FR" sz="1600" dirty="0" smtClean="0">
              <a:solidFill>
                <a:schemeClr val="tx1"/>
              </a:solidFill>
            </a:endParaRPr>
          </a:p>
        </p:txBody>
      </p:sp>
      <p:sp>
        <p:nvSpPr>
          <p:cNvPr id="9230" name="Line 14"/>
          <p:cNvSpPr>
            <a:spLocks noChangeShapeType="1"/>
          </p:cNvSpPr>
          <p:nvPr/>
        </p:nvSpPr>
        <p:spPr bwMode="auto">
          <a:xfrm flipH="1">
            <a:off x="3140075" y="5924550"/>
            <a:ext cx="568325" cy="312738"/>
          </a:xfrm>
          <a:prstGeom prst="line">
            <a:avLst/>
          </a:prstGeom>
          <a:noFill/>
          <a:ln w="38100">
            <a:solidFill>
              <a:schemeClr val="tx1"/>
            </a:solidFill>
            <a:round/>
            <a:headEnd/>
            <a:tailEnd type="triangle" w="med" len="med"/>
          </a:ln>
        </p:spPr>
        <p:txBody>
          <a:bodyPr wrap="none" anchor="ctr"/>
          <a:lstStyle/>
          <a:p>
            <a:endParaRPr lang="fr-FR"/>
          </a:p>
        </p:txBody>
      </p:sp>
      <p:sp>
        <p:nvSpPr>
          <p:cNvPr id="9231" name="Freeform 13"/>
          <p:cNvSpPr>
            <a:spLocks/>
          </p:cNvSpPr>
          <p:nvPr/>
        </p:nvSpPr>
        <p:spPr bwMode="auto">
          <a:xfrm>
            <a:off x="6705600" y="1341438"/>
            <a:ext cx="1736725" cy="1373187"/>
          </a:xfrm>
          <a:custGeom>
            <a:avLst/>
            <a:gdLst>
              <a:gd name="T0" fmla="*/ 2147483647 w 2016"/>
              <a:gd name="T1" fmla="*/ 2147483647 h 1930"/>
              <a:gd name="T2" fmla="*/ 2147483647 w 2016"/>
              <a:gd name="T3" fmla="*/ 2147483647 h 1930"/>
              <a:gd name="T4" fmla="*/ 2147483647 w 2016"/>
              <a:gd name="T5" fmla="*/ 2147483647 h 1930"/>
              <a:gd name="T6" fmla="*/ 2147483647 w 2016"/>
              <a:gd name="T7" fmla="*/ 2147483647 h 1930"/>
              <a:gd name="T8" fmla="*/ 2147483647 w 2016"/>
              <a:gd name="T9" fmla="*/ 2147483647 h 1930"/>
              <a:gd name="T10" fmla="*/ 2147483647 w 2016"/>
              <a:gd name="T11" fmla="*/ 2147483647 h 1930"/>
              <a:gd name="T12" fmla="*/ 2147483647 w 2016"/>
              <a:gd name="T13" fmla="*/ 2147483647 h 1930"/>
              <a:gd name="T14" fmla="*/ 2147483647 w 2016"/>
              <a:gd name="T15" fmla="*/ 2147483647 h 1930"/>
              <a:gd name="T16" fmla="*/ 2147483647 w 2016"/>
              <a:gd name="T17" fmla="*/ 2147483647 h 1930"/>
              <a:gd name="T18" fmla="*/ 2147483647 w 2016"/>
              <a:gd name="T19" fmla="*/ 2147483647 h 1930"/>
              <a:gd name="T20" fmla="*/ 2147483647 w 2016"/>
              <a:gd name="T21" fmla="*/ 2147483647 h 1930"/>
              <a:gd name="T22" fmla="*/ 0 w 2016"/>
              <a:gd name="T23" fmla="*/ 2147483647 h 1930"/>
              <a:gd name="T24" fmla="*/ 2147483647 w 2016"/>
              <a:gd name="T25" fmla="*/ 2147483647 h 1930"/>
              <a:gd name="T26" fmla="*/ 2147483647 w 2016"/>
              <a:gd name="T27" fmla="*/ 2147483647 h 1930"/>
              <a:gd name="T28" fmla="*/ 2147483647 w 2016"/>
              <a:gd name="T29" fmla="*/ 2147483647 h 1930"/>
              <a:gd name="T30" fmla="*/ 2147483647 w 2016"/>
              <a:gd name="T31" fmla="*/ 2147483647 h 1930"/>
              <a:gd name="T32" fmla="*/ 2147483647 w 2016"/>
              <a:gd name="T33" fmla="*/ 2147483647 h 1930"/>
              <a:gd name="T34" fmla="*/ 2147483647 w 2016"/>
              <a:gd name="T35" fmla="*/ 2147483647 h 1930"/>
              <a:gd name="T36" fmla="*/ 2147483647 w 2016"/>
              <a:gd name="T37" fmla="*/ 2147483647 h 1930"/>
              <a:gd name="T38" fmla="*/ 2147483647 w 2016"/>
              <a:gd name="T39" fmla="*/ 2147483647 h 1930"/>
              <a:gd name="T40" fmla="*/ 2147483647 w 2016"/>
              <a:gd name="T41" fmla="*/ 0 h 1930"/>
              <a:gd name="T42" fmla="*/ 2147483647 w 2016"/>
              <a:gd name="T43" fmla="*/ 2147483647 h 1930"/>
              <a:gd name="T44" fmla="*/ 2147483647 w 2016"/>
              <a:gd name="T45" fmla="*/ 2147483647 h 1930"/>
              <a:gd name="T46" fmla="*/ 2147483647 w 2016"/>
              <a:gd name="T47" fmla="*/ 2147483647 h 1930"/>
              <a:gd name="T48" fmla="*/ 2147483647 w 2016"/>
              <a:gd name="T49" fmla="*/ 2147483647 h 1930"/>
              <a:gd name="T50" fmla="*/ 2147483647 w 2016"/>
              <a:gd name="T51" fmla="*/ 2147483647 h 1930"/>
              <a:gd name="T52" fmla="*/ 2147483647 w 2016"/>
              <a:gd name="T53" fmla="*/ 2147483647 h 1930"/>
              <a:gd name="T54" fmla="*/ 2147483647 w 2016"/>
              <a:gd name="T55" fmla="*/ 2147483647 h 1930"/>
              <a:gd name="T56" fmla="*/ 2147483647 w 2016"/>
              <a:gd name="T57" fmla="*/ 2147483647 h 1930"/>
              <a:gd name="T58" fmla="*/ 2147483647 w 2016"/>
              <a:gd name="T59" fmla="*/ 2147483647 h 1930"/>
              <a:gd name="T60" fmla="*/ 2147483647 w 2016"/>
              <a:gd name="T61" fmla="*/ 2147483647 h 1930"/>
              <a:gd name="T62" fmla="*/ 2147483647 w 2016"/>
              <a:gd name="T63" fmla="*/ 2147483647 h 1930"/>
              <a:gd name="T64" fmla="*/ 2147483647 w 2016"/>
              <a:gd name="T65" fmla="*/ 2147483647 h 1930"/>
              <a:gd name="T66" fmla="*/ 2147483647 w 2016"/>
              <a:gd name="T67" fmla="*/ 2147483647 h 19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6"/>
              <a:gd name="T103" fmla="*/ 0 h 1930"/>
              <a:gd name="T104" fmla="*/ 2016 w 2016"/>
              <a:gd name="T105" fmla="*/ 1930 h 19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6" h="1930">
                <a:moveTo>
                  <a:pt x="693" y="1929"/>
                </a:moveTo>
                <a:lnTo>
                  <a:pt x="693" y="1752"/>
                </a:lnTo>
                <a:lnTo>
                  <a:pt x="686" y="1712"/>
                </a:lnTo>
                <a:lnTo>
                  <a:pt x="672" y="1669"/>
                </a:lnTo>
                <a:lnTo>
                  <a:pt x="644" y="1638"/>
                </a:lnTo>
                <a:lnTo>
                  <a:pt x="598" y="1623"/>
                </a:lnTo>
                <a:lnTo>
                  <a:pt x="450" y="1595"/>
                </a:lnTo>
                <a:lnTo>
                  <a:pt x="362" y="1579"/>
                </a:lnTo>
                <a:lnTo>
                  <a:pt x="292" y="1554"/>
                </a:lnTo>
                <a:lnTo>
                  <a:pt x="243" y="1533"/>
                </a:lnTo>
                <a:lnTo>
                  <a:pt x="218" y="1514"/>
                </a:lnTo>
                <a:lnTo>
                  <a:pt x="201" y="1487"/>
                </a:lnTo>
                <a:lnTo>
                  <a:pt x="201" y="1437"/>
                </a:lnTo>
                <a:lnTo>
                  <a:pt x="204" y="1375"/>
                </a:lnTo>
                <a:lnTo>
                  <a:pt x="211" y="1292"/>
                </a:lnTo>
                <a:lnTo>
                  <a:pt x="211" y="1221"/>
                </a:lnTo>
                <a:lnTo>
                  <a:pt x="201" y="1156"/>
                </a:lnTo>
                <a:lnTo>
                  <a:pt x="179" y="1115"/>
                </a:lnTo>
                <a:lnTo>
                  <a:pt x="151" y="1088"/>
                </a:lnTo>
                <a:lnTo>
                  <a:pt x="102" y="1069"/>
                </a:lnTo>
                <a:lnTo>
                  <a:pt x="35" y="1047"/>
                </a:lnTo>
                <a:lnTo>
                  <a:pt x="14" y="1032"/>
                </a:lnTo>
                <a:lnTo>
                  <a:pt x="0" y="1014"/>
                </a:lnTo>
                <a:lnTo>
                  <a:pt x="0" y="986"/>
                </a:lnTo>
                <a:lnTo>
                  <a:pt x="24" y="957"/>
                </a:lnTo>
                <a:lnTo>
                  <a:pt x="46" y="936"/>
                </a:lnTo>
                <a:lnTo>
                  <a:pt x="207" y="757"/>
                </a:lnTo>
                <a:lnTo>
                  <a:pt x="221" y="741"/>
                </a:lnTo>
                <a:lnTo>
                  <a:pt x="214" y="714"/>
                </a:lnTo>
                <a:lnTo>
                  <a:pt x="193" y="687"/>
                </a:lnTo>
                <a:lnTo>
                  <a:pt x="162" y="612"/>
                </a:lnTo>
                <a:lnTo>
                  <a:pt x="151" y="564"/>
                </a:lnTo>
                <a:lnTo>
                  <a:pt x="151" y="489"/>
                </a:lnTo>
                <a:lnTo>
                  <a:pt x="190" y="383"/>
                </a:lnTo>
                <a:lnTo>
                  <a:pt x="228" y="303"/>
                </a:lnTo>
                <a:lnTo>
                  <a:pt x="292" y="203"/>
                </a:lnTo>
                <a:lnTo>
                  <a:pt x="352" y="141"/>
                </a:lnTo>
                <a:lnTo>
                  <a:pt x="419" y="86"/>
                </a:lnTo>
                <a:lnTo>
                  <a:pt x="510" y="44"/>
                </a:lnTo>
                <a:lnTo>
                  <a:pt x="650" y="15"/>
                </a:lnTo>
                <a:lnTo>
                  <a:pt x="784" y="2"/>
                </a:lnTo>
                <a:lnTo>
                  <a:pt x="921" y="0"/>
                </a:lnTo>
                <a:lnTo>
                  <a:pt x="1055" y="6"/>
                </a:lnTo>
                <a:lnTo>
                  <a:pt x="1164" y="18"/>
                </a:lnTo>
                <a:lnTo>
                  <a:pt x="1270" y="36"/>
                </a:lnTo>
                <a:lnTo>
                  <a:pt x="1389" y="77"/>
                </a:lnTo>
                <a:lnTo>
                  <a:pt x="1505" y="129"/>
                </a:lnTo>
                <a:lnTo>
                  <a:pt x="1650" y="215"/>
                </a:lnTo>
                <a:lnTo>
                  <a:pt x="1716" y="262"/>
                </a:lnTo>
                <a:lnTo>
                  <a:pt x="1776" y="315"/>
                </a:lnTo>
                <a:lnTo>
                  <a:pt x="1843" y="383"/>
                </a:lnTo>
                <a:lnTo>
                  <a:pt x="1907" y="466"/>
                </a:lnTo>
                <a:lnTo>
                  <a:pt x="1969" y="571"/>
                </a:lnTo>
                <a:lnTo>
                  <a:pt x="2001" y="662"/>
                </a:lnTo>
                <a:lnTo>
                  <a:pt x="2015" y="761"/>
                </a:lnTo>
                <a:lnTo>
                  <a:pt x="2008" y="837"/>
                </a:lnTo>
                <a:lnTo>
                  <a:pt x="1991" y="915"/>
                </a:lnTo>
                <a:lnTo>
                  <a:pt x="1952" y="995"/>
                </a:lnTo>
                <a:lnTo>
                  <a:pt x="1839" y="1151"/>
                </a:lnTo>
                <a:lnTo>
                  <a:pt x="1692" y="1341"/>
                </a:lnTo>
                <a:lnTo>
                  <a:pt x="1632" y="1437"/>
                </a:lnTo>
                <a:lnTo>
                  <a:pt x="1607" y="1492"/>
                </a:lnTo>
                <a:lnTo>
                  <a:pt x="1593" y="1546"/>
                </a:lnTo>
                <a:lnTo>
                  <a:pt x="1586" y="1595"/>
                </a:lnTo>
                <a:lnTo>
                  <a:pt x="1582" y="1641"/>
                </a:lnTo>
                <a:lnTo>
                  <a:pt x="1579" y="1733"/>
                </a:lnTo>
                <a:lnTo>
                  <a:pt x="1593" y="1929"/>
                </a:lnTo>
                <a:lnTo>
                  <a:pt x="693" y="1929"/>
                </a:lnTo>
              </a:path>
            </a:pathLst>
          </a:custGeom>
          <a:solidFill>
            <a:schemeClr val="bg1"/>
          </a:solidFill>
          <a:ln w="25400" cap="rnd">
            <a:solidFill>
              <a:srgbClr val="000000"/>
            </a:solidFill>
            <a:round/>
            <a:headEnd/>
            <a:tailEnd/>
          </a:ln>
        </p:spPr>
        <p:txBody>
          <a:bodyPr/>
          <a:lstStyle/>
          <a:p>
            <a:pPr algn="ctr"/>
            <a:endParaRPr lang="fr-FR" altLang="fr-FR" sz="1100"/>
          </a:p>
          <a:p>
            <a:pPr algn="ctr"/>
            <a:r>
              <a:rPr lang="fr-FR" altLang="fr-FR" sz="1100"/>
              <a:t>psychogène</a:t>
            </a:r>
          </a:p>
        </p:txBody>
      </p:sp>
      <p:sp>
        <p:nvSpPr>
          <p:cNvPr id="17" name="Plus 16"/>
          <p:cNvSpPr/>
          <p:nvPr/>
        </p:nvSpPr>
        <p:spPr>
          <a:xfrm>
            <a:off x="2843213" y="6192838"/>
            <a:ext cx="504825" cy="4048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23850" y="1000125"/>
            <a:ext cx="8135938" cy="3970338"/>
          </a:xfrm>
          <a:prstGeom prst="rect">
            <a:avLst/>
          </a:prstGeom>
          <a:solidFill>
            <a:schemeClr val="bg1"/>
          </a:solidFill>
          <a:ln w="9525">
            <a:solidFill>
              <a:schemeClr val="accent1"/>
            </a:solidFill>
            <a:miter lim="800000"/>
            <a:headEnd/>
            <a:tailEnd/>
          </a:ln>
        </p:spPr>
        <p:txBody>
          <a:bodyPr>
            <a:spAutoFit/>
          </a:bodyPr>
          <a:lstStyle/>
          <a:p>
            <a:pPr algn="just"/>
            <a:r>
              <a:rPr lang="fr-FR"/>
              <a:t>•Topographie (par ex. territoire nerveux).</a:t>
            </a:r>
          </a:p>
          <a:p>
            <a:pPr algn="just"/>
            <a:endParaRPr lang="fr-FR"/>
          </a:p>
          <a:p>
            <a:pPr algn="just"/>
            <a:r>
              <a:rPr lang="fr-FR"/>
              <a:t>•Caractéristiques ( ex. composantes neuropathiques et affectives)</a:t>
            </a:r>
          </a:p>
          <a:p>
            <a:pPr algn="just"/>
            <a:endParaRPr lang="fr-FR" b="1"/>
          </a:p>
          <a:p>
            <a:pPr algn="just"/>
            <a:r>
              <a:rPr lang="fr-FR"/>
              <a:t>•Facteurs influençant : mouvements, respiration, saison, stress, émotions …</a:t>
            </a:r>
          </a:p>
          <a:p>
            <a:pPr algn="just"/>
            <a:endParaRPr lang="fr-FR"/>
          </a:p>
          <a:p>
            <a:pPr algn="just"/>
            <a:r>
              <a:rPr lang="fr-FR"/>
              <a:t>•Bilan psycho-social approfondi lors d’évolution prolongée (retentissement sur sommeil, humeur, travail, entourage et ressources propres du patient) </a:t>
            </a:r>
          </a:p>
          <a:p>
            <a:pPr algn="just"/>
            <a:endParaRPr lang="fr-FR"/>
          </a:p>
          <a:p>
            <a:pPr algn="just"/>
            <a:r>
              <a:rPr lang="fr-FR"/>
              <a:t>•</a:t>
            </a:r>
            <a:r>
              <a:rPr lang="fr-FR" b="1">
                <a:solidFill>
                  <a:srgbClr val="C00000"/>
                </a:solidFill>
              </a:rPr>
              <a:t>Intensité: echelle visuelle analogique ( EVA ), echelle visuelle simple ( EVS)….</a:t>
            </a:r>
          </a:p>
          <a:p>
            <a:pPr algn="just"/>
            <a:endParaRPr lang="fr-FR"/>
          </a:p>
        </p:txBody>
      </p:sp>
      <p:sp>
        <p:nvSpPr>
          <p:cNvPr id="3" name="Rectangle 2"/>
          <p:cNvSpPr/>
          <p:nvPr/>
        </p:nvSpPr>
        <p:spPr>
          <a:xfrm>
            <a:off x="1042988" y="188913"/>
            <a:ext cx="7058025" cy="461962"/>
          </a:xfrm>
          <a:prstGeom prst="rect">
            <a:avLst/>
          </a:prstGeom>
          <a:solidFill>
            <a:schemeClr val="bg2">
              <a:lumMod val="75000"/>
            </a:schemeClr>
          </a:solidFill>
        </p:spPr>
        <p:txBody>
          <a:bodyPr>
            <a:spAutoFit/>
          </a:bodyPr>
          <a:lstStyle/>
          <a:p>
            <a:pPr algn="ctr">
              <a:defRPr/>
            </a:pPr>
            <a:r>
              <a:rPr lang="fr-FR" sz="2400" b="1" dirty="0"/>
              <a:t>Evaluation de la douleur clinique</a:t>
            </a:r>
          </a:p>
        </p:txBody>
      </p:sp>
      <p:pic>
        <p:nvPicPr>
          <p:cNvPr id="10244" name="Picture 2"/>
          <p:cNvPicPr>
            <a:picLocks noChangeAspect="1" noChangeArrowheads="1"/>
          </p:cNvPicPr>
          <p:nvPr/>
        </p:nvPicPr>
        <p:blipFill>
          <a:blip r:embed="rId2"/>
          <a:srcRect/>
          <a:stretch>
            <a:fillRect/>
          </a:stretch>
        </p:blipFill>
        <p:spPr bwMode="auto">
          <a:xfrm>
            <a:off x="395288" y="5013325"/>
            <a:ext cx="2736850" cy="1368425"/>
          </a:xfrm>
          <a:prstGeom prst="rect">
            <a:avLst/>
          </a:prstGeom>
          <a:noFill/>
          <a:ln w="9525">
            <a:noFill/>
            <a:miter lim="800000"/>
            <a:headEnd/>
            <a:tailEnd/>
          </a:ln>
        </p:spPr>
      </p:pic>
      <p:sp>
        <p:nvSpPr>
          <p:cNvPr id="6" name="Rectangle 5"/>
          <p:cNvSpPr/>
          <p:nvPr/>
        </p:nvSpPr>
        <p:spPr>
          <a:xfrm>
            <a:off x="5472113" y="5084763"/>
            <a:ext cx="2916237" cy="1354137"/>
          </a:xfrm>
          <a:prstGeom prst="rect">
            <a:avLst/>
          </a:prstGeom>
          <a:solidFill>
            <a:schemeClr val="accent6">
              <a:lumMod val="20000"/>
              <a:lumOff val="80000"/>
            </a:schemeClr>
          </a:solidFill>
        </p:spPr>
        <p:txBody>
          <a:bodyPr>
            <a:spAutoFit/>
          </a:bodyPr>
          <a:lstStyle/>
          <a:p>
            <a:pPr>
              <a:defRPr/>
            </a:pPr>
            <a:r>
              <a:rPr lang="fr-FR" sz="1600" dirty="0"/>
              <a:t>Absence de douleur : 0</a:t>
            </a:r>
          </a:p>
          <a:p>
            <a:pPr>
              <a:defRPr/>
            </a:pPr>
            <a:r>
              <a:rPr lang="fr-FR" sz="1600" dirty="0"/>
              <a:t>Douleur faible : 1</a:t>
            </a:r>
          </a:p>
          <a:p>
            <a:pPr>
              <a:defRPr/>
            </a:pPr>
            <a:r>
              <a:rPr lang="fr-FR" sz="1600" dirty="0"/>
              <a:t>Douleur modérée : 2</a:t>
            </a:r>
          </a:p>
          <a:p>
            <a:pPr>
              <a:defRPr/>
            </a:pPr>
            <a:r>
              <a:rPr lang="fr-FR" sz="1600" dirty="0"/>
              <a:t>Douleur intense : 3</a:t>
            </a:r>
          </a:p>
          <a:p>
            <a:pPr>
              <a:defRPr/>
            </a:pPr>
            <a:r>
              <a:rPr lang="fr-FR" sz="1600" dirty="0"/>
              <a:t>Douleur atroce : 4</a:t>
            </a:r>
          </a:p>
        </p:txBody>
      </p:sp>
      <p:sp>
        <p:nvSpPr>
          <p:cNvPr id="10246" name="Rectangle 6"/>
          <p:cNvSpPr>
            <a:spLocks noChangeArrowheads="1"/>
          </p:cNvSpPr>
          <p:nvPr/>
        </p:nvSpPr>
        <p:spPr bwMode="auto">
          <a:xfrm>
            <a:off x="928688" y="6372225"/>
            <a:ext cx="1784350" cy="369888"/>
          </a:xfrm>
          <a:prstGeom prst="rect">
            <a:avLst/>
          </a:prstGeom>
          <a:noFill/>
          <a:ln w="9525">
            <a:noFill/>
            <a:miter lim="800000"/>
            <a:headEnd/>
            <a:tailEnd/>
          </a:ln>
        </p:spPr>
        <p:txBody>
          <a:bodyPr wrap="none">
            <a:spAutoFit/>
          </a:bodyPr>
          <a:lstStyle/>
          <a:p>
            <a:r>
              <a:rPr lang="fr-FR" b="1"/>
              <a:t>EVA ( 0- 10)</a:t>
            </a:r>
            <a:endParaRPr lang="fr-FR"/>
          </a:p>
        </p:txBody>
      </p:sp>
      <p:sp>
        <p:nvSpPr>
          <p:cNvPr id="10247" name="Rectangle 7"/>
          <p:cNvSpPr>
            <a:spLocks noChangeArrowheads="1"/>
          </p:cNvSpPr>
          <p:nvPr/>
        </p:nvSpPr>
        <p:spPr bwMode="auto">
          <a:xfrm>
            <a:off x="6626225" y="6453188"/>
            <a:ext cx="682625" cy="369887"/>
          </a:xfrm>
          <a:prstGeom prst="rect">
            <a:avLst/>
          </a:prstGeom>
          <a:noFill/>
          <a:ln w="9525">
            <a:noFill/>
            <a:miter lim="800000"/>
            <a:headEnd/>
            <a:tailEnd/>
          </a:ln>
        </p:spPr>
        <p:txBody>
          <a:bodyPr wrap="none">
            <a:spAutoFit/>
          </a:bodyPr>
          <a:lstStyle/>
          <a:p>
            <a:r>
              <a:rPr lang="fr-FR" b="1"/>
              <a:t>EVS</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315913"/>
            <a:ext cx="8077200" cy="2881313"/>
          </a:xfrm>
        </p:spPr>
        <p:txBody>
          <a:bodyPr/>
          <a:lstStyle/>
          <a:p>
            <a:pPr algn="ctr" eaLnBrk="1" hangingPunct="1"/>
            <a:r>
              <a:rPr lang="fr-FR" altLang="fr-FR" sz="4000" b="1" dirty="0" smtClean="0">
                <a:solidFill>
                  <a:schemeClr val="bg1"/>
                </a:solidFill>
                <a:latin typeface="Aharoni" pitchFamily="2" charset="-79"/>
                <a:cs typeface="Aharoni" pitchFamily="2" charset="-79"/>
              </a:rPr>
              <a:t>PRINCIPES THERAPEUTIQUES</a:t>
            </a:r>
            <a:br>
              <a:rPr lang="fr-FR" altLang="fr-FR" sz="4000" b="1" dirty="0" smtClean="0">
                <a:solidFill>
                  <a:schemeClr val="bg1"/>
                </a:solidFill>
                <a:latin typeface="Aharoni" pitchFamily="2" charset="-79"/>
                <a:cs typeface="Aharoni" pitchFamily="2" charset="-79"/>
              </a:rPr>
            </a:br>
            <a:endParaRPr lang="fr-FR" altLang="fr-FR" sz="4000" dirty="0" smtClean="0">
              <a:solidFill>
                <a:schemeClr val="bg1"/>
              </a:solidFill>
              <a:latin typeface="Aharoni" pitchFamily="2" charset="-79"/>
              <a:cs typeface="Aharoni" pitchFamily="2" charset="-79"/>
            </a:endParaRPr>
          </a:p>
        </p:txBody>
      </p:sp>
      <p:sp>
        <p:nvSpPr>
          <p:cNvPr id="2" name="Rectangle 1"/>
          <p:cNvSpPr/>
          <p:nvPr/>
        </p:nvSpPr>
        <p:spPr>
          <a:xfrm>
            <a:off x="1547813" y="2413000"/>
            <a:ext cx="6119812" cy="1323975"/>
          </a:xfrm>
          <a:prstGeom prst="rect">
            <a:avLst/>
          </a:prstGeom>
          <a:solidFill>
            <a:schemeClr val="bg2">
              <a:lumMod val="90000"/>
            </a:schemeClr>
          </a:solidFill>
        </p:spPr>
        <p:txBody>
          <a:bodyPr>
            <a:spAutoFit/>
          </a:bodyPr>
          <a:lstStyle/>
          <a:p>
            <a:pPr>
              <a:defRPr/>
            </a:pPr>
            <a:endParaRPr lang="fr-FR" sz="2000" b="1" dirty="0"/>
          </a:p>
          <a:p>
            <a:pPr>
              <a:defRPr/>
            </a:pPr>
            <a:r>
              <a:rPr lang="fr-FR" sz="2000" b="1" dirty="0"/>
              <a:t>DOULEURS PAR EXCES DE NOCICEPTION</a:t>
            </a:r>
          </a:p>
          <a:p>
            <a:pPr algn="ctr">
              <a:defRPr/>
            </a:pPr>
            <a:r>
              <a:rPr lang="fr-FR" sz="2000" b="1" dirty="0"/>
              <a:t>ANTALGIQUES</a:t>
            </a:r>
          </a:p>
          <a:p>
            <a:pPr>
              <a:defRPr/>
            </a:pPr>
            <a:endParaRPr lang="fr-FR" sz="2000" b="1" dirty="0"/>
          </a:p>
        </p:txBody>
      </p:sp>
      <p:pic>
        <p:nvPicPr>
          <p:cNvPr id="11268" name="Picture 4"/>
          <p:cNvPicPr>
            <a:picLocks noChangeAspect="1" noChangeArrowheads="1"/>
          </p:cNvPicPr>
          <p:nvPr/>
        </p:nvPicPr>
        <p:blipFill>
          <a:blip r:embed="rId3"/>
          <a:srcRect/>
          <a:stretch>
            <a:fillRect/>
          </a:stretch>
        </p:blipFill>
        <p:spPr bwMode="auto">
          <a:xfrm>
            <a:off x="900113" y="4005263"/>
            <a:ext cx="1655762" cy="1511300"/>
          </a:xfrm>
          <a:prstGeom prst="rect">
            <a:avLst/>
          </a:prstGeom>
          <a:noFill/>
          <a:ln w="9525">
            <a:noFill/>
            <a:miter lim="800000"/>
            <a:headEnd/>
            <a:tailEnd/>
          </a:ln>
        </p:spPr>
      </p:pic>
      <p:sp>
        <p:nvSpPr>
          <p:cNvPr id="11269" name="Rectangle 4"/>
          <p:cNvSpPr>
            <a:spLocks noChangeArrowheads="1"/>
          </p:cNvSpPr>
          <p:nvPr/>
        </p:nvSpPr>
        <p:spPr bwMode="auto">
          <a:xfrm>
            <a:off x="1120775" y="5651500"/>
            <a:ext cx="1147763" cy="369888"/>
          </a:xfrm>
          <a:prstGeom prst="rect">
            <a:avLst/>
          </a:prstGeom>
          <a:noFill/>
          <a:ln w="9525">
            <a:noFill/>
            <a:miter lim="800000"/>
            <a:headEnd/>
            <a:tailEnd/>
          </a:ln>
        </p:spPr>
        <p:txBody>
          <a:bodyPr wrap="none">
            <a:spAutoFit/>
          </a:bodyPr>
          <a:lstStyle/>
          <a:p>
            <a:r>
              <a:rPr lang="fr-FR"/>
              <a:t>accident</a:t>
            </a:r>
          </a:p>
        </p:txBody>
      </p:sp>
      <p:pic>
        <p:nvPicPr>
          <p:cNvPr id="11270" name="Picture 5"/>
          <p:cNvPicPr>
            <a:picLocks noChangeAspect="1" noChangeArrowheads="1"/>
          </p:cNvPicPr>
          <p:nvPr/>
        </p:nvPicPr>
        <p:blipFill>
          <a:blip r:embed="rId4"/>
          <a:srcRect/>
          <a:stretch>
            <a:fillRect/>
          </a:stretch>
        </p:blipFill>
        <p:spPr bwMode="auto">
          <a:xfrm>
            <a:off x="6588125" y="3860800"/>
            <a:ext cx="1655763" cy="1584325"/>
          </a:xfrm>
          <a:prstGeom prst="rect">
            <a:avLst/>
          </a:prstGeom>
          <a:noFill/>
          <a:ln w="9525">
            <a:noFill/>
            <a:miter lim="800000"/>
            <a:headEnd/>
            <a:tailEnd/>
          </a:ln>
        </p:spPr>
      </p:pic>
      <p:pic>
        <p:nvPicPr>
          <p:cNvPr id="11271" name="Picture 6"/>
          <p:cNvPicPr>
            <a:picLocks noChangeAspect="1" noChangeArrowheads="1"/>
          </p:cNvPicPr>
          <p:nvPr/>
        </p:nvPicPr>
        <p:blipFill>
          <a:blip r:embed="rId5"/>
          <a:srcRect/>
          <a:stretch>
            <a:fillRect/>
          </a:stretch>
        </p:blipFill>
        <p:spPr bwMode="auto">
          <a:xfrm>
            <a:off x="3619500" y="3933825"/>
            <a:ext cx="1600200" cy="2159000"/>
          </a:xfrm>
          <a:prstGeom prst="rect">
            <a:avLst/>
          </a:prstGeom>
          <a:noFill/>
          <a:ln w="9525">
            <a:noFill/>
            <a:miter lim="800000"/>
            <a:headEnd/>
            <a:tailEnd/>
          </a:ln>
        </p:spPr>
      </p:pic>
      <p:sp>
        <p:nvSpPr>
          <p:cNvPr id="11272" name="Rectangle 7"/>
          <p:cNvSpPr>
            <a:spLocks noChangeArrowheads="1"/>
          </p:cNvSpPr>
          <p:nvPr/>
        </p:nvSpPr>
        <p:spPr bwMode="auto">
          <a:xfrm>
            <a:off x="3851275" y="6083300"/>
            <a:ext cx="1333500" cy="369888"/>
          </a:xfrm>
          <a:prstGeom prst="rect">
            <a:avLst/>
          </a:prstGeom>
          <a:noFill/>
          <a:ln w="9525">
            <a:noFill/>
            <a:miter lim="800000"/>
            <a:headEnd/>
            <a:tailEnd/>
          </a:ln>
        </p:spPr>
        <p:txBody>
          <a:bodyPr wrap="none">
            <a:spAutoFit/>
          </a:bodyPr>
          <a:lstStyle/>
          <a:p>
            <a:r>
              <a:rPr lang="fr-FR"/>
              <a:t>surcharge</a:t>
            </a:r>
          </a:p>
        </p:txBody>
      </p:sp>
      <p:sp>
        <p:nvSpPr>
          <p:cNvPr id="11273" name="Rectangle 8"/>
          <p:cNvSpPr>
            <a:spLocks noChangeArrowheads="1"/>
          </p:cNvSpPr>
          <p:nvPr/>
        </p:nvSpPr>
        <p:spPr bwMode="auto">
          <a:xfrm>
            <a:off x="6213475" y="5589588"/>
            <a:ext cx="2319338" cy="368300"/>
          </a:xfrm>
          <a:prstGeom prst="rect">
            <a:avLst/>
          </a:prstGeom>
          <a:noFill/>
          <a:ln w="9525">
            <a:noFill/>
            <a:miter lim="800000"/>
            <a:headEnd/>
            <a:tailEnd/>
          </a:ln>
        </p:spPr>
        <p:txBody>
          <a:bodyPr wrap="none">
            <a:spAutoFit/>
          </a:bodyPr>
          <a:lstStyle/>
          <a:p>
            <a:r>
              <a:rPr lang="fr-FR"/>
              <a:t>maladie chronique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00113" y="260350"/>
            <a:ext cx="7272337" cy="576263"/>
          </a:xfrm>
          <a:solidFill>
            <a:schemeClr val="bg2">
              <a:lumMod val="90000"/>
            </a:schemeClr>
          </a:solidFill>
        </p:spPr>
        <p:txBody>
          <a:bodyPr/>
          <a:lstStyle/>
          <a:p>
            <a:pPr algn="ctr" eaLnBrk="1" hangingPunct="1">
              <a:defRPr/>
            </a:pPr>
            <a:r>
              <a:rPr lang="fr-FR" altLang="fr-FR" sz="2800" b="1" dirty="0" smtClean="0">
                <a:solidFill>
                  <a:schemeClr val="tx1"/>
                </a:solidFill>
                <a:latin typeface="Verdana" pitchFamily="34" charset="0"/>
                <a:ea typeface="Verdana" pitchFamily="34" charset="0"/>
                <a:cs typeface="Verdana" pitchFamily="34" charset="0"/>
              </a:rPr>
              <a:t>Classification des antalgiques </a:t>
            </a:r>
            <a:r>
              <a:rPr lang="fr-FR" altLang="fr-FR" sz="2000" b="1" dirty="0" smtClean="0">
                <a:solidFill>
                  <a:schemeClr val="tx1"/>
                </a:solidFill>
                <a:latin typeface="Verdana" pitchFamily="34" charset="0"/>
                <a:ea typeface="Verdana" pitchFamily="34" charset="0"/>
                <a:cs typeface="Verdana" pitchFamily="34" charset="0"/>
              </a:rPr>
              <a:t>(OMS)</a:t>
            </a:r>
            <a:endParaRPr lang="en-US" altLang="fr-FR" sz="2800" b="1" dirty="0" smtClean="0">
              <a:solidFill>
                <a:schemeClr val="tx1"/>
              </a:solidFill>
              <a:latin typeface="Verdana" pitchFamily="34" charset="0"/>
              <a:ea typeface="Verdana" pitchFamily="34" charset="0"/>
              <a:cs typeface="Verdana" pitchFamily="34" charset="0"/>
            </a:endParaRPr>
          </a:p>
        </p:txBody>
      </p:sp>
      <p:grpSp>
        <p:nvGrpSpPr>
          <p:cNvPr id="12291" name="Group 3"/>
          <p:cNvGrpSpPr>
            <a:grpSpLocks/>
          </p:cNvGrpSpPr>
          <p:nvPr/>
        </p:nvGrpSpPr>
        <p:grpSpPr bwMode="auto">
          <a:xfrm>
            <a:off x="131763" y="1371600"/>
            <a:ext cx="8931275" cy="5300663"/>
            <a:chOff x="83" y="864"/>
            <a:chExt cx="5626" cy="3339"/>
          </a:xfrm>
        </p:grpSpPr>
        <p:sp>
          <p:nvSpPr>
            <p:cNvPr id="12295" name="Rectangle 4"/>
            <p:cNvSpPr>
              <a:spLocks noChangeArrowheads="1"/>
            </p:cNvSpPr>
            <p:nvPr/>
          </p:nvSpPr>
          <p:spPr bwMode="auto">
            <a:xfrm>
              <a:off x="406" y="1440"/>
              <a:ext cx="1274" cy="335"/>
            </a:xfrm>
            <a:prstGeom prst="rect">
              <a:avLst/>
            </a:prstGeom>
            <a:gradFill rotWithShape="0">
              <a:gsLst>
                <a:gs pos="0">
                  <a:schemeClr val="bg1"/>
                </a:gs>
                <a:gs pos="100000">
                  <a:srgbClr val="CCCCFF"/>
                </a:gs>
              </a:gsLst>
              <a:path path="shape">
                <a:fillToRect l="50000" t="50000" r="50000" b="50000"/>
              </a:path>
            </a:gradFill>
            <a:ln w="9525">
              <a:noFill/>
              <a:miter lim="800000"/>
              <a:headEnd/>
              <a:tailEnd/>
            </a:ln>
          </p:spPr>
          <p:txBody>
            <a:bodyPr anchor="ctr"/>
            <a:lstStyle/>
            <a:p>
              <a:pPr marL="342900" indent="-342900" algn="ctr">
                <a:spcBef>
                  <a:spcPct val="20000"/>
                </a:spcBef>
              </a:pPr>
              <a:r>
                <a:rPr lang="fr-FR" altLang="fr-FR" sz="3200" b="1">
                  <a:solidFill>
                    <a:srgbClr val="000066"/>
                  </a:solidFill>
                  <a:latin typeface="Arial" charset="0"/>
                </a:rPr>
                <a:t>Palier 1</a:t>
              </a:r>
              <a:endParaRPr lang="fr-FR" altLang="fr-FR" b="1" u="sng">
                <a:solidFill>
                  <a:srgbClr val="000066"/>
                </a:solidFill>
                <a:latin typeface="Arial" charset="0"/>
              </a:endParaRPr>
            </a:p>
          </p:txBody>
        </p:sp>
        <p:sp>
          <p:nvSpPr>
            <p:cNvPr id="30725" name="Rectangle 5"/>
            <p:cNvSpPr>
              <a:spLocks noChangeArrowheads="1"/>
            </p:cNvSpPr>
            <p:nvPr/>
          </p:nvSpPr>
          <p:spPr bwMode="auto">
            <a:xfrm>
              <a:off x="83" y="1794"/>
              <a:ext cx="1885" cy="1710"/>
            </a:xfrm>
            <a:prstGeom prst="rect">
              <a:avLst/>
            </a:prstGeo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lr>
                  <a:schemeClr val="accent1"/>
                </a:buClr>
                <a:buFont typeface="Arial" charset="0"/>
                <a:buChar char="•"/>
                <a:defRPr sz="2400">
                  <a:solidFill>
                    <a:schemeClr val="tx2"/>
                  </a:solidFill>
                  <a:latin typeface="Times New Roman" pitchFamily="18" charset="0"/>
                </a:defRPr>
              </a:lvl1pPr>
              <a:lvl2pPr marL="742950" indent="-285750">
                <a:spcBef>
                  <a:spcPct val="20000"/>
                </a:spcBef>
                <a:buClr>
                  <a:schemeClr val="accent1"/>
                </a:buClr>
                <a:buFont typeface="Arial" charset="0"/>
                <a:buChar char="•"/>
                <a:defRPr sz="2200">
                  <a:solidFill>
                    <a:schemeClr val="tx2"/>
                  </a:solidFill>
                  <a:latin typeface="Times New Roman" pitchFamily="18" charset="0"/>
                </a:defRPr>
              </a:lvl2pPr>
              <a:lvl3pPr marL="1143000" indent="-228600">
                <a:spcBef>
                  <a:spcPct val="20000"/>
                </a:spcBef>
                <a:buClr>
                  <a:schemeClr val="accent1"/>
                </a:buClr>
                <a:buFont typeface="Arial" charset="0"/>
                <a:buChar char="•"/>
                <a:defRPr sz="2000">
                  <a:solidFill>
                    <a:schemeClr val="tx2"/>
                  </a:solidFill>
                  <a:latin typeface="Times New Roman" pitchFamily="18" charset="0"/>
                </a:defRPr>
              </a:lvl3pPr>
              <a:lvl4pPr marL="1600200" indent="-228600">
                <a:spcBef>
                  <a:spcPct val="20000"/>
                </a:spcBef>
                <a:buClr>
                  <a:schemeClr val="accent1"/>
                </a:buClr>
                <a:buFont typeface="Arial" charset="0"/>
                <a:buChar char="•"/>
                <a:defRPr>
                  <a:solidFill>
                    <a:schemeClr val="tx2"/>
                  </a:solidFill>
                  <a:latin typeface="Times New Roman" pitchFamily="18" charset="0"/>
                </a:defRPr>
              </a:lvl4pPr>
              <a:lvl5pPr marL="2057400" indent="-228600">
                <a:spcBef>
                  <a:spcPct val="20000"/>
                </a:spcBef>
                <a:buClr>
                  <a:schemeClr val="accent1"/>
                </a:buClr>
                <a:buFont typeface="Arial" charset="0"/>
                <a:buChar char="•"/>
                <a:defRPr>
                  <a:solidFill>
                    <a:schemeClr val="tx2"/>
                  </a:solidFill>
                  <a:latin typeface="Times New Roman" pitchFamily="18" charset="0"/>
                </a:defRPr>
              </a:lvl5pPr>
              <a:lvl6pPr marL="25146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a:buClrTx/>
                <a:buFontTx/>
                <a:buNone/>
                <a:defRPr/>
              </a:pPr>
              <a:r>
                <a:rPr lang="fr-FR" altLang="fr-FR" sz="1800" b="1" dirty="0" smtClean="0">
                  <a:solidFill>
                    <a:srgbClr val="C00000"/>
                  </a:solidFill>
                  <a:latin typeface="Arial" charset="0"/>
                </a:rPr>
                <a:t>Antalgiques </a:t>
              </a:r>
            </a:p>
            <a:p>
              <a:pPr algn="ctr">
                <a:buClrTx/>
                <a:buFontTx/>
                <a:buNone/>
                <a:defRPr/>
              </a:pPr>
              <a:r>
                <a:rPr lang="fr-FR" altLang="fr-FR" sz="1800" b="1" dirty="0" smtClean="0">
                  <a:solidFill>
                    <a:srgbClr val="C00000"/>
                  </a:solidFill>
                  <a:latin typeface="Arial" charset="0"/>
                </a:rPr>
                <a:t>non morphiniques</a:t>
              </a:r>
            </a:p>
            <a:p>
              <a:pPr algn="ctr">
                <a:buClrTx/>
                <a:buFontTx/>
                <a:buNone/>
                <a:defRPr/>
              </a:pPr>
              <a:endParaRPr lang="fr-FR" altLang="fr-FR" sz="1800" b="1" dirty="0" smtClean="0">
                <a:solidFill>
                  <a:srgbClr val="000066"/>
                </a:solidFill>
                <a:latin typeface="Arial" charset="0"/>
              </a:endParaRPr>
            </a:p>
            <a:p>
              <a:pPr algn="ctr">
                <a:buClrTx/>
                <a:buFontTx/>
                <a:buNone/>
                <a:defRPr/>
              </a:pPr>
              <a:r>
                <a:rPr lang="fr-FR" altLang="fr-FR" sz="1600" b="1" dirty="0" smtClean="0">
                  <a:solidFill>
                    <a:schemeClr val="tx1"/>
                  </a:solidFill>
                  <a:latin typeface="Arial" charset="0"/>
                </a:rPr>
                <a:t>Paracétamol </a:t>
              </a:r>
            </a:p>
            <a:p>
              <a:pPr algn="ctr">
                <a:buClrTx/>
                <a:buFontTx/>
                <a:buNone/>
                <a:defRPr/>
              </a:pPr>
              <a:r>
                <a:rPr lang="fr-FR" altLang="fr-FR" sz="1600" b="1" dirty="0" smtClean="0">
                  <a:solidFill>
                    <a:schemeClr val="tx1"/>
                  </a:solidFill>
                  <a:latin typeface="Arial" charset="0"/>
                </a:rPr>
                <a:t>Aspirine</a:t>
              </a:r>
            </a:p>
            <a:p>
              <a:pPr algn="ctr">
                <a:buClrTx/>
                <a:buFontTx/>
                <a:buNone/>
                <a:defRPr/>
              </a:pPr>
              <a:r>
                <a:rPr lang="fr-FR" altLang="fr-FR" sz="1600" b="1" dirty="0" smtClean="0">
                  <a:solidFill>
                    <a:schemeClr val="tx1"/>
                  </a:solidFill>
                  <a:latin typeface="Arial" charset="0"/>
                </a:rPr>
                <a:t>AINS</a:t>
              </a:r>
            </a:p>
            <a:p>
              <a:pPr algn="ctr">
                <a:buClrTx/>
                <a:buFontTx/>
                <a:buNone/>
                <a:defRPr/>
              </a:pPr>
              <a:endParaRPr lang="fr-FR" altLang="fr-FR" sz="1600" b="1" dirty="0" smtClean="0">
                <a:solidFill>
                  <a:srgbClr val="000066"/>
                </a:solidFill>
                <a:latin typeface="Arial" charset="0"/>
              </a:endParaRPr>
            </a:p>
            <a:p>
              <a:pPr algn="ctr" eaLnBrk="0" hangingPunct="0">
                <a:spcBef>
                  <a:spcPct val="0"/>
                </a:spcBef>
                <a:buClrTx/>
                <a:buFontTx/>
                <a:buNone/>
                <a:defRPr/>
              </a:pPr>
              <a:r>
                <a:rPr lang="fr-FR" altLang="fr-FR" sz="1800" dirty="0" smtClean="0">
                  <a:solidFill>
                    <a:srgbClr val="CC0066"/>
                  </a:solidFill>
                  <a:latin typeface="Arial" charset="0"/>
                </a:rPr>
                <a:t>Douleurs</a:t>
              </a:r>
            </a:p>
            <a:p>
              <a:pPr algn="ctr" eaLnBrk="0" hangingPunct="0">
                <a:spcBef>
                  <a:spcPct val="0"/>
                </a:spcBef>
                <a:buClrTx/>
                <a:buFontTx/>
                <a:buNone/>
                <a:defRPr/>
              </a:pPr>
              <a:r>
                <a:rPr lang="fr-FR" altLang="fr-FR" sz="1800" dirty="0" smtClean="0">
                  <a:solidFill>
                    <a:srgbClr val="CC0066"/>
                  </a:solidFill>
                  <a:latin typeface="Arial" charset="0"/>
                </a:rPr>
                <a:t>faibles à modérées</a:t>
              </a:r>
            </a:p>
          </p:txBody>
        </p:sp>
        <p:sp>
          <p:nvSpPr>
            <p:cNvPr id="30726" name="Rectangle 6"/>
            <p:cNvSpPr>
              <a:spLocks noChangeArrowheads="1"/>
            </p:cNvSpPr>
            <p:nvPr/>
          </p:nvSpPr>
          <p:spPr bwMode="auto">
            <a:xfrm>
              <a:off x="2011" y="1414"/>
              <a:ext cx="1829" cy="2090"/>
            </a:xfrm>
            <a:prstGeom prst="rect">
              <a:avLst/>
            </a:prstGeom>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a:lstStyle>
              <a:lvl1pPr marL="342900" indent="-342900">
                <a:spcBef>
                  <a:spcPct val="20000"/>
                </a:spcBef>
                <a:buClr>
                  <a:schemeClr val="accent1"/>
                </a:buClr>
                <a:buFont typeface="Arial" charset="0"/>
                <a:buChar char="•"/>
                <a:defRPr sz="2400">
                  <a:solidFill>
                    <a:schemeClr val="tx2"/>
                  </a:solidFill>
                  <a:latin typeface="Times New Roman" pitchFamily="18" charset="0"/>
                </a:defRPr>
              </a:lvl1pPr>
              <a:lvl2pPr marL="742950" indent="-285750">
                <a:spcBef>
                  <a:spcPct val="20000"/>
                </a:spcBef>
                <a:buClr>
                  <a:schemeClr val="accent1"/>
                </a:buClr>
                <a:buFont typeface="Arial" charset="0"/>
                <a:buChar char="•"/>
                <a:defRPr sz="2200">
                  <a:solidFill>
                    <a:schemeClr val="tx2"/>
                  </a:solidFill>
                  <a:latin typeface="Times New Roman" pitchFamily="18" charset="0"/>
                </a:defRPr>
              </a:lvl2pPr>
              <a:lvl3pPr marL="1143000" indent="-228600">
                <a:spcBef>
                  <a:spcPct val="20000"/>
                </a:spcBef>
                <a:buClr>
                  <a:schemeClr val="accent1"/>
                </a:buClr>
                <a:buFont typeface="Arial" charset="0"/>
                <a:buChar char="•"/>
                <a:defRPr sz="2000">
                  <a:solidFill>
                    <a:schemeClr val="tx2"/>
                  </a:solidFill>
                  <a:latin typeface="Times New Roman" pitchFamily="18" charset="0"/>
                </a:defRPr>
              </a:lvl3pPr>
              <a:lvl4pPr marL="1600200" indent="-228600">
                <a:spcBef>
                  <a:spcPct val="20000"/>
                </a:spcBef>
                <a:buClr>
                  <a:schemeClr val="accent1"/>
                </a:buClr>
                <a:buFont typeface="Arial" charset="0"/>
                <a:buChar char="•"/>
                <a:defRPr>
                  <a:solidFill>
                    <a:schemeClr val="tx2"/>
                  </a:solidFill>
                  <a:latin typeface="Times New Roman" pitchFamily="18" charset="0"/>
                </a:defRPr>
              </a:lvl4pPr>
              <a:lvl5pPr marL="2057400" indent="-228600">
                <a:spcBef>
                  <a:spcPct val="20000"/>
                </a:spcBef>
                <a:buClr>
                  <a:schemeClr val="accent1"/>
                </a:buClr>
                <a:buFont typeface="Arial" charset="0"/>
                <a:buChar char="•"/>
                <a:defRPr>
                  <a:solidFill>
                    <a:schemeClr val="tx2"/>
                  </a:solidFill>
                  <a:latin typeface="Times New Roman" pitchFamily="18" charset="0"/>
                </a:defRPr>
              </a:lvl5pPr>
              <a:lvl6pPr marL="25146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a:buClrTx/>
                <a:buFontTx/>
                <a:buNone/>
                <a:defRPr/>
              </a:pPr>
              <a:r>
                <a:rPr lang="fr-FR" altLang="fr-FR" sz="2000" b="1" dirty="0" smtClean="0">
                  <a:solidFill>
                    <a:srgbClr val="C00000"/>
                  </a:solidFill>
                  <a:latin typeface="Arial" charset="0"/>
                </a:rPr>
                <a:t>Antalgiques </a:t>
              </a:r>
            </a:p>
            <a:p>
              <a:pPr algn="ctr">
                <a:buClrTx/>
                <a:buFontTx/>
                <a:buNone/>
                <a:defRPr/>
              </a:pPr>
              <a:r>
                <a:rPr lang="fr-FR" altLang="fr-FR" sz="2000" b="1" dirty="0" smtClean="0">
                  <a:solidFill>
                    <a:srgbClr val="C00000"/>
                  </a:solidFill>
                  <a:latin typeface="Arial" charset="0"/>
                </a:rPr>
                <a:t>Opioïdes faibles</a:t>
              </a:r>
            </a:p>
            <a:p>
              <a:pPr algn="ctr">
                <a:buClrTx/>
                <a:buFontTx/>
                <a:buNone/>
                <a:defRPr/>
              </a:pPr>
              <a:endParaRPr lang="fr-FR" altLang="fr-FR" sz="1800" b="1" u="sng" dirty="0" smtClean="0">
                <a:solidFill>
                  <a:srgbClr val="000066"/>
                </a:solidFill>
                <a:latin typeface="Arial" charset="0"/>
              </a:endParaRPr>
            </a:p>
            <a:p>
              <a:pPr algn="ctr">
                <a:buClrTx/>
                <a:buFontTx/>
                <a:buNone/>
                <a:defRPr/>
              </a:pPr>
              <a:r>
                <a:rPr lang="fr-FR" altLang="fr-FR" sz="1600" b="1" dirty="0" smtClean="0">
                  <a:solidFill>
                    <a:schemeClr val="tx1"/>
                  </a:solidFill>
                  <a:latin typeface="Arial" charset="0"/>
                </a:rPr>
                <a:t>Codéine</a:t>
              </a:r>
            </a:p>
            <a:p>
              <a:pPr algn="ctr">
                <a:buClrTx/>
                <a:buFontTx/>
                <a:buNone/>
                <a:defRPr/>
              </a:pPr>
              <a:r>
                <a:rPr lang="fr-FR" altLang="fr-FR" sz="1600" b="1" dirty="0" smtClean="0">
                  <a:solidFill>
                    <a:schemeClr val="tx1"/>
                  </a:solidFill>
                  <a:latin typeface="Arial" charset="0"/>
                </a:rPr>
                <a:t>Dextropropoxyphène</a:t>
              </a:r>
            </a:p>
            <a:p>
              <a:pPr algn="ctr">
                <a:buClrTx/>
                <a:buFontTx/>
                <a:buNone/>
                <a:defRPr/>
              </a:pPr>
              <a:r>
                <a:rPr lang="fr-FR" altLang="fr-FR" sz="1600" b="1" dirty="0" err="1" smtClean="0">
                  <a:solidFill>
                    <a:schemeClr val="tx1"/>
                  </a:solidFill>
                  <a:latin typeface="Arial" charset="0"/>
                </a:rPr>
                <a:t>Tramadol</a:t>
              </a:r>
              <a:endParaRPr lang="fr-FR" altLang="fr-FR" sz="1600" b="1" dirty="0" smtClean="0">
                <a:solidFill>
                  <a:schemeClr val="tx1"/>
                </a:solidFill>
                <a:latin typeface="Arial" charset="0"/>
              </a:endParaRPr>
            </a:p>
            <a:p>
              <a:pPr algn="ctr">
                <a:lnSpc>
                  <a:spcPct val="90000"/>
                </a:lnSpc>
                <a:buClrTx/>
                <a:buFontTx/>
                <a:buNone/>
                <a:defRPr/>
              </a:pPr>
              <a:endParaRPr lang="fr-FR" altLang="fr-FR" sz="2000" dirty="0" smtClean="0">
                <a:solidFill>
                  <a:schemeClr val="tx1"/>
                </a:solidFill>
                <a:latin typeface="Arial" charset="0"/>
              </a:endParaRPr>
            </a:p>
            <a:p>
              <a:pPr algn="ctr">
                <a:lnSpc>
                  <a:spcPct val="90000"/>
                </a:lnSpc>
                <a:buClrTx/>
                <a:buFontTx/>
                <a:buNone/>
                <a:defRPr/>
              </a:pPr>
              <a:endParaRPr lang="fr-FR" altLang="fr-FR" dirty="0" smtClean="0">
                <a:solidFill>
                  <a:srgbClr val="CC0066"/>
                </a:solidFill>
                <a:latin typeface="Arial" charset="0"/>
              </a:endParaRPr>
            </a:p>
            <a:p>
              <a:pPr algn="ctr">
                <a:lnSpc>
                  <a:spcPct val="90000"/>
                </a:lnSpc>
                <a:buClrTx/>
                <a:buFontTx/>
                <a:buNone/>
                <a:defRPr/>
              </a:pPr>
              <a:r>
                <a:rPr lang="fr-FR" altLang="fr-FR" sz="1800" dirty="0" smtClean="0">
                  <a:solidFill>
                    <a:srgbClr val="CC0066"/>
                  </a:solidFill>
                  <a:latin typeface="Arial" charset="0"/>
                </a:rPr>
                <a:t>Douleurs </a:t>
              </a:r>
            </a:p>
            <a:p>
              <a:pPr algn="ctr">
                <a:lnSpc>
                  <a:spcPct val="90000"/>
                </a:lnSpc>
                <a:buClrTx/>
                <a:buFontTx/>
                <a:buNone/>
                <a:defRPr/>
              </a:pPr>
              <a:r>
                <a:rPr lang="fr-FR" altLang="fr-FR" sz="1800" dirty="0" smtClean="0">
                  <a:solidFill>
                    <a:srgbClr val="CC0066"/>
                  </a:solidFill>
                  <a:latin typeface="Arial" charset="0"/>
                </a:rPr>
                <a:t>modérées à intenses</a:t>
              </a:r>
              <a:endParaRPr lang="fr-FR" altLang="fr-FR" sz="1400" b="1" dirty="0" smtClean="0">
                <a:solidFill>
                  <a:srgbClr val="000066"/>
                </a:solidFill>
                <a:latin typeface="Arial" charset="0"/>
              </a:endParaRPr>
            </a:p>
          </p:txBody>
        </p:sp>
        <p:sp>
          <p:nvSpPr>
            <p:cNvPr id="12298" name="Rectangle 7"/>
            <p:cNvSpPr>
              <a:spLocks noChangeArrowheads="1"/>
            </p:cNvSpPr>
            <p:nvPr/>
          </p:nvSpPr>
          <p:spPr bwMode="auto">
            <a:xfrm>
              <a:off x="2256" y="1070"/>
              <a:ext cx="1361" cy="330"/>
            </a:xfrm>
            <a:prstGeom prst="rect">
              <a:avLst/>
            </a:prstGeom>
            <a:gradFill rotWithShape="0">
              <a:gsLst>
                <a:gs pos="0">
                  <a:schemeClr val="bg1"/>
                </a:gs>
                <a:gs pos="100000">
                  <a:srgbClr val="CCCCFF"/>
                </a:gs>
              </a:gsLst>
              <a:path path="shape">
                <a:fillToRect l="50000" t="50000" r="50000" b="50000"/>
              </a:path>
            </a:gradFill>
            <a:ln w="9525">
              <a:noFill/>
              <a:miter lim="800000"/>
              <a:headEnd/>
              <a:tailEnd/>
            </a:ln>
          </p:spPr>
          <p:txBody>
            <a:bodyPr anchor="ctr"/>
            <a:lstStyle/>
            <a:p>
              <a:pPr marL="342900" indent="-342900" algn="ctr">
                <a:spcBef>
                  <a:spcPct val="20000"/>
                </a:spcBef>
              </a:pPr>
              <a:r>
                <a:rPr lang="fr-FR" altLang="fr-FR" sz="3200" b="1">
                  <a:solidFill>
                    <a:srgbClr val="000066"/>
                  </a:solidFill>
                  <a:latin typeface="Arial" charset="0"/>
                </a:rPr>
                <a:t>Palier 2</a:t>
              </a:r>
              <a:endParaRPr lang="fr-FR" altLang="fr-FR" b="1" u="sng">
                <a:solidFill>
                  <a:srgbClr val="000066"/>
                </a:solidFill>
                <a:latin typeface="Arial" charset="0"/>
              </a:endParaRPr>
            </a:p>
          </p:txBody>
        </p:sp>
        <p:sp>
          <p:nvSpPr>
            <p:cNvPr id="30728" name="Rectangle 8"/>
            <p:cNvSpPr>
              <a:spLocks noChangeArrowheads="1"/>
            </p:cNvSpPr>
            <p:nvPr/>
          </p:nvSpPr>
          <p:spPr bwMode="auto">
            <a:xfrm>
              <a:off x="3880" y="1196"/>
              <a:ext cx="1829" cy="2312"/>
            </a:xfrm>
            <a:prstGeom prst="rect">
              <a:avLst/>
            </a:prstGeom>
            <a:solidFill>
              <a:schemeClr val="accent3">
                <a:lumMod val="60000"/>
                <a:lumOff val="40000"/>
              </a:schemeClr>
            </a:solidFill>
            <a:ln/>
          </p:spPr>
          <p:style>
            <a:lnRef idx="0">
              <a:schemeClr val="accent4"/>
            </a:lnRef>
            <a:fillRef idx="3">
              <a:schemeClr val="accent4"/>
            </a:fillRef>
            <a:effectRef idx="3">
              <a:schemeClr val="accent4"/>
            </a:effectRef>
            <a:fontRef idx="minor">
              <a:schemeClr val="lt1"/>
            </a:fontRef>
          </p:style>
          <p:txBody>
            <a:bodyPr/>
            <a:lstStyle>
              <a:lvl1pPr marL="342900" indent="-342900">
                <a:spcBef>
                  <a:spcPct val="20000"/>
                </a:spcBef>
                <a:buClr>
                  <a:schemeClr val="accent1"/>
                </a:buClr>
                <a:buFont typeface="Arial" charset="0"/>
                <a:buChar char="•"/>
                <a:defRPr sz="2400">
                  <a:solidFill>
                    <a:schemeClr val="tx2"/>
                  </a:solidFill>
                  <a:latin typeface="Times New Roman" pitchFamily="18" charset="0"/>
                </a:defRPr>
              </a:lvl1pPr>
              <a:lvl2pPr marL="742950" indent="-285750">
                <a:spcBef>
                  <a:spcPct val="20000"/>
                </a:spcBef>
                <a:buClr>
                  <a:schemeClr val="accent1"/>
                </a:buClr>
                <a:buFont typeface="Arial" charset="0"/>
                <a:buChar char="•"/>
                <a:defRPr sz="2200">
                  <a:solidFill>
                    <a:schemeClr val="tx2"/>
                  </a:solidFill>
                  <a:latin typeface="Times New Roman" pitchFamily="18" charset="0"/>
                </a:defRPr>
              </a:lvl2pPr>
              <a:lvl3pPr marL="1143000" indent="-228600">
                <a:spcBef>
                  <a:spcPct val="20000"/>
                </a:spcBef>
                <a:buClr>
                  <a:schemeClr val="accent1"/>
                </a:buClr>
                <a:buFont typeface="Arial" charset="0"/>
                <a:buChar char="•"/>
                <a:defRPr sz="2000">
                  <a:solidFill>
                    <a:schemeClr val="tx2"/>
                  </a:solidFill>
                  <a:latin typeface="Times New Roman" pitchFamily="18" charset="0"/>
                </a:defRPr>
              </a:lvl3pPr>
              <a:lvl4pPr marL="1600200" indent="-228600">
                <a:spcBef>
                  <a:spcPct val="20000"/>
                </a:spcBef>
                <a:buClr>
                  <a:schemeClr val="accent1"/>
                </a:buClr>
                <a:buFont typeface="Arial" charset="0"/>
                <a:buChar char="•"/>
                <a:defRPr>
                  <a:solidFill>
                    <a:schemeClr val="tx2"/>
                  </a:solidFill>
                  <a:latin typeface="Times New Roman" pitchFamily="18" charset="0"/>
                </a:defRPr>
              </a:lvl4pPr>
              <a:lvl5pPr marL="2057400" indent="-228600">
                <a:spcBef>
                  <a:spcPct val="20000"/>
                </a:spcBef>
                <a:buClr>
                  <a:schemeClr val="accent1"/>
                </a:buClr>
                <a:buFont typeface="Arial" charset="0"/>
                <a:buChar char="•"/>
                <a:defRPr>
                  <a:solidFill>
                    <a:schemeClr val="tx2"/>
                  </a:solidFill>
                  <a:latin typeface="Times New Roman" pitchFamily="18" charset="0"/>
                </a:defRPr>
              </a:lvl5pPr>
              <a:lvl6pPr marL="25146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fontAlgn="base">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a:buClrTx/>
                <a:buFontTx/>
                <a:buNone/>
                <a:defRPr/>
              </a:pPr>
              <a:r>
                <a:rPr lang="fr-FR" altLang="fr-FR" sz="2000" b="1" dirty="0" smtClean="0">
                  <a:solidFill>
                    <a:srgbClr val="C00000"/>
                  </a:solidFill>
                  <a:latin typeface="Arial" charset="0"/>
                </a:rPr>
                <a:t>Antalgiques </a:t>
              </a:r>
            </a:p>
            <a:p>
              <a:pPr algn="ctr">
                <a:buClrTx/>
                <a:buFontTx/>
                <a:buNone/>
                <a:defRPr/>
              </a:pPr>
              <a:r>
                <a:rPr lang="fr-FR" altLang="fr-FR" sz="2000" b="1" dirty="0" smtClean="0">
                  <a:solidFill>
                    <a:srgbClr val="C00000"/>
                  </a:solidFill>
                  <a:latin typeface="Arial" charset="0"/>
                </a:rPr>
                <a:t>Opioïdes forts</a:t>
              </a:r>
            </a:p>
            <a:p>
              <a:pPr algn="ctr">
                <a:buClrTx/>
                <a:buFontTx/>
                <a:buNone/>
                <a:defRPr/>
              </a:pPr>
              <a:endParaRPr lang="fr-FR" altLang="fr-FR" sz="1800" b="1" u="sng" dirty="0" smtClean="0">
                <a:solidFill>
                  <a:srgbClr val="000066"/>
                </a:solidFill>
                <a:latin typeface="Arial" charset="0"/>
              </a:endParaRPr>
            </a:p>
            <a:p>
              <a:pPr algn="ctr">
                <a:buClrTx/>
                <a:buFontTx/>
                <a:buNone/>
                <a:defRPr/>
              </a:pPr>
              <a:r>
                <a:rPr lang="fr-FR" altLang="fr-FR" sz="1600" b="1" dirty="0" smtClean="0">
                  <a:solidFill>
                    <a:schemeClr val="tx1"/>
                  </a:solidFill>
                  <a:latin typeface="Arial" charset="0"/>
                  <a:cs typeface="Times New Roman" pitchFamily="18" charset="0"/>
                </a:rPr>
                <a:t>Morphine </a:t>
              </a:r>
            </a:p>
            <a:p>
              <a:pPr algn="ctr">
                <a:buClrTx/>
                <a:buFontTx/>
                <a:buNone/>
                <a:defRPr/>
              </a:pPr>
              <a:r>
                <a:rPr lang="fr-FR" altLang="fr-FR" sz="1600" b="1" dirty="0" smtClean="0">
                  <a:solidFill>
                    <a:schemeClr val="tx1"/>
                  </a:solidFill>
                  <a:latin typeface="Arial" charset="0"/>
                  <a:cs typeface="Times New Roman" pitchFamily="18" charset="0"/>
                </a:rPr>
                <a:t>Fentanyl </a:t>
              </a:r>
              <a:endParaRPr lang="fr-FR" altLang="fr-FR" sz="1600" b="1" dirty="0" smtClean="0">
                <a:solidFill>
                  <a:schemeClr val="tx1"/>
                </a:solidFill>
                <a:latin typeface="Arial" charset="0"/>
              </a:endParaRPr>
            </a:p>
            <a:p>
              <a:pPr algn="ctr">
                <a:buClrTx/>
                <a:buFontTx/>
                <a:buNone/>
                <a:defRPr/>
              </a:pPr>
              <a:r>
                <a:rPr lang="fr-FR" altLang="fr-FR" sz="1600" b="1" dirty="0" err="1" smtClean="0">
                  <a:solidFill>
                    <a:schemeClr val="tx1"/>
                  </a:solidFill>
                  <a:latin typeface="Arial" charset="0"/>
                  <a:cs typeface="Times New Roman" pitchFamily="18" charset="0"/>
                </a:rPr>
                <a:t>Hydromorphone</a:t>
              </a:r>
              <a:endParaRPr lang="fr-FR" altLang="fr-FR" sz="1600" b="1" dirty="0" smtClean="0">
                <a:solidFill>
                  <a:schemeClr val="tx1"/>
                </a:solidFill>
                <a:latin typeface="Arial" charset="0"/>
                <a:cs typeface="Times New Roman" pitchFamily="18" charset="0"/>
              </a:endParaRPr>
            </a:p>
            <a:p>
              <a:pPr algn="ctr">
                <a:buClrTx/>
                <a:buFontTx/>
                <a:buNone/>
                <a:defRPr/>
              </a:pPr>
              <a:r>
                <a:rPr lang="fr-FR" altLang="fr-FR" sz="1600" b="1" dirty="0" err="1" smtClean="0">
                  <a:solidFill>
                    <a:schemeClr val="tx1"/>
                  </a:solidFill>
                  <a:latin typeface="Arial" charset="0"/>
                  <a:cs typeface="Times New Roman" pitchFamily="18" charset="0"/>
                </a:rPr>
                <a:t>Oxycodone</a:t>
              </a:r>
              <a:endParaRPr lang="fr-FR" altLang="fr-FR" sz="1600" b="1" dirty="0" smtClean="0">
                <a:solidFill>
                  <a:schemeClr val="tx1"/>
                </a:solidFill>
                <a:latin typeface="Arial" charset="0"/>
                <a:cs typeface="Times New Roman" pitchFamily="18" charset="0"/>
              </a:endParaRPr>
            </a:p>
            <a:p>
              <a:pPr algn="ctr">
                <a:buClrTx/>
                <a:buFontTx/>
                <a:buNone/>
                <a:defRPr/>
              </a:pPr>
              <a:r>
                <a:rPr lang="fr-FR" sz="1600" b="1" dirty="0" err="1" smtClean="0">
                  <a:solidFill>
                    <a:schemeClr val="tx1"/>
                  </a:solidFill>
                  <a:latin typeface="Arial" pitchFamily="34" charset="0"/>
                  <a:cs typeface="Arial" pitchFamily="34" charset="0"/>
                </a:rPr>
                <a:t>Nalbuphine</a:t>
              </a:r>
              <a:endParaRPr lang="fr-FR" sz="1600" b="1" dirty="0" smtClean="0">
                <a:solidFill>
                  <a:schemeClr val="tx1"/>
                </a:solidFill>
                <a:latin typeface="Arial" pitchFamily="34" charset="0"/>
                <a:cs typeface="Arial" pitchFamily="34" charset="0"/>
              </a:endParaRPr>
            </a:p>
            <a:p>
              <a:pPr algn="ctr">
                <a:buClrTx/>
                <a:buFontTx/>
                <a:buNone/>
                <a:defRPr/>
              </a:pPr>
              <a:r>
                <a:rPr lang="fr-FR" sz="1600" b="1" dirty="0" err="1" smtClean="0">
                  <a:solidFill>
                    <a:schemeClr val="tx1"/>
                  </a:solidFill>
                  <a:latin typeface="Arial" pitchFamily="34" charset="0"/>
                  <a:cs typeface="Arial" pitchFamily="34" charset="0"/>
                </a:rPr>
                <a:t>Buprénorphine</a:t>
              </a:r>
              <a:r>
                <a:rPr lang="fr-FR" sz="1600" b="1" dirty="0" smtClean="0">
                  <a:solidFill>
                    <a:schemeClr val="tx1"/>
                  </a:solidFill>
                  <a:latin typeface="Arial" pitchFamily="34" charset="0"/>
                  <a:cs typeface="Arial" pitchFamily="34" charset="0"/>
                </a:rPr>
                <a:t>,</a:t>
              </a:r>
              <a:endParaRPr lang="fr-FR" altLang="fr-FR" sz="1600" b="1" dirty="0" smtClean="0">
                <a:solidFill>
                  <a:schemeClr val="tx1"/>
                </a:solidFill>
                <a:latin typeface="Arial" pitchFamily="34" charset="0"/>
                <a:cs typeface="Arial" pitchFamily="34" charset="0"/>
              </a:endParaRPr>
            </a:p>
            <a:p>
              <a:pPr algn="ctr">
                <a:buClrTx/>
                <a:buFontTx/>
                <a:buNone/>
                <a:defRPr/>
              </a:pPr>
              <a:endParaRPr lang="fr-FR" altLang="fr-FR" sz="1400" b="1" dirty="0" smtClean="0">
                <a:solidFill>
                  <a:srgbClr val="000066"/>
                </a:solidFill>
                <a:latin typeface="Arial" charset="0"/>
                <a:cs typeface="Times New Roman" pitchFamily="18" charset="0"/>
              </a:endParaRPr>
            </a:p>
            <a:p>
              <a:pPr algn="ctr" eaLnBrk="0" hangingPunct="0">
                <a:spcBef>
                  <a:spcPct val="0"/>
                </a:spcBef>
                <a:buClrTx/>
                <a:buFontTx/>
                <a:buNone/>
                <a:defRPr/>
              </a:pPr>
              <a:r>
                <a:rPr lang="fr-FR" altLang="fr-FR" sz="1800" dirty="0" smtClean="0">
                  <a:solidFill>
                    <a:srgbClr val="CC0066"/>
                  </a:solidFill>
                  <a:latin typeface="Arial" charset="0"/>
                </a:rPr>
                <a:t>Douleurs </a:t>
              </a:r>
            </a:p>
            <a:p>
              <a:pPr algn="ctr" eaLnBrk="0" hangingPunct="0">
                <a:spcBef>
                  <a:spcPct val="0"/>
                </a:spcBef>
                <a:buClrTx/>
                <a:buFontTx/>
                <a:buNone/>
                <a:defRPr/>
              </a:pPr>
              <a:r>
                <a:rPr lang="fr-FR" altLang="fr-FR" sz="1800" dirty="0" smtClean="0">
                  <a:solidFill>
                    <a:srgbClr val="CC0066"/>
                  </a:solidFill>
                  <a:latin typeface="Arial" charset="0"/>
                </a:rPr>
                <a:t>intenses à très intenses</a:t>
              </a:r>
              <a:endParaRPr lang="fr-FR" altLang="fr-FR" sz="1600" b="1" dirty="0" smtClean="0">
                <a:solidFill>
                  <a:srgbClr val="000066"/>
                </a:solidFill>
                <a:latin typeface="Arial" charset="0"/>
              </a:endParaRPr>
            </a:p>
          </p:txBody>
        </p:sp>
        <p:sp>
          <p:nvSpPr>
            <p:cNvPr id="12300" name="Rectangle 9"/>
            <p:cNvSpPr>
              <a:spLocks noChangeArrowheads="1"/>
            </p:cNvSpPr>
            <p:nvPr/>
          </p:nvSpPr>
          <p:spPr bwMode="auto">
            <a:xfrm>
              <a:off x="4128" y="864"/>
              <a:ext cx="1360" cy="316"/>
            </a:xfrm>
            <a:prstGeom prst="rect">
              <a:avLst/>
            </a:prstGeom>
            <a:gradFill rotWithShape="0">
              <a:gsLst>
                <a:gs pos="0">
                  <a:schemeClr val="bg1"/>
                </a:gs>
                <a:gs pos="100000">
                  <a:srgbClr val="CCCCFF"/>
                </a:gs>
              </a:gsLst>
              <a:path path="shape">
                <a:fillToRect l="50000" t="50000" r="50000" b="50000"/>
              </a:path>
            </a:gradFill>
            <a:ln w="9525">
              <a:noFill/>
              <a:miter lim="800000"/>
              <a:headEnd/>
              <a:tailEnd/>
            </a:ln>
          </p:spPr>
          <p:txBody>
            <a:bodyPr anchor="ctr"/>
            <a:lstStyle/>
            <a:p>
              <a:pPr marL="342900" indent="-342900" algn="ctr">
                <a:spcBef>
                  <a:spcPct val="20000"/>
                </a:spcBef>
              </a:pPr>
              <a:r>
                <a:rPr lang="fr-FR" altLang="fr-FR" sz="3200" b="1">
                  <a:solidFill>
                    <a:srgbClr val="000066"/>
                  </a:solidFill>
                  <a:latin typeface="Arial" charset="0"/>
                </a:rPr>
                <a:t>Palier 3</a:t>
              </a:r>
              <a:endParaRPr lang="fr-FR" altLang="fr-FR" b="1" u="sng">
                <a:solidFill>
                  <a:srgbClr val="000066"/>
                </a:solidFill>
                <a:latin typeface="Arial" charset="0"/>
              </a:endParaRPr>
            </a:p>
          </p:txBody>
        </p:sp>
        <p:grpSp>
          <p:nvGrpSpPr>
            <p:cNvPr id="12301" name="Group 10"/>
            <p:cNvGrpSpPr>
              <a:grpSpLocks/>
            </p:cNvGrpSpPr>
            <p:nvPr/>
          </p:nvGrpSpPr>
          <p:grpSpPr bwMode="auto">
            <a:xfrm>
              <a:off x="1454" y="3617"/>
              <a:ext cx="4196" cy="586"/>
              <a:chOff x="1451" y="3705"/>
              <a:chExt cx="4259" cy="623"/>
            </a:xfrm>
          </p:grpSpPr>
          <p:sp>
            <p:nvSpPr>
              <p:cNvPr id="12302" name="Freeform 11"/>
              <p:cNvSpPr>
                <a:spLocks/>
              </p:cNvSpPr>
              <p:nvPr/>
            </p:nvSpPr>
            <p:spPr bwMode="auto">
              <a:xfrm>
                <a:off x="1451" y="3705"/>
                <a:ext cx="910" cy="186"/>
              </a:xfrm>
              <a:custGeom>
                <a:avLst/>
                <a:gdLst>
                  <a:gd name="T0" fmla="*/ 0 w 910"/>
                  <a:gd name="T1" fmla="*/ 0 h 186"/>
                  <a:gd name="T2" fmla="*/ 484 w 910"/>
                  <a:gd name="T3" fmla="*/ 184 h 186"/>
                  <a:gd name="T4" fmla="*/ 910 w 910"/>
                  <a:gd name="T5" fmla="*/ 9 h 186"/>
                  <a:gd name="T6" fmla="*/ 0 60000 65536"/>
                  <a:gd name="T7" fmla="*/ 0 60000 65536"/>
                  <a:gd name="T8" fmla="*/ 0 60000 65536"/>
                  <a:gd name="T9" fmla="*/ 0 w 910"/>
                  <a:gd name="T10" fmla="*/ 0 h 186"/>
                  <a:gd name="T11" fmla="*/ 910 w 910"/>
                  <a:gd name="T12" fmla="*/ 186 h 186"/>
                </a:gdLst>
                <a:ahLst/>
                <a:cxnLst>
                  <a:cxn ang="T6">
                    <a:pos x="T0" y="T1"/>
                  </a:cxn>
                  <a:cxn ang="T7">
                    <a:pos x="T2" y="T3"/>
                  </a:cxn>
                  <a:cxn ang="T8">
                    <a:pos x="T4" y="T5"/>
                  </a:cxn>
                </a:cxnLst>
                <a:rect l="T9" t="T10" r="T11" b="T12"/>
                <a:pathLst>
                  <a:path w="910" h="186">
                    <a:moveTo>
                      <a:pt x="0" y="0"/>
                    </a:moveTo>
                    <a:cubicBezTo>
                      <a:pt x="166" y="91"/>
                      <a:pt x="332" y="182"/>
                      <a:pt x="484" y="184"/>
                    </a:cubicBezTo>
                    <a:cubicBezTo>
                      <a:pt x="636" y="186"/>
                      <a:pt x="773" y="97"/>
                      <a:pt x="910" y="9"/>
                    </a:cubicBezTo>
                  </a:path>
                </a:pathLst>
              </a:custGeom>
              <a:noFill/>
              <a:ln w="88900">
                <a:solidFill>
                  <a:srgbClr val="C00000"/>
                </a:solidFill>
                <a:round/>
                <a:headEnd type="triangle" w="med" len="med"/>
                <a:tailEnd type="triangle" w="med" len="med"/>
              </a:ln>
            </p:spPr>
            <p:txBody>
              <a:bodyPr/>
              <a:lstStyle/>
              <a:p>
                <a:endParaRPr lang="fr-FR"/>
              </a:p>
            </p:txBody>
          </p:sp>
          <p:sp>
            <p:nvSpPr>
              <p:cNvPr id="12303" name="Freeform 12"/>
              <p:cNvSpPr>
                <a:spLocks/>
              </p:cNvSpPr>
              <p:nvPr/>
            </p:nvSpPr>
            <p:spPr bwMode="auto">
              <a:xfrm>
                <a:off x="1454" y="3705"/>
                <a:ext cx="2722" cy="495"/>
              </a:xfrm>
              <a:custGeom>
                <a:avLst/>
                <a:gdLst>
                  <a:gd name="T0" fmla="*/ 0 w 910"/>
                  <a:gd name="T1" fmla="*/ 0 h 186"/>
                  <a:gd name="T2" fmla="*/ 2147483647 w 910"/>
                  <a:gd name="T3" fmla="*/ 164574267 h 186"/>
                  <a:gd name="T4" fmla="*/ 2147483647 w 910"/>
                  <a:gd name="T5" fmla="*/ 8056354 h 186"/>
                  <a:gd name="T6" fmla="*/ 0 60000 65536"/>
                  <a:gd name="T7" fmla="*/ 0 60000 65536"/>
                  <a:gd name="T8" fmla="*/ 0 60000 65536"/>
                  <a:gd name="T9" fmla="*/ 0 w 910"/>
                  <a:gd name="T10" fmla="*/ 0 h 186"/>
                  <a:gd name="T11" fmla="*/ 910 w 910"/>
                  <a:gd name="T12" fmla="*/ 186 h 186"/>
                </a:gdLst>
                <a:ahLst/>
                <a:cxnLst>
                  <a:cxn ang="T6">
                    <a:pos x="T0" y="T1"/>
                  </a:cxn>
                  <a:cxn ang="T7">
                    <a:pos x="T2" y="T3"/>
                  </a:cxn>
                  <a:cxn ang="T8">
                    <a:pos x="T4" y="T5"/>
                  </a:cxn>
                </a:cxnLst>
                <a:rect l="T9" t="T10" r="T11" b="T12"/>
                <a:pathLst>
                  <a:path w="910" h="186">
                    <a:moveTo>
                      <a:pt x="0" y="0"/>
                    </a:moveTo>
                    <a:cubicBezTo>
                      <a:pt x="166" y="91"/>
                      <a:pt x="332" y="182"/>
                      <a:pt x="484" y="184"/>
                    </a:cubicBezTo>
                    <a:cubicBezTo>
                      <a:pt x="636" y="186"/>
                      <a:pt x="773" y="97"/>
                      <a:pt x="910" y="9"/>
                    </a:cubicBezTo>
                  </a:path>
                </a:pathLst>
              </a:custGeom>
              <a:noFill/>
              <a:ln w="88900">
                <a:solidFill>
                  <a:srgbClr val="C00000"/>
                </a:solidFill>
                <a:round/>
                <a:headEnd type="triangle" w="med" len="med"/>
                <a:tailEnd type="triangle" w="med" len="med"/>
              </a:ln>
            </p:spPr>
            <p:txBody>
              <a:bodyPr/>
              <a:lstStyle/>
              <a:p>
                <a:endParaRPr lang="fr-FR"/>
              </a:p>
            </p:txBody>
          </p:sp>
          <p:sp>
            <p:nvSpPr>
              <p:cNvPr id="12304" name="Text Box 13"/>
              <p:cNvSpPr txBox="1">
                <a:spLocks noChangeArrowheads="1"/>
              </p:cNvSpPr>
              <p:nvPr/>
            </p:nvSpPr>
            <p:spPr bwMode="auto">
              <a:xfrm>
                <a:off x="2780" y="4016"/>
                <a:ext cx="237" cy="312"/>
              </a:xfrm>
              <a:prstGeom prst="rect">
                <a:avLst/>
              </a:prstGeom>
              <a:solidFill>
                <a:srgbClr val="000066"/>
              </a:solidFill>
              <a:ln w="9525">
                <a:solidFill>
                  <a:srgbClr val="000066"/>
                </a:solidFill>
                <a:miter lim="800000"/>
                <a:headEnd/>
                <a:tailEnd/>
              </a:ln>
            </p:spPr>
            <p:txBody>
              <a:bodyPr wrap="none">
                <a:spAutoFit/>
              </a:bodyPr>
              <a:lstStyle/>
              <a:p>
                <a:r>
                  <a:rPr lang="fr-FR" altLang="fr-FR" sz="2400" b="1">
                    <a:solidFill>
                      <a:srgbClr val="CCCCFF"/>
                    </a:solidFill>
                    <a:latin typeface="Arial" charset="0"/>
                  </a:rPr>
                  <a:t>+</a:t>
                </a:r>
                <a:endParaRPr lang="en-US" altLang="fr-FR" sz="2400" b="1">
                  <a:solidFill>
                    <a:srgbClr val="CCCCFF"/>
                  </a:solidFill>
                  <a:latin typeface="Arial" charset="0"/>
                </a:endParaRPr>
              </a:p>
            </p:txBody>
          </p:sp>
          <p:sp>
            <p:nvSpPr>
              <p:cNvPr id="12305" name="Text Box 14"/>
              <p:cNvSpPr txBox="1">
                <a:spLocks noChangeArrowheads="1"/>
              </p:cNvSpPr>
              <p:nvPr/>
            </p:nvSpPr>
            <p:spPr bwMode="auto">
              <a:xfrm>
                <a:off x="1826" y="3749"/>
                <a:ext cx="237" cy="312"/>
              </a:xfrm>
              <a:prstGeom prst="rect">
                <a:avLst/>
              </a:prstGeom>
              <a:solidFill>
                <a:srgbClr val="000066"/>
              </a:solidFill>
              <a:ln w="9525">
                <a:solidFill>
                  <a:srgbClr val="000066"/>
                </a:solidFill>
                <a:miter lim="800000"/>
                <a:headEnd/>
                <a:tailEnd/>
              </a:ln>
            </p:spPr>
            <p:txBody>
              <a:bodyPr wrap="none">
                <a:spAutoFit/>
              </a:bodyPr>
              <a:lstStyle/>
              <a:p>
                <a:r>
                  <a:rPr lang="fr-FR" altLang="fr-FR" sz="2400" b="1">
                    <a:solidFill>
                      <a:srgbClr val="CCCCFF"/>
                    </a:solidFill>
                    <a:latin typeface="Arial" charset="0"/>
                  </a:rPr>
                  <a:t>+</a:t>
                </a:r>
                <a:endParaRPr lang="en-US" altLang="fr-FR" sz="2400" b="1">
                  <a:solidFill>
                    <a:srgbClr val="CCCCFF"/>
                  </a:solidFill>
                  <a:latin typeface="Arial" charset="0"/>
                </a:endParaRPr>
              </a:p>
            </p:txBody>
          </p:sp>
          <p:sp>
            <p:nvSpPr>
              <p:cNvPr id="12306" name="Text Box 15"/>
              <p:cNvSpPr txBox="1">
                <a:spLocks noChangeArrowheads="1"/>
              </p:cNvSpPr>
              <p:nvPr/>
            </p:nvSpPr>
            <p:spPr bwMode="auto">
              <a:xfrm>
                <a:off x="3927" y="3782"/>
                <a:ext cx="1783" cy="453"/>
              </a:xfrm>
              <a:prstGeom prst="rect">
                <a:avLst/>
              </a:prstGeom>
              <a:noFill/>
              <a:ln w="9525">
                <a:noFill/>
                <a:miter lim="800000"/>
                <a:headEnd/>
                <a:tailEnd/>
              </a:ln>
            </p:spPr>
            <p:txBody>
              <a:bodyPr wrap="none">
                <a:spAutoFit/>
              </a:bodyPr>
              <a:lstStyle/>
              <a:p>
                <a:pPr algn="ctr"/>
                <a:r>
                  <a:rPr lang="fr-FR" altLang="fr-FR" sz="2000" b="1">
                    <a:solidFill>
                      <a:srgbClr val="000066"/>
                    </a:solidFill>
                    <a:latin typeface="Arial" charset="0"/>
                  </a:rPr>
                  <a:t>     +         / P1+P3 </a:t>
                </a:r>
              </a:p>
              <a:p>
                <a:pPr algn="ctr"/>
                <a:r>
                  <a:rPr lang="fr-FR" altLang="fr-FR" b="1">
                    <a:solidFill>
                      <a:srgbClr val="000066"/>
                    </a:solidFill>
                    <a:latin typeface="Arial" charset="0"/>
                  </a:rPr>
                  <a:t>Association synergique</a:t>
                </a:r>
                <a:endParaRPr lang="en-US" altLang="fr-FR" b="1">
                  <a:solidFill>
                    <a:srgbClr val="000066"/>
                  </a:solidFill>
                  <a:latin typeface="Arial" charset="0"/>
                </a:endParaRPr>
              </a:p>
            </p:txBody>
          </p:sp>
        </p:grpSp>
      </p:grpSp>
      <p:sp>
        <p:nvSpPr>
          <p:cNvPr id="12292" name="Rectangle 4"/>
          <p:cNvSpPr>
            <a:spLocks noChangeArrowheads="1"/>
          </p:cNvSpPr>
          <p:nvPr/>
        </p:nvSpPr>
        <p:spPr bwMode="auto">
          <a:xfrm>
            <a:off x="6376988" y="5876925"/>
            <a:ext cx="781050" cy="400050"/>
          </a:xfrm>
          <a:prstGeom prst="rect">
            <a:avLst/>
          </a:prstGeom>
          <a:noFill/>
          <a:ln w="9525">
            <a:noFill/>
            <a:miter lim="800000"/>
            <a:headEnd/>
            <a:tailEnd/>
          </a:ln>
        </p:spPr>
        <p:txBody>
          <a:bodyPr wrap="none">
            <a:spAutoFit/>
          </a:bodyPr>
          <a:lstStyle/>
          <a:p>
            <a:r>
              <a:rPr lang="fr-FR" altLang="fr-FR" sz="2000" b="1">
                <a:solidFill>
                  <a:srgbClr val="000066"/>
                </a:solidFill>
                <a:latin typeface="Arial" charset="0"/>
              </a:rPr>
              <a:t>P1    </a:t>
            </a:r>
            <a:endParaRPr lang="fr-FR" altLang="fr-FR"/>
          </a:p>
        </p:txBody>
      </p:sp>
      <p:sp>
        <p:nvSpPr>
          <p:cNvPr id="12293" name="Rectangle 5"/>
          <p:cNvSpPr>
            <a:spLocks noChangeArrowheads="1"/>
          </p:cNvSpPr>
          <p:nvPr/>
        </p:nvSpPr>
        <p:spPr bwMode="auto">
          <a:xfrm>
            <a:off x="6953250" y="5868988"/>
            <a:ext cx="498475" cy="400050"/>
          </a:xfrm>
          <a:prstGeom prst="rect">
            <a:avLst/>
          </a:prstGeom>
          <a:noFill/>
          <a:ln w="9525">
            <a:noFill/>
            <a:miter lim="800000"/>
            <a:headEnd/>
            <a:tailEnd/>
          </a:ln>
        </p:spPr>
        <p:txBody>
          <a:bodyPr wrap="none">
            <a:spAutoFit/>
          </a:bodyPr>
          <a:lstStyle/>
          <a:p>
            <a:r>
              <a:rPr lang="fr-FR" altLang="fr-FR" sz="2000" b="1">
                <a:solidFill>
                  <a:srgbClr val="000066"/>
                </a:solidFill>
                <a:latin typeface="Arial" charset="0"/>
              </a:rPr>
              <a:t>P2</a:t>
            </a:r>
            <a:endParaRPr lang="fr-FR" altLang="fr-FR"/>
          </a:p>
        </p:txBody>
      </p:sp>
      <p:sp>
        <p:nvSpPr>
          <p:cNvPr id="12294" name="Freeform 11"/>
          <p:cNvSpPr>
            <a:spLocks/>
          </p:cNvSpPr>
          <p:nvPr/>
        </p:nvSpPr>
        <p:spPr bwMode="auto">
          <a:xfrm>
            <a:off x="5381625" y="4221163"/>
            <a:ext cx="1422400" cy="277812"/>
          </a:xfrm>
          <a:custGeom>
            <a:avLst/>
            <a:gdLst>
              <a:gd name="T0" fmla="*/ 0 w 910"/>
              <a:gd name="T1" fmla="*/ 0 h 186"/>
              <a:gd name="T2" fmla="*/ 2147483647 w 910"/>
              <a:gd name="T3" fmla="*/ 2147483647 h 186"/>
              <a:gd name="T4" fmla="*/ 2147483647 w 910"/>
              <a:gd name="T5" fmla="*/ 2147483647 h 186"/>
              <a:gd name="T6" fmla="*/ 0 60000 65536"/>
              <a:gd name="T7" fmla="*/ 0 60000 65536"/>
              <a:gd name="T8" fmla="*/ 0 60000 65536"/>
              <a:gd name="T9" fmla="*/ 0 w 910"/>
              <a:gd name="T10" fmla="*/ 0 h 186"/>
              <a:gd name="T11" fmla="*/ 910 w 910"/>
              <a:gd name="T12" fmla="*/ 186 h 186"/>
            </a:gdLst>
            <a:ahLst/>
            <a:cxnLst>
              <a:cxn ang="T6">
                <a:pos x="T0" y="T1"/>
              </a:cxn>
              <a:cxn ang="T7">
                <a:pos x="T2" y="T3"/>
              </a:cxn>
              <a:cxn ang="T8">
                <a:pos x="T4" y="T5"/>
              </a:cxn>
            </a:cxnLst>
            <a:rect l="T9" t="T10" r="T11" b="T12"/>
            <a:pathLst>
              <a:path w="910" h="186">
                <a:moveTo>
                  <a:pt x="0" y="0"/>
                </a:moveTo>
                <a:cubicBezTo>
                  <a:pt x="166" y="91"/>
                  <a:pt x="332" y="182"/>
                  <a:pt x="484" y="184"/>
                </a:cubicBezTo>
                <a:cubicBezTo>
                  <a:pt x="636" y="186"/>
                  <a:pt x="773" y="97"/>
                  <a:pt x="910" y="9"/>
                </a:cubicBezTo>
              </a:path>
            </a:pathLst>
          </a:custGeom>
          <a:noFill/>
          <a:ln w="88900">
            <a:solidFill>
              <a:srgbClr val="C00000"/>
            </a:solidFill>
            <a:round/>
            <a:headEnd type="triangle" w="med" len="med"/>
            <a:tailEnd type="triangle" w="med" len="med"/>
          </a:ln>
        </p:spPr>
        <p:txBody>
          <a:bodyPr/>
          <a:lstStyle/>
          <a:p>
            <a:endParaRPr lang="fr-FR" altLang="fr-FR"/>
          </a:p>
          <a:p>
            <a:r>
              <a:rPr lang="fr-FR" altLang="fr-FR" b="1">
                <a:solidFill>
                  <a:srgbClr val="002060"/>
                </a:solidFill>
              </a:rPr>
              <a:t>   jamais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Words>1348</Words>
  <Application>Microsoft Office PowerPoint</Application>
  <PresentationFormat>Affichage à l'écran (4:3)</PresentationFormat>
  <Paragraphs>313</Paragraphs>
  <Slides>30</Slides>
  <Notes>7</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NewsPrint</vt:lpstr>
      <vt:lpstr>BASES DU TRAITEMENT  DE LA DOULEUR</vt:lpstr>
      <vt:lpstr>   OBJECRIFS </vt:lpstr>
      <vt:lpstr>   PLAN  </vt:lpstr>
      <vt:lpstr>   DEFINITION  </vt:lpstr>
      <vt:lpstr>TYPES DE DOULEURS</vt:lpstr>
      <vt:lpstr>Diapositive 6</vt:lpstr>
      <vt:lpstr>Diapositive 7</vt:lpstr>
      <vt:lpstr>PRINCIPES THERAPEUTIQUES </vt:lpstr>
      <vt:lpstr>Classification des antalgiques (OMS)</vt:lpstr>
      <vt:lpstr>5 RECOMMANDATIONS DEFINIES PAR L’OMS* </vt:lpstr>
      <vt:lpstr>Diapositive 11</vt:lpstr>
      <vt:lpstr>Diapositive 12</vt:lpstr>
      <vt:lpstr>Diapositive 13</vt:lpstr>
      <vt:lpstr>Diapositive 14</vt:lpstr>
      <vt:lpstr>Diapositive 15</vt:lpstr>
      <vt:lpstr>Diapositive 16</vt:lpstr>
      <vt:lpstr>Diapositive 17</vt:lpstr>
      <vt:lpstr>Diapositive 18</vt:lpstr>
      <vt:lpstr>Diapositive 19</vt:lpstr>
      <vt:lpstr>Les COANTALGIQUES</vt:lpstr>
      <vt:lpstr>PRINCIPES THERAPEUTIQUES </vt:lpstr>
      <vt:lpstr>Diapositive 22</vt:lpstr>
      <vt:lpstr>          TRAITEMET NON MEDICAMENTEUX</vt:lpstr>
      <vt:lpstr>Diapositive 24</vt:lpstr>
      <vt:lpstr>              LES ANTIDEPRESSEURS </vt:lpstr>
      <vt:lpstr>              LES ANTI  EPILEPTIQUES</vt:lpstr>
      <vt:lpstr>Diapositive 27</vt:lpstr>
      <vt:lpstr>              LES OPIACES : EN 2 éme INTENTION</vt:lpstr>
      <vt:lpstr>LES 10 RECOMMANDATIONS POUR LA DOULEUR </vt:lpstr>
      <vt:lpstr>Il n’y pas pas une, mais des douleurs : selon le mécanisme (nociceptif, neurogène...), selon le profil évolutif (aigu, chronique), l’intensité et l’impact sur les activités quotidiennes.   La conduite du traitement symptomatique ne peut se concevoir qu’après un diagnostic rigoureux .   Les modalités de prise en charge thérapeutique sont envisagées dans trois grands cadres : la douleur nociceptive aiguë, la douleur nociceptive chronique (cancer), et la douleur neurogène chronique.</vt:lpstr>
    </vt:vector>
  </TitlesOfParts>
  <Company>CHBM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master</dc:creator>
  <cp:lastModifiedBy>Imagination Boy</cp:lastModifiedBy>
  <cp:revision>126</cp:revision>
  <dcterms:created xsi:type="dcterms:W3CDTF">2007-09-20T19:46:42Z</dcterms:created>
  <dcterms:modified xsi:type="dcterms:W3CDTF">2020-04-05T13:48:10Z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