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300" r:id="rId4"/>
    <p:sldId id="304" r:id="rId5"/>
    <p:sldId id="306" r:id="rId6"/>
    <p:sldId id="341" r:id="rId7"/>
    <p:sldId id="342" r:id="rId8"/>
    <p:sldId id="305" r:id="rId9"/>
    <p:sldId id="343" r:id="rId10"/>
    <p:sldId id="307" r:id="rId11"/>
    <p:sldId id="308" r:id="rId12"/>
    <p:sldId id="309" r:id="rId13"/>
    <p:sldId id="339" r:id="rId14"/>
    <p:sldId id="311" r:id="rId15"/>
    <p:sldId id="310" r:id="rId16"/>
    <p:sldId id="314" r:id="rId17"/>
    <p:sldId id="344" r:id="rId18"/>
    <p:sldId id="345" r:id="rId19"/>
    <p:sldId id="347" r:id="rId20"/>
    <p:sldId id="346" r:id="rId21"/>
    <p:sldId id="348" r:id="rId22"/>
    <p:sldId id="349" r:id="rId23"/>
    <p:sldId id="350" r:id="rId24"/>
    <p:sldId id="351" r:id="rId25"/>
    <p:sldId id="352" r:id="rId26"/>
    <p:sldId id="353" r:id="rId27"/>
    <p:sldId id="354" r:id="rId28"/>
    <p:sldId id="355" r:id="rId29"/>
    <p:sldId id="318" r:id="rId30"/>
    <p:sldId id="319" r:id="rId31"/>
    <p:sldId id="320" r:id="rId32"/>
    <p:sldId id="361" r:id="rId33"/>
    <p:sldId id="363" r:id="rId34"/>
    <p:sldId id="364" r:id="rId35"/>
    <p:sldId id="362" r:id="rId36"/>
    <p:sldId id="372" r:id="rId37"/>
    <p:sldId id="360" r:id="rId38"/>
    <p:sldId id="359" r:id="rId39"/>
    <p:sldId id="365" r:id="rId40"/>
    <p:sldId id="336" r:id="rId41"/>
    <p:sldId id="337" r:id="rId42"/>
    <p:sldId id="374" r:id="rId43"/>
    <p:sldId id="375" r:id="rId44"/>
    <p:sldId id="328" r:id="rId45"/>
    <p:sldId id="329" r:id="rId46"/>
    <p:sldId id="330" r:id="rId47"/>
    <p:sldId id="331" r:id="rId48"/>
    <p:sldId id="332" r:id="rId49"/>
    <p:sldId id="333" r:id="rId50"/>
    <p:sldId id="334" r:id="rId51"/>
    <p:sldId id="335" r:id="rId52"/>
    <p:sldId id="368" r:id="rId53"/>
    <p:sldId id="366" r:id="rId54"/>
    <p:sldId id="367" r:id="rId55"/>
    <p:sldId id="369" r:id="rId56"/>
    <p:sldId id="370" r:id="rId57"/>
    <p:sldId id="371"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83C7B-28CB-4306-BB29-8EE7940C048C}" type="doc">
      <dgm:prSet loTypeId="urn:microsoft.com/office/officeart/2005/8/layout/hProcess6" loCatId="process" qsTypeId="urn:microsoft.com/office/officeart/2005/8/quickstyle/simple2" qsCatId="simple" csTypeId="urn:microsoft.com/office/officeart/2005/8/colors/accent0_3" csCatId="mainScheme" phldr="1"/>
      <dgm:spPr/>
      <dgm:t>
        <a:bodyPr/>
        <a:lstStyle/>
        <a:p>
          <a:endParaRPr lang="fr-FR"/>
        </a:p>
      </dgm:t>
    </dgm:pt>
    <dgm:pt modelId="{A3FA35AA-353F-49EB-AF28-8A2DD88C9253}">
      <dgm:prSet phldrT="[Texte]" custT="1"/>
      <dgm:spPr/>
      <dgm:t>
        <a:bodyPr/>
        <a:lstStyle/>
        <a:p>
          <a:r>
            <a:rPr lang="fr-FR" sz="4400" b="1" dirty="0" smtClean="0"/>
            <a:t>1</a:t>
          </a:r>
          <a:endParaRPr lang="fr-FR" sz="5500" b="1" dirty="0"/>
        </a:p>
      </dgm:t>
    </dgm:pt>
    <dgm:pt modelId="{4DD97608-00A0-41FB-B063-027995D349C3}" type="parTrans" cxnId="{3266C4AF-6DA8-4540-A429-2CA74F3514D7}">
      <dgm:prSet/>
      <dgm:spPr/>
      <dgm:t>
        <a:bodyPr/>
        <a:lstStyle/>
        <a:p>
          <a:endParaRPr lang="fr-FR"/>
        </a:p>
      </dgm:t>
    </dgm:pt>
    <dgm:pt modelId="{3E021680-DE6A-4360-9F63-21396E16ED22}" type="sibTrans" cxnId="{3266C4AF-6DA8-4540-A429-2CA74F3514D7}">
      <dgm:prSet/>
      <dgm:spPr/>
      <dgm:t>
        <a:bodyPr/>
        <a:lstStyle/>
        <a:p>
          <a:endParaRPr lang="fr-FR"/>
        </a:p>
      </dgm:t>
    </dgm:pt>
    <dgm:pt modelId="{D714A85C-B667-4385-828B-01B0447BDCAF}">
      <dgm:prSet phldrT="[Texte]" custT="1"/>
      <dgm:spPr/>
      <dgm:t>
        <a:bodyPr/>
        <a:lstStyle/>
        <a:p>
          <a:r>
            <a:rPr lang="fr-FR" sz="1800" b="1" i="1" dirty="0" smtClean="0">
              <a:latin typeface="Times New Roman" pitchFamily="18" charset="0"/>
              <a:cs typeface="Times New Roman" pitchFamily="18" charset="0"/>
            </a:rPr>
            <a:t>Décomposition 1D des lignes</a:t>
          </a:r>
          <a:endParaRPr lang="fr-FR" sz="1800" b="1" dirty="0">
            <a:latin typeface="Times New Roman" pitchFamily="18" charset="0"/>
            <a:cs typeface="Times New Roman" pitchFamily="18" charset="0"/>
          </a:endParaRPr>
        </a:p>
      </dgm:t>
    </dgm:pt>
    <dgm:pt modelId="{50A0E660-DE17-4CCA-A70B-F23D114202FF}" type="parTrans" cxnId="{C08FF5C4-8A77-4F96-9F17-D827D2FA5A4C}">
      <dgm:prSet/>
      <dgm:spPr/>
      <dgm:t>
        <a:bodyPr/>
        <a:lstStyle/>
        <a:p>
          <a:endParaRPr lang="fr-FR"/>
        </a:p>
      </dgm:t>
    </dgm:pt>
    <dgm:pt modelId="{653FB923-3623-4F4D-ADBE-EE4A34D6583D}" type="sibTrans" cxnId="{C08FF5C4-8A77-4F96-9F17-D827D2FA5A4C}">
      <dgm:prSet/>
      <dgm:spPr/>
      <dgm:t>
        <a:bodyPr/>
        <a:lstStyle/>
        <a:p>
          <a:endParaRPr lang="fr-FR"/>
        </a:p>
      </dgm:t>
    </dgm:pt>
    <dgm:pt modelId="{07E8DF7E-CF06-438A-AEDB-7DC76FAA421C}">
      <dgm:prSet phldrT="[Texte]" custT="1"/>
      <dgm:spPr/>
      <dgm:t>
        <a:bodyPr/>
        <a:lstStyle/>
        <a:p>
          <a:r>
            <a:rPr lang="fr-FR" sz="4400" b="1" dirty="0" smtClean="0"/>
            <a:t>2</a:t>
          </a:r>
          <a:endParaRPr lang="fr-FR" sz="4400" b="1" dirty="0"/>
        </a:p>
      </dgm:t>
    </dgm:pt>
    <dgm:pt modelId="{52036F62-AD68-4550-9DB5-188900FE50FA}" type="parTrans" cxnId="{D97C94AE-365B-40F8-9553-25D0CA7DC647}">
      <dgm:prSet/>
      <dgm:spPr/>
      <dgm:t>
        <a:bodyPr/>
        <a:lstStyle/>
        <a:p>
          <a:endParaRPr lang="fr-FR"/>
        </a:p>
      </dgm:t>
    </dgm:pt>
    <dgm:pt modelId="{1F88FED3-50C1-4AD5-B128-B0327ABA0C5C}" type="sibTrans" cxnId="{D97C94AE-365B-40F8-9553-25D0CA7DC647}">
      <dgm:prSet/>
      <dgm:spPr/>
      <dgm:t>
        <a:bodyPr/>
        <a:lstStyle/>
        <a:p>
          <a:endParaRPr lang="fr-FR"/>
        </a:p>
      </dgm:t>
    </dgm:pt>
    <dgm:pt modelId="{A4DD9939-8218-4C85-8F45-14A15322177B}">
      <dgm:prSet phldrT="[Texte]" custT="1"/>
      <dgm:spPr/>
      <dgm:t>
        <a:bodyPr/>
        <a:lstStyle/>
        <a:p>
          <a:r>
            <a:rPr lang="fr-FR" sz="1800" b="1" i="1" dirty="0" smtClean="0">
              <a:solidFill>
                <a:srgbClr val="002060"/>
              </a:solidFill>
              <a:latin typeface="Times New Roman" pitchFamily="18" charset="0"/>
              <a:cs typeface="Times New Roman" pitchFamily="18" charset="0"/>
            </a:rPr>
            <a:t>Décomposition 1D des colonnes</a:t>
          </a:r>
          <a:endParaRPr lang="fr-FR" sz="1800" b="1" dirty="0">
            <a:solidFill>
              <a:srgbClr val="002060"/>
            </a:solidFill>
            <a:latin typeface="Times New Roman" pitchFamily="18" charset="0"/>
            <a:cs typeface="Times New Roman" pitchFamily="18" charset="0"/>
          </a:endParaRPr>
        </a:p>
      </dgm:t>
    </dgm:pt>
    <dgm:pt modelId="{97C19955-A881-4370-871D-96AECEC6EB22}" type="parTrans" cxnId="{E5186119-6780-42D3-A0E9-781A758BEDBB}">
      <dgm:prSet/>
      <dgm:spPr/>
      <dgm:t>
        <a:bodyPr/>
        <a:lstStyle/>
        <a:p>
          <a:endParaRPr lang="fr-FR"/>
        </a:p>
      </dgm:t>
    </dgm:pt>
    <dgm:pt modelId="{545547C9-B793-4385-BC29-A646711CB71D}" type="sibTrans" cxnId="{E5186119-6780-42D3-A0E9-781A758BEDBB}">
      <dgm:prSet/>
      <dgm:spPr/>
      <dgm:t>
        <a:bodyPr/>
        <a:lstStyle/>
        <a:p>
          <a:endParaRPr lang="fr-FR"/>
        </a:p>
      </dgm:t>
    </dgm:pt>
    <dgm:pt modelId="{A8196123-12CF-4392-B9D1-954AB792686C}" type="pres">
      <dgm:prSet presAssocID="{95983C7B-28CB-4306-BB29-8EE7940C048C}" presName="theList" presStyleCnt="0">
        <dgm:presLayoutVars>
          <dgm:dir/>
          <dgm:animLvl val="lvl"/>
          <dgm:resizeHandles val="exact"/>
        </dgm:presLayoutVars>
      </dgm:prSet>
      <dgm:spPr/>
      <dgm:t>
        <a:bodyPr/>
        <a:lstStyle/>
        <a:p>
          <a:endParaRPr lang="fr-FR"/>
        </a:p>
      </dgm:t>
    </dgm:pt>
    <dgm:pt modelId="{75B4743B-4C07-4DC3-87EC-1AA82653E0AB}" type="pres">
      <dgm:prSet presAssocID="{A3FA35AA-353F-49EB-AF28-8A2DD88C9253}" presName="compNode" presStyleCnt="0"/>
      <dgm:spPr/>
    </dgm:pt>
    <dgm:pt modelId="{7D9E9853-4E89-46B4-8E13-104D0E8329B6}" type="pres">
      <dgm:prSet presAssocID="{A3FA35AA-353F-49EB-AF28-8A2DD88C9253}" presName="noGeometry" presStyleCnt="0"/>
      <dgm:spPr/>
    </dgm:pt>
    <dgm:pt modelId="{10C7CF10-5BDC-4318-A553-511ABCEA1E69}" type="pres">
      <dgm:prSet presAssocID="{A3FA35AA-353F-49EB-AF28-8A2DD88C9253}" presName="childTextVisible" presStyleLbl="bgAccFollowNode1" presStyleIdx="0" presStyleCnt="2" custScaleX="215055" custLinFactNeighborX="31667">
        <dgm:presLayoutVars>
          <dgm:bulletEnabled val="1"/>
        </dgm:presLayoutVars>
      </dgm:prSet>
      <dgm:spPr/>
      <dgm:t>
        <a:bodyPr/>
        <a:lstStyle/>
        <a:p>
          <a:endParaRPr lang="fr-FR"/>
        </a:p>
      </dgm:t>
    </dgm:pt>
    <dgm:pt modelId="{FD9C5874-8C60-47F2-84BD-36590C2F9615}" type="pres">
      <dgm:prSet presAssocID="{A3FA35AA-353F-49EB-AF28-8A2DD88C9253}" presName="childTextHidden" presStyleLbl="bgAccFollowNode1" presStyleIdx="0" presStyleCnt="2"/>
      <dgm:spPr/>
      <dgm:t>
        <a:bodyPr/>
        <a:lstStyle/>
        <a:p>
          <a:endParaRPr lang="fr-FR"/>
        </a:p>
      </dgm:t>
    </dgm:pt>
    <dgm:pt modelId="{BA4875AA-B45E-46B1-9AFB-9507ACD16C7C}" type="pres">
      <dgm:prSet presAssocID="{A3FA35AA-353F-49EB-AF28-8A2DD88C9253}" presName="parentText" presStyleLbl="node1" presStyleIdx="0" presStyleCnt="2" custLinFactNeighborX="10766">
        <dgm:presLayoutVars>
          <dgm:chMax val="1"/>
          <dgm:bulletEnabled val="1"/>
        </dgm:presLayoutVars>
      </dgm:prSet>
      <dgm:spPr/>
      <dgm:t>
        <a:bodyPr/>
        <a:lstStyle/>
        <a:p>
          <a:endParaRPr lang="fr-FR"/>
        </a:p>
      </dgm:t>
    </dgm:pt>
    <dgm:pt modelId="{E9970863-8703-4ADA-BE87-C7F9A41ECD47}" type="pres">
      <dgm:prSet presAssocID="{A3FA35AA-353F-49EB-AF28-8A2DD88C9253}" presName="aSpace" presStyleCnt="0"/>
      <dgm:spPr/>
    </dgm:pt>
    <dgm:pt modelId="{4B616C4E-716F-4188-ADDE-FFCCA2721AC7}" type="pres">
      <dgm:prSet presAssocID="{07E8DF7E-CF06-438A-AEDB-7DC76FAA421C}" presName="compNode" presStyleCnt="0"/>
      <dgm:spPr/>
    </dgm:pt>
    <dgm:pt modelId="{00E69E24-4DB7-4AF4-9858-649FEF7FEEE0}" type="pres">
      <dgm:prSet presAssocID="{07E8DF7E-CF06-438A-AEDB-7DC76FAA421C}" presName="noGeometry" presStyleCnt="0"/>
      <dgm:spPr/>
    </dgm:pt>
    <dgm:pt modelId="{7F19DCFD-6548-4025-8B45-DC4387C870EE}" type="pres">
      <dgm:prSet presAssocID="{07E8DF7E-CF06-438A-AEDB-7DC76FAA421C}" presName="childTextVisible" presStyleLbl="bgAccFollowNode1" presStyleIdx="1" presStyleCnt="2" custScaleX="240785" custLinFactNeighborX="45885">
        <dgm:presLayoutVars>
          <dgm:bulletEnabled val="1"/>
        </dgm:presLayoutVars>
      </dgm:prSet>
      <dgm:spPr/>
      <dgm:t>
        <a:bodyPr/>
        <a:lstStyle/>
        <a:p>
          <a:endParaRPr lang="fr-FR"/>
        </a:p>
      </dgm:t>
    </dgm:pt>
    <dgm:pt modelId="{803319C5-98DC-4C94-8D26-DC74C0184227}" type="pres">
      <dgm:prSet presAssocID="{07E8DF7E-CF06-438A-AEDB-7DC76FAA421C}" presName="childTextHidden" presStyleLbl="bgAccFollowNode1" presStyleIdx="1" presStyleCnt="2"/>
      <dgm:spPr/>
      <dgm:t>
        <a:bodyPr/>
        <a:lstStyle/>
        <a:p>
          <a:endParaRPr lang="fr-FR"/>
        </a:p>
      </dgm:t>
    </dgm:pt>
    <dgm:pt modelId="{D945FC80-2AD1-49F9-B181-AD5E9D1765F6}" type="pres">
      <dgm:prSet presAssocID="{07E8DF7E-CF06-438A-AEDB-7DC76FAA421C}" presName="parentText" presStyleLbl="node1" presStyleIdx="1" presStyleCnt="2" custLinFactNeighborX="-9711">
        <dgm:presLayoutVars>
          <dgm:chMax val="1"/>
          <dgm:bulletEnabled val="1"/>
        </dgm:presLayoutVars>
      </dgm:prSet>
      <dgm:spPr/>
      <dgm:t>
        <a:bodyPr/>
        <a:lstStyle/>
        <a:p>
          <a:endParaRPr lang="fr-FR"/>
        </a:p>
      </dgm:t>
    </dgm:pt>
  </dgm:ptLst>
  <dgm:cxnLst>
    <dgm:cxn modelId="{9982AD2E-A2A2-4F82-AD05-47104934D1E8}" type="presOf" srcId="{D714A85C-B667-4385-828B-01B0447BDCAF}" destId="{FD9C5874-8C60-47F2-84BD-36590C2F9615}" srcOrd="1" destOrd="0" presId="urn:microsoft.com/office/officeart/2005/8/layout/hProcess6"/>
    <dgm:cxn modelId="{8E942E0B-D123-4EDA-9BFB-19DCFFCF16B2}" type="presOf" srcId="{A4DD9939-8218-4C85-8F45-14A15322177B}" destId="{803319C5-98DC-4C94-8D26-DC74C0184227}" srcOrd="1" destOrd="0" presId="urn:microsoft.com/office/officeart/2005/8/layout/hProcess6"/>
    <dgm:cxn modelId="{C6C79CF1-CC6A-4BE4-A324-669D70403476}" type="presOf" srcId="{A4DD9939-8218-4C85-8F45-14A15322177B}" destId="{7F19DCFD-6548-4025-8B45-DC4387C870EE}" srcOrd="0" destOrd="0" presId="urn:microsoft.com/office/officeart/2005/8/layout/hProcess6"/>
    <dgm:cxn modelId="{D97C94AE-365B-40F8-9553-25D0CA7DC647}" srcId="{95983C7B-28CB-4306-BB29-8EE7940C048C}" destId="{07E8DF7E-CF06-438A-AEDB-7DC76FAA421C}" srcOrd="1" destOrd="0" parTransId="{52036F62-AD68-4550-9DB5-188900FE50FA}" sibTransId="{1F88FED3-50C1-4AD5-B128-B0327ABA0C5C}"/>
    <dgm:cxn modelId="{75945D8D-B110-4EFE-BA89-7B2D440156C0}" type="presOf" srcId="{07E8DF7E-CF06-438A-AEDB-7DC76FAA421C}" destId="{D945FC80-2AD1-49F9-B181-AD5E9D1765F6}" srcOrd="0" destOrd="0" presId="urn:microsoft.com/office/officeart/2005/8/layout/hProcess6"/>
    <dgm:cxn modelId="{53BE2D17-845B-480C-8F13-A943003B83EA}" type="presOf" srcId="{D714A85C-B667-4385-828B-01B0447BDCAF}" destId="{10C7CF10-5BDC-4318-A553-511ABCEA1E69}" srcOrd="0" destOrd="0" presId="urn:microsoft.com/office/officeart/2005/8/layout/hProcess6"/>
    <dgm:cxn modelId="{3266C4AF-6DA8-4540-A429-2CA74F3514D7}" srcId="{95983C7B-28CB-4306-BB29-8EE7940C048C}" destId="{A3FA35AA-353F-49EB-AF28-8A2DD88C9253}" srcOrd="0" destOrd="0" parTransId="{4DD97608-00A0-41FB-B063-027995D349C3}" sibTransId="{3E021680-DE6A-4360-9F63-21396E16ED22}"/>
    <dgm:cxn modelId="{C08FF5C4-8A77-4F96-9F17-D827D2FA5A4C}" srcId="{A3FA35AA-353F-49EB-AF28-8A2DD88C9253}" destId="{D714A85C-B667-4385-828B-01B0447BDCAF}" srcOrd="0" destOrd="0" parTransId="{50A0E660-DE17-4CCA-A70B-F23D114202FF}" sibTransId="{653FB923-3623-4F4D-ADBE-EE4A34D6583D}"/>
    <dgm:cxn modelId="{B06537C5-FD45-4CBE-8113-52E7C62B49E5}" type="presOf" srcId="{A3FA35AA-353F-49EB-AF28-8A2DD88C9253}" destId="{BA4875AA-B45E-46B1-9AFB-9507ACD16C7C}" srcOrd="0" destOrd="0" presId="urn:microsoft.com/office/officeart/2005/8/layout/hProcess6"/>
    <dgm:cxn modelId="{E5186119-6780-42D3-A0E9-781A758BEDBB}" srcId="{07E8DF7E-CF06-438A-AEDB-7DC76FAA421C}" destId="{A4DD9939-8218-4C85-8F45-14A15322177B}" srcOrd="0" destOrd="0" parTransId="{97C19955-A881-4370-871D-96AECEC6EB22}" sibTransId="{545547C9-B793-4385-BC29-A646711CB71D}"/>
    <dgm:cxn modelId="{D7DFDD50-E748-4CF4-9436-20A9063B2758}" type="presOf" srcId="{95983C7B-28CB-4306-BB29-8EE7940C048C}" destId="{A8196123-12CF-4392-B9D1-954AB792686C}" srcOrd="0" destOrd="0" presId="urn:microsoft.com/office/officeart/2005/8/layout/hProcess6"/>
    <dgm:cxn modelId="{C94389BA-B62E-4414-B654-E5BCAC24D913}" type="presParOf" srcId="{A8196123-12CF-4392-B9D1-954AB792686C}" destId="{75B4743B-4C07-4DC3-87EC-1AA82653E0AB}" srcOrd="0" destOrd="0" presId="urn:microsoft.com/office/officeart/2005/8/layout/hProcess6"/>
    <dgm:cxn modelId="{8B6AF797-C1F8-4DDE-BAF5-07752621F995}" type="presParOf" srcId="{75B4743B-4C07-4DC3-87EC-1AA82653E0AB}" destId="{7D9E9853-4E89-46B4-8E13-104D0E8329B6}" srcOrd="0" destOrd="0" presId="urn:microsoft.com/office/officeart/2005/8/layout/hProcess6"/>
    <dgm:cxn modelId="{0C55CCD3-4FFD-4EE9-86F0-285AF309336D}" type="presParOf" srcId="{75B4743B-4C07-4DC3-87EC-1AA82653E0AB}" destId="{10C7CF10-5BDC-4318-A553-511ABCEA1E69}" srcOrd="1" destOrd="0" presId="urn:microsoft.com/office/officeart/2005/8/layout/hProcess6"/>
    <dgm:cxn modelId="{23F61D6A-5564-4156-99F0-F00B8ABEFA2A}" type="presParOf" srcId="{75B4743B-4C07-4DC3-87EC-1AA82653E0AB}" destId="{FD9C5874-8C60-47F2-84BD-36590C2F9615}" srcOrd="2" destOrd="0" presId="urn:microsoft.com/office/officeart/2005/8/layout/hProcess6"/>
    <dgm:cxn modelId="{9B8AFF3D-9B72-4D6B-9131-A4E455DCC806}" type="presParOf" srcId="{75B4743B-4C07-4DC3-87EC-1AA82653E0AB}" destId="{BA4875AA-B45E-46B1-9AFB-9507ACD16C7C}" srcOrd="3" destOrd="0" presId="urn:microsoft.com/office/officeart/2005/8/layout/hProcess6"/>
    <dgm:cxn modelId="{C691EA52-6505-4766-8165-B58EB1554FB6}" type="presParOf" srcId="{A8196123-12CF-4392-B9D1-954AB792686C}" destId="{E9970863-8703-4ADA-BE87-C7F9A41ECD47}" srcOrd="1" destOrd="0" presId="urn:microsoft.com/office/officeart/2005/8/layout/hProcess6"/>
    <dgm:cxn modelId="{77E6DCCF-AE1D-4C96-80C7-E572EBEEA87F}" type="presParOf" srcId="{A8196123-12CF-4392-B9D1-954AB792686C}" destId="{4B616C4E-716F-4188-ADDE-FFCCA2721AC7}" srcOrd="2" destOrd="0" presId="urn:microsoft.com/office/officeart/2005/8/layout/hProcess6"/>
    <dgm:cxn modelId="{06BFA8F6-2D0D-44EF-B312-2A48C28DF9F8}" type="presParOf" srcId="{4B616C4E-716F-4188-ADDE-FFCCA2721AC7}" destId="{00E69E24-4DB7-4AF4-9858-649FEF7FEEE0}" srcOrd="0" destOrd="0" presId="urn:microsoft.com/office/officeart/2005/8/layout/hProcess6"/>
    <dgm:cxn modelId="{64E3DA30-7529-4AF6-A69F-3B14388F2B63}" type="presParOf" srcId="{4B616C4E-716F-4188-ADDE-FFCCA2721AC7}" destId="{7F19DCFD-6548-4025-8B45-DC4387C870EE}" srcOrd="1" destOrd="0" presId="urn:microsoft.com/office/officeart/2005/8/layout/hProcess6"/>
    <dgm:cxn modelId="{0CF812F7-885A-4EA8-9092-610DA4B6B6FE}" type="presParOf" srcId="{4B616C4E-716F-4188-ADDE-FFCCA2721AC7}" destId="{803319C5-98DC-4C94-8D26-DC74C0184227}" srcOrd="2" destOrd="0" presId="urn:microsoft.com/office/officeart/2005/8/layout/hProcess6"/>
    <dgm:cxn modelId="{F6A2CCCF-5B21-4DC2-B403-D5EB2840BB8E}" type="presParOf" srcId="{4B616C4E-716F-4188-ADDE-FFCCA2721AC7}" destId="{D945FC80-2AD1-49F9-B181-AD5E9D1765F6}" srcOrd="3" destOrd="0" presId="urn:microsoft.com/office/officeart/2005/8/layout/hProcess6"/>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76ED8-E9E4-422F-9BED-651706113FF4}" type="datetimeFigureOut">
              <a:rPr lang="fr-FR" smtClean="0"/>
              <a:t>16/05/2020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F6A7E0-F6DA-4784-9308-7979E62E5F7C}"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7CF7654-802A-4DAE-A41A-34A0F29487C2}" type="datetime1">
              <a:rPr lang="fr-FR" smtClean="0"/>
              <a:t>16/05/2020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49293-9FFB-455D-8E04-D5321DD3C20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6915B3E-90D3-4FDF-BCEA-3794291FA77D}" type="datetime1">
              <a:rPr lang="fr-FR" smtClean="0"/>
              <a:t>16/05/2020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49293-9FFB-455D-8E04-D5321DD3C20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C678F8D-8989-4187-BAD7-92837D05A735}" type="datetime1">
              <a:rPr lang="fr-FR" smtClean="0"/>
              <a:t>16/05/2020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49293-9FFB-455D-8E04-D5321DD3C20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3F8E263-031A-4299-AC81-06F96CC46A7A}" type="datetime1">
              <a:rPr lang="fr-FR" smtClean="0"/>
              <a:t>16/05/2020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49293-9FFB-455D-8E04-D5321DD3C20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B81A3AB-E8FC-4882-A9A5-8CF84AC157F0}" type="datetime1">
              <a:rPr lang="fr-FR" smtClean="0"/>
              <a:t>16/05/2020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49293-9FFB-455D-8E04-D5321DD3C20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9E73270-5D8F-4545-82E1-4D400CCCF235}" type="datetime1">
              <a:rPr lang="fr-FR" smtClean="0"/>
              <a:t>16/05/2020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631EBE5-755A-4088-BD64-449792A2DDEC}" type="datetime1">
              <a:rPr lang="fr-FR" smtClean="0"/>
              <a:t>16/05/2020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B24EC32-0094-493D-8389-54E556C5E65D}" type="datetime1">
              <a:rPr lang="fr-FR" smtClean="0"/>
              <a:t>16/05/2020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D849293-9FFB-455D-8E04-D5321DD3C20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73B5E0-0761-422D-8957-87375BC355B8}" type="datetime1">
              <a:rPr lang="fr-FR" smtClean="0"/>
              <a:t>16/05/2020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D849293-9FFB-455D-8E04-D5321DD3C20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EF619C3-4BB0-4DB5-B5F1-50A0FCD49E4A}" type="datetime1">
              <a:rPr lang="fr-FR" smtClean="0"/>
              <a:t>16/05/2020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F695F0-7108-4ED1-938C-D1B5749C75D3}" type="datetime1">
              <a:rPr lang="fr-FR" smtClean="0"/>
              <a:t>16/05/2020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58061-86EF-48D7-86ED-AC3EFB472F10}" type="datetime1">
              <a:rPr lang="fr-FR" smtClean="0"/>
              <a:t>16/05/2020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49293-9FFB-455D-8E04-D5321DD3C20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36.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3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4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32126"/>
            <a:ext cx="9144000" cy="1015663"/>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TRANSFORMATIONS EN ONDELETTES DISCRETES   (DWT)</a:t>
            </a:r>
            <a:endParaRPr lang="fr-FR" sz="3000" b="1" dirty="0">
              <a:solidFill>
                <a:srgbClr val="FF0000"/>
              </a:solidFill>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p:txBody>
          <a:bodyPr/>
          <a:lstStyle/>
          <a:p>
            <a:fld id="{2D849293-9FFB-455D-8E04-D5321DD3C202}"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CONTINUES</a:t>
            </a:r>
            <a:endParaRPr lang="fr-FR" sz="3000" b="1" dirty="0">
              <a:solidFill>
                <a:srgbClr val="FF0000"/>
              </a:solidFill>
              <a:latin typeface="Times New Roman" pitchFamily="18" charset="0"/>
              <a:cs typeface="Times New Roman" pitchFamily="18" charset="0"/>
            </a:endParaRPr>
          </a:p>
        </p:txBody>
      </p:sp>
      <p:sp>
        <p:nvSpPr>
          <p:cNvPr id="3" name="ZoneTexte 2"/>
          <p:cNvSpPr txBox="1"/>
          <p:nvPr/>
        </p:nvSpPr>
        <p:spPr>
          <a:xfrm>
            <a:off x="0" y="714356"/>
            <a:ext cx="9144000" cy="6186309"/>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Comme pour toutes les transformations, il s’agit dans de projeter un signal ou une fonction à analyser, représenté initialement dans un domaine direct (par exemple le domaine temporel), dans un autre domaine dit ‘’domaine transformé’’ en utilisant une base de fonctions élémentaires souvent orthogonales  (dans les cas des ondelettes nous pouvons utiliser des fonctions </a:t>
            </a:r>
            <a:r>
              <a:rPr lang="fr-FR" sz="2200" dirty="0" err="1" smtClean="0">
                <a:solidFill>
                  <a:srgbClr val="002060"/>
                </a:solidFill>
                <a:latin typeface="Times New Roman" pitchFamily="18" charset="0"/>
                <a:cs typeface="Times New Roman" pitchFamily="18" charset="0"/>
              </a:rPr>
              <a:t>biorthogonales</a:t>
            </a:r>
            <a:r>
              <a:rPr lang="fr-FR" sz="2200" dirty="0" smtClean="0">
                <a:solidFill>
                  <a:srgbClr val="002060"/>
                </a:solidFill>
                <a:latin typeface="Times New Roman" pitchFamily="18" charset="0"/>
                <a:cs typeface="Times New Roman" pitchFamily="18" charset="0"/>
              </a:rPr>
              <a:t>). Cette base de fonctions va fournir le noyau de la transformation (</a:t>
            </a:r>
            <a:r>
              <a:rPr lang="fr-FR" sz="2200" dirty="0" err="1" smtClean="0">
                <a:solidFill>
                  <a:srgbClr val="002060"/>
                </a:solidFill>
                <a:latin typeface="Times New Roman" pitchFamily="18" charset="0"/>
                <a:cs typeface="Times New Roman" pitchFamily="18" charset="0"/>
              </a:rPr>
              <a:t>Transform</a:t>
            </a:r>
            <a:r>
              <a:rPr lang="fr-FR" sz="2200" dirty="0" smtClean="0">
                <a:solidFill>
                  <a:srgbClr val="002060"/>
                </a:solidFill>
                <a:latin typeface="Times New Roman" pitchFamily="18" charset="0"/>
                <a:cs typeface="Times New Roman" pitchFamily="18" charset="0"/>
              </a:rPr>
              <a:t> </a:t>
            </a:r>
            <a:r>
              <a:rPr lang="fr-FR" sz="2200" dirty="0" err="1" smtClean="0">
                <a:solidFill>
                  <a:srgbClr val="002060"/>
                </a:solidFill>
                <a:latin typeface="Times New Roman" pitchFamily="18" charset="0"/>
                <a:cs typeface="Times New Roman" pitchFamily="18" charset="0"/>
              </a:rPr>
              <a:t>Kernel</a:t>
            </a:r>
            <a:r>
              <a:rPr lang="fr-FR" sz="2200" dirty="0" smtClean="0">
                <a:solidFill>
                  <a:srgbClr val="002060"/>
                </a:solidFill>
                <a:latin typeface="Times New Roman" pitchFamily="18" charset="0"/>
                <a:cs typeface="Times New Roman" pitchFamily="18" charset="0"/>
              </a:rPr>
              <a:t>):</a:t>
            </a:r>
          </a:p>
          <a:p>
            <a:pPr algn="just"/>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marL="457200" indent="-457200" algn="just">
              <a:buFont typeface="+mj-lt"/>
              <a:buAutoNum type="arabicParenR"/>
            </a:pPr>
            <a:r>
              <a:rPr lang="fr-FR" sz="2200" b="1" u="sng" dirty="0" smtClean="0">
                <a:solidFill>
                  <a:srgbClr val="7030A0"/>
                </a:solidFill>
                <a:latin typeface="Times New Roman" pitchFamily="18" charset="0"/>
                <a:cs typeface="Times New Roman" pitchFamily="18" charset="0"/>
              </a:rPr>
              <a:t>Transformation directe</a:t>
            </a:r>
          </a:p>
          <a:p>
            <a:pPr marL="457200" indent="-457200" algn="just">
              <a:buFont typeface="+mj-lt"/>
              <a:buAutoNum type="arabicParenR"/>
            </a:pPr>
            <a:endParaRPr lang="fr-FR" sz="2200" b="1" u="sng" dirty="0" smtClean="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smtClean="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smtClean="0">
              <a:solidFill>
                <a:srgbClr val="002060"/>
              </a:solidFill>
              <a:latin typeface="Times New Roman" pitchFamily="18" charset="0"/>
              <a:cs typeface="Times New Roman" pitchFamily="18" charset="0"/>
            </a:endParaRPr>
          </a:p>
          <a:p>
            <a:pPr marL="457200" indent="-457200" algn="just">
              <a:buFont typeface="+mj-lt"/>
              <a:buAutoNum type="arabicParenR"/>
            </a:pPr>
            <a:r>
              <a:rPr lang="fr-FR" sz="2200" b="1" u="sng" dirty="0" smtClean="0">
                <a:solidFill>
                  <a:srgbClr val="00B050"/>
                </a:solidFill>
                <a:latin typeface="Times New Roman" pitchFamily="18" charset="0"/>
                <a:cs typeface="Times New Roman" pitchFamily="18" charset="0"/>
              </a:rPr>
              <a:t>Transformation inverse</a:t>
            </a:r>
          </a:p>
          <a:p>
            <a:pPr marL="457200" indent="-457200" algn="just">
              <a:buFont typeface="+mj-lt"/>
              <a:buAutoNum type="arabicParenR"/>
            </a:pPr>
            <a:endParaRPr lang="fr-FR" sz="2200" b="1" u="sng" dirty="0" smtClean="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smtClean="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smtClean="0">
              <a:solidFill>
                <a:srgbClr val="002060"/>
              </a:solidFill>
              <a:latin typeface="Times New Roman" pitchFamily="18" charset="0"/>
              <a:cs typeface="Times New Roman" pitchFamily="18" charset="0"/>
            </a:endParaRPr>
          </a:p>
          <a:p>
            <a:pPr marL="457200" indent="-457200" algn="just"/>
            <a:r>
              <a:rPr lang="fr-FR" sz="2200" dirty="0" smtClean="0">
                <a:solidFill>
                  <a:srgbClr val="00B0F0"/>
                </a:solidFill>
                <a:latin typeface="Times New Roman" pitchFamily="18" charset="0"/>
                <a:cs typeface="Times New Roman" pitchFamily="18" charset="0"/>
                <a:sym typeface="Symbol"/>
              </a:rPr>
              <a:t>Où (</a:t>
            </a:r>
            <a:r>
              <a:rPr lang="fr-FR" sz="2200" dirty="0" err="1" smtClean="0">
                <a:solidFill>
                  <a:srgbClr val="00B0F0"/>
                </a:solidFill>
                <a:latin typeface="Times New Roman" pitchFamily="18" charset="0"/>
                <a:cs typeface="Times New Roman" pitchFamily="18" charset="0"/>
                <a:sym typeface="Symbol"/>
              </a:rPr>
              <a:t>f,t</a:t>
            </a:r>
            <a:r>
              <a:rPr lang="fr-FR" sz="2200" dirty="0" smtClean="0">
                <a:solidFill>
                  <a:srgbClr val="00B0F0"/>
                </a:solidFill>
                <a:latin typeface="Times New Roman" pitchFamily="18" charset="0"/>
                <a:cs typeface="Times New Roman" pitchFamily="18" charset="0"/>
                <a:sym typeface="Symbol"/>
              </a:rPr>
              <a:t>) : le noyau de la transformation</a:t>
            </a:r>
            <a:endParaRPr lang="fr-FR" sz="2200" dirty="0" smtClean="0">
              <a:solidFill>
                <a:srgbClr val="00B0F0"/>
              </a:solidFill>
              <a:latin typeface="Times New Roman" pitchFamily="18" charset="0"/>
              <a:cs typeface="Times New Roman" pitchFamily="18" charset="0"/>
            </a:endParaRPr>
          </a:p>
        </p:txBody>
      </p:sp>
      <p:graphicFrame>
        <p:nvGraphicFramePr>
          <p:cNvPr id="4" name="Objet 3"/>
          <p:cNvGraphicFramePr>
            <a:graphicFrameLocks noChangeAspect="1"/>
          </p:cNvGraphicFramePr>
          <p:nvPr/>
        </p:nvGraphicFramePr>
        <p:xfrm>
          <a:off x="3279622" y="3214686"/>
          <a:ext cx="3506956" cy="642942"/>
        </p:xfrm>
        <a:graphic>
          <a:graphicData uri="http://schemas.openxmlformats.org/presentationml/2006/ole">
            <p:oleObj spid="_x0000_s56322" name="Équation" r:id="rId3" imgW="1523880" imgH="279360" progId="Equation.3">
              <p:embed/>
            </p:oleObj>
          </a:graphicData>
        </a:graphic>
      </p:graphicFrame>
      <p:graphicFrame>
        <p:nvGraphicFramePr>
          <p:cNvPr id="56323" name="Object 3"/>
          <p:cNvGraphicFramePr>
            <a:graphicFrameLocks noChangeAspect="1"/>
          </p:cNvGraphicFramePr>
          <p:nvPr/>
        </p:nvGraphicFramePr>
        <p:xfrm>
          <a:off x="3409966" y="4286260"/>
          <a:ext cx="3448050" cy="642938"/>
        </p:xfrm>
        <a:graphic>
          <a:graphicData uri="http://schemas.openxmlformats.org/presentationml/2006/ole">
            <p:oleObj spid="_x0000_s56323" name="Équation" r:id="rId4" imgW="1498320" imgH="279360" progId="Equation.3">
              <p:embed/>
            </p:oleObj>
          </a:graphicData>
        </a:graphic>
      </p:graphicFrame>
      <p:sp>
        <p:nvSpPr>
          <p:cNvPr id="6" name="Espace réservé du numéro de diapositive 5"/>
          <p:cNvSpPr>
            <a:spLocks noGrp="1"/>
          </p:cNvSpPr>
          <p:nvPr>
            <p:ph type="sldNum" sz="quarter" idx="12"/>
          </p:nvPr>
        </p:nvSpPr>
        <p:spPr/>
        <p:txBody>
          <a:bodyPr/>
          <a:lstStyle/>
          <a:p>
            <a:fld id="{2D849293-9FFB-455D-8E04-D5321DD3C202}"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642918"/>
            <a:ext cx="9144000" cy="6617196"/>
          </a:xfrm>
          <a:prstGeom prst="rect">
            <a:avLst/>
          </a:prstGeom>
          <a:noFill/>
        </p:spPr>
        <p:txBody>
          <a:bodyPr wrap="square" rtlCol="0">
            <a:spAutoFit/>
          </a:bodyPr>
          <a:lstStyle/>
          <a:p>
            <a:pPr lvl="0" algn="just"/>
            <a:r>
              <a:rPr lang="fr-FR" sz="2200" dirty="0" smtClean="0">
                <a:solidFill>
                  <a:srgbClr val="002060"/>
                </a:solidFill>
                <a:latin typeface="Times New Roman" pitchFamily="18" charset="0"/>
                <a:cs typeface="Times New Roman" pitchFamily="18" charset="0"/>
              </a:rPr>
              <a:t>La famille des ondelettes </a:t>
            </a:r>
            <a:r>
              <a:rPr lang="fr-FR" sz="2200" dirty="0" smtClean="0">
                <a:solidFill>
                  <a:srgbClr val="002060"/>
                </a:solidFill>
                <a:latin typeface="Times New Roman" pitchFamily="18" charset="0"/>
                <a:cs typeface="Times New Roman" pitchFamily="18" charset="0"/>
              </a:rPr>
              <a:t>est obtenue à partir d’une ondelette mère notée </a:t>
            </a:r>
            <a:r>
              <a:rPr lang="fr-FR" sz="2200" dirty="0" smtClean="0">
                <a:solidFill>
                  <a:srgbClr val="002060"/>
                </a:solidFill>
                <a:latin typeface="Times New Roman" pitchFamily="18" charset="0"/>
                <a:cs typeface="Times New Roman" pitchFamily="18" charset="0"/>
                <a:sym typeface="Symbol"/>
              </a:rPr>
              <a:t></a:t>
            </a:r>
            <a:r>
              <a:rPr lang="fr-FR" sz="2200" baseline="-25000" dirty="0" err="1" smtClean="0">
                <a:solidFill>
                  <a:srgbClr val="002060"/>
                </a:solidFill>
                <a:latin typeface="Times New Roman" pitchFamily="18" charset="0"/>
                <a:cs typeface="Times New Roman" pitchFamily="18" charset="0"/>
                <a:sym typeface="Symbol"/>
              </a:rPr>
              <a:t>a,b</a:t>
            </a:r>
            <a:r>
              <a:rPr lang="fr-FR" sz="2200" dirty="0" smtClean="0">
                <a:solidFill>
                  <a:srgbClr val="002060"/>
                </a:solidFill>
                <a:latin typeface="Times New Roman" pitchFamily="18" charset="0"/>
                <a:cs typeface="Times New Roman" pitchFamily="18" charset="0"/>
                <a:sym typeface="Symbol"/>
              </a:rPr>
              <a:t>(t) (a=b=1 pour l’ondelette mère) </a:t>
            </a:r>
            <a:r>
              <a:rPr lang="fr-FR" sz="2200" dirty="0" smtClean="0">
                <a:solidFill>
                  <a:srgbClr val="002060"/>
                </a:solidFill>
                <a:latin typeface="Times New Roman" pitchFamily="18" charset="0"/>
                <a:cs typeface="Times New Roman" pitchFamily="18" charset="0"/>
              </a:rPr>
              <a:t>par dilatation-translation (en variant a et b). Cette ondelette mère </a:t>
            </a:r>
            <a:r>
              <a:rPr lang="fr-FR" sz="2200" dirty="0" smtClean="0">
                <a:solidFill>
                  <a:srgbClr val="002060"/>
                </a:solidFill>
                <a:latin typeface="Times New Roman" pitchFamily="18" charset="0"/>
                <a:cs typeface="Times New Roman" pitchFamily="18" charset="0"/>
              </a:rPr>
              <a:t>est </a:t>
            </a:r>
            <a:r>
              <a:rPr lang="fr-FR" sz="2200" dirty="0" smtClean="0">
                <a:solidFill>
                  <a:srgbClr val="002060"/>
                </a:solidFill>
                <a:latin typeface="Times New Roman" pitchFamily="18" charset="0"/>
                <a:cs typeface="Times New Roman" pitchFamily="18" charset="0"/>
              </a:rPr>
              <a:t>sous </a:t>
            </a:r>
            <a:r>
              <a:rPr lang="fr-FR" sz="2200" dirty="0" smtClean="0">
                <a:solidFill>
                  <a:srgbClr val="002060"/>
                </a:solidFill>
                <a:latin typeface="Times New Roman" pitchFamily="18" charset="0"/>
                <a:cs typeface="Times New Roman" pitchFamily="18" charset="0"/>
              </a:rPr>
              <a:t>la forme:</a:t>
            </a:r>
            <a:r>
              <a:rPr lang="fr-FR" sz="2200" b="1" dirty="0" smtClean="0">
                <a:solidFill>
                  <a:srgbClr val="002060"/>
                </a:solidFill>
                <a:latin typeface="Times New Roman" pitchFamily="18" charset="0"/>
                <a:cs typeface="Times New Roman" pitchFamily="18" charset="0"/>
              </a:rPr>
              <a:t> </a:t>
            </a:r>
          </a:p>
          <a:p>
            <a:pPr lvl="0" algn="ctr"/>
            <a:r>
              <a:rPr lang="fr-FR" sz="2200" dirty="0" smtClean="0">
                <a:solidFill>
                  <a:srgbClr val="002060"/>
                </a:solidFill>
                <a:latin typeface="Times New Roman" pitchFamily="18" charset="0"/>
                <a:cs typeface="Times New Roman" pitchFamily="18" charset="0"/>
              </a:rPr>
              <a:t>                      où</a:t>
            </a:r>
            <a:endParaRPr lang="fr-FR" sz="2200" dirty="0">
              <a:solidFill>
                <a:srgbClr val="002060"/>
              </a:solidFill>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pPr algn="just"/>
            <a:endParaRPr lang="fr-FR" sz="2200" dirty="0" smtClean="0">
              <a:solidFill>
                <a:srgbClr val="7030A0"/>
              </a:solidFill>
              <a:latin typeface="Times New Roman" pitchFamily="18" charset="0"/>
              <a:cs typeface="Times New Roman" pitchFamily="18" charset="0"/>
            </a:endParaRPr>
          </a:p>
          <a:p>
            <a:pPr algn="just"/>
            <a:r>
              <a:rPr lang="fr-FR" sz="2200" dirty="0" smtClean="0">
                <a:solidFill>
                  <a:srgbClr val="7030A0"/>
                </a:solidFill>
                <a:latin typeface="Times New Roman" pitchFamily="18" charset="0"/>
                <a:cs typeface="Times New Roman" pitchFamily="18" charset="0"/>
              </a:rPr>
              <a:t>Les </a:t>
            </a:r>
            <a:r>
              <a:rPr lang="fr-FR" sz="2200" dirty="0" smtClean="0">
                <a:solidFill>
                  <a:srgbClr val="7030A0"/>
                </a:solidFill>
                <a:latin typeface="Times New Roman" pitchFamily="18" charset="0"/>
                <a:cs typeface="Times New Roman" pitchFamily="18" charset="0"/>
              </a:rPr>
              <a:t>coefficients d'ondelettes ( ) dépendant de deux paramètres </a:t>
            </a:r>
            <a:r>
              <a:rPr lang="fr-FR" sz="2200" i="1" dirty="0" smtClean="0">
                <a:solidFill>
                  <a:srgbClr val="7030A0"/>
                </a:solidFill>
                <a:latin typeface="Times New Roman" pitchFamily="18" charset="0"/>
                <a:cs typeface="Times New Roman" pitchFamily="18" charset="0"/>
              </a:rPr>
              <a:t>a</a:t>
            </a:r>
            <a:r>
              <a:rPr lang="fr-FR" sz="2200" dirty="0" smtClean="0">
                <a:solidFill>
                  <a:srgbClr val="7030A0"/>
                </a:solidFill>
                <a:latin typeface="Times New Roman" pitchFamily="18" charset="0"/>
                <a:cs typeface="Times New Roman" pitchFamily="18" charset="0"/>
              </a:rPr>
              <a:t> et </a:t>
            </a:r>
            <a:r>
              <a:rPr lang="fr-FR" sz="2200" i="1" dirty="0" smtClean="0">
                <a:solidFill>
                  <a:srgbClr val="7030A0"/>
                </a:solidFill>
                <a:latin typeface="Times New Roman" pitchFamily="18" charset="0"/>
                <a:cs typeface="Times New Roman" pitchFamily="18" charset="0"/>
              </a:rPr>
              <a:t>b</a:t>
            </a:r>
            <a:r>
              <a:rPr lang="fr-FR" sz="2200" dirty="0" smtClean="0">
                <a:solidFill>
                  <a:srgbClr val="7030A0"/>
                </a:solidFill>
                <a:latin typeface="Times New Roman" pitchFamily="18" charset="0"/>
                <a:cs typeface="Times New Roman" pitchFamily="18" charset="0"/>
              </a:rPr>
              <a:t> : </a:t>
            </a:r>
            <a:r>
              <a:rPr lang="fr-FR" sz="2200" i="1" dirty="0" smtClean="0">
                <a:solidFill>
                  <a:srgbClr val="7030A0"/>
                </a:solidFill>
                <a:latin typeface="Times New Roman" pitchFamily="18" charset="0"/>
                <a:cs typeface="Times New Roman" pitchFamily="18" charset="0"/>
              </a:rPr>
              <a:t>a</a:t>
            </a:r>
            <a:r>
              <a:rPr lang="fr-FR" sz="2200" dirty="0" smtClean="0">
                <a:solidFill>
                  <a:srgbClr val="7030A0"/>
                </a:solidFill>
                <a:latin typeface="Times New Roman" pitchFamily="18" charset="0"/>
                <a:cs typeface="Times New Roman" pitchFamily="18" charset="0"/>
              </a:rPr>
              <a:t> étant le facteur d'échelle et </a:t>
            </a:r>
            <a:r>
              <a:rPr lang="fr-FR" sz="2200" i="1" dirty="0" smtClean="0">
                <a:solidFill>
                  <a:srgbClr val="7030A0"/>
                </a:solidFill>
                <a:latin typeface="Times New Roman" pitchFamily="18" charset="0"/>
                <a:cs typeface="Times New Roman" pitchFamily="18" charset="0"/>
              </a:rPr>
              <a:t>b</a:t>
            </a:r>
            <a:r>
              <a:rPr lang="fr-FR" sz="2200" dirty="0" smtClean="0">
                <a:solidFill>
                  <a:srgbClr val="7030A0"/>
                </a:solidFill>
                <a:latin typeface="Times New Roman" pitchFamily="18" charset="0"/>
                <a:cs typeface="Times New Roman" pitchFamily="18" charset="0"/>
              </a:rPr>
              <a:t> le facteur de translation. </a:t>
            </a:r>
          </a:p>
          <a:p>
            <a:pPr algn="just"/>
            <a:endParaRPr lang="fr-FR" sz="2200" dirty="0" smtClean="0">
              <a:solidFill>
                <a:srgbClr val="002060"/>
              </a:solidFill>
              <a:latin typeface="Times New Roman" pitchFamily="18" charset="0"/>
              <a:cs typeface="Times New Roman" pitchFamily="18" charset="0"/>
            </a:endParaRPr>
          </a:p>
          <a:p>
            <a:pPr algn="just"/>
            <a:r>
              <a:rPr lang="fr-FR" sz="2200" b="1" dirty="0" smtClean="0">
                <a:solidFill>
                  <a:srgbClr val="C00000"/>
                </a:solidFill>
                <a:latin typeface="Times New Roman" pitchFamily="18" charset="0"/>
                <a:cs typeface="Times New Roman" pitchFamily="18" charset="0"/>
              </a:rPr>
              <a:t>Toutes ondelettes générées ont la même énergie que l’ondelette mère.</a:t>
            </a:r>
          </a:p>
          <a:p>
            <a:pPr algn="just"/>
            <a:endParaRPr lang="fr-FR" sz="2200" dirty="0" smtClean="0">
              <a:solidFill>
                <a:srgbClr val="002060"/>
              </a:solidFill>
              <a:latin typeface="Times New Roman" pitchFamily="18" charset="0"/>
              <a:cs typeface="Times New Roman" pitchFamily="18" charset="0"/>
            </a:endParaRPr>
          </a:p>
          <a:p>
            <a:pPr algn="just"/>
            <a:r>
              <a:rPr lang="fr-FR" sz="2200" dirty="0" smtClean="0">
                <a:solidFill>
                  <a:srgbClr val="002060"/>
                </a:solidFill>
                <a:latin typeface="Times New Roman" pitchFamily="18" charset="0"/>
                <a:cs typeface="Times New Roman" pitchFamily="18" charset="0"/>
              </a:rPr>
              <a:t>La </a:t>
            </a:r>
            <a:r>
              <a:rPr lang="fr-FR" sz="2200" dirty="0">
                <a:solidFill>
                  <a:srgbClr val="002060"/>
                </a:solidFill>
                <a:latin typeface="Times New Roman" pitchFamily="18" charset="0"/>
                <a:cs typeface="Times New Roman" pitchFamily="18" charset="0"/>
              </a:rPr>
              <a:t>transformée en ondelettes </a:t>
            </a:r>
            <a:r>
              <a:rPr lang="fr-FR" sz="2200" dirty="0" smtClean="0">
                <a:solidFill>
                  <a:srgbClr val="002060"/>
                </a:solidFill>
                <a:latin typeface="Times New Roman" pitchFamily="18" charset="0"/>
                <a:cs typeface="Times New Roman" pitchFamily="18" charset="0"/>
              </a:rPr>
              <a:t> (TO) d’un </a:t>
            </a:r>
            <a:r>
              <a:rPr lang="fr-FR" sz="2200" dirty="0">
                <a:solidFill>
                  <a:srgbClr val="002060"/>
                </a:solidFill>
                <a:latin typeface="Times New Roman" pitchFamily="18" charset="0"/>
                <a:cs typeface="Times New Roman" pitchFamily="18" charset="0"/>
              </a:rPr>
              <a:t>signal </a:t>
            </a:r>
            <a:r>
              <a:rPr lang="fr-FR" sz="2200" i="1" dirty="0">
                <a:solidFill>
                  <a:srgbClr val="002060"/>
                </a:solidFill>
                <a:latin typeface="Times New Roman" pitchFamily="18" charset="0"/>
                <a:cs typeface="Times New Roman" pitchFamily="18" charset="0"/>
              </a:rPr>
              <a:t>x</a:t>
            </a:r>
            <a:r>
              <a:rPr lang="fr-FR" sz="2200" dirty="0">
                <a:solidFill>
                  <a:srgbClr val="002060"/>
                </a:solidFill>
                <a:latin typeface="Times New Roman" pitchFamily="18" charset="0"/>
                <a:cs typeface="Times New Roman" pitchFamily="18" charset="0"/>
              </a:rPr>
              <a:t>(</a:t>
            </a:r>
            <a:r>
              <a:rPr lang="fr-FR" sz="2200" i="1" dirty="0">
                <a:solidFill>
                  <a:srgbClr val="002060"/>
                </a:solidFill>
                <a:latin typeface="Times New Roman" pitchFamily="18" charset="0"/>
                <a:cs typeface="Times New Roman" pitchFamily="18" charset="0"/>
              </a:rPr>
              <a:t>t</a:t>
            </a:r>
            <a:r>
              <a:rPr lang="fr-FR" sz="2200" dirty="0">
                <a:solidFill>
                  <a:srgbClr val="002060"/>
                </a:solidFill>
                <a:latin typeface="Times New Roman" pitchFamily="18" charset="0"/>
                <a:cs typeface="Times New Roman" pitchFamily="18" charset="0"/>
              </a:rPr>
              <a:t>) peut </a:t>
            </a:r>
            <a:r>
              <a:rPr lang="fr-FR" sz="2200" dirty="0" smtClean="0">
                <a:solidFill>
                  <a:srgbClr val="002060"/>
                </a:solidFill>
                <a:latin typeface="Times New Roman" pitchFamily="18" charset="0"/>
                <a:cs typeface="Times New Roman" pitchFamily="18" charset="0"/>
              </a:rPr>
              <a:t>donc être </a:t>
            </a:r>
            <a:r>
              <a:rPr lang="fr-FR" sz="2200" dirty="0">
                <a:solidFill>
                  <a:srgbClr val="002060"/>
                </a:solidFill>
                <a:latin typeface="Times New Roman" pitchFamily="18" charset="0"/>
                <a:cs typeface="Times New Roman" pitchFamily="18" charset="0"/>
              </a:rPr>
              <a:t>définie comme la projection sur la base </a:t>
            </a:r>
            <a:r>
              <a:rPr lang="fr-FR" sz="2200" dirty="0" smtClean="0">
                <a:solidFill>
                  <a:srgbClr val="002060"/>
                </a:solidFill>
                <a:latin typeface="Times New Roman" pitchFamily="18" charset="0"/>
                <a:cs typeface="Times New Roman" pitchFamily="18" charset="0"/>
              </a:rPr>
              <a:t>de ces </a:t>
            </a:r>
            <a:r>
              <a:rPr lang="fr-FR" sz="2200" dirty="0">
                <a:solidFill>
                  <a:srgbClr val="002060"/>
                </a:solidFill>
                <a:latin typeface="Times New Roman" pitchFamily="18" charset="0"/>
                <a:cs typeface="Times New Roman" pitchFamily="18" charset="0"/>
              </a:rPr>
              <a:t>fonctions </a:t>
            </a:r>
            <a:r>
              <a:rPr lang="fr-FR" sz="2200" dirty="0" smtClean="0">
                <a:solidFill>
                  <a:srgbClr val="002060"/>
                </a:solidFill>
                <a:latin typeface="Times New Roman" pitchFamily="18" charset="0"/>
                <a:cs typeface="Times New Roman" pitchFamily="18" charset="0"/>
              </a:rPr>
              <a:t>ondelettes</a:t>
            </a:r>
            <a:r>
              <a:rPr lang="fr-FR" sz="2200" dirty="0" smtClean="0">
                <a:solidFill>
                  <a:srgbClr val="002060"/>
                </a:solidFill>
                <a:latin typeface="Times New Roman" pitchFamily="18" charset="0"/>
                <a:cs typeface="Times New Roman" pitchFamily="18" charset="0"/>
              </a:rPr>
              <a:t>:</a:t>
            </a:r>
            <a:endParaRPr lang="fr-FR" sz="2200" dirty="0" smtClean="0">
              <a:solidFill>
                <a:srgbClr val="002060"/>
              </a:solidFill>
              <a:latin typeface="Times New Roman" pitchFamily="18" charset="0"/>
              <a:cs typeface="Times New Roman" pitchFamily="18" charset="0"/>
            </a:endParaRPr>
          </a:p>
          <a:p>
            <a:endParaRPr lang="fr-FR" sz="2000" dirty="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r>
              <a:rPr lang="fr-FR" sz="2000" dirty="0">
                <a:solidFill>
                  <a:srgbClr val="002060"/>
                </a:solidFill>
                <a:latin typeface="Times New Roman" pitchFamily="18" charset="0"/>
                <a:cs typeface="Times New Roman" pitchFamily="18" charset="0"/>
              </a:rPr>
              <a:t>	</a:t>
            </a:r>
            <a:r>
              <a:rPr lang="fr-FR" sz="2000" dirty="0">
                <a:latin typeface="Times New Roman" pitchFamily="18" charset="0"/>
                <a:cs typeface="Times New Roman" pitchFamily="18" charset="0"/>
              </a:rPr>
              <a:t>		</a:t>
            </a:r>
          </a:p>
          <a:p>
            <a:endParaRPr lang="fr-FR" sz="2000" dirty="0" smtClean="0">
              <a:solidFill>
                <a:srgbClr val="7030A0"/>
              </a:solidFill>
              <a:latin typeface="Times New Roman" pitchFamily="18" charset="0"/>
              <a:cs typeface="Times New Roman" pitchFamily="18" charset="0"/>
            </a:endParaRPr>
          </a:p>
          <a:p>
            <a:endParaRPr lang="fr-FR" sz="2000" dirty="0" smtClean="0">
              <a:solidFill>
                <a:srgbClr val="7030A0"/>
              </a:solidFill>
              <a:latin typeface="Times New Roman" pitchFamily="18" charset="0"/>
              <a:cs typeface="Times New Roman" pitchFamily="18" charset="0"/>
            </a:endParaRP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0113" name="Object 1"/>
          <p:cNvGraphicFramePr>
            <a:graphicFrameLocks noChangeAspect="1"/>
          </p:cNvGraphicFramePr>
          <p:nvPr/>
        </p:nvGraphicFramePr>
        <p:xfrm>
          <a:off x="1000100" y="5043506"/>
          <a:ext cx="7461250" cy="1028700"/>
        </p:xfrm>
        <a:graphic>
          <a:graphicData uri="http://schemas.openxmlformats.org/presentationml/2006/ole">
            <p:oleObj spid="_x0000_s52226" name="Équation" r:id="rId3" imgW="3301920" imgH="520560" progId="Equation.3">
              <p:embed/>
            </p:oleObj>
          </a:graphicData>
        </a:graphic>
      </p:graphicFrame>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0115" name="Object 3"/>
          <p:cNvGraphicFramePr>
            <a:graphicFrameLocks noChangeAspect="1"/>
          </p:cNvGraphicFramePr>
          <p:nvPr/>
        </p:nvGraphicFramePr>
        <p:xfrm>
          <a:off x="5715008" y="1714488"/>
          <a:ext cx="1714512" cy="357190"/>
        </p:xfrm>
        <a:graphic>
          <a:graphicData uri="http://schemas.openxmlformats.org/presentationml/2006/ole">
            <p:oleObj spid="_x0000_s52227" name="Équation" r:id="rId4" imgW="901309" imgH="203112" progId="Equation.3">
              <p:embed/>
            </p:oleObj>
          </a:graphicData>
        </a:graphic>
      </p:graphicFrame>
      <p:sp>
        <p:nvSpPr>
          <p:cNvPr id="901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0117" name="Object 5"/>
          <p:cNvGraphicFramePr>
            <a:graphicFrameLocks noChangeAspect="1"/>
          </p:cNvGraphicFramePr>
          <p:nvPr/>
        </p:nvGraphicFramePr>
        <p:xfrm>
          <a:off x="3238500" y="5776940"/>
          <a:ext cx="3528091" cy="1081084"/>
        </p:xfrm>
        <a:graphic>
          <a:graphicData uri="http://schemas.openxmlformats.org/presentationml/2006/ole">
            <p:oleObj spid="_x0000_s52228" name="Équation" r:id="rId5" imgW="1562040" imgH="469800" progId="Equation.3">
              <p:embed/>
            </p:oleObj>
          </a:graphicData>
        </a:graphic>
      </p:graphicFrame>
      <p:sp>
        <p:nvSpPr>
          <p:cNvPr id="901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FONDEMENTS MATHEMATIQUES</a:t>
            </a:r>
            <a:endParaRPr lang="fr-FR" sz="3000" b="1" dirty="0">
              <a:solidFill>
                <a:srgbClr val="FF0000"/>
              </a:solidFill>
              <a:latin typeface="Times New Roman" pitchFamily="18" charset="0"/>
              <a:cs typeface="Times New Roman" pitchFamily="18" charset="0"/>
            </a:endParaRPr>
          </a:p>
        </p:txBody>
      </p:sp>
      <p:sp>
        <p:nvSpPr>
          <p:cNvPr id="13" name="Espace réservé du numéro de diapositive 12"/>
          <p:cNvSpPr>
            <a:spLocks noGrp="1"/>
          </p:cNvSpPr>
          <p:nvPr>
            <p:ph type="sldNum" sz="quarter" idx="12"/>
          </p:nvPr>
        </p:nvSpPr>
        <p:spPr/>
        <p:txBody>
          <a:bodyPr/>
          <a:lstStyle/>
          <a:p>
            <a:fld id="{2D849293-9FFB-455D-8E04-D5321DD3C202}" type="slidenum">
              <a:rPr lang="fr-FR" smtClean="0"/>
              <a:pPr/>
              <a:t>11</a:t>
            </a:fld>
            <a:endParaRPr lang="fr-FR"/>
          </a:p>
        </p:txBody>
      </p:sp>
      <p:graphicFrame>
        <p:nvGraphicFramePr>
          <p:cNvPr id="52231" name="Object 7"/>
          <p:cNvGraphicFramePr>
            <a:graphicFrameLocks noChangeAspect="1"/>
          </p:cNvGraphicFramePr>
          <p:nvPr/>
        </p:nvGraphicFramePr>
        <p:xfrm>
          <a:off x="1714480" y="1646692"/>
          <a:ext cx="2786082" cy="925052"/>
        </p:xfrm>
        <a:graphic>
          <a:graphicData uri="http://schemas.openxmlformats.org/presentationml/2006/ole">
            <p:oleObj spid="_x0000_s52231" name="Équation" r:id="rId6" imgW="1371600" imgH="482400"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71546"/>
            <a:ext cx="9144000" cy="1446550"/>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Les fonctions sont obtenues à partir de la dilatation et de la translation de la fonction ou ondelette mère . Les fonctions sont par conséquent parfois appelées les ondelettes filles. Ces fonctions forment </a:t>
            </a:r>
            <a:r>
              <a:rPr lang="fr-FR" sz="2200" dirty="0" smtClean="0">
                <a:solidFill>
                  <a:srgbClr val="002060"/>
                </a:solidFill>
                <a:latin typeface="Times New Roman" pitchFamily="18" charset="0"/>
                <a:cs typeface="Times New Roman" pitchFamily="18" charset="0"/>
              </a:rPr>
              <a:t>souvent une base orthogonale, </a:t>
            </a:r>
            <a:r>
              <a:rPr lang="fr-FR" sz="2200" dirty="0">
                <a:solidFill>
                  <a:srgbClr val="002060"/>
                </a:solidFill>
                <a:latin typeface="Times New Roman" pitchFamily="18" charset="0"/>
                <a:cs typeface="Times New Roman" pitchFamily="18" charset="0"/>
              </a:rPr>
              <a:t>c'est-à-dire </a:t>
            </a:r>
            <a:r>
              <a:rPr lang="fr-FR" sz="2200" dirty="0" smtClean="0">
                <a:solidFill>
                  <a:srgbClr val="002060"/>
                </a:solidFill>
                <a:latin typeface="Times New Roman" pitchFamily="18" charset="0"/>
                <a:cs typeface="Times New Roman" pitchFamily="18" charset="0"/>
              </a:rPr>
              <a:t>que</a:t>
            </a: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a:t>
            </a:r>
            <a:endParaRPr lang="fr-FR"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195" name="Object 3"/>
          <p:cNvGraphicFramePr>
            <a:graphicFrameLocks noChangeAspect="1"/>
          </p:cNvGraphicFramePr>
          <p:nvPr/>
        </p:nvGraphicFramePr>
        <p:xfrm>
          <a:off x="2786050" y="2571744"/>
          <a:ext cx="4240857" cy="714380"/>
        </p:xfrm>
        <a:graphic>
          <a:graphicData uri="http://schemas.openxmlformats.org/presentationml/2006/ole">
            <p:oleObj spid="_x0000_s53251" name="Équation" r:id="rId3" imgW="1600200" imgH="279360" progId="Equation.3">
              <p:embed/>
            </p:oleObj>
          </a:graphicData>
        </a:graphic>
      </p:graphicFrame>
      <p:sp>
        <p:nvSpPr>
          <p:cNvPr id="8" name="ZoneTexte 7"/>
          <p:cNvSpPr txBox="1"/>
          <p:nvPr/>
        </p:nvSpPr>
        <p:spPr>
          <a:xfrm>
            <a:off x="0" y="3714752"/>
            <a:ext cx="9144000" cy="1692771"/>
          </a:xfrm>
          <a:prstGeom prst="rect">
            <a:avLst/>
          </a:prstGeom>
          <a:noFill/>
        </p:spPr>
        <p:txBody>
          <a:bodyPr wrap="square" rtlCol="0">
            <a:spAutoFit/>
          </a:bodyPr>
          <a:lstStyle/>
          <a:p>
            <a:r>
              <a:rPr lang="fr-FR" sz="2200" b="1" u="sng" dirty="0" smtClean="0">
                <a:solidFill>
                  <a:srgbClr val="FF0000"/>
                </a:solidFill>
                <a:latin typeface="Times New Roman" pitchFamily="18" charset="0"/>
                <a:cs typeface="Times New Roman" pitchFamily="18" charset="0"/>
              </a:rPr>
              <a:t>Remarques</a:t>
            </a:r>
            <a:r>
              <a:rPr lang="fr-FR" sz="2200" b="1" u="sng" dirty="0" smtClean="0">
                <a:solidFill>
                  <a:srgbClr val="FF0000"/>
                </a:solidFill>
                <a:latin typeface="Times New Roman" pitchFamily="18" charset="0"/>
                <a:cs typeface="Times New Roman" pitchFamily="18" charset="0"/>
              </a:rPr>
              <a:t>:</a:t>
            </a:r>
          </a:p>
          <a:p>
            <a:endParaRPr lang="fr-FR" sz="2200" b="1" u="sng" dirty="0" smtClean="0">
              <a:solidFill>
                <a:srgbClr val="FF0000"/>
              </a:solidFill>
              <a:latin typeface="Times New Roman" pitchFamily="18" charset="0"/>
              <a:cs typeface="Times New Roman" pitchFamily="18" charset="0"/>
            </a:endParaRPr>
          </a:p>
          <a:p>
            <a:pPr>
              <a:buFont typeface="Wingdings" pitchFamily="2" charset="2"/>
              <a:buChar char="q"/>
            </a:pPr>
            <a:r>
              <a:rPr lang="fr-FR" sz="2000" dirty="0">
                <a:solidFill>
                  <a:srgbClr val="FF0000"/>
                </a:solidFill>
                <a:latin typeface="Times New Roman" pitchFamily="18" charset="0"/>
                <a:cs typeface="Times New Roman" pitchFamily="18" charset="0"/>
              </a:rPr>
              <a:t> </a:t>
            </a:r>
            <a:r>
              <a:rPr lang="fr-FR" sz="2000" dirty="0" smtClean="0">
                <a:solidFill>
                  <a:srgbClr val="FF000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sym typeface="Symbol"/>
              </a:rPr>
              <a:t>x</a:t>
            </a:r>
            <a:r>
              <a:rPr lang="fr-FR" sz="2000" dirty="0" smtClean="0">
                <a:solidFill>
                  <a:srgbClr val="002060"/>
                </a:solidFill>
                <a:latin typeface="Times New Roman" pitchFamily="18" charset="0"/>
                <a:cs typeface="Times New Roman" pitchFamily="18" charset="0"/>
                <a:sym typeface="Symbol"/>
              </a:rPr>
              <a:t>y </a:t>
            </a:r>
            <a:r>
              <a:rPr lang="fr-FR" sz="2000" dirty="0" smtClean="0">
                <a:solidFill>
                  <a:srgbClr val="002060"/>
                </a:solidFill>
                <a:latin typeface="Times New Roman" pitchFamily="18" charset="0"/>
                <a:cs typeface="Times New Roman" pitchFamily="18" charset="0"/>
                <a:sym typeface="Symbol"/>
              </a:rPr>
              <a:t>désigne un produit scalaire entre x et </a:t>
            </a:r>
            <a:r>
              <a:rPr lang="fr-FR" sz="2000" dirty="0" smtClean="0">
                <a:solidFill>
                  <a:srgbClr val="002060"/>
                </a:solidFill>
                <a:latin typeface="Times New Roman" pitchFamily="18" charset="0"/>
                <a:cs typeface="Times New Roman" pitchFamily="18" charset="0"/>
                <a:sym typeface="Symbol"/>
              </a:rPr>
              <a:t>y</a:t>
            </a:r>
          </a:p>
          <a:p>
            <a:endParaRPr lang="fr-FR" sz="2000" dirty="0" smtClean="0">
              <a:solidFill>
                <a:srgbClr val="002060"/>
              </a:solidFill>
              <a:latin typeface="Times New Roman" pitchFamily="18" charset="0"/>
              <a:cs typeface="Times New Roman" pitchFamily="18" charset="0"/>
              <a:sym typeface="Symbol"/>
            </a:endParaRPr>
          </a:p>
          <a:p>
            <a:pPr>
              <a:buFont typeface="Wingdings" pitchFamily="2" charset="2"/>
              <a:buChar char="q"/>
            </a:pPr>
            <a:r>
              <a:rPr lang="fr-FR" sz="2000" dirty="0">
                <a:solidFill>
                  <a:srgbClr val="00B050"/>
                </a:solidFill>
                <a:latin typeface="Times New Roman" pitchFamily="18" charset="0"/>
                <a:cs typeface="Times New Roman" pitchFamily="18" charset="0"/>
                <a:sym typeface="Symbol"/>
              </a:rPr>
              <a:t> </a:t>
            </a:r>
            <a:r>
              <a:rPr lang="fr-FR" sz="2000" dirty="0" smtClean="0">
                <a:solidFill>
                  <a:srgbClr val="00B050"/>
                </a:solidFill>
                <a:latin typeface="Times New Roman" pitchFamily="18" charset="0"/>
                <a:cs typeface="Times New Roman" pitchFamily="18" charset="0"/>
                <a:sym typeface="Symbol"/>
              </a:rPr>
              <a:t></a:t>
            </a:r>
            <a:r>
              <a:rPr lang="fr-FR" sz="2000" baseline="-25000" dirty="0" smtClean="0">
                <a:solidFill>
                  <a:srgbClr val="00B050"/>
                </a:solidFill>
                <a:latin typeface="Times New Roman" pitchFamily="18" charset="0"/>
                <a:cs typeface="Times New Roman" pitchFamily="18" charset="0"/>
                <a:sym typeface="Symbol"/>
              </a:rPr>
              <a:t>a1,a2</a:t>
            </a:r>
            <a:r>
              <a:rPr lang="fr-FR" sz="2000" dirty="0" smtClean="0">
                <a:solidFill>
                  <a:srgbClr val="00B050"/>
                </a:solidFill>
                <a:latin typeface="Times New Roman" pitchFamily="18" charset="0"/>
                <a:cs typeface="Times New Roman" pitchFamily="18" charset="0"/>
                <a:sym typeface="Symbol"/>
              </a:rPr>
              <a:t> désigne le symbole de Kronecker, tel qu’il est égal à 1 pour a</a:t>
            </a:r>
            <a:r>
              <a:rPr lang="fr-FR" sz="2000" baseline="-25000" dirty="0" smtClean="0">
                <a:solidFill>
                  <a:srgbClr val="00B050"/>
                </a:solidFill>
                <a:latin typeface="Times New Roman" pitchFamily="18" charset="0"/>
                <a:cs typeface="Times New Roman" pitchFamily="18" charset="0"/>
                <a:sym typeface="Symbol"/>
              </a:rPr>
              <a:t>1</a:t>
            </a:r>
            <a:r>
              <a:rPr lang="fr-FR" sz="2000" dirty="0" smtClean="0">
                <a:solidFill>
                  <a:srgbClr val="00B050"/>
                </a:solidFill>
                <a:latin typeface="Times New Roman" pitchFamily="18" charset="0"/>
                <a:cs typeface="Times New Roman" pitchFamily="18" charset="0"/>
                <a:sym typeface="Symbol"/>
              </a:rPr>
              <a:t>=a</a:t>
            </a:r>
            <a:r>
              <a:rPr lang="fr-FR" sz="2000" baseline="-25000" dirty="0" smtClean="0">
                <a:solidFill>
                  <a:srgbClr val="00B050"/>
                </a:solidFill>
                <a:latin typeface="Times New Roman" pitchFamily="18" charset="0"/>
                <a:cs typeface="Times New Roman" pitchFamily="18" charset="0"/>
                <a:sym typeface="Symbol"/>
              </a:rPr>
              <a:t>2</a:t>
            </a:r>
            <a:r>
              <a:rPr lang="fr-FR" sz="2000" dirty="0" smtClean="0">
                <a:solidFill>
                  <a:srgbClr val="00B050"/>
                </a:solidFill>
                <a:latin typeface="Times New Roman" pitchFamily="18" charset="0"/>
                <a:cs typeface="Times New Roman" pitchFamily="18" charset="0"/>
                <a:sym typeface="Symbol"/>
              </a:rPr>
              <a:t> et 0 ailleurs </a:t>
            </a:r>
            <a:endParaRPr lang="fr-FR" sz="2000" dirty="0">
              <a:solidFill>
                <a:srgbClr val="00B050"/>
              </a:solidFill>
              <a:latin typeface="Times New Roman" pitchFamily="18" charset="0"/>
              <a:cs typeface="Times New Roman" pitchFamily="18" charset="0"/>
            </a:endParaRPr>
          </a:p>
        </p:txBody>
      </p:sp>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FONDEMENTS MATHEMATIQUES</a:t>
            </a:r>
            <a:endParaRPr lang="fr-FR" sz="3000" b="1" dirty="0">
              <a:solidFill>
                <a:srgbClr val="FF0000"/>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2D849293-9FFB-455D-8E04-D5321DD3C202}" type="slidenum">
              <a:rPr lang="fr-FR" smtClean="0"/>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69287"/>
            <a:ext cx="9144000" cy="430887"/>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Une ondelette mère </a:t>
            </a:r>
            <a:r>
              <a:rPr lang="fr-FR" sz="2200" dirty="0" smtClean="0">
                <a:solidFill>
                  <a:srgbClr val="002060"/>
                </a:solidFill>
                <a:latin typeface="Times New Roman" pitchFamily="18" charset="0"/>
                <a:cs typeface="Times New Roman" pitchFamily="18" charset="0"/>
                <a:sym typeface="Symbol"/>
              </a:rPr>
              <a:t>(t</a:t>
            </a:r>
            <a:r>
              <a:rPr lang="fr-FR" sz="2200" dirty="0" smtClean="0">
                <a:solidFill>
                  <a:srgbClr val="002060"/>
                </a:solidFill>
                <a:latin typeface="Times New Roman" pitchFamily="18" charset="0"/>
                <a:cs typeface="Times New Roman" pitchFamily="18" charset="0"/>
                <a:sym typeface="Symbol"/>
              </a:rPr>
              <a:t>) </a:t>
            </a:r>
            <a:r>
              <a:rPr lang="fr-FR" sz="2200" dirty="0" smtClean="0">
                <a:solidFill>
                  <a:srgbClr val="002060"/>
                </a:solidFill>
                <a:latin typeface="Times New Roman" pitchFamily="18" charset="0"/>
                <a:cs typeface="Times New Roman" pitchFamily="18" charset="0"/>
              </a:rPr>
              <a:t>doit vérifier certaines propriétés :</a:t>
            </a:r>
            <a:endParaRPr lang="fr-FR"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0" y="1471934"/>
            <a:ext cx="9144000" cy="5386090"/>
          </a:xfrm>
          <a:prstGeom prst="rect">
            <a:avLst/>
          </a:prstGeom>
          <a:noFill/>
        </p:spPr>
        <p:txBody>
          <a:bodyPr wrap="square" rtlCol="0">
            <a:spAutoFit/>
          </a:bodyPr>
          <a:lstStyle/>
          <a:p>
            <a:pPr>
              <a:buFont typeface="Wingdings" pitchFamily="2" charset="2"/>
              <a:buChar char="q"/>
            </a:pPr>
            <a:r>
              <a:rPr lang="fr-FR" sz="2000" dirty="0" smtClean="0">
                <a:solidFill>
                  <a:srgbClr val="7030A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elle doit être absolument intégrable et de carré  sommable (énergie finie)</a:t>
            </a:r>
          </a:p>
          <a:p>
            <a:pPr>
              <a:buFont typeface="Wingdings" pitchFamily="2" charset="2"/>
              <a:buChar char="q"/>
            </a:pPr>
            <a:endParaRPr lang="fr-FR" sz="2200" dirty="0" smtClean="0">
              <a:solidFill>
                <a:srgbClr val="00B050"/>
              </a:solidFill>
              <a:latin typeface="Times New Roman" pitchFamily="18" charset="0"/>
              <a:cs typeface="Times New Roman" pitchFamily="18" charset="0"/>
            </a:endParaRPr>
          </a:p>
          <a:p>
            <a:pPr>
              <a:buFont typeface="Wingdings" pitchFamily="2" charset="2"/>
              <a:buChar char="q"/>
            </a:pPr>
            <a:r>
              <a:rPr lang="fr-FR" sz="2200" dirty="0" smtClean="0">
                <a:solidFill>
                  <a:srgbClr val="00B050"/>
                </a:solidFill>
                <a:latin typeface="Times New Roman" pitchFamily="18" charset="0"/>
                <a:cs typeface="Times New Roman" pitchFamily="18" charset="0"/>
              </a:rPr>
              <a:t> </a:t>
            </a:r>
            <a:r>
              <a:rPr lang="fr-FR" sz="2200" dirty="0" smtClean="0">
                <a:solidFill>
                  <a:srgbClr val="0070C0"/>
                </a:solidFill>
                <a:latin typeface="Times New Roman" pitchFamily="18" charset="0"/>
                <a:cs typeface="Times New Roman" pitchFamily="18" charset="0"/>
              </a:rPr>
              <a:t>Sa transformée de Fourier doit être nulle pour toutes les pulsations  </a:t>
            </a:r>
            <a:r>
              <a:rPr lang="fr-FR" sz="2200" dirty="0" smtClean="0">
                <a:solidFill>
                  <a:srgbClr val="0070C0"/>
                </a:solidFill>
                <a:latin typeface="Times New Roman" pitchFamily="18" charset="0"/>
                <a:cs typeface="Times New Roman" pitchFamily="18" charset="0"/>
                <a:sym typeface="Symbol"/>
              </a:rPr>
              <a:t> &lt; 0</a:t>
            </a:r>
          </a:p>
          <a:p>
            <a:pPr>
              <a:buFont typeface="Wingdings" pitchFamily="2" charset="2"/>
              <a:buChar char="q"/>
            </a:pPr>
            <a:endParaRPr lang="fr-FR" sz="2200" dirty="0" smtClean="0">
              <a:solidFill>
                <a:srgbClr val="00B050"/>
              </a:solidFill>
              <a:latin typeface="Times New Roman" pitchFamily="18" charset="0"/>
              <a:cs typeface="Times New Roman" pitchFamily="18" charset="0"/>
              <a:sym typeface="Symbol"/>
            </a:endParaRPr>
          </a:p>
          <a:p>
            <a:pPr>
              <a:buFont typeface="Wingdings" pitchFamily="2" charset="2"/>
              <a:buChar char="q"/>
            </a:pPr>
            <a:r>
              <a:rPr lang="fr-FR" sz="2200" dirty="0" smtClean="0">
                <a:solidFill>
                  <a:srgbClr val="00B050"/>
                </a:solidFill>
                <a:latin typeface="Times New Roman" pitchFamily="18" charset="0"/>
                <a:cs typeface="Times New Roman" pitchFamily="18" charset="0"/>
                <a:sym typeface="Symbol"/>
              </a:rPr>
              <a:t> elle doit être admissible : donc elle doit se comporter comme un filtre passe-bande</a:t>
            </a:r>
          </a:p>
          <a:p>
            <a:pPr>
              <a:buFont typeface="Wingdings" pitchFamily="2" charset="2"/>
              <a:buChar char="q"/>
            </a:pPr>
            <a:endParaRPr lang="fr-FR" sz="2000" dirty="0" smtClean="0">
              <a:solidFill>
                <a:srgbClr val="00B050"/>
              </a:solidFill>
              <a:latin typeface="Times New Roman" pitchFamily="18" charset="0"/>
              <a:cs typeface="Times New Roman" pitchFamily="18" charset="0"/>
              <a:sym typeface="Symbol"/>
            </a:endParaRPr>
          </a:p>
          <a:p>
            <a:pPr>
              <a:buFont typeface="Wingdings" pitchFamily="2" charset="2"/>
              <a:buChar char="q"/>
            </a:pPr>
            <a:endParaRPr lang="fr-FR" sz="2000" dirty="0" smtClean="0">
              <a:solidFill>
                <a:srgbClr val="00B050"/>
              </a:solidFill>
              <a:latin typeface="Times New Roman" pitchFamily="18" charset="0"/>
              <a:cs typeface="Times New Roman" pitchFamily="18" charset="0"/>
              <a:sym typeface="Symbol"/>
            </a:endParaRPr>
          </a:p>
          <a:p>
            <a:pPr>
              <a:buFont typeface="Wingdings" pitchFamily="2" charset="2"/>
              <a:buChar char="q"/>
            </a:pPr>
            <a:endParaRPr lang="fr-FR" sz="2000" dirty="0" smtClean="0">
              <a:solidFill>
                <a:srgbClr val="00B050"/>
              </a:solidFill>
              <a:latin typeface="Times New Roman" pitchFamily="18" charset="0"/>
              <a:cs typeface="Times New Roman" pitchFamily="18" charset="0"/>
              <a:sym typeface="Symbol"/>
            </a:endParaRPr>
          </a:p>
          <a:p>
            <a:endParaRPr lang="fr-FR" sz="2000" dirty="0" smtClean="0">
              <a:solidFill>
                <a:srgbClr val="00B050"/>
              </a:solidFill>
              <a:latin typeface="Times New Roman" pitchFamily="18" charset="0"/>
              <a:cs typeface="Times New Roman" pitchFamily="18" charset="0"/>
            </a:endParaRPr>
          </a:p>
          <a:p>
            <a:pPr algn="just"/>
            <a:r>
              <a:rPr lang="fr-FR" sz="2000" dirty="0" smtClean="0">
                <a:solidFill>
                  <a:srgbClr val="00B050"/>
                </a:solidFill>
                <a:latin typeface="Times New Roman" pitchFamily="18" charset="0"/>
                <a:cs typeface="Times New Roman" pitchFamily="18" charset="0"/>
              </a:rPr>
              <a:t> </a:t>
            </a:r>
            <a:r>
              <a:rPr lang="fr-FR" sz="2000" dirty="0" smtClean="0">
                <a:solidFill>
                  <a:srgbClr val="00B05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décroit suffisamment autour de 0. </a:t>
            </a: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Elle joue le rôle d’un filtre passe-bande et donc la transformée en ondelettes est obtenue par un produit de convolution entre le signal x(t) et la réponse </a:t>
            </a:r>
            <a:r>
              <a:rPr lang="fr-FR" sz="2200" dirty="0" err="1" smtClean="0">
                <a:solidFill>
                  <a:srgbClr val="002060"/>
                </a:solidFill>
                <a:latin typeface="Times New Roman" pitchFamily="18" charset="0"/>
                <a:cs typeface="Times New Roman" pitchFamily="18" charset="0"/>
              </a:rPr>
              <a:t>impulsionnelle</a:t>
            </a:r>
            <a:r>
              <a:rPr lang="fr-FR" sz="2200" dirty="0" smtClean="0">
                <a:solidFill>
                  <a:srgbClr val="002060"/>
                </a:solidFill>
                <a:latin typeface="Times New Roman" pitchFamily="18" charset="0"/>
                <a:cs typeface="Times New Roman" pitchFamily="18" charset="0"/>
              </a:rPr>
              <a:t> de ce filtre à savoir l’ondelette</a:t>
            </a:r>
          </a:p>
          <a:p>
            <a:pPr algn="just"/>
            <a:endParaRPr lang="fr-FR" sz="2200" dirty="0" smtClean="0">
              <a:solidFill>
                <a:srgbClr val="002060"/>
              </a:solidFill>
              <a:latin typeface="Times New Roman" pitchFamily="18" charset="0"/>
              <a:cs typeface="Times New Roman" pitchFamily="18" charset="0"/>
            </a:endParaRPr>
          </a:p>
          <a:p>
            <a:pPr algn="just"/>
            <a:r>
              <a:rPr lang="fr-FR" sz="2200" dirty="0" smtClean="0">
                <a:solidFill>
                  <a:srgbClr val="002060"/>
                </a:solidFill>
                <a:latin typeface="Times New Roman" pitchFamily="18" charset="0"/>
                <a:cs typeface="Times New Roman" pitchFamily="18" charset="0"/>
              </a:rPr>
              <a:t>L’ondelette est oscillante, d’où son nom</a:t>
            </a:r>
            <a:endParaRPr lang="fr-FR" sz="2200" dirty="0">
              <a:solidFill>
                <a:srgbClr val="002060"/>
              </a:solidFill>
              <a:latin typeface="Times New Roman" pitchFamily="18" charset="0"/>
              <a:cs typeface="Times New Roman" pitchFamily="18" charset="0"/>
            </a:endParaRPr>
          </a:p>
        </p:txBody>
      </p:sp>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FONDEMENTS MATHEMATIQUES</a:t>
            </a:r>
            <a:endParaRPr lang="fr-FR" sz="3000" b="1" dirty="0">
              <a:solidFill>
                <a:srgbClr val="FF0000"/>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2D849293-9FFB-455D-8E04-D5321DD3C202}" type="slidenum">
              <a:rPr lang="fr-FR" smtClean="0"/>
              <a:pPr/>
              <a:t>13</a:t>
            </a:fld>
            <a:endParaRPr lang="fr-FR"/>
          </a:p>
        </p:txBody>
      </p:sp>
      <p:graphicFrame>
        <p:nvGraphicFramePr>
          <p:cNvPr id="9" name="Objet 8"/>
          <p:cNvGraphicFramePr>
            <a:graphicFrameLocks noChangeAspect="1"/>
          </p:cNvGraphicFramePr>
          <p:nvPr/>
        </p:nvGraphicFramePr>
        <p:xfrm>
          <a:off x="3643306" y="3714752"/>
          <a:ext cx="1571636" cy="785818"/>
        </p:xfrm>
        <a:graphic>
          <a:graphicData uri="http://schemas.openxmlformats.org/presentationml/2006/ole">
            <p:oleObj spid="_x0000_s64515" name="Équation" r:id="rId3" imgW="736560" imgH="368280" progId="Equation.3">
              <p:embed/>
            </p:oleObj>
          </a:graphicData>
        </a:graphic>
      </p:graphicFrame>
      <p:graphicFrame>
        <p:nvGraphicFramePr>
          <p:cNvPr id="12" name="Objet 11"/>
          <p:cNvGraphicFramePr>
            <a:graphicFrameLocks noChangeAspect="1"/>
          </p:cNvGraphicFramePr>
          <p:nvPr/>
        </p:nvGraphicFramePr>
        <p:xfrm>
          <a:off x="214282" y="4643446"/>
          <a:ext cx="2353252" cy="500066"/>
        </p:xfrm>
        <a:graphic>
          <a:graphicData uri="http://schemas.openxmlformats.org/presentationml/2006/ole">
            <p:oleObj spid="_x0000_s64516" name="Équation" r:id="rId4" imgW="1015920" imgH="215640" progId="Equation.3">
              <p:embed/>
            </p:oleObj>
          </a:graphicData>
        </a:graphic>
      </p:graphicFrame>
      <p:sp>
        <p:nvSpPr>
          <p:cNvPr id="13" name="ZoneTexte 12"/>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PROPRIETES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2092881"/>
          </a:xfrm>
          <a:prstGeom prst="rect">
            <a:avLst/>
          </a:prstGeom>
          <a:noFill/>
        </p:spPr>
        <p:txBody>
          <a:bodyPr wrap="square" rtlCol="0">
            <a:spAutoFit/>
          </a:bodyPr>
          <a:lstStyle/>
          <a:p>
            <a:pPr lvl="1"/>
            <a:r>
              <a:rPr lang="fr-FR" sz="2400" b="1" u="sng" dirty="0">
                <a:solidFill>
                  <a:srgbClr val="002060"/>
                </a:solidFill>
                <a:latin typeface="Times New Roman" pitchFamily="18" charset="0"/>
                <a:cs typeface="Times New Roman" pitchFamily="18" charset="0"/>
              </a:rPr>
              <a:t>Condition d'admissibilité</a:t>
            </a:r>
          </a:p>
          <a:p>
            <a:r>
              <a:rPr lang="fr-FR" sz="2200" dirty="0">
                <a:solidFill>
                  <a:srgbClr val="0070C0"/>
                </a:solidFill>
                <a:latin typeface="Times New Roman" pitchFamily="18" charset="0"/>
                <a:cs typeface="Times New Roman" pitchFamily="18" charset="0"/>
              </a:rPr>
              <a:t>La fonction ondelette doit vérifier un certain nombre de propriétés. La première d'entre elles se nomme condition d'admissibilité</a:t>
            </a:r>
            <a:r>
              <a:rPr lang="fr-FR" sz="2200" dirty="0" smtClean="0">
                <a:solidFill>
                  <a:srgbClr val="0070C0"/>
                </a:solidFill>
                <a:latin typeface="Times New Roman" pitchFamily="18" charset="0"/>
                <a:cs typeface="Times New Roman" pitchFamily="18" charset="0"/>
              </a:rPr>
              <a:t>.</a:t>
            </a:r>
          </a:p>
          <a:p>
            <a:endParaRPr lang="fr-FR" sz="2200" dirty="0">
              <a:latin typeface="Times New Roman" pitchFamily="18" charset="0"/>
              <a:cs typeface="Times New Roman" pitchFamily="18" charset="0"/>
            </a:endParaRPr>
          </a:p>
          <a:p>
            <a:r>
              <a:rPr lang="fr-FR" sz="2200" dirty="0">
                <a:latin typeface="Times New Roman" pitchFamily="18" charset="0"/>
                <a:cs typeface="Times New Roman" pitchFamily="18" charset="0"/>
              </a:rPr>
              <a:t>Soit , </a:t>
            </a:r>
            <a:r>
              <a:rPr lang="fr-FR" sz="2200" dirty="0" smtClean="0">
                <a:latin typeface="Times New Roman" pitchFamily="18" charset="0"/>
                <a:cs typeface="Times New Roman" pitchFamily="18" charset="0"/>
              </a:rPr>
              <a:t>                        alors:</a:t>
            </a:r>
            <a:endParaRPr lang="fr-FR" sz="2200" dirty="0">
              <a:latin typeface="Times New Roman" pitchFamily="18" charset="0"/>
              <a:cs typeface="Times New Roman" pitchFamily="18" charset="0"/>
            </a:endParaRPr>
          </a:p>
          <a:p>
            <a:r>
              <a:rPr lang="fr-FR" dirty="0"/>
              <a:t>	 					</a:t>
            </a:r>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69" name="Object 1"/>
          <p:cNvGraphicFramePr>
            <a:graphicFrameLocks noChangeAspect="1"/>
          </p:cNvGraphicFramePr>
          <p:nvPr/>
        </p:nvGraphicFramePr>
        <p:xfrm>
          <a:off x="785785" y="2285992"/>
          <a:ext cx="1406779" cy="571504"/>
        </p:xfrm>
        <a:graphic>
          <a:graphicData uri="http://schemas.openxmlformats.org/presentationml/2006/ole">
            <p:oleObj spid="_x0000_s55298" r:id="rId3" imgW="596641" imgH="253890" progId="">
              <p:embed/>
            </p:oleObj>
          </a:graphicData>
        </a:graphic>
      </p:graphicFrame>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71" name="Object 3"/>
          <p:cNvGraphicFramePr>
            <a:graphicFrameLocks noChangeAspect="1"/>
          </p:cNvGraphicFramePr>
          <p:nvPr/>
        </p:nvGraphicFramePr>
        <p:xfrm>
          <a:off x="3571868" y="2285992"/>
          <a:ext cx="1937399" cy="857256"/>
        </p:xfrm>
        <a:graphic>
          <a:graphicData uri="http://schemas.openxmlformats.org/presentationml/2006/ole">
            <p:oleObj spid="_x0000_s55299" name="Équation" r:id="rId4" imgW="1054100" imgH="482600" progId="Equation.3">
              <p:embed/>
            </p:oleObj>
          </a:graphicData>
        </a:graphic>
      </p:graphicFrame>
      <p:sp>
        <p:nvSpPr>
          <p:cNvPr id="7" name="ZoneTexte 6"/>
          <p:cNvSpPr txBox="1"/>
          <p:nvPr/>
        </p:nvSpPr>
        <p:spPr>
          <a:xfrm>
            <a:off x="0" y="3214686"/>
            <a:ext cx="9144000" cy="1107996"/>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Cette condition permet d'analyser le signal, puis de le reconstruire sans perte d'information. La condition d'admissibilité implique en outre que la transformée de Fourier de l'ondelette à la fréquence du continu (pour ) doit être nulle. </a:t>
            </a:r>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73" name="Object 5"/>
          <p:cNvGraphicFramePr>
            <a:graphicFrameLocks noChangeAspect="1"/>
          </p:cNvGraphicFramePr>
          <p:nvPr/>
        </p:nvGraphicFramePr>
        <p:xfrm>
          <a:off x="1714480" y="4500570"/>
          <a:ext cx="1285884" cy="750099"/>
        </p:xfrm>
        <a:graphic>
          <a:graphicData uri="http://schemas.openxmlformats.org/presentationml/2006/ole">
            <p:oleObj spid="_x0000_s55300" name="Équation" r:id="rId5" imgW="901309" imgH="533169" progId="Equation.3">
              <p:embed/>
            </p:oleObj>
          </a:graphicData>
        </a:graphic>
      </p:graphicFrame>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75" name="Object 7"/>
          <p:cNvGraphicFramePr>
            <a:graphicFrameLocks noChangeAspect="1"/>
          </p:cNvGraphicFramePr>
          <p:nvPr/>
        </p:nvGraphicFramePr>
        <p:xfrm>
          <a:off x="5192082" y="4357694"/>
          <a:ext cx="1423045" cy="857256"/>
        </p:xfrm>
        <a:graphic>
          <a:graphicData uri="http://schemas.openxmlformats.org/presentationml/2006/ole">
            <p:oleObj spid="_x0000_s55301" name="Équation" r:id="rId6" imgW="799753" imgH="469696" progId="Equation.3">
              <p:embed/>
            </p:oleObj>
          </a:graphicData>
        </a:graphic>
      </p:graphicFrame>
      <p:sp>
        <p:nvSpPr>
          <p:cNvPr id="12" name="Flèche droite 11"/>
          <p:cNvSpPr/>
          <p:nvPr/>
        </p:nvSpPr>
        <p:spPr>
          <a:xfrm>
            <a:off x="3500430" y="4786322"/>
            <a:ext cx="142876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0" y="5500702"/>
            <a:ext cx="9144000" cy="1107996"/>
          </a:xfrm>
          <a:prstGeom prst="rect">
            <a:avLst/>
          </a:prstGeom>
          <a:noFill/>
        </p:spPr>
        <p:txBody>
          <a:bodyPr wrap="square" rtlCol="0">
            <a:spAutoFit/>
          </a:bodyPr>
          <a:lstStyle/>
          <a:p>
            <a:pPr algn="just"/>
            <a:r>
              <a:rPr lang="fr-FR" sz="2200" dirty="0">
                <a:solidFill>
                  <a:srgbClr val="00B050"/>
                </a:solidFill>
                <a:latin typeface="Times New Roman" pitchFamily="18" charset="0"/>
                <a:cs typeface="Times New Roman" pitchFamily="18" charset="0"/>
              </a:rPr>
              <a:t>Cette équation montre que doit être à moyenne nulle. L’ondelette  est donc une fonction à largeur temporelle finie possédant un caractère oscillatoire. On est donc bien en présence d'une petite onde ou </a:t>
            </a:r>
            <a:r>
              <a:rPr lang="fr-FR" sz="2200" i="1" dirty="0">
                <a:solidFill>
                  <a:srgbClr val="00B050"/>
                </a:solidFill>
                <a:latin typeface="Times New Roman" pitchFamily="18" charset="0"/>
                <a:cs typeface="Times New Roman" pitchFamily="18" charset="0"/>
              </a:rPr>
              <a:t>une ondelette </a:t>
            </a:r>
            <a:endParaRPr lang="fr-FR" sz="2200" dirty="0">
              <a:solidFill>
                <a:srgbClr val="00B050"/>
              </a:solidFill>
              <a:latin typeface="Times New Roman" pitchFamily="18" charset="0"/>
              <a:cs typeface="Times New Roman" pitchFamily="18" charset="0"/>
            </a:endParaRPr>
          </a:p>
        </p:txBody>
      </p:sp>
      <p:sp>
        <p:nvSpPr>
          <p:cNvPr id="15" name="ZoneTexte 1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FONDEMENTS MATHEMATIQUES</a:t>
            </a:r>
            <a:endParaRPr lang="fr-FR" sz="3000" b="1" dirty="0">
              <a:solidFill>
                <a:srgbClr val="FF0000"/>
              </a:solidFill>
              <a:latin typeface="Times New Roman" pitchFamily="18" charset="0"/>
              <a:cs typeface="Times New Roman" pitchFamily="18" charset="0"/>
            </a:endParaRPr>
          </a:p>
        </p:txBody>
      </p:sp>
      <p:sp>
        <p:nvSpPr>
          <p:cNvPr id="16" name="Espace réservé du numéro de diapositive 15"/>
          <p:cNvSpPr>
            <a:spLocks noGrp="1"/>
          </p:cNvSpPr>
          <p:nvPr>
            <p:ph type="sldNum" sz="quarter" idx="12"/>
          </p:nvPr>
        </p:nvSpPr>
        <p:spPr/>
        <p:txBody>
          <a:bodyPr/>
          <a:lstStyle/>
          <a:p>
            <a:fld id="{2D849293-9FFB-455D-8E04-D5321DD3C202}" type="slidenum">
              <a:rPr lang="fr-FR" smtClean="0"/>
              <a:pPr/>
              <a:t>14</a:t>
            </a:fld>
            <a:endParaRPr lang="fr-FR" dirty="0"/>
          </a:p>
        </p:txBody>
      </p:sp>
      <p:sp>
        <p:nvSpPr>
          <p:cNvPr id="18" name="ZoneTexte 17"/>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PROPRIETES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1415772"/>
          </a:xfrm>
          <a:prstGeom prst="rect">
            <a:avLst/>
          </a:prstGeom>
          <a:noFill/>
        </p:spPr>
        <p:txBody>
          <a:bodyPr wrap="square" rtlCol="0">
            <a:spAutoFit/>
          </a:bodyPr>
          <a:lstStyle/>
          <a:p>
            <a:pPr lvl="1" algn="just"/>
            <a:r>
              <a:rPr lang="fr-FR" sz="2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Inversibilité</a:t>
            </a:r>
            <a:endParaRPr lang="fr-FR" sz="2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fr-FR" sz="2200" dirty="0">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Tout comme la transformée de Fourier, la transformée en ondelettes est inversible.</a:t>
            </a:r>
          </a:p>
          <a:p>
            <a:endParaRPr lang="fr-FR" dirty="0"/>
          </a:p>
        </p:txBody>
      </p:sp>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49" name="Object 1"/>
          <p:cNvGraphicFramePr>
            <a:graphicFrameLocks noChangeAspect="1"/>
          </p:cNvGraphicFramePr>
          <p:nvPr/>
        </p:nvGraphicFramePr>
        <p:xfrm>
          <a:off x="2214546" y="1785926"/>
          <a:ext cx="3681703" cy="785818"/>
        </p:xfrm>
        <a:graphic>
          <a:graphicData uri="http://schemas.openxmlformats.org/presentationml/2006/ole">
            <p:oleObj spid="_x0000_s54274" name="Équation" r:id="rId3" imgW="2413000" imgH="495300" progId="Equation.3">
              <p:embed/>
            </p:oleObj>
          </a:graphicData>
        </a:graphic>
      </p:graphicFrame>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51" name="Object 3"/>
          <p:cNvGraphicFramePr>
            <a:graphicFrameLocks noChangeAspect="1"/>
          </p:cNvGraphicFramePr>
          <p:nvPr/>
        </p:nvGraphicFramePr>
        <p:xfrm>
          <a:off x="2428860" y="2643182"/>
          <a:ext cx="2326838" cy="857256"/>
        </p:xfrm>
        <a:graphic>
          <a:graphicData uri="http://schemas.openxmlformats.org/presentationml/2006/ole">
            <p:oleObj spid="_x0000_s54275" name="Équation" r:id="rId4" imgW="1447800" imgH="520700" progId="Equation.3">
              <p:embed/>
            </p:oleObj>
          </a:graphicData>
        </a:graphic>
      </p:graphicFrame>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53" name="Object 5"/>
          <p:cNvGraphicFramePr>
            <a:graphicFrameLocks noChangeAspect="1"/>
          </p:cNvGraphicFramePr>
          <p:nvPr/>
        </p:nvGraphicFramePr>
        <p:xfrm>
          <a:off x="2428860" y="3378993"/>
          <a:ext cx="1000132" cy="550073"/>
        </p:xfrm>
        <a:graphic>
          <a:graphicData uri="http://schemas.openxmlformats.org/presentationml/2006/ole">
            <p:oleObj spid="_x0000_s54276" name="Équation" r:id="rId5" imgW="368280" imgH="215640" progId="Equation.3">
              <p:embed/>
            </p:oleObj>
          </a:graphicData>
        </a:graphic>
      </p:graphicFrame>
      <p:sp>
        <p:nvSpPr>
          <p:cNvPr id="9" name="ZoneTexte 8"/>
          <p:cNvSpPr txBox="1"/>
          <p:nvPr/>
        </p:nvSpPr>
        <p:spPr>
          <a:xfrm>
            <a:off x="1285852" y="2786058"/>
            <a:ext cx="1643074" cy="430887"/>
          </a:xfrm>
          <a:prstGeom prst="rect">
            <a:avLst/>
          </a:prstGeom>
          <a:noFill/>
        </p:spPr>
        <p:txBody>
          <a:bodyPr wrap="square" rtlCol="0">
            <a:spAutoFit/>
          </a:bodyPr>
          <a:lstStyle/>
          <a:p>
            <a:r>
              <a:rPr lang="fr-FR" sz="2200" dirty="0" smtClean="0">
                <a:latin typeface="Times New Roman" pitchFamily="18" charset="0"/>
                <a:cs typeface="Times New Roman" pitchFamily="18" charset="0"/>
              </a:rPr>
              <a:t>Avec </a:t>
            </a:r>
            <a:endParaRPr lang="fr-FR" sz="2200" dirty="0">
              <a:latin typeface="Times New Roman" pitchFamily="18" charset="0"/>
              <a:cs typeface="Times New Roman" pitchFamily="18" charset="0"/>
            </a:endParaRPr>
          </a:p>
        </p:txBody>
      </p:sp>
      <p:sp>
        <p:nvSpPr>
          <p:cNvPr id="10" name="ZoneTexte 9"/>
          <p:cNvSpPr txBox="1"/>
          <p:nvPr/>
        </p:nvSpPr>
        <p:spPr>
          <a:xfrm>
            <a:off x="1285852" y="3429000"/>
            <a:ext cx="5643602" cy="461665"/>
          </a:xfrm>
          <a:prstGeom prst="rect">
            <a:avLst/>
          </a:prstGeom>
          <a:noFill/>
        </p:spPr>
        <p:txBody>
          <a:bodyPr wrap="square" rtlCol="0">
            <a:spAutoFit/>
          </a:bodyPr>
          <a:lstStyle/>
          <a:p>
            <a:r>
              <a:rPr lang="fr-FR" sz="2200" dirty="0" smtClean="0">
                <a:solidFill>
                  <a:srgbClr val="7030A0"/>
                </a:solidFill>
                <a:latin typeface="Times New Roman" pitchFamily="18" charset="0"/>
                <a:cs typeface="Times New Roman" pitchFamily="18" charset="0"/>
              </a:rPr>
              <a:t>Où                          </a:t>
            </a:r>
            <a:r>
              <a:rPr lang="fr-FR" sz="2200" dirty="0">
                <a:solidFill>
                  <a:srgbClr val="7030A0"/>
                </a:solidFill>
                <a:latin typeface="Times New Roman" pitchFamily="18" charset="0"/>
                <a:cs typeface="Times New Roman" pitchFamily="18" charset="0"/>
              </a:rPr>
              <a:t>la transformée de Fourier de </a:t>
            </a:r>
            <a:r>
              <a:rPr lang="fr-FR" sz="2400" dirty="0" smtClean="0">
                <a:solidFill>
                  <a:srgbClr val="7030A0"/>
                </a:solidFill>
              </a:rPr>
              <a:t> </a:t>
            </a:r>
            <a:r>
              <a:rPr lang="fr-FR" sz="2200" dirty="0" smtClean="0">
                <a:solidFill>
                  <a:srgbClr val="7030A0"/>
                </a:solidFill>
                <a:latin typeface="Times New Roman" pitchFamily="18" charset="0"/>
                <a:cs typeface="Times New Roman" pitchFamily="18" charset="0"/>
              </a:rPr>
              <a:t> </a:t>
            </a:r>
            <a:endParaRPr lang="fr-FR" sz="2200" dirty="0">
              <a:solidFill>
                <a:srgbClr val="7030A0"/>
              </a:solidFill>
              <a:latin typeface="Times New Roman" pitchFamily="18" charset="0"/>
              <a:cs typeface="Times New Roman" pitchFamily="18" charset="0"/>
            </a:endParaRPr>
          </a:p>
        </p:txBody>
      </p:sp>
      <p:sp>
        <p:nvSpPr>
          <p:cNvPr id="1044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55" name="Object 7"/>
          <p:cNvGraphicFramePr>
            <a:graphicFrameLocks noChangeAspect="1"/>
          </p:cNvGraphicFramePr>
          <p:nvPr/>
        </p:nvGraphicFramePr>
        <p:xfrm>
          <a:off x="6858016" y="3357562"/>
          <a:ext cx="800105" cy="500066"/>
        </p:xfrm>
        <a:graphic>
          <a:graphicData uri="http://schemas.openxmlformats.org/presentationml/2006/ole">
            <p:oleObj spid="_x0000_s54277" name="Équation" r:id="rId6" imgW="317225" imgH="203024" progId="Equation.3">
              <p:embed/>
            </p:oleObj>
          </a:graphicData>
        </a:graphic>
      </p:graphicFrame>
      <p:sp>
        <p:nvSpPr>
          <p:cNvPr id="14" name="ZoneTexte 13"/>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FONDEMENTS MATHEMATIQUES</a:t>
            </a:r>
            <a:endParaRPr lang="fr-FR" sz="3000" b="1" dirty="0">
              <a:solidFill>
                <a:srgbClr val="FF0000"/>
              </a:solidFill>
              <a:latin typeface="Times New Roman" pitchFamily="18" charset="0"/>
              <a:cs typeface="Times New Roman" pitchFamily="18" charset="0"/>
            </a:endParaRP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15</a:t>
            </a:fld>
            <a:endParaRPr lang="fr-FR"/>
          </a:p>
        </p:txBody>
      </p:sp>
      <p:sp>
        <p:nvSpPr>
          <p:cNvPr id="17" name="ZoneTexte 16"/>
          <p:cNvSpPr txBox="1"/>
          <p:nvPr/>
        </p:nvSpPr>
        <p:spPr>
          <a:xfrm>
            <a:off x="0" y="4057257"/>
            <a:ext cx="9144000" cy="2800767"/>
          </a:xfrm>
          <a:prstGeom prst="rect">
            <a:avLst/>
          </a:prstGeom>
          <a:noFill/>
        </p:spPr>
        <p:txBody>
          <a:bodyPr wrap="square" rtlCol="0">
            <a:spAutoFit/>
          </a:bodyPr>
          <a:lstStyle/>
          <a:p>
            <a:pPr marL="0" lvl="1" algn="just"/>
            <a:r>
              <a:rPr lang="vi-VN" sz="2200" b="1" u="sng" dirty="0" smtClean="0">
                <a:solidFill>
                  <a:srgbClr val="002060"/>
                </a:solidFill>
                <a:latin typeface="Times New Roman" pitchFamily="18" charset="0"/>
                <a:cs typeface="Times New Roman" pitchFamily="18" charset="0"/>
              </a:rPr>
              <a:t>Lin</a:t>
            </a:r>
            <a:r>
              <a:rPr lang="fr-FR" sz="2200" b="1" u="sng" dirty="0" smtClean="0">
                <a:solidFill>
                  <a:srgbClr val="002060"/>
                </a:solidFill>
                <a:latin typeface="Times New Roman" pitchFamily="18" charset="0"/>
                <a:cs typeface="Times New Roman" pitchFamily="18" charset="0"/>
              </a:rPr>
              <a:t>é</a:t>
            </a:r>
            <a:r>
              <a:rPr lang="vi-VN" sz="2200" b="1" u="sng" dirty="0" smtClean="0">
                <a:solidFill>
                  <a:srgbClr val="002060"/>
                </a:solidFill>
                <a:latin typeface="Times New Roman" pitchFamily="18" charset="0"/>
                <a:cs typeface="Times New Roman" pitchFamily="18" charset="0"/>
              </a:rPr>
              <a:t>arit</a:t>
            </a:r>
            <a:r>
              <a:rPr lang="fr-FR" sz="2200" b="1" u="sng" dirty="0" smtClean="0">
                <a:solidFill>
                  <a:srgbClr val="002060"/>
                </a:solidFill>
                <a:latin typeface="Times New Roman" pitchFamily="18" charset="0"/>
                <a:cs typeface="Times New Roman" pitchFamily="18" charset="0"/>
              </a:rPr>
              <a:t>é</a:t>
            </a:r>
            <a:r>
              <a:rPr lang="vi-VN" sz="2200" b="1" u="sng" dirty="0" smtClean="0">
                <a:solidFill>
                  <a:srgbClr val="002060"/>
                </a:solidFill>
                <a:latin typeface="Times New Roman" pitchFamily="18" charset="0"/>
                <a:cs typeface="Times New Roman" pitchFamily="18" charset="0"/>
              </a:rPr>
              <a:t>, </a:t>
            </a:r>
            <a:r>
              <a:rPr lang="vi-VN" sz="2200" b="1" u="sng" dirty="0" smtClean="0">
                <a:solidFill>
                  <a:srgbClr val="002060"/>
                </a:solidFill>
                <a:latin typeface="Times New Roman" pitchFamily="18" charset="0"/>
                <a:cs typeface="Times New Roman" pitchFamily="18" charset="0"/>
              </a:rPr>
              <a:t>invariance par dilatation et </a:t>
            </a:r>
            <a:r>
              <a:rPr lang="vi-VN" sz="2200" b="1" u="sng" dirty="0" smtClean="0">
                <a:solidFill>
                  <a:srgbClr val="002060"/>
                </a:solidFill>
                <a:latin typeface="Times New Roman" pitchFamily="18" charset="0"/>
                <a:cs typeface="Times New Roman" pitchFamily="18" charset="0"/>
              </a:rPr>
              <a:t>translation</a:t>
            </a:r>
            <a:r>
              <a:rPr lang="fr-FR" sz="2200" b="1" u="sng" dirty="0" smtClean="0">
                <a:solidFill>
                  <a:srgbClr val="002060"/>
                </a:solidFill>
                <a:latin typeface="Times New Roman" pitchFamily="18" charset="0"/>
                <a:cs typeface="Times New Roman" pitchFamily="18" charset="0"/>
              </a:rPr>
              <a:t>:</a:t>
            </a:r>
          </a:p>
          <a:p>
            <a:pPr marL="0" lvl="1" algn="just"/>
            <a:endParaRPr lang="fr-FR" sz="2200" dirty="0" smtClean="0">
              <a:latin typeface="Times New Roman" pitchFamily="18" charset="0"/>
              <a:cs typeface="Times New Roman" pitchFamily="18" charset="0"/>
            </a:endParaRPr>
          </a:p>
          <a:p>
            <a:pPr marL="0" lvl="1" algn="just">
              <a:buFont typeface="Wingdings" pitchFamily="2" charset="2"/>
              <a:buChar char="q"/>
            </a:pPr>
            <a:r>
              <a:rPr lang="fr-FR"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La transform</a:t>
            </a:r>
            <a:r>
              <a:rPr lang="fr-FR" sz="2200" dirty="0" smtClean="0">
                <a:latin typeface="Times New Roman" pitchFamily="18" charset="0"/>
                <a:cs typeface="Times New Roman" pitchFamily="18" charset="0"/>
              </a:rPr>
              <a:t>é</a:t>
            </a:r>
            <a:r>
              <a:rPr lang="vi-VN" sz="2200" dirty="0" smtClean="0">
                <a:latin typeface="Times New Roman" pitchFamily="18" charset="0"/>
                <a:cs typeface="Times New Roman" pitchFamily="18" charset="0"/>
              </a:rPr>
              <a:t>e </a:t>
            </a:r>
            <a:r>
              <a:rPr lang="vi-VN" sz="2200" dirty="0" smtClean="0">
                <a:latin typeface="Times New Roman" pitchFamily="18" charset="0"/>
                <a:cs typeface="Times New Roman" pitchFamily="18" charset="0"/>
              </a:rPr>
              <a:t>en ondelettes est une application </a:t>
            </a:r>
            <a:r>
              <a:rPr lang="vi-VN" sz="2200" dirty="0" smtClean="0">
                <a:latin typeface="Times New Roman" pitchFamily="18" charset="0"/>
                <a:cs typeface="Times New Roman" pitchFamily="18" charset="0"/>
              </a:rPr>
              <a:t>lin</a:t>
            </a:r>
            <a:r>
              <a:rPr lang="fr-FR" sz="2200" dirty="0" smtClean="0">
                <a:latin typeface="Times New Roman" pitchFamily="18" charset="0"/>
                <a:cs typeface="Times New Roman" pitchFamily="18" charset="0"/>
              </a:rPr>
              <a:t>é</a:t>
            </a:r>
            <a:r>
              <a:rPr lang="vi-VN" sz="2200" dirty="0" smtClean="0">
                <a:latin typeface="Times New Roman" pitchFamily="18" charset="0"/>
                <a:cs typeface="Times New Roman" pitchFamily="18" charset="0"/>
              </a:rPr>
              <a:t>aire</a:t>
            </a:r>
            <a:r>
              <a:rPr lang="vi-VN" sz="2200" dirty="0" smtClean="0">
                <a:latin typeface="Times New Roman" pitchFamily="18" charset="0"/>
                <a:cs typeface="Times New Roman" pitchFamily="18" charset="0"/>
              </a:rPr>
              <a:t>. </a:t>
            </a:r>
            <a:endParaRPr lang="fr-FR" sz="2200" dirty="0" smtClean="0">
              <a:latin typeface="Times New Roman" pitchFamily="18" charset="0"/>
              <a:cs typeface="Times New Roman" pitchFamily="18" charset="0"/>
            </a:endParaRPr>
          </a:p>
          <a:p>
            <a:pPr marL="0" lvl="1" algn="just"/>
            <a:endParaRPr lang="fr-FR" sz="2200" dirty="0" smtClean="0">
              <a:latin typeface="Times New Roman" pitchFamily="18" charset="0"/>
              <a:cs typeface="Times New Roman" pitchFamily="18" charset="0"/>
            </a:endParaRPr>
          </a:p>
          <a:p>
            <a:pPr marL="0" lvl="1" algn="just">
              <a:buFont typeface="Wingdings" pitchFamily="2" charset="2"/>
              <a:buChar char="q"/>
            </a:pPr>
            <a:r>
              <a:rPr lang="fr-FR" sz="2200" dirty="0" smtClean="0">
                <a:latin typeface="Times New Roman" pitchFamily="18" charset="0"/>
                <a:cs typeface="Times New Roman" pitchFamily="18" charset="0"/>
              </a:rPr>
              <a:t> Elle est également invariante par dilatation et translation.</a:t>
            </a:r>
          </a:p>
          <a:p>
            <a:pPr marL="0" lvl="1" algn="just"/>
            <a:endParaRPr lang="fr-FR" sz="2200" dirty="0" smtClean="0">
              <a:latin typeface="Times New Roman" pitchFamily="18" charset="0"/>
              <a:cs typeface="Times New Roman" pitchFamily="18" charset="0"/>
            </a:endParaRPr>
          </a:p>
          <a:p>
            <a:pPr marL="0" lvl="1" algn="just">
              <a:buFont typeface="Wingdings" pitchFamily="2" charset="2"/>
              <a:buChar char="q"/>
            </a:pPr>
            <a:r>
              <a:rPr lang="fr-FR" sz="2200" dirty="0" smtClean="0">
                <a:latin typeface="Times New Roman" pitchFamily="18" charset="0"/>
                <a:cs typeface="Times New Roman" pitchFamily="18" charset="0"/>
              </a:rPr>
              <a:t> Mais, c</a:t>
            </a:r>
            <a:r>
              <a:rPr lang="vi-VN" sz="2200" dirty="0" smtClean="0">
                <a:latin typeface="Times New Roman" pitchFamily="18" charset="0"/>
                <a:cs typeface="Times New Roman" pitchFamily="18" charset="0"/>
              </a:rPr>
              <a:t>ette propri</a:t>
            </a:r>
            <a:r>
              <a:rPr lang="fr-FR" sz="2200" dirty="0" smtClean="0">
                <a:latin typeface="Times New Roman" pitchFamily="18" charset="0"/>
                <a:cs typeface="Times New Roman" pitchFamily="18" charset="0"/>
              </a:rPr>
              <a:t>é</a:t>
            </a:r>
            <a:r>
              <a:rPr lang="vi-VN" sz="2200" dirty="0" smtClean="0">
                <a:latin typeface="Times New Roman" pitchFamily="18" charset="0"/>
                <a:cs typeface="Times New Roman" pitchFamily="18" charset="0"/>
              </a:rPr>
              <a:t>t</a:t>
            </a:r>
            <a:r>
              <a:rPr lang="fr-FR" sz="2200" dirty="0" smtClean="0">
                <a:latin typeface="Times New Roman" pitchFamily="18" charset="0"/>
                <a:cs typeface="Times New Roman" pitchFamily="18" charset="0"/>
              </a:rPr>
              <a:t>é</a:t>
            </a:r>
            <a:r>
              <a:rPr lang="vi-VN"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n’est pas valable dans le cas de la </a:t>
            </a:r>
            <a:r>
              <a:rPr lang="vi-VN" sz="2200" dirty="0" smtClean="0">
                <a:latin typeface="Times New Roman" pitchFamily="18" charset="0"/>
                <a:cs typeface="Times New Roman" pitchFamily="18" charset="0"/>
              </a:rPr>
              <a:t>transform</a:t>
            </a:r>
            <a:r>
              <a:rPr lang="fr-FR" sz="2200" dirty="0" smtClean="0">
                <a:latin typeface="Times New Roman" pitchFamily="18" charset="0"/>
                <a:cs typeface="Times New Roman" pitchFamily="18" charset="0"/>
              </a:rPr>
              <a:t>é</a:t>
            </a:r>
            <a:r>
              <a:rPr lang="vi-VN" sz="2200" dirty="0" smtClean="0">
                <a:latin typeface="Times New Roman" pitchFamily="18" charset="0"/>
                <a:cs typeface="Times New Roman" pitchFamily="18" charset="0"/>
              </a:rPr>
              <a:t>e </a:t>
            </a:r>
            <a:r>
              <a:rPr lang="vi-VN" sz="2200" dirty="0" smtClean="0">
                <a:latin typeface="Times New Roman" pitchFamily="18" charset="0"/>
                <a:cs typeface="Times New Roman" pitchFamily="18" charset="0"/>
              </a:rPr>
              <a:t>en ondelettes </a:t>
            </a:r>
            <a:r>
              <a:rPr lang="vi-VN" sz="2200" dirty="0" smtClean="0">
                <a:latin typeface="Times New Roman" pitchFamily="18" charset="0"/>
                <a:cs typeface="Times New Roman" pitchFamily="18" charset="0"/>
              </a:rPr>
              <a:t>discr</a:t>
            </a:r>
            <a:r>
              <a:rPr lang="fr-FR" sz="2200" dirty="0" smtClean="0">
                <a:latin typeface="Times New Roman" pitchFamily="18" charset="0"/>
                <a:cs typeface="Times New Roman" pitchFamily="18" charset="0"/>
              </a:rPr>
              <a:t>è</a:t>
            </a:r>
            <a:r>
              <a:rPr lang="vi-VN" sz="2200" dirty="0" smtClean="0">
                <a:latin typeface="Times New Roman" pitchFamily="18" charset="0"/>
                <a:cs typeface="Times New Roman" pitchFamily="18" charset="0"/>
              </a:rPr>
              <a:t>te</a:t>
            </a:r>
            <a:endParaRPr lang="fr-FR" sz="2200" dirty="0" smtClean="0">
              <a:latin typeface="Times New Roman" pitchFamily="18" charset="0"/>
              <a:cs typeface="Times New Roman" pitchFamily="18" charset="0"/>
            </a:endParaRPr>
          </a:p>
        </p:txBody>
      </p:sp>
      <p:sp>
        <p:nvSpPr>
          <p:cNvPr id="18" name="ZoneTexte 17"/>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PROPRIETES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49434"/>
            <a:ext cx="9144000" cy="1107996"/>
          </a:xfrm>
          <a:prstGeom prst="rect">
            <a:avLst/>
          </a:prstGeom>
          <a:noFill/>
        </p:spPr>
        <p:txBody>
          <a:bodyPr wrap="square" rtlCol="0">
            <a:spAutoFit/>
          </a:bodyPr>
          <a:lstStyle/>
          <a:p>
            <a:pPr algn="just"/>
            <a:r>
              <a:rPr lang="fr-FR" sz="2200" dirty="0" smtClean="0">
                <a:solidFill>
                  <a:srgbClr val="0070C0"/>
                </a:solidFill>
                <a:latin typeface="Times New Roman" pitchFamily="18" charset="0"/>
                <a:cs typeface="Times New Roman" pitchFamily="18" charset="0"/>
              </a:rPr>
              <a:t>Jean </a:t>
            </a:r>
            <a:r>
              <a:rPr lang="fr-FR" sz="2200" dirty="0" err="1" smtClean="0">
                <a:solidFill>
                  <a:srgbClr val="0070C0"/>
                </a:solidFill>
                <a:latin typeface="Times New Roman" pitchFamily="18" charset="0"/>
                <a:cs typeface="Times New Roman" pitchFamily="18" charset="0"/>
              </a:rPr>
              <a:t>Morlet</a:t>
            </a:r>
            <a:r>
              <a:rPr lang="fr-FR" sz="2200" dirty="0" smtClean="0">
                <a:solidFill>
                  <a:srgbClr val="0070C0"/>
                </a:solidFill>
                <a:latin typeface="Times New Roman" pitchFamily="18" charset="0"/>
                <a:cs typeface="Times New Roman" pitchFamily="18" charset="0"/>
              </a:rPr>
              <a:t>, qui inventa le mot ‘’ondelette’’, avec Alex </a:t>
            </a:r>
            <a:r>
              <a:rPr lang="fr-FR" sz="2200" dirty="0" err="1" smtClean="0">
                <a:solidFill>
                  <a:srgbClr val="0070C0"/>
                </a:solidFill>
                <a:latin typeface="Times New Roman" pitchFamily="18" charset="0"/>
                <a:cs typeface="Times New Roman" pitchFamily="18" charset="0"/>
              </a:rPr>
              <a:t>Grossmann</a:t>
            </a:r>
            <a:r>
              <a:rPr lang="fr-FR" sz="2200" dirty="0" smtClean="0">
                <a:solidFill>
                  <a:srgbClr val="0070C0"/>
                </a:solidFill>
                <a:latin typeface="Times New Roman" pitchFamily="18" charset="0"/>
                <a:cs typeface="Times New Roman" pitchFamily="18" charset="0"/>
              </a:rPr>
              <a:t> sont  les  pionniers dans </a:t>
            </a:r>
            <a:r>
              <a:rPr lang="fr-FR" sz="2200" dirty="0" smtClean="0">
                <a:solidFill>
                  <a:srgbClr val="0070C0"/>
                </a:solidFill>
                <a:latin typeface="Times New Roman" pitchFamily="18" charset="0"/>
                <a:cs typeface="Times New Roman" pitchFamily="18" charset="0"/>
              </a:rPr>
              <a:t>le domaine de l'analyse des ondelettes </a:t>
            </a:r>
            <a:r>
              <a:rPr lang="fr-FR" sz="2200" dirty="0" smtClean="0">
                <a:solidFill>
                  <a:srgbClr val="0070C0"/>
                </a:solidFill>
                <a:latin typeface="Times New Roman" pitchFamily="18" charset="0"/>
                <a:cs typeface="Times New Roman" pitchFamily="18" charset="0"/>
              </a:rPr>
              <a:t>. </a:t>
            </a: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16</a:t>
            </a:fld>
            <a:endParaRPr lang="fr-FR"/>
          </a:p>
        </p:txBody>
      </p:sp>
      <p:pic>
        <p:nvPicPr>
          <p:cNvPr id="69635" name="Picture 3"/>
          <p:cNvPicPr>
            <a:picLocks noChangeAspect="1" noChangeArrowheads="1"/>
          </p:cNvPicPr>
          <p:nvPr/>
        </p:nvPicPr>
        <p:blipFill>
          <a:blip r:embed="rId3"/>
          <a:srcRect/>
          <a:stretch>
            <a:fillRect/>
          </a:stretch>
        </p:blipFill>
        <p:spPr bwMode="auto">
          <a:xfrm>
            <a:off x="1857356" y="2671318"/>
            <a:ext cx="5857916" cy="1928825"/>
          </a:xfrm>
          <a:prstGeom prst="rect">
            <a:avLst/>
          </a:prstGeom>
          <a:noFill/>
          <a:ln w="9525">
            <a:noFill/>
            <a:miter lim="800000"/>
            <a:headEnd/>
            <a:tailEnd/>
          </a:ln>
          <a:effectLst/>
        </p:spPr>
      </p:pic>
      <p:cxnSp>
        <p:nvCxnSpPr>
          <p:cNvPr id="15" name="Connecteur droit avec flèche 14"/>
          <p:cNvCxnSpPr/>
          <p:nvPr/>
        </p:nvCxnSpPr>
        <p:spPr>
          <a:xfrm>
            <a:off x="1428728" y="3643314"/>
            <a:ext cx="73581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3173268" y="3643314"/>
            <a:ext cx="314327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 name="Objet 17"/>
          <p:cNvGraphicFramePr>
            <a:graphicFrameLocks noChangeAspect="1"/>
          </p:cNvGraphicFramePr>
          <p:nvPr/>
        </p:nvGraphicFramePr>
        <p:xfrm>
          <a:off x="4771148" y="1872530"/>
          <a:ext cx="2694233" cy="785818"/>
        </p:xfrm>
        <a:graphic>
          <a:graphicData uri="http://schemas.openxmlformats.org/presentationml/2006/ole">
            <p:oleObj spid="_x0000_s69637" name="Équation" r:id="rId4" imgW="1218960" imgH="355320" progId="Equation.3">
              <p:embed/>
            </p:oleObj>
          </a:graphicData>
        </a:graphic>
      </p:graphicFrame>
      <p:sp>
        <p:nvSpPr>
          <p:cNvPr id="19" name="ZoneTexte 18"/>
          <p:cNvSpPr txBox="1"/>
          <p:nvPr/>
        </p:nvSpPr>
        <p:spPr>
          <a:xfrm>
            <a:off x="8643966" y="3643314"/>
            <a:ext cx="428628" cy="461665"/>
          </a:xfrm>
          <a:prstGeom prst="rect">
            <a:avLst/>
          </a:prstGeom>
          <a:noFill/>
        </p:spPr>
        <p:txBody>
          <a:bodyPr wrap="square" rtlCol="0">
            <a:spAutoFit/>
          </a:bodyPr>
          <a:lstStyle/>
          <a:p>
            <a:r>
              <a:rPr lang="fr-FR" sz="2400" b="1" dirty="0" smtClean="0"/>
              <a:t>t</a:t>
            </a:r>
            <a:endParaRPr lang="fr-FR" sz="2400" b="1" dirty="0"/>
          </a:p>
        </p:txBody>
      </p:sp>
      <p:sp>
        <p:nvSpPr>
          <p:cNvPr id="20" name="ZoneTexte 19"/>
          <p:cNvSpPr txBox="1"/>
          <p:nvPr/>
        </p:nvSpPr>
        <p:spPr>
          <a:xfrm>
            <a:off x="0" y="5357826"/>
            <a:ext cx="9144000" cy="1107996"/>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L’ondelette de </a:t>
            </a:r>
            <a:r>
              <a:rPr lang="fr-FR" sz="2200" dirty="0" err="1" smtClean="0">
                <a:solidFill>
                  <a:srgbClr val="002060"/>
                </a:solidFill>
                <a:latin typeface="Times New Roman" pitchFamily="18" charset="0"/>
                <a:cs typeface="Times New Roman" pitchFamily="18" charset="0"/>
              </a:rPr>
              <a:t>Morlet</a:t>
            </a:r>
            <a:r>
              <a:rPr lang="fr-FR" sz="2200" dirty="0" smtClean="0">
                <a:solidFill>
                  <a:srgbClr val="002060"/>
                </a:solidFill>
                <a:latin typeface="Times New Roman" pitchFamily="18" charset="0"/>
                <a:cs typeface="Times New Roman" pitchFamily="18" charset="0"/>
              </a:rPr>
              <a:t> se présente donc comme un cosinus modulé e</a:t>
            </a:r>
            <a:r>
              <a:rPr lang="fr-FR" sz="2200" dirty="0" smtClean="0">
                <a:solidFill>
                  <a:srgbClr val="002060"/>
                </a:solidFill>
                <a:latin typeface="Times New Roman" pitchFamily="18" charset="0"/>
                <a:cs typeface="Times New Roman" pitchFamily="18" charset="0"/>
              </a:rPr>
              <a:t>n</a:t>
            </a:r>
            <a:r>
              <a:rPr lang="fr-FR" sz="2200" dirty="0" smtClean="0">
                <a:solidFill>
                  <a:srgbClr val="002060"/>
                </a:solidFill>
                <a:latin typeface="Times New Roman" pitchFamily="18" charset="0"/>
                <a:cs typeface="Times New Roman" pitchFamily="18" charset="0"/>
              </a:rPr>
              <a:t> amplitude par une  </a:t>
            </a:r>
            <a:r>
              <a:rPr lang="vi-VN" sz="2200" dirty="0" smtClean="0">
                <a:solidFill>
                  <a:srgbClr val="002060"/>
                </a:solidFill>
                <a:latin typeface="Times New Roman" pitchFamily="18" charset="0"/>
                <a:cs typeface="Times New Roman" pitchFamily="18" charset="0"/>
              </a:rPr>
              <a:t>gaussienne</a:t>
            </a:r>
            <a:r>
              <a:rPr lang="fr-FR" sz="2200" dirty="0" smtClean="0">
                <a:solidFill>
                  <a:srgbClr val="002060"/>
                </a:solidFill>
                <a:latin typeface="Times New Roman" pitchFamily="18" charset="0"/>
                <a:cs typeface="Times New Roman" pitchFamily="18" charset="0"/>
              </a:rPr>
              <a:t>. Ce qui explique et vérifie qu’elle a un spectre à bande étroite comme un filtre passe-bande.</a:t>
            </a:r>
            <a:endParaRPr lang="fr-FR" sz="2200" dirty="0">
              <a:solidFill>
                <a:srgbClr val="002060"/>
              </a:solidFill>
              <a:latin typeface="Times New Roman" pitchFamily="18" charset="0"/>
              <a:cs typeface="Times New Roman" pitchFamily="18" charset="0"/>
            </a:endParaRPr>
          </a:p>
        </p:txBody>
      </p:sp>
      <p:sp>
        <p:nvSpPr>
          <p:cNvPr id="22" name="ZoneTexte 21"/>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 DE MORLET</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17</a:t>
            </a:fld>
            <a:endParaRPr lang="fr-FR"/>
          </a:p>
        </p:txBody>
      </p:sp>
      <p:sp>
        <p:nvSpPr>
          <p:cNvPr id="19" name="ZoneTexte 18"/>
          <p:cNvSpPr txBox="1"/>
          <p:nvPr/>
        </p:nvSpPr>
        <p:spPr>
          <a:xfrm>
            <a:off x="8643966" y="3643314"/>
            <a:ext cx="428628" cy="461665"/>
          </a:xfrm>
          <a:prstGeom prst="rect">
            <a:avLst/>
          </a:prstGeom>
          <a:noFill/>
        </p:spPr>
        <p:txBody>
          <a:bodyPr wrap="square" rtlCol="0">
            <a:spAutoFit/>
          </a:bodyPr>
          <a:lstStyle/>
          <a:p>
            <a:r>
              <a:rPr lang="fr-FR" sz="2400" b="1" dirty="0" smtClean="0"/>
              <a:t>t</a:t>
            </a:r>
            <a:endParaRPr lang="fr-FR" sz="2400" b="1" dirty="0"/>
          </a:p>
        </p:txBody>
      </p:sp>
      <p:sp>
        <p:nvSpPr>
          <p:cNvPr id="20" name="ZoneTexte 19"/>
          <p:cNvSpPr txBox="1"/>
          <p:nvPr/>
        </p:nvSpPr>
        <p:spPr>
          <a:xfrm>
            <a:off x="0" y="5357826"/>
            <a:ext cx="9144000" cy="769441"/>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C’est une ondelette relativement simple obtenue comme étant une dérivée seconde d’une Gaussienne.</a:t>
            </a:r>
            <a:endParaRPr lang="fr-FR" sz="2200" dirty="0">
              <a:solidFill>
                <a:srgbClr val="7030A0"/>
              </a:solidFill>
              <a:latin typeface="Times New Roman" pitchFamily="18" charset="0"/>
              <a:cs typeface="Times New Roman" pitchFamily="18" charset="0"/>
            </a:endParaRPr>
          </a:p>
        </p:txBody>
      </p:sp>
      <p:pic>
        <p:nvPicPr>
          <p:cNvPr id="70659" name="Picture 3"/>
          <p:cNvPicPr>
            <a:picLocks noChangeAspect="1" noChangeArrowheads="1"/>
          </p:cNvPicPr>
          <p:nvPr/>
        </p:nvPicPr>
        <p:blipFill>
          <a:blip r:embed="rId2"/>
          <a:srcRect/>
          <a:stretch>
            <a:fillRect/>
          </a:stretch>
        </p:blipFill>
        <p:spPr bwMode="auto">
          <a:xfrm>
            <a:off x="2071671" y="2405071"/>
            <a:ext cx="5643601" cy="2238375"/>
          </a:xfrm>
          <a:prstGeom prst="rect">
            <a:avLst/>
          </a:prstGeom>
          <a:noFill/>
          <a:ln w="9525">
            <a:noFill/>
            <a:miter lim="800000"/>
            <a:headEnd/>
            <a:tailEnd/>
          </a:ln>
          <a:effectLst/>
        </p:spPr>
      </p:pic>
      <p:cxnSp>
        <p:nvCxnSpPr>
          <p:cNvPr id="12" name="Connecteur droit avec flèche 11"/>
          <p:cNvCxnSpPr/>
          <p:nvPr/>
        </p:nvCxnSpPr>
        <p:spPr>
          <a:xfrm>
            <a:off x="1428728" y="3798670"/>
            <a:ext cx="73581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flipH="1" flipV="1">
            <a:off x="3187336" y="3643314"/>
            <a:ext cx="314327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 CHAPEAU MEXICAIN</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25194"/>
            <a:ext cx="9144000" cy="1446550"/>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L’ondelette mère </a:t>
            </a:r>
            <a:r>
              <a:rPr lang="fr-FR" sz="2200" dirty="0" smtClean="0">
                <a:solidFill>
                  <a:srgbClr val="7030A0"/>
                </a:solidFill>
                <a:latin typeface="Times New Roman" pitchFamily="18" charset="0"/>
                <a:cs typeface="Times New Roman" pitchFamily="18" charset="0"/>
                <a:sym typeface="Symbol"/>
              </a:rPr>
              <a:t>(t</a:t>
            </a:r>
            <a:r>
              <a:rPr lang="fr-FR" sz="2200" dirty="0" smtClean="0">
                <a:solidFill>
                  <a:srgbClr val="7030A0"/>
                </a:solidFill>
                <a:latin typeface="Times New Roman" pitchFamily="18" charset="0"/>
                <a:cs typeface="Times New Roman" pitchFamily="18" charset="0"/>
                <a:sym typeface="Symbol"/>
              </a:rPr>
              <a:t>) </a:t>
            </a:r>
            <a:r>
              <a:rPr lang="fr-FR" sz="2200" dirty="0" smtClean="0">
                <a:solidFill>
                  <a:srgbClr val="7030A0"/>
                </a:solidFill>
                <a:latin typeface="Times New Roman" pitchFamily="18" charset="0"/>
                <a:cs typeface="Times New Roman" pitchFamily="18" charset="0"/>
                <a:sym typeface="Symbol"/>
              </a:rPr>
              <a:t>qui génère les</a:t>
            </a:r>
            <a:r>
              <a:rPr lang="fr-FR" sz="2200" dirty="0" smtClean="0">
                <a:solidFill>
                  <a:srgbClr val="7030A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ondelettes de </a:t>
            </a:r>
            <a:r>
              <a:rPr lang="fr-FR" sz="2200" dirty="0" err="1" smtClean="0">
                <a:solidFill>
                  <a:srgbClr val="7030A0"/>
                </a:solidFill>
                <a:latin typeface="Times New Roman" pitchFamily="18" charset="0"/>
                <a:cs typeface="Times New Roman" pitchFamily="18" charset="0"/>
              </a:rPr>
              <a:t>Haar</a:t>
            </a:r>
            <a:r>
              <a:rPr lang="fr-FR" sz="2200" dirty="0" smtClean="0">
                <a:solidFill>
                  <a:srgbClr val="7030A0"/>
                </a:solidFill>
                <a:latin typeface="Times New Roman" pitchFamily="18" charset="0"/>
                <a:cs typeface="Times New Roman" pitchFamily="18" charset="0"/>
              </a:rPr>
              <a:t> est une fonction constante par morceaux </a:t>
            </a:r>
            <a:r>
              <a:rPr lang="fr-FR" sz="2200" dirty="0" smtClean="0">
                <a:solidFill>
                  <a:srgbClr val="7030A0"/>
                </a:solidFill>
                <a:latin typeface="Times New Roman" pitchFamily="18" charset="0"/>
                <a:cs typeface="Times New Roman" pitchFamily="18" charset="0"/>
              </a:rPr>
              <a:t>et la fonction d’échelle qui lui est associée </a:t>
            </a:r>
            <a:r>
              <a:rPr lang="fr-FR" sz="2200" dirty="0" smtClean="0">
                <a:solidFill>
                  <a:srgbClr val="7030A0"/>
                </a:solidFill>
                <a:latin typeface="Times New Roman" pitchFamily="18" charset="0"/>
                <a:cs typeface="Times New Roman" pitchFamily="18" charset="0"/>
                <a:sym typeface="Symbol"/>
              </a:rPr>
              <a:t>(t) est  une fonction paire:</a:t>
            </a:r>
            <a:endParaRPr lang="fr-FR" sz="2200" dirty="0" smtClean="0">
              <a:solidFill>
                <a:srgbClr val="7030A0"/>
              </a:solidFill>
              <a:latin typeface="Times New Roman" pitchFamily="18" charset="0"/>
              <a:cs typeface="Times New Roman" pitchFamily="18" charset="0"/>
            </a:endParaRP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18</a:t>
            </a:fld>
            <a:endParaRPr lang="fr-FR"/>
          </a:p>
        </p:txBody>
      </p:sp>
      <p:graphicFrame>
        <p:nvGraphicFramePr>
          <p:cNvPr id="11" name="Objet 10"/>
          <p:cNvGraphicFramePr>
            <a:graphicFrameLocks noChangeAspect="1"/>
          </p:cNvGraphicFramePr>
          <p:nvPr/>
        </p:nvGraphicFramePr>
        <p:xfrm>
          <a:off x="2603486" y="2285992"/>
          <a:ext cx="4111654" cy="2387412"/>
        </p:xfrm>
        <a:graphic>
          <a:graphicData uri="http://schemas.openxmlformats.org/presentationml/2006/ole">
            <p:oleObj spid="_x0000_s71683" name="Équation" r:id="rId3" imgW="1968480" imgH="1143000" progId="Equation.3">
              <p:embed/>
            </p:oleObj>
          </a:graphicData>
        </a:graphic>
      </p:graphicFrame>
      <p:graphicFrame>
        <p:nvGraphicFramePr>
          <p:cNvPr id="14" name="Objet 13"/>
          <p:cNvGraphicFramePr>
            <a:graphicFrameLocks noChangeAspect="1"/>
          </p:cNvGraphicFramePr>
          <p:nvPr/>
        </p:nvGraphicFramePr>
        <p:xfrm>
          <a:off x="2714612" y="5000636"/>
          <a:ext cx="4903015" cy="1243018"/>
        </p:xfrm>
        <a:graphic>
          <a:graphicData uri="http://schemas.openxmlformats.org/presentationml/2006/ole">
            <p:oleObj spid="_x0000_s71684" name="Équation" r:id="rId4" imgW="1803240" imgH="457200" progId="Equation.3">
              <p:embed/>
            </p:oleObj>
          </a:graphicData>
        </a:graphic>
      </p:graphicFrame>
      <p:sp>
        <p:nvSpPr>
          <p:cNvPr id="18" name="ZoneTexte 17"/>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HAAR</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25194"/>
            <a:ext cx="9144000" cy="1446550"/>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L’ondelette mère </a:t>
            </a:r>
            <a:r>
              <a:rPr lang="fr-FR" sz="2200" dirty="0" smtClean="0">
                <a:solidFill>
                  <a:srgbClr val="7030A0"/>
                </a:solidFill>
                <a:latin typeface="Times New Roman" pitchFamily="18" charset="0"/>
                <a:cs typeface="Times New Roman" pitchFamily="18" charset="0"/>
                <a:sym typeface="Symbol"/>
              </a:rPr>
              <a:t>(t</a:t>
            </a:r>
            <a:r>
              <a:rPr lang="fr-FR" sz="2200" dirty="0" smtClean="0">
                <a:solidFill>
                  <a:srgbClr val="7030A0"/>
                </a:solidFill>
                <a:latin typeface="Times New Roman" pitchFamily="18" charset="0"/>
                <a:cs typeface="Times New Roman" pitchFamily="18" charset="0"/>
                <a:sym typeface="Symbol"/>
              </a:rPr>
              <a:t>) </a:t>
            </a:r>
            <a:r>
              <a:rPr lang="fr-FR" sz="2200" dirty="0" smtClean="0">
                <a:solidFill>
                  <a:srgbClr val="7030A0"/>
                </a:solidFill>
                <a:latin typeface="Times New Roman" pitchFamily="18" charset="0"/>
                <a:cs typeface="Times New Roman" pitchFamily="18" charset="0"/>
                <a:sym typeface="Symbol"/>
              </a:rPr>
              <a:t>qui génère les</a:t>
            </a:r>
            <a:r>
              <a:rPr lang="fr-FR" sz="2200" dirty="0" smtClean="0">
                <a:solidFill>
                  <a:srgbClr val="7030A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ondelettes de </a:t>
            </a:r>
            <a:r>
              <a:rPr lang="fr-FR" sz="2200" dirty="0" err="1" smtClean="0">
                <a:solidFill>
                  <a:srgbClr val="7030A0"/>
                </a:solidFill>
                <a:latin typeface="Times New Roman" pitchFamily="18" charset="0"/>
                <a:cs typeface="Times New Roman" pitchFamily="18" charset="0"/>
              </a:rPr>
              <a:t>Haar</a:t>
            </a:r>
            <a:r>
              <a:rPr lang="fr-FR" sz="2200" dirty="0" smtClean="0">
                <a:solidFill>
                  <a:srgbClr val="7030A0"/>
                </a:solidFill>
                <a:latin typeface="Times New Roman" pitchFamily="18" charset="0"/>
                <a:cs typeface="Times New Roman" pitchFamily="18" charset="0"/>
              </a:rPr>
              <a:t> est une fonction constante par morceaux </a:t>
            </a:r>
            <a:r>
              <a:rPr lang="fr-FR" sz="2200" dirty="0" smtClean="0">
                <a:solidFill>
                  <a:srgbClr val="7030A0"/>
                </a:solidFill>
                <a:latin typeface="Times New Roman" pitchFamily="18" charset="0"/>
                <a:cs typeface="Times New Roman" pitchFamily="18" charset="0"/>
              </a:rPr>
              <a:t>et la fonction d’échelle qui lui est associée </a:t>
            </a:r>
            <a:r>
              <a:rPr lang="fr-FR" sz="2200" dirty="0" smtClean="0">
                <a:solidFill>
                  <a:srgbClr val="7030A0"/>
                </a:solidFill>
                <a:latin typeface="Times New Roman" pitchFamily="18" charset="0"/>
                <a:cs typeface="Times New Roman" pitchFamily="18" charset="0"/>
                <a:sym typeface="Symbol"/>
              </a:rPr>
              <a:t>(t) est  une fonction paire:</a:t>
            </a:r>
            <a:endParaRPr lang="fr-FR" sz="2200" dirty="0" smtClean="0">
              <a:solidFill>
                <a:srgbClr val="7030A0"/>
              </a:solidFill>
              <a:latin typeface="Times New Roman" pitchFamily="18" charset="0"/>
              <a:cs typeface="Times New Roman" pitchFamily="18" charset="0"/>
            </a:endParaRP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19</a:t>
            </a:fld>
            <a:endParaRPr lang="fr-FR"/>
          </a:p>
        </p:txBody>
      </p:sp>
      <p:graphicFrame>
        <p:nvGraphicFramePr>
          <p:cNvPr id="11" name="Objet 10"/>
          <p:cNvGraphicFramePr>
            <a:graphicFrameLocks noChangeAspect="1"/>
          </p:cNvGraphicFramePr>
          <p:nvPr/>
        </p:nvGraphicFramePr>
        <p:xfrm>
          <a:off x="214282" y="2428868"/>
          <a:ext cx="3643338" cy="2115487"/>
        </p:xfrm>
        <a:graphic>
          <a:graphicData uri="http://schemas.openxmlformats.org/presentationml/2006/ole">
            <p:oleObj spid="_x0000_s72706" name="Équation" r:id="rId3" imgW="1968480" imgH="1143000" progId="Equation.3">
              <p:embed/>
            </p:oleObj>
          </a:graphicData>
        </a:graphic>
      </p:graphicFrame>
      <p:graphicFrame>
        <p:nvGraphicFramePr>
          <p:cNvPr id="14" name="Objet 13"/>
          <p:cNvGraphicFramePr>
            <a:graphicFrameLocks noChangeAspect="1"/>
          </p:cNvGraphicFramePr>
          <p:nvPr/>
        </p:nvGraphicFramePr>
        <p:xfrm>
          <a:off x="4741962" y="2714620"/>
          <a:ext cx="4187756" cy="1214446"/>
        </p:xfrm>
        <a:graphic>
          <a:graphicData uri="http://schemas.openxmlformats.org/presentationml/2006/ole">
            <p:oleObj spid="_x0000_s72707" name="Équation" r:id="rId4" imgW="1803240" imgH="457200" progId="Equation.3">
              <p:embed/>
            </p:oleObj>
          </a:graphicData>
        </a:graphic>
      </p:graphicFrame>
      <p:sp>
        <p:nvSpPr>
          <p:cNvPr id="8" name="ZoneTexte 7"/>
          <p:cNvSpPr txBox="1"/>
          <p:nvPr/>
        </p:nvSpPr>
        <p:spPr>
          <a:xfrm>
            <a:off x="0" y="4500570"/>
            <a:ext cx="9144000" cy="430887"/>
          </a:xfrm>
          <a:prstGeom prst="rect">
            <a:avLst/>
          </a:prstGeom>
          <a:noFill/>
        </p:spPr>
        <p:txBody>
          <a:bodyPr wrap="square" rtlCol="0">
            <a:spAutoFit/>
          </a:bodyPr>
          <a:lstStyle/>
          <a:p>
            <a:r>
              <a:rPr lang="fr-FR" sz="2200" b="1" dirty="0" smtClean="0">
                <a:solidFill>
                  <a:srgbClr val="C00000"/>
                </a:solidFill>
                <a:latin typeface="Times New Roman" pitchFamily="18" charset="0"/>
                <a:cs typeface="Times New Roman" pitchFamily="18" charset="0"/>
              </a:rPr>
              <a:t>les </a:t>
            </a:r>
            <a:r>
              <a:rPr lang="fr-FR" sz="2200" b="1" dirty="0" smtClean="0">
                <a:solidFill>
                  <a:srgbClr val="C00000"/>
                </a:solidFill>
                <a:latin typeface="Times New Roman" pitchFamily="18" charset="0"/>
                <a:cs typeface="Times New Roman" pitchFamily="18" charset="0"/>
              </a:rPr>
              <a:t>ondelettes de </a:t>
            </a:r>
            <a:r>
              <a:rPr lang="fr-FR" sz="2200" b="1" dirty="0" err="1" smtClean="0">
                <a:solidFill>
                  <a:srgbClr val="C00000"/>
                </a:solidFill>
                <a:latin typeface="Times New Roman" pitchFamily="18" charset="0"/>
                <a:cs typeface="Times New Roman" pitchFamily="18" charset="0"/>
              </a:rPr>
              <a:t>Haar</a:t>
            </a:r>
            <a:r>
              <a:rPr lang="fr-FR" sz="2200" b="1" dirty="0" smtClean="0">
                <a:solidFill>
                  <a:srgbClr val="C00000"/>
                </a:solidFill>
                <a:latin typeface="Times New Roman" pitchFamily="18" charset="0"/>
                <a:cs typeface="Times New Roman" pitchFamily="18" charset="0"/>
              </a:rPr>
              <a:t> sont alors </a:t>
            </a:r>
            <a:r>
              <a:rPr lang="fr-FR" sz="2200" b="1" dirty="0" smtClean="0">
                <a:solidFill>
                  <a:srgbClr val="C00000"/>
                </a:solidFill>
                <a:latin typeface="Times New Roman" pitchFamily="18" charset="0"/>
                <a:cs typeface="Times New Roman" pitchFamily="18" charset="0"/>
              </a:rPr>
              <a:t>Les </a:t>
            </a:r>
            <a:r>
              <a:rPr lang="fr-FR" sz="2200" b="1" dirty="0" smtClean="0">
                <a:solidFill>
                  <a:srgbClr val="C00000"/>
                </a:solidFill>
                <a:latin typeface="Times New Roman" pitchFamily="18" charset="0"/>
                <a:cs typeface="Times New Roman" pitchFamily="18" charset="0"/>
              </a:rPr>
              <a:t>fonction </a:t>
            </a:r>
            <a:r>
              <a:rPr lang="fr-FR" sz="2200" b="1" dirty="0" err="1" smtClean="0">
                <a:solidFill>
                  <a:srgbClr val="C00000"/>
                </a:solidFill>
                <a:latin typeface="Times New Roman" pitchFamily="18" charset="0"/>
                <a:cs typeface="Times New Roman" pitchFamily="18" charset="0"/>
              </a:rPr>
              <a:t>ψ</a:t>
            </a:r>
            <a:r>
              <a:rPr lang="fr-FR" sz="2200" b="1" baseline="-25000" dirty="0" err="1" smtClean="0">
                <a:solidFill>
                  <a:srgbClr val="C00000"/>
                </a:solidFill>
                <a:latin typeface="Times New Roman" pitchFamily="18" charset="0"/>
                <a:cs typeface="Times New Roman" pitchFamily="18" charset="0"/>
              </a:rPr>
              <a:t>j,k</a:t>
            </a:r>
            <a:r>
              <a:rPr lang="fr-FR" sz="2200" b="1" dirty="0" smtClean="0">
                <a:solidFill>
                  <a:srgbClr val="C00000"/>
                </a:solidFill>
                <a:latin typeface="Times New Roman" pitchFamily="18" charset="0"/>
                <a:cs typeface="Times New Roman" pitchFamily="18" charset="0"/>
              </a:rPr>
              <a:t>(t) définies par : </a:t>
            </a:r>
            <a:endParaRPr lang="fr-FR" sz="2200" b="1" dirty="0">
              <a:solidFill>
                <a:srgbClr val="C00000"/>
              </a:solidFill>
              <a:latin typeface="Times New Roman" pitchFamily="18" charset="0"/>
              <a:cs typeface="Times New Roman" pitchFamily="18" charset="0"/>
            </a:endParaRPr>
          </a:p>
        </p:txBody>
      </p:sp>
      <p:graphicFrame>
        <p:nvGraphicFramePr>
          <p:cNvPr id="9" name="Objet 8"/>
          <p:cNvGraphicFramePr>
            <a:graphicFrameLocks noChangeAspect="1"/>
          </p:cNvGraphicFramePr>
          <p:nvPr/>
        </p:nvGraphicFramePr>
        <p:xfrm>
          <a:off x="857224" y="5072074"/>
          <a:ext cx="7858180" cy="1643051"/>
        </p:xfrm>
        <a:graphic>
          <a:graphicData uri="http://schemas.openxmlformats.org/presentationml/2006/ole">
            <p:oleObj spid="_x0000_s72709" name="Équation" r:id="rId5" imgW="3530520" imgH="1143000" progId="Equation.3">
              <p:embed/>
            </p:oleObj>
          </a:graphicData>
        </a:graphic>
      </p:graphicFrame>
      <p:sp>
        <p:nvSpPr>
          <p:cNvPr id="13" name="ZoneTexte 12"/>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HAAR</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14356"/>
            <a:ext cx="9144000" cy="3816429"/>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L’analyse spectrale à base de la transformée de Fourier présente plusieurs limitations en particulier, elle se prête mal à l’analyse des signaux non-stationnaires. En effet, la TF détecte la présence des composantes fréquentielles d’un signal </a:t>
            </a:r>
            <a:r>
              <a:rPr lang="fr-FR" sz="2200" b="1" u="sng" dirty="0" smtClean="0">
                <a:solidFill>
                  <a:srgbClr val="002060"/>
                </a:solidFill>
                <a:latin typeface="Times New Roman" pitchFamily="18" charset="0"/>
                <a:cs typeface="Times New Roman" pitchFamily="18" charset="0"/>
              </a:rPr>
              <a:t>sans pouvoir les localiser dans le temps.</a:t>
            </a:r>
            <a:endParaRPr lang="fr-FR" sz="2200" b="1" u="sng" dirty="0" smtClean="0">
              <a:solidFill>
                <a:srgbClr val="002060"/>
              </a:solidFill>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INTRODUCTION</a:t>
            </a:r>
            <a:endParaRPr lang="fr-FR" sz="3000" b="1" dirty="0">
              <a:solidFill>
                <a:srgbClr val="FF0000"/>
              </a:solidFill>
              <a:latin typeface="Times New Roman" pitchFamily="18" charset="0"/>
              <a:cs typeface="Times New Roman" pitchFamily="18" charset="0"/>
            </a:endParaRPr>
          </a:p>
        </p:txBody>
      </p:sp>
      <p:cxnSp>
        <p:nvCxnSpPr>
          <p:cNvPr id="5" name="Connecteur droit avec flèche 4"/>
          <p:cNvCxnSpPr/>
          <p:nvPr/>
        </p:nvCxnSpPr>
        <p:spPr>
          <a:xfrm>
            <a:off x="-32" y="3500438"/>
            <a:ext cx="457203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5400000" flipH="1" flipV="1">
            <a:off x="-642180" y="2857496"/>
            <a:ext cx="1285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orme libre 7"/>
          <p:cNvSpPr/>
          <p:nvPr/>
        </p:nvSpPr>
        <p:spPr>
          <a:xfrm>
            <a:off x="-32" y="2514592"/>
            <a:ext cx="4375053" cy="858129"/>
          </a:xfrm>
          <a:custGeom>
            <a:avLst/>
            <a:gdLst>
              <a:gd name="connsiteX0" fmla="*/ 0 w 4375053"/>
              <a:gd name="connsiteY0" fmla="*/ 0 h 858129"/>
              <a:gd name="connsiteX1" fmla="*/ 1012874 w 4375053"/>
              <a:gd name="connsiteY1" fmla="*/ 534572 h 858129"/>
              <a:gd name="connsiteX2" fmla="*/ 1885071 w 4375053"/>
              <a:gd name="connsiteY2" fmla="*/ 675249 h 858129"/>
              <a:gd name="connsiteX3" fmla="*/ 2039816 w 4375053"/>
              <a:gd name="connsiteY3" fmla="*/ 478302 h 858129"/>
              <a:gd name="connsiteX4" fmla="*/ 2110154 w 4375053"/>
              <a:gd name="connsiteY4" fmla="*/ 759655 h 858129"/>
              <a:gd name="connsiteX5" fmla="*/ 2208628 w 4375053"/>
              <a:gd name="connsiteY5" fmla="*/ 576775 h 858129"/>
              <a:gd name="connsiteX6" fmla="*/ 2307102 w 4375053"/>
              <a:gd name="connsiteY6" fmla="*/ 717452 h 858129"/>
              <a:gd name="connsiteX7" fmla="*/ 2433711 w 4375053"/>
              <a:gd name="connsiteY7" fmla="*/ 633046 h 858129"/>
              <a:gd name="connsiteX8" fmla="*/ 2827607 w 4375053"/>
              <a:gd name="connsiteY8" fmla="*/ 759655 h 858129"/>
              <a:gd name="connsiteX9" fmla="*/ 3460653 w 4375053"/>
              <a:gd name="connsiteY9" fmla="*/ 801858 h 858129"/>
              <a:gd name="connsiteX10" fmla="*/ 3967090 w 4375053"/>
              <a:gd name="connsiteY10" fmla="*/ 844062 h 858129"/>
              <a:gd name="connsiteX11" fmla="*/ 4375053 w 4375053"/>
              <a:gd name="connsiteY11" fmla="*/ 858129 h 858129"/>
              <a:gd name="connsiteX12" fmla="*/ 4375053 w 4375053"/>
              <a:gd name="connsiteY12" fmla="*/ 858129 h 85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053" h="858129">
                <a:moveTo>
                  <a:pt x="0" y="0"/>
                </a:moveTo>
                <a:cubicBezTo>
                  <a:pt x="349348" y="211015"/>
                  <a:pt x="698696" y="422031"/>
                  <a:pt x="1012874" y="534572"/>
                </a:cubicBezTo>
                <a:cubicBezTo>
                  <a:pt x="1327053" y="647114"/>
                  <a:pt x="1713914" y="684627"/>
                  <a:pt x="1885071" y="675249"/>
                </a:cubicBezTo>
                <a:cubicBezTo>
                  <a:pt x="2056228" y="665871"/>
                  <a:pt x="2002302" y="464234"/>
                  <a:pt x="2039816" y="478302"/>
                </a:cubicBezTo>
                <a:cubicBezTo>
                  <a:pt x="2077330" y="492370"/>
                  <a:pt x="2082019" y="743243"/>
                  <a:pt x="2110154" y="759655"/>
                </a:cubicBezTo>
                <a:cubicBezTo>
                  <a:pt x="2138289" y="776067"/>
                  <a:pt x="2175803" y="583809"/>
                  <a:pt x="2208628" y="576775"/>
                </a:cubicBezTo>
                <a:cubicBezTo>
                  <a:pt x="2241453" y="569741"/>
                  <a:pt x="2269588" y="708074"/>
                  <a:pt x="2307102" y="717452"/>
                </a:cubicBezTo>
                <a:cubicBezTo>
                  <a:pt x="2344616" y="726831"/>
                  <a:pt x="2346960" y="626012"/>
                  <a:pt x="2433711" y="633046"/>
                </a:cubicBezTo>
                <a:cubicBezTo>
                  <a:pt x="2520462" y="640080"/>
                  <a:pt x="2656450" y="731520"/>
                  <a:pt x="2827607" y="759655"/>
                </a:cubicBezTo>
                <a:cubicBezTo>
                  <a:pt x="2998764" y="787790"/>
                  <a:pt x="3460653" y="801858"/>
                  <a:pt x="3460653" y="801858"/>
                </a:cubicBezTo>
                <a:lnTo>
                  <a:pt x="3967090" y="844062"/>
                </a:lnTo>
                <a:cubicBezTo>
                  <a:pt x="4119490" y="853440"/>
                  <a:pt x="4375053" y="858129"/>
                  <a:pt x="4375053" y="858129"/>
                </a:cubicBezTo>
                <a:lnTo>
                  <a:pt x="4375053" y="858129"/>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0" name="Connecteur droit avec flèche 9"/>
          <p:cNvCxnSpPr/>
          <p:nvPr/>
        </p:nvCxnSpPr>
        <p:spPr>
          <a:xfrm>
            <a:off x="2071670" y="2927346"/>
            <a:ext cx="500066" cy="1588"/>
          </a:xfrm>
          <a:prstGeom prst="straightConnector1">
            <a:avLst/>
          </a:prstGeom>
          <a:ln w="28575">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073259" y="2571744"/>
            <a:ext cx="428628" cy="430887"/>
          </a:xfrm>
          <a:prstGeom prst="rect">
            <a:avLst/>
          </a:prstGeom>
          <a:noFill/>
        </p:spPr>
        <p:txBody>
          <a:bodyPr wrap="square" rtlCol="0">
            <a:spAutoFit/>
          </a:bodyPr>
          <a:lstStyle/>
          <a:p>
            <a:r>
              <a:rPr lang="fr-FR" dirty="0" smtClean="0">
                <a:sym typeface="Symbol"/>
              </a:rPr>
              <a:t></a:t>
            </a:r>
            <a:r>
              <a:rPr lang="fr-FR" sz="2200" b="1" dirty="0" smtClean="0">
                <a:solidFill>
                  <a:srgbClr val="002060"/>
                </a:solidFill>
                <a:latin typeface="Times New Roman" pitchFamily="18" charset="0"/>
                <a:cs typeface="Times New Roman" pitchFamily="18" charset="0"/>
                <a:sym typeface="Symbol"/>
              </a:rPr>
              <a:t></a:t>
            </a:r>
            <a:endParaRPr lang="fr-FR" sz="2200" b="1" dirty="0">
              <a:solidFill>
                <a:srgbClr val="002060"/>
              </a:solidFill>
              <a:latin typeface="Times New Roman" pitchFamily="18" charset="0"/>
              <a:cs typeface="Times New Roman" pitchFamily="18" charset="0"/>
            </a:endParaRPr>
          </a:p>
        </p:txBody>
      </p:sp>
      <p:cxnSp>
        <p:nvCxnSpPr>
          <p:cNvPr id="14" name="Connecteur droit avec flèche 13"/>
          <p:cNvCxnSpPr/>
          <p:nvPr/>
        </p:nvCxnSpPr>
        <p:spPr>
          <a:xfrm>
            <a:off x="71406" y="2428868"/>
            <a:ext cx="4286280" cy="1588"/>
          </a:xfrm>
          <a:prstGeom prst="straightConnector1">
            <a:avLst/>
          </a:prstGeom>
          <a:ln w="28575">
            <a:solidFill>
              <a:srgbClr val="0070C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716069" y="2000240"/>
            <a:ext cx="1000132" cy="430887"/>
          </a:xfrm>
          <a:prstGeom prst="rect">
            <a:avLst/>
          </a:prstGeom>
          <a:noFill/>
        </p:spPr>
        <p:txBody>
          <a:bodyPr wrap="square" rtlCol="0">
            <a:spAutoFit/>
          </a:bodyPr>
          <a:lstStyle/>
          <a:p>
            <a:pPr algn="ctr"/>
            <a:r>
              <a:rPr lang="fr-FR" sz="2200" b="1" dirty="0" smtClean="0">
                <a:solidFill>
                  <a:srgbClr val="0070C0"/>
                </a:solidFill>
                <a:latin typeface="Times New Roman" pitchFamily="18" charset="0"/>
                <a:cs typeface="Times New Roman" pitchFamily="18" charset="0"/>
              </a:rPr>
              <a:t>T</a:t>
            </a:r>
            <a:endParaRPr lang="fr-FR" sz="2200" b="1" dirty="0">
              <a:solidFill>
                <a:srgbClr val="0070C0"/>
              </a:solidFill>
              <a:latin typeface="Times New Roman" pitchFamily="18" charset="0"/>
              <a:cs typeface="Times New Roman" pitchFamily="18" charset="0"/>
            </a:endParaRPr>
          </a:p>
        </p:txBody>
      </p:sp>
      <p:sp>
        <p:nvSpPr>
          <p:cNvPr id="18" name="ZoneTexte 17"/>
          <p:cNvSpPr txBox="1"/>
          <p:nvPr/>
        </p:nvSpPr>
        <p:spPr>
          <a:xfrm>
            <a:off x="3859209" y="3559734"/>
            <a:ext cx="928694" cy="369332"/>
          </a:xfrm>
          <a:prstGeom prst="rect">
            <a:avLst/>
          </a:prstGeom>
          <a:noFill/>
        </p:spPr>
        <p:txBody>
          <a:bodyPr wrap="square" rtlCol="0">
            <a:spAutoFit/>
          </a:bodyPr>
          <a:lstStyle/>
          <a:p>
            <a:r>
              <a:rPr lang="fr-FR" b="1" dirty="0" smtClean="0"/>
              <a:t>temps</a:t>
            </a:r>
            <a:endParaRPr lang="fr-FR" b="1" dirty="0"/>
          </a:p>
        </p:txBody>
      </p:sp>
      <p:cxnSp>
        <p:nvCxnSpPr>
          <p:cNvPr id="15" name="Connecteur droit avec flèche 14"/>
          <p:cNvCxnSpPr/>
          <p:nvPr/>
        </p:nvCxnSpPr>
        <p:spPr>
          <a:xfrm>
            <a:off x="4645027" y="3499644"/>
            <a:ext cx="457203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4001290" y="2856702"/>
            <a:ext cx="1285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072462" y="3559734"/>
            <a:ext cx="1143008" cy="369332"/>
          </a:xfrm>
          <a:prstGeom prst="rect">
            <a:avLst/>
          </a:prstGeom>
          <a:noFill/>
        </p:spPr>
        <p:txBody>
          <a:bodyPr wrap="square" rtlCol="0">
            <a:spAutoFit/>
          </a:bodyPr>
          <a:lstStyle/>
          <a:p>
            <a:r>
              <a:rPr lang="fr-FR" b="1" dirty="0" smtClean="0"/>
              <a:t>fréquence</a:t>
            </a:r>
            <a:endParaRPr lang="fr-FR" b="1" dirty="0"/>
          </a:p>
        </p:txBody>
      </p:sp>
      <p:sp>
        <p:nvSpPr>
          <p:cNvPr id="22" name="ZoneTexte 21"/>
          <p:cNvSpPr txBox="1"/>
          <p:nvPr/>
        </p:nvSpPr>
        <p:spPr>
          <a:xfrm>
            <a:off x="4786314" y="2071678"/>
            <a:ext cx="928694" cy="369332"/>
          </a:xfrm>
          <a:prstGeom prst="rect">
            <a:avLst/>
          </a:prstGeom>
          <a:noFill/>
        </p:spPr>
        <p:txBody>
          <a:bodyPr wrap="square" rtlCol="0">
            <a:spAutoFit/>
          </a:bodyPr>
          <a:lstStyle/>
          <a:p>
            <a:r>
              <a:rPr lang="fr-FR" b="1" dirty="0" smtClean="0">
                <a:solidFill>
                  <a:srgbClr val="7030A0"/>
                </a:solidFill>
              </a:rPr>
              <a:t>Spectre</a:t>
            </a:r>
            <a:endParaRPr lang="fr-FR" b="1" dirty="0">
              <a:solidFill>
                <a:srgbClr val="7030A0"/>
              </a:solidFill>
            </a:endParaRPr>
          </a:p>
        </p:txBody>
      </p:sp>
      <p:sp>
        <p:nvSpPr>
          <p:cNvPr id="23" name="Forme libre 22"/>
          <p:cNvSpPr/>
          <p:nvPr/>
        </p:nvSpPr>
        <p:spPr>
          <a:xfrm>
            <a:off x="4628271" y="2504049"/>
            <a:ext cx="2799471" cy="1033976"/>
          </a:xfrm>
          <a:custGeom>
            <a:avLst/>
            <a:gdLst>
              <a:gd name="connsiteX0" fmla="*/ 0 w 2799471"/>
              <a:gd name="connsiteY0" fmla="*/ 0 h 1033976"/>
              <a:gd name="connsiteX1" fmla="*/ 365760 w 2799471"/>
              <a:gd name="connsiteY1" fmla="*/ 196948 h 1033976"/>
              <a:gd name="connsiteX2" fmla="*/ 548640 w 2799471"/>
              <a:gd name="connsiteY2" fmla="*/ 422031 h 1033976"/>
              <a:gd name="connsiteX3" fmla="*/ 675249 w 2799471"/>
              <a:gd name="connsiteY3" fmla="*/ 689317 h 1033976"/>
              <a:gd name="connsiteX4" fmla="*/ 731520 w 2799471"/>
              <a:gd name="connsiteY4" fmla="*/ 886265 h 1033976"/>
              <a:gd name="connsiteX5" fmla="*/ 815926 w 2799471"/>
              <a:gd name="connsiteY5" fmla="*/ 970671 h 1033976"/>
              <a:gd name="connsiteX6" fmla="*/ 942535 w 2799471"/>
              <a:gd name="connsiteY6" fmla="*/ 956603 h 1033976"/>
              <a:gd name="connsiteX7" fmla="*/ 998806 w 2799471"/>
              <a:gd name="connsiteY7" fmla="*/ 886265 h 1033976"/>
              <a:gd name="connsiteX8" fmla="*/ 1167618 w 2799471"/>
              <a:gd name="connsiteY8" fmla="*/ 900333 h 1033976"/>
              <a:gd name="connsiteX9" fmla="*/ 1237957 w 2799471"/>
              <a:gd name="connsiteY9" fmla="*/ 1012874 h 1033976"/>
              <a:gd name="connsiteX10" fmla="*/ 1350498 w 2799471"/>
              <a:gd name="connsiteY10" fmla="*/ 970671 h 1033976"/>
              <a:gd name="connsiteX11" fmla="*/ 1448972 w 2799471"/>
              <a:gd name="connsiteY11" fmla="*/ 633046 h 1033976"/>
              <a:gd name="connsiteX12" fmla="*/ 1491175 w 2799471"/>
              <a:gd name="connsiteY12" fmla="*/ 534573 h 1033976"/>
              <a:gd name="connsiteX13" fmla="*/ 1561514 w 2799471"/>
              <a:gd name="connsiteY13" fmla="*/ 703385 h 1033976"/>
              <a:gd name="connsiteX14" fmla="*/ 1702191 w 2799471"/>
              <a:gd name="connsiteY14" fmla="*/ 900333 h 1033976"/>
              <a:gd name="connsiteX15" fmla="*/ 1828800 w 2799471"/>
              <a:gd name="connsiteY15" fmla="*/ 984739 h 1033976"/>
              <a:gd name="connsiteX16" fmla="*/ 1969477 w 2799471"/>
              <a:gd name="connsiteY16" fmla="*/ 942536 h 1033976"/>
              <a:gd name="connsiteX17" fmla="*/ 2011680 w 2799471"/>
              <a:gd name="connsiteY17" fmla="*/ 872197 h 1033976"/>
              <a:gd name="connsiteX18" fmla="*/ 2152357 w 2799471"/>
              <a:gd name="connsiteY18" fmla="*/ 914400 h 1033976"/>
              <a:gd name="connsiteX19" fmla="*/ 2208627 w 2799471"/>
              <a:gd name="connsiteY19" fmla="*/ 942536 h 1033976"/>
              <a:gd name="connsiteX20" fmla="*/ 2335237 w 2799471"/>
              <a:gd name="connsiteY20" fmla="*/ 998806 h 1033976"/>
              <a:gd name="connsiteX21" fmla="*/ 2405575 w 2799471"/>
              <a:gd name="connsiteY21" fmla="*/ 970671 h 1033976"/>
              <a:gd name="connsiteX22" fmla="*/ 2433711 w 2799471"/>
              <a:gd name="connsiteY22" fmla="*/ 984739 h 1033976"/>
              <a:gd name="connsiteX23" fmla="*/ 2799471 w 2799471"/>
              <a:gd name="connsiteY23" fmla="*/ 886265 h 1033976"/>
              <a:gd name="connsiteX24" fmla="*/ 2799471 w 2799471"/>
              <a:gd name="connsiteY24" fmla="*/ 886265 h 1033976"/>
              <a:gd name="connsiteX25" fmla="*/ 2771335 w 2799471"/>
              <a:gd name="connsiteY25" fmla="*/ 900333 h 1033976"/>
              <a:gd name="connsiteX26" fmla="*/ 2799471 w 2799471"/>
              <a:gd name="connsiteY26" fmla="*/ 914400 h 103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99471" h="1033976">
                <a:moveTo>
                  <a:pt x="0" y="0"/>
                </a:moveTo>
                <a:cubicBezTo>
                  <a:pt x="137160" y="63305"/>
                  <a:pt x="274320" y="126610"/>
                  <a:pt x="365760" y="196948"/>
                </a:cubicBezTo>
                <a:cubicBezTo>
                  <a:pt x="457200" y="267286"/>
                  <a:pt x="497059" y="339970"/>
                  <a:pt x="548640" y="422031"/>
                </a:cubicBezTo>
                <a:cubicBezTo>
                  <a:pt x="600221" y="504092"/>
                  <a:pt x="644769" y="611945"/>
                  <a:pt x="675249" y="689317"/>
                </a:cubicBezTo>
                <a:cubicBezTo>
                  <a:pt x="705729" y="766689"/>
                  <a:pt x="708074" y="839373"/>
                  <a:pt x="731520" y="886265"/>
                </a:cubicBezTo>
                <a:cubicBezTo>
                  <a:pt x="754966" y="933157"/>
                  <a:pt x="780757" y="958948"/>
                  <a:pt x="815926" y="970671"/>
                </a:cubicBezTo>
                <a:cubicBezTo>
                  <a:pt x="851095" y="982394"/>
                  <a:pt x="912055" y="970671"/>
                  <a:pt x="942535" y="956603"/>
                </a:cubicBezTo>
                <a:cubicBezTo>
                  <a:pt x="973015" y="942535"/>
                  <a:pt x="961292" y="895643"/>
                  <a:pt x="998806" y="886265"/>
                </a:cubicBezTo>
                <a:cubicBezTo>
                  <a:pt x="1036320" y="876887"/>
                  <a:pt x="1127760" y="879232"/>
                  <a:pt x="1167618" y="900333"/>
                </a:cubicBezTo>
                <a:cubicBezTo>
                  <a:pt x="1207477" y="921435"/>
                  <a:pt x="1207477" y="1001151"/>
                  <a:pt x="1237957" y="1012874"/>
                </a:cubicBezTo>
                <a:cubicBezTo>
                  <a:pt x="1268437" y="1024597"/>
                  <a:pt x="1315329" y="1033976"/>
                  <a:pt x="1350498" y="970671"/>
                </a:cubicBezTo>
                <a:cubicBezTo>
                  <a:pt x="1385667" y="907366"/>
                  <a:pt x="1425526" y="705729"/>
                  <a:pt x="1448972" y="633046"/>
                </a:cubicBezTo>
                <a:cubicBezTo>
                  <a:pt x="1472418" y="560363"/>
                  <a:pt x="1472418" y="522850"/>
                  <a:pt x="1491175" y="534573"/>
                </a:cubicBezTo>
                <a:cubicBezTo>
                  <a:pt x="1509932" y="546296"/>
                  <a:pt x="1526345" y="642425"/>
                  <a:pt x="1561514" y="703385"/>
                </a:cubicBezTo>
                <a:cubicBezTo>
                  <a:pt x="1596683" y="764345"/>
                  <a:pt x="1657643" y="853441"/>
                  <a:pt x="1702191" y="900333"/>
                </a:cubicBezTo>
                <a:cubicBezTo>
                  <a:pt x="1746739" y="947225"/>
                  <a:pt x="1784252" y="977705"/>
                  <a:pt x="1828800" y="984739"/>
                </a:cubicBezTo>
                <a:cubicBezTo>
                  <a:pt x="1873348" y="991773"/>
                  <a:pt x="1938997" y="961293"/>
                  <a:pt x="1969477" y="942536"/>
                </a:cubicBezTo>
                <a:cubicBezTo>
                  <a:pt x="1999957" y="923779"/>
                  <a:pt x="1981200" y="876886"/>
                  <a:pt x="2011680" y="872197"/>
                </a:cubicBezTo>
                <a:cubicBezTo>
                  <a:pt x="2042160" y="867508"/>
                  <a:pt x="2119533" y="902677"/>
                  <a:pt x="2152357" y="914400"/>
                </a:cubicBezTo>
                <a:cubicBezTo>
                  <a:pt x="2185181" y="926123"/>
                  <a:pt x="2178147" y="928468"/>
                  <a:pt x="2208627" y="942536"/>
                </a:cubicBezTo>
                <a:cubicBezTo>
                  <a:pt x="2239107" y="956604"/>
                  <a:pt x="2302412" y="994117"/>
                  <a:pt x="2335237" y="998806"/>
                </a:cubicBezTo>
                <a:cubicBezTo>
                  <a:pt x="2368062" y="1003495"/>
                  <a:pt x="2389163" y="973016"/>
                  <a:pt x="2405575" y="970671"/>
                </a:cubicBezTo>
                <a:cubicBezTo>
                  <a:pt x="2421987" y="968327"/>
                  <a:pt x="2368062" y="998807"/>
                  <a:pt x="2433711" y="984739"/>
                </a:cubicBezTo>
                <a:cubicBezTo>
                  <a:pt x="2499360" y="970671"/>
                  <a:pt x="2799471" y="886265"/>
                  <a:pt x="2799471" y="886265"/>
                </a:cubicBezTo>
                <a:lnTo>
                  <a:pt x="2799471" y="886265"/>
                </a:lnTo>
                <a:cubicBezTo>
                  <a:pt x="2794782" y="888610"/>
                  <a:pt x="2771335" y="895644"/>
                  <a:pt x="2771335" y="900333"/>
                </a:cubicBezTo>
                <a:cubicBezTo>
                  <a:pt x="2771335" y="905022"/>
                  <a:pt x="2785403" y="909711"/>
                  <a:pt x="2799471" y="914400"/>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ZoneTexte 23"/>
          <p:cNvSpPr txBox="1"/>
          <p:nvPr/>
        </p:nvSpPr>
        <p:spPr>
          <a:xfrm>
            <a:off x="6072198" y="2143116"/>
            <a:ext cx="2714644" cy="892552"/>
          </a:xfrm>
          <a:prstGeom prst="rect">
            <a:avLst/>
          </a:prstGeom>
          <a:noFill/>
        </p:spPr>
        <p:txBody>
          <a:bodyPr wrap="square" rtlCol="0">
            <a:spAutoFit/>
          </a:bodyPr>
          <a:lstStyle/>
          <a:p>
            <a:pPr algn="just"/>
            <a:r>
              <a:rPr lang="fr-FR" sz="2000" b="1" dirty="0" smtClean="0">
                <a:solidFill>
                  <a:srgbClr val="00B050"/>
                </a:solidFill>
                <a:latin typeface="Tahoma" pitchFamily="34" charset="0"/>
                <a:ea typeface="Tahoma" pitchFamily="34" charset="0"/>
                <a:cs typeface="Tahoma" pitchFamily="34" charset="0"/>
                <a:sym typeface="Symbol"/>
              </a:rPr>
              <a:t></a:t>
            </a:r>
            <a:r>
              <a:rPr lang="fr-FR" sz="1600" b="1" dirty="0" smtClean="0">
                <a:solidFill>
                  <a:srgbClr val="00B050"/>
                </a:solidFill>
                <a:latin typeface="Tahoma" pitchFamily="34" charset="0"/>
                <a:ea typeface="Tahoma" pitchFamily="34" charset="0"/>
                <a:cs typeface="Tahoma" pitchFamily="34" charset="0"/>
              </a:rPr>
              <a:t> bandes fréquentielles présentent dans le signal analysé</a:t>
            </a:r>
            <a:endParaRPr lang="fr-FR" sz="1600" b="1" dirty="0">
              <a:solidFill>
                <a:srgbClr val="00B050"/>
              </a:solidFill>
              <a:latin typeface="Tahoma" pitchFamily="34" charset="0"/>
              <a:ea typeface="Tahoma" pitchFamily="34" charset="0"/>
              <a:cs typeface="Tahoma" pitchFamily="34" charset="0"/>
            </a:endParaRPr>
          </a:p>
        </p:txBody>
      </p:sp>
      <p:cxnSp>
        <p:nvCxnSpPr>
          <p:cNvPr id="26" name="Connecteur droit avec flèche 25"/>
          <p:cNvCxnSpPr/>
          <p:nvPr/>
        </p:nvCxnSpPr>
        <p:spPr>
          <a:xfrm rot="10800000" flipV="1">
            <a:off x="4929190" y="2643182"/>
            <a:ext cx="1000132" cy="357190"/>
          </a:xfrm>
          <a:prstGeom prst="straightConnector1">
            <a:avLst/>
          </a:prstGeom>
          <a:ln w="2857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5400000">
            <a:off x="6143636" y="3071810"/>
            <a:ext cx="357190" cy="357190"/>
          </a:xfrm>
          <a:prstGeom prst="straightConnector1">
            <a:avLst/>
          </a:prstGeom>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0" y="4143380"/>
            <a:ext cx="9144000" cy="1938992"/>
          </a:xfrm>
          <a:prstGeom prst="rect">
            <a:avLst/>
          </a:prstGeom>
          <a:noFill/>
        </p:spPr>
        <p:txBody>
          <a:bodyPr wrap="square" rtlCol="0">
            <a:spAutoFit/>
          </a:bodyPr>
          <a:lstStyle/>
          <a:p>
            <a:pPr algn="just"/>
            <a:r>
              <a:rPr lang="fr-FR" dirty="0" smtClean="0">
                <a:solidFill>
                  <a:srgbClr val="7030A0"/>
                </a:solidFill>
                <a:latin typeface="Tahoma" pitchFamily="34" charset="0"/>
                <a:ea typeface="Tahoma" pitchFamily="34" charset="0"/>
                <a:cs typeface="Tahoma" pitchFamily="34" charset="0"/>
              </a:rPr>
              <a:t>Dans l’exemple ci-dessus, la TF nous permet de détecter la présence des différentes composantes fréquentielles du signal mais elle ne peut pas préciser les instants de leurs présences ou leur disparitions dans le signal.</a:t>
            </a:r>
          </a:p>
          <a:p>
            <a:pPr algn="just"/>
            <a:endParaRPr lang="fr-FR" sz="2200" dirty="0" smtClean="0">
              <a:solidFill>
                <a:srgbClr val="0070C0"/>
              </a:solidFill>
              <a:latin typeface="Times New Roman" pitchFamily="18" charset="0"/>
              <a:ea typeface="Tahoma" pitchFamily="34" charset="0"/>
              <a:cs typeface="Times New Roman" pitchFamily="18" charset="0"/>
            </a:endParaRPr>
          </a:p>
          <a:p>
            <a:pPr algn="just"/>
            <a:r>
              <a:rPr lang="fr-FR" sz="2200" dirty="0" smtClean="0">
                <a:solidFill>
                  <a:srgbClr val="0070C0"/>
                </a:solidFill>
                <a:latin typeface="Times New Roman" pitchFamily="18" charset="0"/>
                <a:ea typeface="Tahoma" pitchFamily="34" charset="0"/>
                <a:cs typeface="Times New Roman" pitchFamily="18" charset="0"/>
              </a:rPr>
              <a:t>Pour pallier à cet inconvénients une transformée de Fourier à court terme a été proposée</a:t>
            </a:r>
            <a:endParaRPr lang="fr-FR" sz="2200" dirty="0">
              <a:solidFill>
                <a:srgbClr val="0070C0"/>
              </a:solidFill>
              <a:latin typeface="Times New Roman" pitchFamily="18" charset="0"/>
              <a:ea typeface="Tahoma" pitchFamily="34" charset="0"/>
              <a:cs typeface="Times New Roman" pitchFamily="18" charset="0"/>
            </a:endParaRPr>
          </a:p>
        </p:txBody>
      </p:sp>
      <p:sp>
        <p:nvSpPr>
          <p:cNvPr id="30" name="Espace réservé du numéro de diapositive 29"/>
          <p:cNvSpPr>
            <a:spLocks noGrp="1"/>
          </p:cNvSpPr>
          <p:nvPr>
            <p:ph type="sldNum" sz="quarter" idx="12"/>
          </p:nvPr>
        </p:nvSpPr>
        <p:spPr/>
        <p:txBody>
          <a:bodyPr/>
          <a:lstStyle/>
          <a:p>
            <a:fld id="{2D849293-9FFB-455D-8E04-D5321DD3C202}"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516551"/>
            <a:ext cx="9144000" cy="769441"/>
          </a:xfrm>
          <a:prstGeom prst="rect">
            <a:avLst/>
          </a:prstGeom>
          <a:noFill/>
        </p:spPr>
        <p:txBody>
          <a:bodyPr wrap="square" rtlCol="0">
            <a:spAutoFit/>
          </a:bodyPr>
          <a:lstStyle/>
          <a:p>
            <a:pPr algn="ctr"/>
            <a:r>
              <a:rPr lang="fr-FR" sz="2200" b="1" dirty="0" smtClean="0">
                <a:solidFill>
                  <a:srgbClr val="002060"/>
                </a:solidFill>
                <a:latin typeface="Times New Roman" pitchFamily="18" charset="0"/>
                <a:cs typeface="Times New Roman" pitchFamily="18" charset="0"/>
              </a:rPr>
              <a:t>Ondelettes de </a:t>
            </a:r>
            <a:r>
              <a:rPr lang="fr-FR" sz="2200" b="1" dirty="0" err="1" smtClean="0">
                <a:solidFill>
                  <a:srgbClr val="002060"/>
                </a:solidFill>
                <a:latin typeface="Times New Roman" pitchFamily="18" charset="0"/>
                <a:cs typeface="Times New Roman" pitchFamily="18" charset="0"/>
              </a:rPr>
              <a:t>Haar</a:t>
            </a:r>
            <a:r>
              <a:rPr lang="fr-FR" sz="2200" b="1" dirty="0" smtClean="0">
                <a:solidFill>
                  <a:srgbClr val="002060"/>
                </a:solidFill>
                <a:latin typeface="Times New Roman" pitchFamily="18" charset="0"/>
                <a:cs typeface="Times New Roman" pitchFamily="18" charset="0"/>
              </a:rPr>
              <a:t> </a:t>
            </a:r>
            <a:r>
              <a:rPr lang="el-GR" sz="2200" b="1" dirty="0" smtClean="0">
                <a:solidFill>
                  <a:srgbClr val="002060"/>
                </a:solidFill>
                <a:latin typeface="Times New Roman" pitchFamily="18" charset="0"/>
                <a:cs typeface="Times New Roman" pitchFamily="18" charset="0"/>
              </a:rPr>
              <a:t>ψ</a:t>
            </a:r>
            <a:r>
              <a:rPr lang="el-GR" sz="2200" b="1" baseline="-25000" dirty="0" smtClean="0">
                <a:solidFill>
                  <a:srgbClr val="002060"/>
                </a:solidFill>
                <a:latin typeface="Times New Roman" pitchFamily="18" charset="0"/>
                <a:cs typeface="Times New Roman" pitchFamily="18" charset="0"/>
              </a:rPr>
              <a:t>0,1</a:t>
            </a:r>
            <a:r>
              <a:rPr lang="el-GR" sz="2200" b="1" dirty="0" smtClean="0">
                <a:solidFill>
                  <a:srgbClr val="002060"/>
                </a:solidFill>
                <a:latin typeface="Times New Roman" pitchFamily="18" charset="0"/>
                <a:cs typeface="Times New Roman" pitchFamily="18" charset="0"/>
              </a:rPr>
              <a:t> </a:t>
            </a:r>
            <a:r>
              <a:rPr lang="fr-FR" sz="2200" b="1" dirty="0" smtClean="0">
                <a:solidFill>
                  <a:srgbClr val="002060"/>
                </a:solidFill>
                <a:latin typeface="Times New Roman" pitchFamily="18" charset="0"/>
                <a:cs typeface="Times New Roman" pitchFamily="18" charset="0"/>
              </a:rPr>
              <a:t>et </a:t>
            </a:r>
            <a:r>
              <a:rPr lang="el-GR" sz="2200" b="1" dirty="0" smtClean="0">
                <a:solidFill>
                  <a:srgbClr val="002060"/>
                </a:solidFill>
                <a:latin typeface="Times New Roman" pitchFamily="18" charset="0"/>
                <a:cs typeface="Times New Roman" pitchFamily="18" charset="0"/>
              </a:rPr>
              <a:t>ψ</a:t>
            </a:r>
            <a:r>
              <a:rPr lang="el-GR" sz="2200" b="1" baseline="-25000" dirty="0" smtClean="0">
                <a:solidFill>
                  <a:srgbClr val="002060"/>
                </a:solidFill>
                <a:latin typeface="Times New Roman" pitchFamily="18" charset="0"/>
                <a:cs typeface="Times New Roman" pitchFamily="18" charset="0"/>
              </a:rPr>
              <a:t>1,1</a:t>
            </a:r>
            <a:endParaRPr lang="fr-FR" sz="2200" b="1" baseline="-25000" dirty="0" smtClean="0">
              <a:solidFill>
                <a:srgbClr val="002060"/>
              </a:solidFill>
              <a:latin typeface="Times New Roman" pitchFamily="18" charset="0"/>
              <a:cs typeface="Times New Roman" pitchFamily="18" charset="0"/>
            </a:endParaRP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20</a:t>
            </a:fld>
            <a:endParaRPr lang="fr-FR"/>
          </a:p>
        </p:txBody>
      </p:sp>
      <p:sp>
        <p:nvSpPr>
          <p:cNvPr id="19" name="ZoneTexte 18"/>
          <p:cNvSpPr txBox="1"/>
          <p:nvPr/>
        </p:nvSpPr>
        <p:spPr>
          <a:xfrm>
            <a:off x="7858148" y="3286124"/>
            <a:ext cx="428628" cy="461665"/>
          </a:xfrm>
          <a:prstGeom prst="rect">
            <a:avLst/>
          </a:prstGeom>
          <a:noFill/>
        </p:spPr>
        <p:txBody>
          <a:bodyPr wrap="square" rtlCol="0">
            <a:spAutoFit/>
          </a:bodyPr>
          <a:lstStyle/>
          <a:p>
            <a:r>
              <a:rPr lang="fr-FR" sz="2400" b="1" dirty="0" smtClean="0"/>
              <a:t>t</a:t>
            </a:r>
            <a:endParaRPr lang="fr-FR" sz="2400" b="1" dirty="0"/>
          </a:p>
        </p:txBody>
      </p:sp>
      <p:pic>
        <p:nvPicPr>
          <p:cNvPr id="73730" name="Picture 2"/>
          <p:cNvPicPr>
            <a:picLocks noChangeAspect="1" noChangeArrowheads="1"/>
          </p:cNvPicPr>
          <p:nvPr/>
        </p:nvPicPr>
        <p:blipFill>
          <a:blip r:embed="rId2"/>
          <a:srcRect/>
          <a:stretch>
            <a:fillRect/>
          </a:stretch>
        </p:blipFill>
        <p:spPr bwMode="auto">
          <a:xfrm>
            <a:off x="1142976" y="2219328"/>
            <a:ext cx="6715172" cy="3495688"/>
          </a:xfrm>
          <a:prstGeom prst="rect">
            <a:avLst/>
          </a:prstGeom>
          <a:noFill/>
          <a:ln w="9525">
            <a:noFill/>
            <a:miter lim="800000"/>
            <a:headEnd/>
            <a:tailEnd/>
          </a:ln>
          <a:effectLst/>
        </p:spPr>
      </p:pic>
      <p:sp>
        <p:nvSpPr>
          <p:cNvPr id="14" name="ZoneTexte 13"/>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HAAR</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32621"/>
            <a:ext cx="9144000" cy="3139321"/>
          </a:xfrm>
          <a:prstGeom prst="rect">
            <a:avLst/>
          </a:prstGeom>
          <a:noFill/>
        </p:spPr>
        <p:txBody>
          <a:bodyPr wrap="square" rtlCol="0">
            <a:spAutoFit/>
          </a:bodyPr>
          <a:lstStyle/>
          <a:p>
            <a:endParaRPr lang="fr-FR" sz="2200" b="1" u="sng" dirty="0" smtClean="0">
              <a:solidFill>
                <a:srgbClr val="002060"/>
              </a:solidFill>
              <a:latin typeface="Times New Roman" pitchFamily="18" charset="0"/>
              <a:cs typeface="Times New Roman" pitchFamily="18" charset="0"/>
            </a:endParaRPr>
          </a:p>
          <a:p>
            <a:pPr algn="just"/>
            <a:r>
              <a:rPr lang="fr-FR" sz="2200" dirty="0" smtClean="0">
                <a:solidFill>
                  <a:srgbClr val="7030A0"/>
                </a:solidFill>
                <a:latin typeface="Times New Roman" pitchFamily="18" charset="0"/>
                <a:cs typeface="Times New Roman" pitchFamily="18" charset="0"/>
              </a:rPr>
              <a:t>Ingrid </a:t>
            </a:r>
            <a:r>
              <a:rPr lang="fr-FR" sz="2200" dirty="0" err="1" smtClean="0">
                <a:solidFill>
                  <a:srgbClr val="7030A0"/>
                </a:solidFill>
                <a:latin typeface="Times New Roman" pitchFamily="18" charset="0"/>
                <a:cs typeface="Times New Roman" pitchFamily="18" charset="0"/>
              </a:rPr>
              <a:t>Daubechies</a:t>
            </a:r>
            <a:r>
              <a:rPr lang="fr-FR" sz="2200" dirty="0" smtClean="0">
                <a:solidFill>
                  <a:srgbClr val="7030A0"/>
                </a:solidFill>
                <a:latin typeface="Times New Roman" pitchFamily="18" charset="0"/>
                <a:cs typeface="Times New Roman" pitchFamily="18" charset="0"/>
              </a:rPr>
              <a:t> a cherché a construire des </a:t>
            </a:r>
            <a:r>
              <a:rPr lang="fr-FR" sz="2200" dirty="0" smtClean="0">
                <a:solidFill>
                  <a:srgbClr val="7030A0"/>
                </a:solidFill>
                <a:latin typeface="Times New Roman" pitchFamily="18" charset="0"/>
                <a:cs typeface="Times New Roman" pitchFamily="18" charset="0"/>
              </a:rPr>
              <a:t>bases d’ondelettes </a:t>
            </a:r>
            <a:r>
              <a:rPr lang="fr-FR" sz="2200" dirty="0" smtClean="0">
                <a:solidFill>
                  <a:srgbClr val="7030A0"/>
                </a:solidFill>
                <a:latin typeface="Times New Roman" pitchFamily="18" charset="0"/>
                <a:cs typeface="Times New Roman" pitchFamily="18" charset="0"/>
              </a:rPr>
              <a:t>orthogonales à support compact et </a:t>
            </a:r>
            <a:r>
              <a:rPr lang="fr-FR" sz="2200" dirty="0" smtClean="0">
                <a:solidFill>
                  <a:srgbClr val="7030A0"/>
                </a:solidFill>
                <a:latin typeface="Times New Roman" pitchFamily="18" charset="0"/>
                <a:cs typeface="Times New Roman" pitchFamily="18" charset="0"/>
              </a:rPr>
              <a:t>à m moments nuls, définissant une transformée en ondelettes discrète. </a:t>
            </a:r>
          </a:p>
          <a:p>
            <a:pPr algn="just"/>
            <a:endParaRPr lang="fr-FR" sz="2200" b="1" u="sng" dirty="0" smtClean="0">
              <a:solidFill>
                <a:srgbClr val="7030A0"/>
              </a:solidFill>
              <a:latin typeface="Times New Roman" pitchFamily="18" charset="0"/>
              <a:cs typeface="Times New Roman" pitchFamily="18" charset="0"/>
            </a:endParaRPr>
          </a:p>
          <a:p>
            <a:pPr algn="just"/>
            <a:r>
              <a:rPr lang="fr-FR" sz="2200" dirty="0" smtClean="0">
                <a:solidFill>
                  <a:srgbClr val="00B050"/>
                </a:solidFill>
                <a:latin typeface="Times New Roman" pitchFamily="18" charset="0"/>
                <a:cs typeface="Times New Roman" pitchFamily="18" charset="0"/>
              </a:rPr>
              <a:t>Par exemple </a:t>
            </a:r>
            <a:r>
              <a:rPr lang="fr-FR" sz="2200" dirty="0" smtClean="0">
                <a:solidFill>
                  <a:srgbClr val="00B050"/>
                </a:solidFill>
                <a:latin typeface="Times New Roman" pitchFamily="18" charset="0"/>
                <a:cs typeface="Times New Roman" pitchFamily="18" charset="0"/>
              </a:rPr>
              <a:t>l’ondelette de </a:t>
            </a:r>
            <a:r>
              <a:rPr lang="fr-FR" sz="2200" dirty="0" err="1" smtClean="0">
                <a:solidFill>
                  <a:srgbClr val="00B050"/>
                </a:solidFill>
                <a:latin typeface="Times New Roman" pitchFamily="18" charset="0"/>
                <a:cs typeface="Times New Roman" pitchFamily="18" charset="0"/>
              </a:rPr>
              <a:t>Daubechies</a:t>
            </a:r>
            <a:r>
              <a:rPr lang="fr-FR" sz="2200" dirty="0" smtClean="0">
                <a:solidFill>
                  <a:srgbClr val="00B050"/>
                </a:solidFill>
                <a:latin typeface="Times New Roman" pitchFamily="18" charset="0"/>
                <a:cs typeface="Times New Roman" pitchFamily="18" charset="0"/>
              </a:rPr>
              <a:t> de longueur 4, notée D4.</a:t>
            </a: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vecteur </a:t>
            </a:r>
            <a:r>
              <a:rPr lang="fr-FR" sz="2200" dirty="0" smtClean="0">
                <a:solidFill>
                  <a:srgbClr val="002060"/>
                </a:solidFill>
                <a:latin typeface="Times New Roman" pitchFamily="18" charset="0"/>
                <a:cs typeface="Times New Roman" pitchFamily="18" charset="0"/>
              </a:rPr>
              <a:t>d’échelle= (h</a:t>
            </a:r>
            <a:r>
              <a:rPr lang="fr-FR" sz="2200" baseline="-25000" dirty="0" smtClean="0">
                <a:solidFill>
                  <a:srgbClr val="002060"/>
                </a:solidFill>
                <a:latin typeface="Times New Roman" pitchFamily="18" charset="0"/>
                <a:cs typeface="Times New Roman" pitchFamily="18" charset="0"/>
              </a:rPr>
              <a:t>0</a:t>
            </a:r>
            <a:r>
              <a:rPr lang="fr-FR" sz="2200" dirty="0" smtClean="0">
                <a:solidFill>
                  <a:srgbClr val="002060"/>
                </a:solidFill>
                <a:latin typeface="Times New Roman" pitchFamily="18" charset="0"/>
                <a:cs typeface="Times New Roman" pitchFamily="18" charset="0"/>
              </a:rPr>
              <a:t>,h</a:t>
            </a:r>
            <a:r>
              <a:rPr lang="fr-FR" sz="2200" baseline="-25000" dirty="0" smtClean="0">
                <a:solidFill>
                  <a:srgbClr val="002060"/>
                </a:solidFill>
                <a:latin typeface="Times New Roman" pitchFamily="18" charset="0"/>
                <a:cs typeface="Times New Roman" pitchFamily="18" charset="0"/>
              </a:rPr>
              <a:t>1</a:t>
            </a:r>
            <a:r>
              <a:rPr lang="fr-FR" sz="2200" dirty="0" smtClean="0">
                <a:solidFill>
                  <a:srgbClr val="002060"/>
                </a:solidFill>
                <a:latin typeface="Times New Roman" pitchFamily="18" charset="0"/>
                <a:cs typeface="Times New Roman" pitchFamily="18" charset="0"/>
              </a:rPr>
              <a:t>,h</a:t>
            </a:r>
            <a:r>
              <a:rPr lang="fr-FR" sz="2200" baseline="-25000" dirty="0" smtClean="0">
                <a:solidFill>
                  <a:srgbClr val="002060"/>
                </a:solidFill>
                <a:latin typeface="Times New Roman" pitchFamily="18" charset="0"/>
                <a:cs typeface="Times New Roman" pitchFamily="18" charset="0"/>
              </a:rPr>
              <a:t>2</a:t>
            </a:r>
            <a:r>
              <a:rPr lang="fr-FR" sz="2200" dirty="0" smtClean="0">
                <a:solidFill>
                  <a:srgbClr val="002060"/>
                </a:solidFill>
                <a:latin typeface="Times New Roman" pitchFamily="18" charset="0"/>
                <a:cs typeface="Times New Roman" pitchFamily="18" charset="0"/>
              </a:rPr>
              <a:t>,h</a:t>
            </a:r>
            <a:r>
              <a:rPr lang="fr-FR" sz="2200" baseline="-25000" dirty="0" smtClean="0">
                <a:solidFill>
                  <a:srgbClr val="002060"/>
                </a:solidFill>
                <a:latin typeface="Times New Roman" pitchFamily="18" charset="0"/>
                <a:cs typeface="Times New Roman" pitchFamily="18" charset="0"/>
              </a:rPr>
              <a:t>3</a:t>
            </a:r>
            <a:r>
              <a:rPr lang="fr-FR" sz="2200" dirty="0" smtClean="0">
                <a:solidFill>
                  <a:srgbClr val="002060"/>
                </a:solidFill>
                <a:latin typeface="Times New Roman" pitchFamily="18" charset="0"/>
                <a:cs typeface="Times New Roman" pitchFamily="18" charset="0"/>
              </a:rPr>
              <a:t>)</a:t>
            </a:r>
          </a:p>
          <a:p>
            <a:pPr algn="just">
              <a:buFont typeface="Wingdings" pitchFamily="2" charset="2"/>
              <a:buChar char="ü"/>
            </a:pPr>
            <a:r>
              <a:rPr lang="fr-FR" sz="2200" dirty="0" smtClean="0">
                <a:solidFill>
                  <a:srgbClr val="C00000"/>
                </a:solidFill>
                <a:latin typeface="Times New Roman" pitchFamily="18" charset="0"/>
                <a:cs typeface="Times New Roman" pitchFamily="18" charset="0"/>
              </a:rPr>
              <a:t>vecteur </a:t>
            </a:r>
            <a:r>
              <a:rPr lang="fr-FR" sz="2200" dirty="0" smtClean="0">
                <a:solidFill>
                  <a:srgbClr val="C00000"/>
                </a:solidFill>
                <a:latin typeface="Times New Roman" pitchFamily="18" charset="0"/>
                <a:cs typeface="Times New Roman" pitchFamily="18" charset="0"/>
              </a:rPr>
              <a:t>d’ondelette= (g</a:t>
            </a:r>
            <a:r>
              <a:rPr lang="fr-FR" sz="2200" baseline="-25000" dirty="0" smtClean="0">
                <a:solidFill>
                  <a:srgbClr val="C00000"/>
                </a:solidFill>
                <a:latin typeface="Times New Roman" pitchFamily="18" charset="0"/>
                <a:cs typeface="Times New Roman" pitchFamily="18" charset="0"/>
              </a:rPr>
              <a:t>0</a:t>
            </a:r>
            <a:r>
              <a:rPr lang="fr-FR" sz="2200" dirty="0" smtClean="0">
                <a:solidFill>
                  <a:srgbClr val="C00000"/>
                </a:solidFill>
                <a:latin typeface="Times New Roman" pitchFamily="18" charset="0"/>
                <a:cs typeface="Times New Roman" pitchFamily="18" charset="0"/>
              </a:rPr>
              <a:t>,g</a:t>
            </a:r>
            <a:r>
              <a:rPr lang="fr-FR" sz="2200" baseline="-25000" dirty="0" smtClean="0">
                <a:solidFill>
                  <a:srgbClr val="C00000"/>
                </a:solidFill>
                <a:latin typeface="Times New Roman" pitchFamily="18" charset="0"/>
                <a:cs typeface="Times New Roman" pitchFamily="18" charset="0"/>
              </a:rPr>
              <a:t>1</a:t>
            </a:r>
            <a:r>
              <a:rPr lang="fr-FR" sz="2200" dirty="0" smtClean="0">
                <a:solidFill>
                  <a:srgbClr val="C00000"/>
                </a:solidFill>
                <a:latin typeface="Times New Roman" pitchFamily="18" charset="0"/>
                <a:cs typeface="Times New Roman" pitchFamily="18" charset="0"/>
              </a:rPr>
              <a:t>,g</a:t>
            </a:r>
            <a:r>
              <a:rPr lang="fr-FR" sz="2200" baseline="-25000" dirty="0" smtClean="0">
                <a:solidFill>
                  <a:srgbClr val="C00000"/>
                </a:solidFill>
                <a:latin typeface="Times New Roman" pitchFamily="18" charset="0"/>
                <a:cs typeface="Times New Roman" pitchFamily="18" charset="0"/>
              </a:rPr>
              <a:t>2</a:t>
            </a:r>
            <a:r>
              <a:rPr lang="fr-FR" sz="2200" dirty="0" smtClean="0">
                <a:solidFill>
                  <a:srgbClr val="C00000"/>
                </a:solidFill>
                <a:latin typeface="Times New Roman" pitchFamily="18" charset="0"/>
                <a:cs typeface="Times New Roman" pitchFamily="18" charset="0"/>
              </a:rPr>
              <a:t>,g</a:t>
            </a:r>
            <a:r>
              <a:rPr lang="fr-FR" sz="2200" baseline="-25000" dirty="0" smtClean="0">
                <a:solidFill>
                  <a:srgbClr val="C00000"/>
                </a:solidFill>
                <a:latin typeface="Times New Roman" pitchFamily="18" charset="0"/>
                <a:cs typeface="Times New Roman" pitchFamily="18" charset="0"/>
              </a:rPr>
              <a:t>3</a:t>
            </a:r>
            <a:r>
              <a:rPr lang="fr-FR" sz="2200" dirty="0" smtClean="0">
                <a:solidFill>
                  <a:srgbClr val="C00000"/>
                </a:solidFill>
                <a:latin typeface="Times New Roman" pitchFamily="18" charset="0"/>
                <a:cs typeface="Times New Roman" pitchFamily="18" charset="0"/>
              </a:rPr>
              <a:t>) = (h</a:t>
            </a:r>
            <a:r>
              <a:rPr lang="fr-FR" sz="2200" baseline="-25000" dirty="0" smtClean="0">
                <a:solidFill>
                  <a:srgbClr val="C00000"/>
                </a:solidFill>
                <a:latin typeface="Times New Roman" pitchFamily="18" charset="0"/>
                <a:cs typeface="Times New Roman" pitchFamily="18" charset="0"/>
              </a:rPr>
              <a:t>3</a:t>
            </a:r>
            <a:r>
              <a:rPr lang="fr-FR" sz="2200" dirty="0" smtClean="0">
                <a:solidFill>
                  <a:srgbClr val="C00000"/>
                </a:solidFill>
                <a:latin typeface="Times New Roman" pitchFamily="18" charset="0"/>
                <a:cs typeface="Times New Roman" pitchFamily="18" charset="0"/>
              </a:rPr>
              <a:t>,−h</a:t>
            </a:r>
            <a:r>
              <a:rPr lang="fr-FR" sz="2200" baseline="-25000" dirty="0" smtClean="0">
                <a:solidFill>
                  <a:srgbClr val="C00000"/>
                </a:solidFill>
                <a:latin typeface="Times New Roman" pitchFamily="18" charset="0"/>
                <a:cs typeface="Times New Roman" pitchFamily="18" charset="0"/>
              </a:rPr>
              <a:t>2</a:t>
            </a:r>
            <a:r>
              <a:rPr lang="fr-FR" sz="2200" dirty="0" smtClean="0">
                <a:solidFill>
                  <a:srgbClr val="C00000"/>
                </a:solidFill>
                <a:latin typeface="Times New Roman" pitchFamily="18" charset="0"/>
                <a:cs typeface="Times New Roman" pitchFamily="18" charset="0"/>
              </a:rPr>
              <a:t>,h</a:t>
            </a:r>
            <a:r>
              <a:rPr lang="fr-FR" sz="2200" baseline="-25000" dirty="0" smtClean="0">
                <a:solidFill>
                  <a:srgbClr val="C00000"/>
                </a:solidFill>
                <a:latin typeface="Times New Roman" pitchFamily="18" charset="0"/>
                <a:cs typeface="Times New Roman" pitchFamily="18" charset="0"/>
              </a:rPr>
              <a:t>1</a:t>
            </a:r>
            <a:r>
              <a:rPr lang="fr-FR" sz="2200" dirty="0" smtClean="0">
                <a:solidFill>
                  <a:srgbClr val="C00000"/>
                </a:solidFill>
                <a:latin typeface="Times New Roman" pitchFamily="18" charset="0"/>
                <a:cs typeface="Times New Roman" pitchFamily="18" charset="0"/>
              </a:rPr>
              <a:t>,−h</a:t>
            </a:r>
            <a:r>
              <a:rPr lang="fr-FR" sz="2200" baseline="-25000" dirty="0" smtClean="0">
                <a:solidFill>
                  <a:srgbClr val="C00000"/>
                </a:solidFill>
                <a:latin typeface="Times New Roman" pitchFamily="18" charset="0"/>
                <a:cs typeface="Times New Roman" pitchFamily="18" charset="0"/>
              </a:rPr>
              <a:t>0</a:t>
            </a:r>
            <a:r>
              <a:rPr lang="fr-FR" sz="2200" dirty="0" smtClean="0">
                <a:solidFill>
                  <a:srgbClr val="C00000"/>
                </a:solidFill>
                <a:latin typeface="Times New Roman" pitchFamily="18" charset="0"/>
                <a:cs typeface="Times New Roman" pitchFamily="18" charset="0"/>
              </a:rPr>
              <a:t>)</a:t>
            </a:r>
          </a:p>
          <a:p>
            <a:pPr algn="just">
              <a:buFont typeface="Wingdings" pitchFamily="2" charset="2"/>
              <a:buChar char="ü"/>
            </a:pPr>
            <a:r>
              <a:rPr lang="fr-FR" sz="2200" dirty="0" smtClean="0">
                <a:solidFill>
                  <a:srgbClr val="00B050"/>
                </a:solidFill>
                <a:latin typeface="Times New Roman" pitchFamily="18" charset="0"/>
                <a:cs typeface="Times New Roman" pitchFamily="18" charset="0"/>
              </a:rPr>
              <a:t> </a:t>
            </a:r>
            <a:r>
              <a:rPr lang="fr-FR" sz="2200" dirty="0" smtClean="0">
                <a:solidFill>
                  <a:srgbClr val="0070C0"/>
                </a:solidFill>
                <a:latin typeface="Times New Roman" pitchFamily="18" charset="0"/>
                <a:cs typeface="Times New Roman" pitchFamily="18" charset="0"/>
              </a:rPr>
              <a:t>Calcul des coefficients </a:t>
            </a:r>
            <a:r>
              <a:rPr lang="fr-FR" sz="2200" dirty="0" err="1" smtClean="0">
                <a:solidFill>
                  <a:srgbClr val="0070C0"/>
                </a:solidFill>
                <a:latin typeface="Times New Roman" pitchFamily="18" charset="0"/>
                <a:cs typeface="Times New Roman" pitchFamily="18" charset="0"/>
              </a:rPr>
              <a:t>h</a:t>
            </a:r>
            <a:r>
              <a:rPr lang="fr-FR" sz="2200" baseline="-25000" dirty="0" err="1" smtClean="0">
                <a:solidFill>
                  <a:srgbClr val="0070C0"/>
                </a:solidFill>
                <a:latin typeface="Times New Roman" pitchFamily="18" charset="0"/>
                <a:cs typeface="Times New Roman" pitchFamily="18" charset="0"/>
              </a:rPr>
              <a:t>n</a:t>
            </a:r>
            <a:endParaRPr lang="fr-FR" sz="2200" dirty="0" smtClean="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a:xfrm>
            <a:off x="6553200" y="6492899"/>
            <a:ext cx="2133600" cy="365125"/>
          </a:xfrm>
        </p:spPr>
        <p:txBody>
          <a:bodyPr/>
          <a:lstStyle/>
          <a:p>
            <a:fld id="{2D849293-9FFB-455D-8E04-D5321DD3C202}" type="slidenum">
              <a:rPr lang="fr-FR" smtClean="0"/>
              <a:pPr/>
              <a:t>21</a:t>
            </a:fld>
            <a:endParaRPr lang="fr-FR" dirty="0"/>
          </a:p>
        </p:txBody>
      </p:sp>
      <p:graphicFrame>
        <p:nvGraphicFramePr>
          <p:cNvPr id="8" name="Objet 7"/>
          <p:cNvGraphicFramePr>
            <a:graphicFrameLocks noChangeAspect="1"/>
          </p:cNvGraphicFramePr>
          <p:nvPr/>
        </p:nvGraphicFramePr>
        <p:xfrm>
          <a:off x="2798763" y="4000507"/>
          <a:ext cx="4476750" cy="428625"/>
        </p:xfrm>
        <a:graphic>
          <a:graphicData uri="http://schemas.openxmlformats.org/presentationml/2006/ole">
            <p:oleObj spid="_x0000_s74755" name="Équation" r:id="rId3" imgW="2387520" imgH="228600" progId="Equation.3">
              <p:embed/>
            </p:oleObj>
          </a:graphicData>
        </a:graphic>
      </p:graphicFrame>
      <p:graphicFrame>
        <p:nvGraphicFramePr>
          <p:cNvPr id="74756" name="Object 4"/>
          <p:cNvGraphicFramePr>
            <a:graphicFrameLocks noChangeAspect="1"/>
          </p:cNvGraphicFramePr>
          <p:nvPr/>
        </p:nvGraphicFramePr>
        <p:xfrm>
          <a:off x="2524125" y="4500573"/>
          <a:ext cx="5024438" cy="428625"/>
        </p:xfrm>
        <a:graphic>
          <a:graphicData uri="http://schemas.openxmlformats.org/presentationml/2006/ole">
            <p:oleObj spid="_x0000_s74756" name="Équation" r:id="rId4" imgW="2679480" imgH="228600" progId="Equation.3">
              <p:embed/>
            </p:oleObj>
          </a:graphicData>
        </a:graphic>
      </p:graphicFrame>
      <p:graphicFrame>
        <p:nvGraphicFramePr>
          <p:cNvPr id="74757" name="Object 5"/>
          <p:cNvGraphicFramePr>
            <a:graphicFrameLocks noChangeAspect="1"/>
          </p:cNvGraphicFramePr>
          <p:nvPr/>
        </p:nvGraphicFramePr>
        <p:xfrm>
          <a:off x="2976563" y="4929201"/>
          <a:ext cx="4262437" cy="428625"/>
        </p:xfrm>
        <a:graphic>
          <a:graphicData uri="http://schemas.openxmlformats.org/presentationml/2006/ole">
            <p:oleObj spid="_x0000_s74757" name="Équation" r:id="rId5" imgW="2273040" imgH="228600" progId="Equation.3">
              <p:embed/>
            </p:oleObj>
          </a:graphicData>
        </a:graphic>
      </p:graphicFrame>
      <p:graphicFrame>
        <p:nvGraphicFramePr>
          <p:cNvPr id="74758" name="Object 6"/>
          <p:cNvGraphicFramePr>
            <a:graphicFrameLocks noChangeAspect="1"/>
          </p:cNvGraphicFramePr>
          <p:nvPr/>
        </p:nvGraphicFramePr>
        <p:xfrm>
          <a:off x="3286125" y="5334020"/>
          <a:ext cx="3833813" cy="881062"/>
        </p:xfrm>
        <a:graphic>
          <a:graphicData uri="http://schemas.openxmlformats.org/presentationml/2006/ole">
            <p:oleObj spid="_x0000_s74758" name="Équation" r:id="rId6" imgW="2044440" imgH="469800" progId="Equation.3">
              <p:embed/>
            </p:oleObj>
          </a:graphicData>
        </a:graphic>
      </p:graphicFrame>
      <p:pic>
        <p:nvPicPr>
          <p:cNvPr id="74759" name="Picture 7"/>
          <p:cNvPicPr>
            <a:picLocks noChangeAspect="1" noChangeArrowheads="1"/>
          </p:cNvPicPr>
          <p:nvPr/>
        </p:nvPicPr>
        <p:blipFill>
          <a:blip r:embed="rId7"/>
          <a:srcRect/>
          <a:stretch>
            <a:fillRect/>
          </a:stretch>
        </p:blipFill>
        <p:spPr bwMode="auto">
          <a:xfrm>
            <a:off x="2479287" y="6215083"/>
            <a:ext cx="6593307" cy="642942"/>
          </a:xfrm>
          <a:prstGeom prst="rect">
            <a:avLst/>
          </a:prstGeom>
          <a:noFill/>
          <a:ln w="9525">
            <a:noFill/>
            <a:miter lim="800000"/>
            <a:headEnd/>
            <a:tailEnd/>
          </a:ln>
          <a:effectLst/>
        </p:spPr>
      </p:pic>
      <p:sp>
        <p:nvSpPr>
          <p:cNvPr id="13" name="ZoneTexte 12"/>
          <p:cNvSpPr txBox="1"/>
          <p:nvPr/>
        </p:nvSpPr>
        <p:spPr>
          <a:xfrm>
            <a:off x="0" y="6284261"/>
            <a:ext cx="2786050" cy="430887"/>
          </a:xfrm>
          <a:prstGeom prst="rect">
            <a:avLst/>
          </a:prstGeom>
          <a:noFill/>
        </p:spPr>
        <p:txBody>
          <a:bodyPr wrap="square" rtlCol="0">
            <a:spAutoFit/>
          </a:bodyPr>
          <a:lstStyle/>
          <a:p>
            <a:r>
              <a:rPr lang="fr-FR" sz="2200" b="1" dirty="0" smtClean="0">
                <a:solidFill>
                  <a:srgbClr val="FF0000"/>
                </a:solidFill>
                <a:latin typeface="Times New Roman" pitchFamily="18" charset="0"/>
                <a:cs typeface="Times New Roman" pitchFamily="18" charset="0"/>
              </a:rPr>
              <a:t>Ce qui nous donne :</a:t>
            </a:r>
            <a:endParaRPr lang="fr-FR" sz="2200" b="1" dirty="0">
              <a:solidFill>
                <a:srgbClr val="FF0000"/>
              </a:solidFill>
              <a:latin typeface="Times New Roman" pitchFamily="18" charset="0"/>
              <a:cs typeface="Times New Roman" pitchFamily="18" charset="0"/>
            </a:endParaRPr>
          </a:p>
        </p:txBody>
      </p:sp>
      <p:sp>
        <p:nvSpPr>
          <p:cNvPr id="15" name="ZoneTexte 14"/>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12163"/>
            <a:ext cx="9144000" cy="430887"/>
          </a:xfrm>
          <a:prstGeom prst="rect">
            <a:avLst/>
          </a:prstGeom>
          <a:noFill/>
        </p:spPr>
        <p:txBody>
          <a:bodyPr wrap="square" rtlCol="0">
            <a:spAutoFit/>
          </a:bodyPr>
          <a:lstStyle/>
          <a:p>
            <a:r>
              <a:rPr lang="fr-FR" sz="2200" dirty="0" smtClean="0">
                <a:solidFill>
                  <a:srgbClr val="7030A0"/>
                </a:solidFill>
                <a:latin typeface="Times New Roman" pitchFamily="18" charset="0"/>
                <a:cs typeface="Times New Roman" pitchFamily="18" charset="0"/>
              </a:rPr>
              <a:t>L</a:t>
            </a:r>
            <a:r>
              <a:rPr lang="fr-FR" sz="2200" dirty="0" smtClean="0">
                <a:solidFill>
                  <a:srgbClr val="7030A0"/>
                </a:solidFill>
                <a:latin typeface="Times New Roman" pitchFamily="18" charset="0"/>
                <a:cs typeface="Times New Roman" pitchFamily="18" charset="0"/>
              </a:rPr>
              <a:t>’ondelette </a:t>
            </a:r>
            <a:r>
              <a:rPr lang="fr-FR" sz="2200" dirty="0" smtClean="0">
                <a:solidFill>
                  <a:srgbClr val="7030A0"/>
                </a:solidFill>
                <a:latin typeface="Times New Roman" pitchFamily="18" charset="0"/>
                <a:cs typeface="Times New Roman" pitchFamily="18" charset="0"/>
              </a:rPr>
              <a:t>de </a:t>
            </a:r>
            <a:r>
              <a:rPr lang="fr-FR" sz="2200" dirty="0" err="1" smtClean="0">
                <a:solidFill>
                  <a:srgbClr val="7030A0"/>
                </a:solidFill>
                <a:latin typeface="Times New Roman" pitchFamily="18" charset="0"/>
                <a:cs typeface="Times New Roman" pitchFamily="18" charset="0"/>
              </a:rPr>
              <a:t>Daubechies</a:t>
            </a:r>
            <a:r>
              <a:rPr lang="fr-FR" sz="2200" dirty="0" smtClean="0">
                <a:solidFill>
                  <a:srgbClr val="7030A0"/>
                </a:solidFill>
                <a:latin typeface="Times New Roman" pitchFamily="18" charset="0"/>
                <a:cs typeface="Times New Roman" pitchFamily="18" charset="0"/>
              </a:rPr>
              <a:t> de longueur </a:t>
            </a:r>
            <a:r>
              <a:rPr lang="fr-FR" sz="2200" dirty="0" smtClean="0">
                <a:solidFill>
                  <a:srgbClr val="7030A0"/>
                </a:solidFill>
                <a:latin typeface="Times New Roman" pitchFamily="18" charset="0"/>
                <a:cs typeface="Times New Roman" pitchFamily="18" charset="0"/>
              </a:rPr>
              <a:t>2, </a:t>
            </a:r>
            <a:r>
              <a:rPr lang="fr-FR" sz="2200" dirty="0" smtClean="0">
                <a:solidFill>
                  <a:srgbClr val="7030A0"/>
                </a:solidFill>
                <a:latin typeface="Times New Roman" pitchFamily="18" charset="0"/>
                <a:cs typeface="Times New Roman" pitchFamily="18" charset="0"/>
              </a:rPr>
              <a:t>notée </a:t>
            </a:r>
            <a:r>
              <a:rPr lang="fr-FR" sz="2200" dirty="0" smtClean="0">
                <a:solidFill>
                  <a:srgbClr val="7030A0"/>
                </a:solidFill>
                <a:latin typeface="Times New Roman" pitchFamily="18" charset="0"/>
                <a:cs typeface="Times New Roman" pitchFamily="18" charset="0"/>
              </a:rPr>
              <a:t>2</a:t>
            </a:r>
            <a:endParaRPr lang="fr-FR" sz="2200" b="1" u="sng" dirty="0" smtClean="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22</a:t>
            </a:fld>
            <a:endParaRPr lang="fr-FR"/>
          </a:p>
        </p:txBody>
      </p:sp>
      <p:pic>
        <p:nvPicPr>
          <p:cNvPr id="75782" name="Picture 6"/>
          <p:cNvPicPr>
            <a:picLocks noChangeAspect="1" noChangeArrowheads="1"/>
          </p:cNvPicPr>
          <p:nvPr/>
        </p:nvPicPr>
        <p:blipFill>
          <a:blip r:embed="rId2"/>
          <a:srcRect/>
          <a:stretch>
            <a:fillRect/>
          </a:stretch>
        </p:blipFill>
        <p:spPr bwMode="auto">
          <a:xfrm>
            <a:off x="2081213" y="1581150"/>
            <a:ext cx="4981575" cy="3695700"/>
          </a:xfrm>
          <a:prstGeom prst="rect">
            <a:avLst/>
          </a:prstGeom>
          <a:noFill/>
          <a:ln w="9525">
            <a:noFill/>
            <a:miter lim="800000"/>
            <a:headEnd/>
            <a:tailEnd/>
          </a:ln>
          <a:effectLst/>
        </p:spPr>
      </p:pic>
      <p:cxnSp>
        <p:nvCxnSpPr>
          <p:cNvPr id="10" name="Connecteur droit avec flèche 9"/>
          <p:cNvCxnSpPr/>
          <p:nvPr/>
        </p:nvCxnSpPr>
        <p:spPr>
          <a:xfrm flipV="1">
            <a:off x="2500298" y="3643314"/>
            <a:ext cx="6357982" cy="28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5400000" flipH="1" flipV="1">
            <a:off x="943524" y="3342700"/>
            <a:ext cx="314327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a:off x="6643702" y="3643314"/>
            <a:ext cx="14287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572264" y="3643314"/>
            <a:ext cx="571504" cy="369332"/>
          </a:xfrm>
          <a:prstGeom prst="rect">
            <a:avLst/>
          </a:prstGeom>
          <a:noFill/>
          <a:ln>
            <a:noFill/>
          </a:ln>
        </p:spPr>
        <p:txBody>
          <a:bodyPr wrap="square" rtlCol="0">
            <a:spAutoFit/>
          </a:bodyPr>
          <a:lstStyle/>
          <a:p>
            <a:r>
              <a:rPr lang="fr-FR" dirty="0" smtClean="0"/>
              <a:t>3</a:t>
            </a:r>
            <a:endParaRPr lang="fr-FR" dirty="0"/>
          </a:p>
        </p:txBody>
      </p:sp>
      <p:sp>
        <p:nvSpPr>
          <p:cNvPr id="17" name="ZoneTexte 16"/>
          <p:cNvSpPr txBox="1"/>
          <p:nvPr/>
        </p:nvSpPr>
        <p:spPr>
          <a:xfrm>
            <a:off x="5070968" y="3631172"/>
            <a:ext cx="571504" cy="369332"/>
          </a:xfrm>
          <a:prstGeom prst="rect">
            <a:avLst/>
          </a:prstGeom>
          <a:noFill/>
          <a:ln>
            <a:noFill/>
          </a:ln>
        </p:spPr>
        <p:txBody>
          <a:bodyPr wrap="square" rtlCol="0">
            <a:spAutoFit/>
          </a:bodyPr>
          <a:lstStyle/>
          <a:p>
            <a:r>
              <a:rPr lang="fr-FR" dirty="0" smtClean="0"/>
              <a:t>2</a:t>
            </a:r>
            <a:endParaRPr lang="fr-FR" dirty="0"/>
          </a:p>
        </p:txBody>
      </p:sp>
      <p:cxnSp>
        <p:nvCxnSpPr>
          <p:cNvPr id="18" name="Connecteur droit 17"/>
          <p:cNvCxnSpPr/>
          <p:nvPr/>
        </p:nvCxnSpPr>
        <p:spPr>
          <a:xfrm rot="5400000">
            <a:off x="5144298" y="3642520"/>
            <a:ext cx="14287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3786976" y="3669102"/>
            <a:ext cx="14287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0" y="5072074"/>
            <a:ext cx="9144000" cy="1785104"/>
          </a:xfrm>
          <a:prstGeom prst="rect">
            <a:avLst/>
          </a:prstGeom>
          <a:noFill/>
        </p:spPr>
        <p:txBody>
          <a:bodyPr wrap="square" rtlCol="0">
            <a:spAutoFit/>
          </a:bodyPr>
          <a:lstStyle/>
          <a:p>
            <a:pPr algn="just"/>
            <a:r>
              <a:rPr lang="fr-FR" sz="2200" dirty="0" smtClean="0">
                <a:solidFill>
                  <a:srgbClr val="FF0000"/>
                </a:solidFill>
                <a:latin typeface="Times New Roman" pitchFamily="18" charset="0"/>
                <a:cs typeface="Times New Roman" pitchFamily="18" charset="0"/>
              </a:rPr>
              <a:t>Ensuite, </a:t>
            </a:r>
            <a:r>
              <a:rPr lang="fr-FR" sz="2200" dirty="0" err="1" smtClean="0">
                <a:solidFill>
                  <a:srgbClr val="FF0000"/>
                </a:solidFill>
                <a:latin typeface="Times New Roman" pitchFamily="18" charset="0"/>
                <a:cs typeface="Times New Roman" pitchFamily="18" charset="0"/>
              </a:rPr>
              <a:t>Daubechies</a:t>
            </a:r>
            <a:r>
              <a:rPr lang="fr-FR" sz="2200" dirty="0" smtClean="0">
                <a:solidFill>
                  <a:srgbClr val="FF0000"/>
                </a:solidFill>
                <a:latin typeface="Times New Roman" pitchFamily="18" charset="0"/>
                <a:cs typeface="Times New Roman" pitchFamily="18" charset="0"/>
              </a:rPr>
              <a:t> </a:t>
            </a:r>
            <a:r>
              <a:rPr lang="fr-FR" sz="2200" dirty="0" smtClean="0">
                <a:solidFill>
                  <a:srgbClr val="FF0000"/>
                </a:solidFill>
                <a:latin typeface="Times New Roman" pitchFamily="18" charset="0"/>
                <a:cs typeface="Times New Roman" pitchFamily="18" charset="0"/>
              </a:rPr>
              <a:t>a construit des ondelettes à </a:t>
            </a:r>
            <a:r>
              <a:rPr lang="fr-FR" sz="2200" dirty="0" smtClean="0">
                <a:solidFill>
                  <a:srgbClr val="FF0000"/>
                </a:solidFill>
                <a:latin typeface="Times New Roman" pitchFamily="18" charset="0"/>
                <a:cs typeface="Times New Roman" pitchFamily="18" charset="0"/>
              </a:rPr>
              <a:t>support compact </a:t>
            </a:r>
            <a:r>
              <a:rPr lang="fr-FR" sz="2200" dirty="0" smtClean="0">
                <a:solidFill>
                  <a:srgbClr val="FF0000"/>
                </a:solidFill>
                <a:latin typeface="Times New Roman" pitchFamily="18" charset="0"/>
                <a:cs typeface="Times New Roman" pitchFamily="18" charset="0"/>
              </a:rPr>
              <a:t>les plus symétriques possibles </a:t>
            </a:r>
            <a:r>
              <a:rPr lang="fr-FR" sz="2200" dirty="0" smtClean="0">
                <a:solidFill>
                  <a:srgbClr val="FF0000"/>
                </a:solidFill>
                <a:latin typeface="Times New Roman" pitchFamily="18" charset="0"/>
                <a:cs typeface="Times New Roman" pitchFamily="18" charset="0"/>
              </a:rPr>
              <a:t>appelées </a:t>
            </a:r>
            <a:r>
              <a:rPr lang="fr-FR" sz="2200" b="1" u="sng" dirty="0" err="1" smtClean="0">
                <a:solidFill>
                  <a:srgbClr val="FF0000"/>
                </a:solidFill>
                <a:latin typeface="Times New Roman" pitchFamily="18" charset="0"/>
                <a:cs typeface="Times New Roman" pitchFamily="18" charset="0"/>
              </a:rPr>
              <a:t>Symmlets</a:t>
            </a:r>
            <a:r>
              <a:rPr lang="fr-FR" sz="2200" b="1" u="sng" dirty="0" smtClean="0">
                <a:solidFill>
                  <a:srgbClr val="FF0000"/>
                </a:solidFill>
                <a:latin typeface="Times New Roman" pitchFamily="18" charset="0"/>
                <a:cs typeface="Times New Roman" pitchFamily="18" charset="0"/>
              </a:rPr>
              <a:t>.</a:t>
            </a:r>
          </a:p>
          <a:p>
            <a:pPr algn="just"/>
            <a:endParaRPr lang="fr-FR" sz="2200" dirty="0" smtClean="0">
              <a:solidFill>
                <a:srgbClr val="002060"/>
              </a:solidFill>
              <a:latin typeface="Times New Roman" pitchFamily="18" charset="0"/>
              <a:cs typeface="Times New Roman" pitchFamily="18" charset="0"/>
            </a:endParaRPr>
          </a:p>
          <a:p>
            <a:pPr algn="just"/>
            <a:r>
              <a:rPr lang="fr-FR" sz="2200" dirty="0" smtClean="0">
                <a:solidFill>
                  <a:srgbClr val="002060"/>
                </a:solidFill>
                <a:latin typeface="Times New Roman" pitchFamily="18" charset="0"/>
                <a:cs typeface="Times New Roman" pitchFamily="18" charset="0"/>
              </a:rPr>
              <a:t>Les </a:t>
            </a:r>
            <a:r>
              <a:rPr lang="fr-FR" sz="2200" dirty="0" err="1" smtClean="0">
                <a:solidFill>
                  <a:srgbClr val="002060"/>
                </a:solidFill>
                <a:latin typeface="Times New Roman" pitchFamily="18" charset="0"/>
                <a:cs typeface="Times New Roman" pitchFamily="18" charset="0"/>
              </a:rPr>
              <a:t>symmlets</a:t>
            </a:r>
            <a:r>
              <a:rPr lang="fr-FR" sz="2200" dirty="0" smtClean="0">
                <a:solidFill>
                  <a:srgbClr val="002060"/>
                </a:solidFill>
                <a:latin typeface="Times New Roman" pitchFamily="18" charset="0"/>
                <a:cs typeface="Times New Roman" pitchFamily="18" charset="0"/>
              </a:rPr>
              <a:t> ont le même </a:t>
            </a:r>
            <a:r>
              <a:rPr lang="fr-FR" sz="2200" dirty="0" smtClean="0">
                <a:solidFill>
                  <a:srgbClr val="002060"/>
                </a:solidFill>
                <a:latin typeface="Times New Roman" pitchFamily="18" charset="0"/>
                <a:cs typeface="Times New Roman" pitchFamily="18" charset="0"/>
              </a:rPr>
              <a:t>nombre m de </a:t>
            </a:r>
            <a:r>
              <a:rPr lang="fr-FR" sz="2200" dirty="0" smtClean="0">
                <a:solidFill>
                  <a:srgbClr val="002060"/>
                </a:solidFill>
                <a:latin typeface="Times New Roman" pitchFamily="18" charset="0"/>
                <a:cs typeface="Times New Roman" pitchFamily="18" charset="0"/>
              </a:rPr>
              <a:t>moments </a:t>
            </a:r>
            <a:r>
              <a:rPr lang="fr-FR" sz="2200" dirty="0" smtClean="0">
                <a:solidFill>
                  <a:srgbClr val="002060"/>
                </a:solidFill>
                <a:latin typeface="Times New Roman" pitchFamily="18" charset="0"/>
                <a:cs typeface="Times New Roman" pitchFamily="18" charset="0"/>
              </a:rPr>
              <a:t>nuls que </a:t>
            </a:r>
            <a:r>
              <a:rPr lang="fr-FR" sz="2200" dirty="0" smtClean="0">
                <a:solidFill>
                  <a:srgbClr val="002060"/>
                </a:solidFill>
                <a:latin typeface="Times New Roman" pitchFamily="18" charset="0"/>
                <a:cs typeface="Times New Roman" pitchFamily="18" charset="0"/>
              </a:rPr>
              <a:t>les ondelettes de </a:t>
            </a:r>
            <a:r>
              <a:rPr lang="fr-FR" sz="2200" dirty="0" err="1" smtClean="0">
                <a:solidFill>
                  <a:srgbClr val="002060"/>
                </a:solidFill>
                <a:latin typeface="Times New Roman" pitchFamily="18" charset="0"/>
                <a:cs typeface="Times New Roman" pitchFamily="18" charset="0"/>
              </a:rPr>
              <a:t>Daubechies</a:t>
            </a:r>
            <a:r>
              <a:rPr lang="fr-FR" sz="2200" dirty="0" smtClean="0">
                <a:solidFill>
                  <a:srgbClr val="002060"/>
                </a:solidFill>
                <a:latin typeface="Times New Roman" pitchFamily="18" charset="0"/>
                <a:cs typeface="Times New Roman" pitchFamily="18" charset="0"/>
              </a:rPr>
              <a:t> pour un </a:t>
            </a:r>
            <a:r>
              <a:rPr lang="fr-FR" sz="2200" dirty="0" smtClean="0">
                <a:solidFill>
                  <a:srgbClr val="002060"/>
                </a:solidFill>
                <a:latin typeface="Times New Roman" pitchFamily="18" charset="0"/>
                <a:cs typeface="Times New Roman" pitchFamily="18" charset="0"/>
              </a:rPr>
              <a:t>support donné</a:t>
            </a:r>
            <a:endParaRPr lang="fr-FR" sz="2200" b="1" u="sng" dirty="0">
              <a:solidFill>
                <a:srgbClr val="002060"/>
              </a:solidFill>
              <a:latin typeface="Times New Roman" pitchFamily="18" charset="0"/>
              <a:cs typeface="Times New Roman" pitchFamily="18" charset="0"/>
            </a:endParaRPr>
          </a:p>
        </p:txBody>
      </p:sp>
      <p:sp>
        <p:nvSpPr>
          <p:cNvPr id="22" name="ZoneTexte 21"/>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12163"/>
            <a:ext cx="9144000" cy="430887"/>
          </a:xfrm>
          <a:prstGeom prst="rect">
            <a:avLst/>
          </a:prstGeom>
          <a:noFill/>
        </p:spPr>
        <p:txBody>
          <a:bodyPr wrap="square" rtlCol="0">
            <a:spAutoFit/>
          </a:bodyPr>
          <a:lstStyle/>
          <a:p>
            <a:r>
              <a:rPr lang="fr-FR" sz="2200" dirty="0" smtClean="0">
                <a:solidFill>
                  <a:srgbClr val="7030A0"/>
                </a:solidFill>
                <a:latin typeface="Times New Roman" pitchFamily="18" charset="0"/>
                <a:cs typeface="Times New Roman" pitchFamily="18" charset="0"/>
              </a:rPr>
              <a:t>l’ondelette </a:t>
            </a:r>
            <a:r>
              <a:rPr lang="fr-FR" sz="2200" dirty="0" smtClean="0">
                <a:solidFill>
                  <a:srgbClr val="7030A0"/>
                </a:solidFill>
                <a:latin typeface="Times New Roman" pitchFamily="18" charset="0"/>
                <a:cs typeface="Times New Roman" pitchFamily="18" charset="0"/>
              </a:rPr>
              <a:t>de </a:t>
            </a:r>
            <a:r>
              <a:rPr lang="fr-FR" sz="2200" dirty="0" err="1" smtClean="0">
                <a:solidFill>
                  <a:srgbClr val="7030A0"/>
                </a:solidFill>
                <a:latin typeface="Times New Roman" pitchFamily="18" charset="0"/>
                <a:cs typeface="Times New Roman" pitchFamily="18" charset="0"/>
              </a:rPr>
              <a:t>Daubechies</a:t>
            </a:r>
            <a:r>
              <a:rPr lang="fr-FR" sz="2200" dirty="0" smtClean="0">
                <a:solidFill>
                  <a:srgbClr val="7030A0"/>
                </a:solidFill>
                <a:latin typeface="Times New Roman" pitchFamily="18" charset="0"/>
                <a:cs typeface="Times New Roman" pitchFamily="18" charset="0"/>
              </a:rPr>
              <a:t> de longueur </a:t>
            </a:r>
            <a:r>
              <a:rPr lang="fr-FR" sz="2200" dirty="0" smtClean="0">
                <a:solidFill>
                  <a:srgbClr val="7030A0"/>
                </a:solidFill>
                <a:latin typeface="Times New Roman" pitchFamily="18" charset="0"/>
                <a:cs typeface="Times New Roman" pitchFamily="18" charset="0"/>
              </a:rPr>
              <a:t>2, </a:t>
            </a:r>
            <a:r>
              <a:rPr lang="fr-FR" sz="2200" dirty="0" smtClean="0">
                <a:solidFill>
                  <a:srgbClr val="7030A0"/>
                </a:solidFill>
                <a:latin typeface="Times New Roman" pitchFamily="18" charset="0"/>
                <a:cs typeface="Times New Roman" pitchFamily="18" charset="0"/>
              </a:rPr>
              <a:t>notée </a:t>
            </a:r>
            <a:r>
              <a:rPr lang="fr-FR" sz="2200" dirty="0" smtClean="0">
                <a:solidFill>
                  <a:srgbClr val="7030A0"/>
                </a:solidFill>
                <a:latin typeface="Times New Roman" pitchFamily="18" charset="0"/>
                <a:cs typeface="Times New Roman" pitchFamily="18" charset="0"/>
              </a:rPr>
              <a:t>D2</a:t>
            </a:r>
            <a:endParaRPr lang="fr-FR" sz="2200" b="1" u="sng" dirty="0" smtClean="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23</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pic>
        <p:nvPicPr>
          <p:cNvPr id="76802" name="Picture 2"/>
          <p:cNvPicPr>
            <a:picLocks noChangeAspect="1" noChangeArrowheads="1"/>
          </p:cNvPicPr>
          <p:nvPr/>
        </p:nvPicPr>
        <p:blipFill>
          <a:blip r:embed="rId2"/>
          <a:srcRect/>
          <a:stretch>
            <a:fillRect/>
          </a:stretch>
        </p:blipFill>
        <p:spPr bwMode="auto">
          <a:xfrm>
            <a:off x="514322" y="1714488"/>
            <a:ext cx="3700488" cy="2643206"/>
          </a:xfrm>
          <a:prstGeom prst="rect">
            <a:avLst/>
          </a:prstGeom>
          <a:noFill/>
          <a:ln w="9525">
            <a:noFill/>
            <a:miter lim="800000"/>
            <a:headEnd/>
            <a:tailEnd/>
          </a:ln>
          <a:effectLst/>
        </p:spPr>
      </p:pic>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6805" name="Picture 5"/>
          <p:cNvPicPr>
            <a:picLocks noChangeAspect="1" noChangeArrowheads="1"/>
          </p:cNvPicPr>
          <p:nvPr/>
        </p:nvPicPr>
        <p:blipFill>
          <a:blip r:embed="rId3"/>
          <a:srcRect/>
          <a:stretch>
            <a:fillRect/>
          </a:stretch>
        </p:blipFill>
        <p:spPr bwMode="auto">
          <a:xfrm>
            <a:off x="4414836" y="1714488"/>
            <a:ext cx="3800502" cy="2714644"/>
          </a:xfrm>
          <a:prstGeom prst="rect">
            <a:avLst/>
          </a:prstGeom>
          <a:noFill/>
          <a:ln w="9525">
            <a:noFill/>
            <a:miter lim="800000"/>
            <a:headEnd/>
            <a:tailEnd/>
          </a:ln>
          <a:effectLst/>
        </p:spPr>
      </p:pic>
      <p:sp>
        <p:nvSpPr>
          <p:cNvPr id="22" name="ZoneTexte 21"/>
          <p:cNvSpPr txBox="1"/>
          <p:nvPr/>
        </p:nvSpPr>
        <p:spPr>
          <a:xfrm>
            <a:off x="4572032"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 </a:t>
            </a:r>
            <a:r>
              <a:rPr lang="fr-FR" sz="2200" b="1" u="sng" dirty="0" smtClean="0">
                <a:solidFill>
                  <a:srgbClr val="002060"/>
                </a:solidFill>
                <a:latin typeface="Times New Roman" pitchFamily="18" charset="0"/>
                <a:cs typeface="Times New Roman" pitchFamily="18" charset="0"/>
              </a:rPr>
              <a:t>D2</a:t>
            </a:r>
            <a:endParaRPr lang="fr-FR" sz="2200" b="1" u="sng" dirty="0">
              <a:solidFill>
                <a:srgbClr val="002060"/>
              </a:solidFill>
              <a:latin typeface="Times New Roman" pitchFamily="18" charset="0"/>
              <a:cs typeface="Times New Roman" pitchFamily="18" charset="0"/>
            </a:endParaRPr>
          </a:p>
        </p:txBody>
      </p:sp>
      <p:sp>
        <p:nvSpPr>
          <p:cNvPr id="23" name="Rectangle 22"/>
          <p:cNvSpPr/>
          <p:nvPr/>
        </p:nvSpPr>
        <p:spPr>
          <a:xfrm>
            <a:off x="2571736" y="5429264"/>
            <a:ext cx="4248022" cy="369332"/>
          </a:xfrm>
          <a:prstGeom prst="rect">
            <a:avLst/>
          </a:prstGeom>
        </p:spPr>
        <p:txBody>
          <a:bodyPr wrap="none">
            <a:spAutoFit/>
          </a:bodyPr>
          <a:lstStyle/>
          <a:p>
            <a:r>
              <a:rPr lang="fr-FR" dirty="0" smtClean="0"/>
              <a:t>http://wavelets.pybytes.com/wavelet/db2/</a:t>
            </a:r>
            <a:endParaRPr lang="fr-FR" dirty="0"/>
          </a:p>
        </p:txBody>
      </p:sp>
      <p:sp>
        <p:nvSpPr>
          <p:cNvPr id="25" name="ZoneTexte 24"/>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40725"/>
            <a:ext cx="9144000" cy="430887"/>
          </a:xfrm>
          <a:prstGeom prst="rect">
            <a:avLst/>
          </a:prstGeom>
          <a:noFill/>
        </p:spPr>
        <p:txBody>
          <a:bodyPr wrap="square" rtlCol="0">
            <a:spAutoFit/>
          </a:bodyPr>
          <a:lstStyle/>
          <a:p>
            <a:r>
              <a:rPr lang="fr-FR" sz="2200" dirty="0" smtClean="0">
                <a:solidFill>
                  <a:srgbClr val="7030A0"/>
                </a:solidFill>
                <a:latin typeface="Times New Roman" pitchFamily="18" charset="0"/>
                <a:cs typeface="Times New Roman" pitchFamily="18" charset="0"/>
              </a:rPr>
              <a:t>l’ondelette </a:t>
            </a:r>
            <a:r>
              <a:rPr lang="fr-FR" sz="2200" dirty="0" smtClean="0">
                <a:solidFill>
                  <a:srgbClr val="7030A0"/>
                </a:solidFill>
                <a:latin typeface="Times New Roman" pitchFamily="18" charset="0"/>
                <a:cs typeface="Times New Roman" pitchFamily="18" charset="0"/>
              </a:rPr>
              <a:t>de </a:t>
            </a:r>
            <a:r>
              <a:rPr lang="fr-FR" sz="2200" dirty="0" err="1" smtClean="0">
                <a:solidFill>
                  <a:srgbClr val="7030A0"/>
                </a:solidFill>
                <a:latin typeface="Times New Roman" pitchFamily="18" charset="0"/>
                <a:cs typeface="Times New Roman" pitchFamily="18" charset="0"/>
              </a:rPr>
              <a:t>Daubechies</a:t>
            </a:r>
            <a:r>
              <a:rPr lang="fr-FR" sz="2200" dirty="0" smtClean="0">
                <a:solidFill>
                  <a:srgbClr val="7030A0"/>
                </a:solidFill>
                <a:latin typeface="Times New Roman" pitchFamily="18" charset="0"/>
                <a:cs typeface="Times New Roman" pitchFamily="18" charset="0"/>
              </a:rPr>
              <a:t> de longueur </a:t>
            </a:r>
            <a:r>
              <a:rPr lang="fr-FR" sz="2200" dirty="0" smtClean="0">
                <a:solidFill>
                  <a:srgbClr val="7030A0"/>
                </a:solidFill>
                <a:latin typeface="Times New Roman" pitchFamily="18" charset="0"/>
                <a:cs typeface="Times New Roman" pitchFamily="18" charset="0"/>
              </a:rPr>
              <a:t>3, </a:t>
            </a:r>
            <a:r>
              <a:rPr lang="fr-FR" sz="2200" dirty="0" smtClean="0">
                <a:solidFill>
                  <a:srgbClr val="7030A0"/>
                </a:solidFill>
                <a:latin typeface="Times New Roman" pitchFamily="18" charset="0"/>
                <a:cs typeface="Times New Roman" pitchFamily="18" charset="0"/>
              </a:rPr>
              <a:t>notée </a:t>
            </a:r>
            <a:r>
              <a:rPr lang="fr-FR" sz="2200" dirty="0" smtClean="0">
                <a:solidFill>
                  <a:srgbClr val="7030A0"/>
                </a:solidFill>
                <a:latin typeface="Times New Roman" pitchFamily="18" charset="0"/>
                <a:cs typeface="Times New Roman" pitchFamily="18" charset="0"/>
              </a:rPr>
              <a:t>D3</a:t>
            </a:r>
            <a:endParaRPr lang="fr-FR" sz="2200" b="1" u="sng" dirty="0" smtClean="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24</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 </a:t>
            </a:r>
            <a:r>
              <a:rPr lang="fr-FR" sz="2200" b="1" u="sng" dirty="0" smtClean="0">
                <a:solidFill>
                  <a:srgbClr val="002060"/>
                </a:solidFill>
                <a:latin typeface="Times New Roman" pitchFamily="18" charset="0"/>
                <a:cs typeface="Times New Roman" pitchFamily="18" charset="0"/>
              </a:rPr>
              <a:t>D3</a:t>
            </a:r>
            <a:endParaRPr lang="fr-FR" sz="2200" b="1" u="sng" dirty="0">
              <a:solidFill>
                <a:srgbClr val="002060"/>
              </a:solidFill>
              <a:latin typeface="Times New Roman" pitchFamily="18" charset="0"/>
              <a:cs typeface="Times New Roman" pitchFamily="18" charset="0"/>
            </a:endParaRPr>
          </a:p>
        </p:txBody>
      </p:sp>
      <p:pic>
        <p:nvPicPr>
          <p:cNvPr id="96258" name="Picture 2"/>
          <p:cNvPicPr>
            <a:picLocks noChangeAspect="1" noChangeArrowheads="1"/>
          </p:cNvPicPr>
          <p:nvPr/>
        </p:nvPicPr>
        <p:blipFill>
          <a:blip r:embed="rId2"/>
          <a:srcRect/>
          <a:stretch>
            <a:fillRect/>
          </a:stretch>
        </p:blipFill>
        <p:spPr bwMode="auto">
          <a:xfrm>
            <a:off x="485210" y="1785926"/>
            <a:ext cx="3729600" cy="2664000"/>
          </a:xfrm>
          <a:prstGeom prst="rect">
            <a:avLst/>
          </a:prstGeom>
          <a:noFill/>
          <a:ln w="9525">
            <a:noFill/>
            <a:miter lim="800000"/>
            <a:headEnd/>
            <a:tailEnd/>
          </a:ln>
          <a:effectLst/>
        </p:spPr>
      </p:pic>
      <p:pic>
        <p:nvPicPr>
          <p:cNvPr id="96259" name="Picture 3"/>
          <p:cNvPicPr>
            <a:picLocks noChangeAspect="1" noChangeArrowheads="1"/>
          </p:cNvPicPr>
          <p:nvPr/>
        </p:nvPicPr>
        <p:blipFill>
          <a:blip r:embed="rId3"/>
          <a:srcRect/>
          <a:stretch>
            <a:fillRect/>
          </a:stretch>
        </p:blipFill>
        <p:spPr bwMode="auto">
          <a:xfrm>
            <a:off x="5000628" y="1857364"/>
            <a:ext cx="3674160" cy="2624400"/>
          </a:xfrm>
          <a:prstGeom prst="rect">
            <a:avLst/>
          </a:prstGeom>
          <a:noFill/>
          <a:ln w="9525">
            <a:noFill/>
            <a:miter lim="800000"/>
            <a:headEnd/>
            <a:tailEnd/>
          </a:ln>
          <a:effectLst/>
        </p:spPr>
      </p:pic>
      <p:sp>
        <p:nvSpPr>
          <p:cNvPr id="12" name="Rectangle 11"/>
          <p:cNvSpPr/>
          <p:nvPr/>
        </p:nvSpPr>
        <p:spPr>
          <a:xfrm>
            <a:off x="2786050" y="5286388"/>
            <a:ext cx="4248022" cy="369332"/>
          </a:xfrm>
          <a:prstGeom prst="rect">
            <a:avLst/>
          </a:prstGeom>
        </p:spPr>
        <p:txBody>
          <a:bodyPr wrap="none">
            <a:spAutoFit/>
          </a:bodyPr>
          <a:lstStyle/>
          <a:p>
            <a:r>
              <a:rPr lang="fr-FR" dirty="0" smtClean="0"/>
              <a:t>http://wavelets.pybytes.com/wavelet/db3/</a:t>
            </a:r>
            <a:endParaRPr lang="fr-FR" dirty="0"/>
          </a:p>
        </p:txBody>
      </p:sp>
      <p:sp>
        <p:nvSpPr>
          <p:cNvPr id="14" name="ZoneTexte 13"/>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83601"/>
            <a:ext cx="9144000" cy="430887"/>
          </a:xfrm>
          <a:prstGeom prst="rect">
            <a:avLst/>
          </a:prstGeom>
          <a:noFill/>
        </p:spPr>
        <p:txBody>
          <a:bodyPr wrap="square" rtlCol="0">
            <a:spAutoFit/>
          </a:bodyPr>
          <a:lstStyle/>
          <a:p>
            <a:r>
              <a:rPr lang="fr-FR" sz="2200" dirty="0" smtClean="0">
                <a:solidFill>
                  <a:srgbClr val="7030A0"/>
                </a:solidFill>
                <a:latin typeface="Times New Roman" pitchFamily="18" charset="0"/>
                <a:cs typeface="Times New Roman" pitchFamily="18" charset="0"/>
              </a:rPr>
              <a:t>L’ondelette </a:t>
            </a:r>
            <a:r>
              <a:rPr lang="fr-FR" sz="2200" dirty="0" smtClean="0">
                <a:solidFill>
                  <a:srgbClr val="7030A0"/>
                </a:solidFill>
                <a:latin typeface="Times New Roman" pitchFamily="18" charset="0"/>
                <a:cs typeface="Times New Roman" pitchFamily="18" charset="0"/>
              </a:rPr>
              <a:t>de </a:t>
            </a:r>
            <a:r>
              <a:rPr lang="fr-FR" sz="2200" dirty="0" err="1" smtClean="0">
                <a:solidFill>
                  <a:srgbClr val="7030A0"/>
                </a:solidFill>
                <a:latin typeface="Times New Roman" pitchFamily="18" charset="0"/>
                <a:cs typeface="Times New Roman" pitchFamily="18" charset="0"/>
              </a:rPr>
              <a:t>Daubechies</a:t>
            </a:r>
            <a:r>
              <a:rPr lang="fr-FR" sz="2200" dirty="0" smtClean="0">
                <a:solidFill>
                  <a:srgbClr val="7030A0"/>
                </a:solidFill>
                <a:latin typeface="Times New Roman" pitchFamily="18" charset="0"/>
                <a:cs typeface="Times New Roman" pitchFamily="18" charset="0"/>
              </a:rPr>
              <a:t> de longueur </a:t>
            </a:r>
            <a:r>
              <a:rPr lang="fr-FR" sz="2200" dirty="0" smtClean="0">
                <a:solidFill>
                  <a:srgbClr val="7030A0"/>
                </a:solidFill>
                <a:latin typeface="Times New Roman" pitchFamily="18" charset="0"/>
                <a:cs typeface="Times New Roman" pitchFamily="18" charset="0"/>
              </a:rPr>
              <a:t>4, </a:t>
            </a:r>
            <a:r>
              <a:rPr lang="fr-FR" sz="2200" dirty="0" smtClean="0">
                <a:solidFill>
                  <a:srgbClr val="7030A0"/>
                </a:solidFill>
                <a:latin typeface="Times New Roman" pitchFamily="18" charset="0"/>
                <a:cs typeface="Times New Roman" pitchFamily="18" charset="0"/>
              </a:rPr>
              <a:t>notée </a:t>
            </a:r>
            <a:r>
              <a:rPr lang="fr-FR" sz="2200" dirty="0" smtClean="0">
                <a:solidFill>
                  <a:srgbClr val="7030A0"/>
                </a:solidFill>
                <a:latin typeface="Times New Roman" pitchFamily="18" charset="0"/>
                <a:cs typeface="Times New Roman" pitchFamily="18" charset="0"/>
              </a:rPr>
              <a:t>D4 </a:t>
            </a:r>
            <a:endParaRPr lang="fr-FR" sz="2200" b="1" u="sng" dirty="0" smtClean="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25</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 </a:t>
            </a:r>
            <a:r>
              <a:rPr lang="fr-FR" sz="2200" b="1" u="sng" dirty="0" smtClean="0">
                <a:solidFill>
                  <a:srgbClr val="002060"/>
                </a:solidFill>
                <a:latin typeface="Times New Roman" pitchFamily="18" charset="0"/>
                <a:cs typeface="Times New Roman" pitchFamily="18" charset="0"/>
              </a:rPr>
              <a:t>D4</a:t>
            </a:r>
            <a:endParaRPr lang="fr-FR" sz="2200" b="1" u="sng" dirty="0">
              <a:solidFill>
                <a:srgbClr val="002060"/>
              </a:solidFill>
              <a:latin typeface="Times New Roman" pitchFamily="18" charset="0"/>
              <a:cs typeface="Times New Roman" pitchFamily="18" charset="0"/>
            </a:endParaRP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7283" name="Picture 3"/>
          <p:cNvPicPr>
            <a:picLocks noChangeAspect="1" noChangeArrowheads="1"/>
          </p:cNvPicPr>
          <p:nvPr/>
        </p:nvPicPr>
        <p:blipFill>
          <a:blip r:embed="rId2"/>
          <a:srcRect/>
          <a:stretch>
            <a:fillRect/>
          </a:stretch>
        </p:blipFill>
        <p:spPr bwMode="auto">
          <a:xfrm>
            <a:off x="270896" y="1857364"/>
            <a:ext cx="3729600" cy="2664000"/>
          </a:xfrm>
          <a:prstGeom prst="rect">
            <a:avLst/>
          </a:prstGeom>
          <a:noFill/>
          <a:ln w="9525">
            <a:noFill/>
            <a:miter lim="800000"/>
            <a:headEnd/>
            <a:tailEnd/>
          </a:ln>
          <a:effectLst/>
        </p:spPr>
      </p:pic>
      <p:pic>
        <p:nvPicPr>
          <p:cNvPr id="97284" name="Picture 4"/>
          <p:cNvPicPr>
            <a:picLocks noChangeAspect="1" noChangeArrowheads="1"/>
          </p:cNvPicPr>
          <p:nvPr/>
        </p:nvPicPr>
        <p:blipFill>
          <a:blip r:embed="rId3"/>
          <a:srcRect/>
          <a:stretch>
            <a:fillRect/>
          </a:stretch>
        </p:blipFill>
        <p:spPr bwMode="auto">
          <a:xfrm>
            <a:off x="5000628" y="1928802"/>
            <a:ext cx="3674160" cy="2624400"/>
          </a:xfrm>
          <a:prstGeom prst="rect">
            <a:avLst/>
          </a:prstGeom>
          <a:noFill/>
          <a:ln w="9525">
            <a:noFill/>
            <a:miter lim="800000"/>
            <a:headEnd/>
            <a:tailEnd/>
          </a:ln>
          <a:effectLst/>
        </p:spPr>
      </p:pic>
      <p:sp>
        <p:nvSpPr>
          <p:cNvPr id="13" name="Rectangle 12"/>
          <p:cNvSpPr/>
          <p:nvPr/>
        </p:nvSpPr>
        <p:spPr>
          <a:xfrm>
            <a:off x="2428860" y="5286388"/>
            <a:ext cx="4248022" cy="369332"/>
          </a:xfrm>
          <a:prstGeom prst="rect">
            <a:avLst/>
          </a:prstGeom>
        </p:spPr>
        <p:txBody>
          <a:bodyPr wrap="none">
            <a:spAutoFit/>
          </a:bodyPr>
          <a:lstStyle/>
          <a:p>
            <a:r>
              <a:rPr lang="fr-FR" dirty="0" smtClean="0"/>
              <a:t>http://wavelets.pybytes.com/wavelet/db4/</a:t>
            </a:r>
            <a:endParaRPr lang="fr-FR" dirty="0"/>
          </a:p>
        </p:txBody>
      </p:sp>
      <p:sp>
        <p:nvSpPr>
          <p:cNvPr id="15" name="ZoneTexte 14"/>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83601"/>
            <a:ext cx="9144000" cy="430887"/>
          </a:xfrm>
          <a:prstGeom prst="rect">
            <a:avLst/>
          </a:prstGeom>
          <a:noFill/>
        </p:spPr>
        <p:txBody>
          <a:bodyPr wrap="square" rtlCol="0">
            <a:spAutoFit/>
          </a:bodyPr>
          <a:lstStyle/>
          <a:p>
            <a:r>
              <a:rPr lang="fr-FR" sz="2200" dirty="0" smtClean="0">
                <a:solidFill>
                  <a:srgbClr val="7030A0"/>
                </a:solidFill>
                <a:latin typeface="Times New Roman" pitchFamily="18" charset="0"/>
                <a:cs typeface="Times New Roman" pitchFamily="18" charset="0"/>
              </a:rPr>
              <a:t>L’ondelette </a:t>
            </a:r>
            <a:r>
              <a:rPr lang="fr-FR" sz="2200" dirty="0" smtClean="0">
                <a:solidFill>
                  <a:srgbClr val="7030A0"/>
                </a:solidFill>
                <a:latin typeface="Times New Roman" pitchFamily="18" charset="0"/>
                <a:cs typeface="Times New Roman" pitchFamily="18" charset="0"/>
              </a:rPr>
              <a:t>de </a:t>
            </a:r>
            <a:r>
              <a:rPr lang="fr-FR" sz="2200" dirty="0" err="1" smtClean="0">
                <a:solidFill>
                  <a:srgbClr val="7030A0"/>
                </a:solidFill>
                <a:latin typeface="Times New Roman" pitchFamily="18" charset="0"/>
                <a:cs typeface="Times New Roman" pitchFamily="18" charset="0"/>
              </a:rPr>
              <a:t>Daubechies</a:t>
            </a:r>
            <a:r>
              <a:rPr lang="fr-FR" sz="2200" dirty="0" smtClean="0">
                <a:solidFill>
                  <a:srgbClr val="7030A0"/>
                </a:solidFill>
                <a:latin typeface="Times New Roman" pitchFamily="18" charset="0"/>
                <a:cs typeface="Times New Roman" pitchFamily="18" charset="0"/>
              </a:rPr>
              <a:t> de longueur </a:t>
            </a:r>
            <a:r>
              <a:rPr lang="fr-FR" sz="2200" dirty="0" smtClean="0">
                <a:solidFill>
                  <a:srgbClr val="7030A0"/>
                </a:solidFill>
                <a:latin typeface="Times New Roman" pitchFamily="18" charset="0"/>
                <a:cs typeface="Times New Roman" pitchFamily="18" charset="0"/>
              </a:rPr>
              <a:t>5, </a:t>
            </a:r>
            <a:r>
              <a:rPr lang="fr-FR" sz="2200" dirty="0" smtClean="0">
                <a:solidFill>
                  <a:srgbClr val="7030A0"/>
                </a:solidFill>
                <a:latin typeface="Times New Roman" pitchFamily="18" charset="0"/>
                <a:cs typeface="Times New Roman" pitchFamily="18" charset="0"/>
              </a:rPr>
              <a:t>notée </a:t>
            </a:r>
            <a:r>
              <a:rPr lang="fr-FR" sz="2200" dirty="0" smtClean="0">
                <a:solidFill>
                  <a:srgbClr val="7030A0"/>
                </a:solidFill>
                <a:latin typeface="Times New Roman" pitchFamily="18" charset="0"/>
                <a:cs typeface="Times New Roman" pitchFamily="18" charset="0"/>
              </a:rPr>
              <a:t>D5</a:t>
            </a:r>
            <a:endParaRPr lang="fr-FR" sz="2200" b="1" u="sng" dirty="0" smtClean="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26</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 </a:t>
            </a:r>
            <a:r>
              <a:rPr lang="fr-FR" sz="2200" b="1" u="sng" dirty="0" smtClean="0">
                <a:solidFill>
                  <a:srgbClr val="002060"/>
                </a:solidFill>
                <a:latin typeface="Times New Roman" pitchFamily="18" charset="0"/>
                <a:cs typeface="Times New Roman" pitchFamily="18" charset="0"/>
              </a:rPr>
              <a:t>D5</a:t>
            </a:r>
            <a:endParaRPr lang="fr-FR" sz="2200" b="1" u="sng" dirty="0">
              <a:solidFill>
                <a:srgbClr val="002060"/>
              </a:solidFill>
              <a:latin typeface="Times New Roman" pitchFamily="18" charset="0"/>
              <a:cs typeface="Times New Roman" pitchFamily="18" charset="0"/>
            </a:endParaRP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8306" name="Picture 2"/>
          <p:cNvPicPr>
            <a:picLocks noChangeAspect="1" noChangeArrowheads="1"/>
          </p:cNvPicPr>
          <p:nvPr/>
        </p:nvPicPr>
        <p:blipFill>
          <a:blip r:embed="rId2"/>
          <a:srcRect/>
          <a:stretch>
            <a:fillRect/>
          </a:stretch>
        </p:blipFill>
        <p:spPr bwMode="auto">
          <a:xfrm>
            <a:off x="183460" y="1785926"/>
            <a:ext cx="3674160" cy="2624400"/>
          </a:xfrm>
          <a:prstGeom prst="rect">
            <a:avLst/>
          </a:prstGeom>
          <a:noFill/>
          <a:ln w="9525">
            <a:noFill/>
            <a:miter lim="800000"/>
            <a:headEnd/>
            <a:tailEnd/>
          </a:ln>
          <a:effectLst/>
        </p:spPr>
      </p:pic>
      <p:pic>
        <p:nvPicPr>
          <p:cNvPr id="98307" name="Picture 3"/>
          <p:cNvPicPr>
            <a:picLocks noChangeAspect="1" noChangeArrowheads="1"/>
          </p:cNvPicPr>
          <p:nvPr/>
        </p:nvPicPr>
        <p:blipFill>
          <a:blip r:embed="rId3"/>
          <a:srcRect/>
          <a:stretch>
            <a:fillRect/>
          </a:stretch>
        </p:blipFill>
        <p:spPr bwMode="auto">
          <a:xfrm>
            <a:off x="4929190" y="1714488"/>
            <a:ext cx="3674160" cy="2624400"/>
          </a:xfrm>
          <a:prstGeom prst="rect">
            <a:avLst/>
          </a:prstGeom>
          <a:noFill/>
          <a:ln w="9525">
            <a:noFill/>
            <a:miter lim="800000"/>
            <a:headEnd/>
            <a:tailEnd/>
          </a:ln>
          <a:effectLst/>
        </p:spPr>
      </p:pic>
      <p:sp>
        <p:nvSpPr>
          <p:cNvPr id="13" name="Rectangle 12"/>
          <p:cNvSpPr/>
          <p:nvPr/>
        </p:nvSpPr>
        <p:spPr>
          <a:xfrm>
            <a:off x="2571736" y="5286388"/>
            <a:ext cx="4248022" cy="369332"/>
          </a:xfrm>
          <a:prstGeom prst="rect">
            <a:avLst/>
          </a:prstGeom>
        </p:spPr>
        <p:txBody>
          <a:bodyPr wrap="none">
            <a:spAutoFit/>
          </a:bodyPr>
          <a:lstStyle/>
          <a:p>
            <a:r>
              <a:rPr lang="fr-FR" dirty="0" smtClean="0"/>
              <a:t>http://wavelets.pybytes.com/wavelet/db5/</a:t>
            </a:r>
            <a:endParaRPr lang="fr-FR" dirty="0"/>
          </a:p>
        </p:txBody>
      </p:sp>
      <p:sp>
        <p:nvSpPr>
          <p:cNvPr id="15" name="ZoneTexte 14"/>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355039"/>
            <a:ext cx="9144000" cy="430887"/>
          </a:xfrm>
          <a:prstGeom prst="rect">
            <a:avLst/>
          </a:prstGeom>
          <a:noFill/>
        </p:spPr>
        <p:txBody>
          <a:bodyPr wrap="square" rtlCol="0">
            <a:spAutoFit/>
          </a:bodyPr>
          <a:lstStyle/>
          <a:p>
            <a:r>
              <a:rPr lang="fr-FR" sz="2200" dirty="0" smtClean="0">
                <a:solidFill>
                  <a:srgbClr val="7030A0"/>
                </a:solidFill>
                <a:latin typeface="Times New Roman" pitchFamily="18" charset="0"/>
                <a:cs typeface="Times New Roman" pitchFamily="18" charset="0"/>
              </a:rPr>
              <a:t>L’ondelette </a:t>
            </a:r>
            <a:r>
              <a:rPr lang="fr-FR" sz="2200" dirty="0" smtClean="0">
                <a:solidFill>
                  <a:srgbClr val="7030A0"/>
                </a:solidFill>
                <a:latin typeface="Times New Roman" pitchFamily="18" charset="0"/>
                <a:cs typeface="Times New Roman" pitchFamily="18" charset="0"/>
              </a:rPr>
              <a:t>de </a:t>
            </a:r>
            <a:r>
              <a:rPr lang="fr-FR" sz="2200" dirty="0" err="1" smtClean="0">
                <a:solidFill>
                  <a:srgbClr val="7030A0"/>
                </a:solidFill>
                <a:latin typeface="Times New Roman" pitchFamily="18" charset="0"/>
                <a:cs typeface="Times New Roman" pitchFamily="18" charset="0"/>
              </a:rPr>
              <a:t>Daubechies</a:t>
            </a:r>
            <a:r>
              <a:rPr lang="fr-FR" sz="2200" dirty="0" smtClean="0">
                <a:solidFill>
                  <a:srgbClr val="7030A0"/>
                </a:solidFill>
                <a:latin typeface="Times New Roman" pitchFamily="18" charset="0"/>
                <a:cs typeface="Times New Roman" pitchFamily="18" charset="0"/>
              </a:rPr>
              <a:t> de longueur 6</a:t>
            </a:r>
            <a:r>
              <a:rPr lang="fr-FR" sz="2200" dirty="0" smtClean="0">
                <a:solidFill>
                  <a:srgbClr val="7030A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notée </a:t>
            </a:r>
            <a:r>
              <a:rPr lang="fr-FR" sz="2200" dirty="0" smtClean="0">
                <a:solidFill>
                  <a:srgbClr val="7030A0"/>
                </a:solidFill>
                <a:latin typeface="Times New Roman" pitchFamily="18" charset="0"/>
                <a:cs typeface="Times New Roman" pitchFamily="18" charset="0"/>
              </a:rPr>
              <a:t>D6</a:t>
            </a:r>
            <a:endParaRPr lang="fr-FR" sz="2200" b="1" u="sng" dirty="0" smtClean="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27</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 </a:t>
            </a:r>
            <a:r>
              <a:rPr lang="fr-FR" sz="2200" b="1" u="sng" dirty="0" smtClean="0">
                <a:solidFill>
                  <a:srgbClr val="002060"/>
                </a:solidFill>
                <a:latin typeface="Times New Roman" pitchFamily="18" charset="0"/>
                <a:cs typeface="Times New Roman" pitchFamily="18" charset="0"/>
              </a:rPr>
              <a:t>D6</a:t>
            </a:r>
            <a:endParaRPr lang="fr-FR" sz="2200" b="1" u="sng" dirty="0">
              <a:solidFill>
                <a:srgbClr val="002060"/>
              </a:solidFill>
              <a:latin typeface="Times New Roman" pitchFamily="18" charset="0"/>
              <a:cs typeface="Times New Roman" pitchFamily="18" charset="0"/>
            </a:endParaRP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9330" name="Picture 2"/>
          <p:cNvPicPr>
            <a:picLocks noChangeAspect="1" noChangeArrowheads="1"/>
          </p:cNvPicPr>
          <p:nvPr/>
        </p:nvPicPr>
        <p:blipFill>
          <a:blip r:embed="rId2"/>
          <a:srcRect/>
          <a:stretch>
            <a:fillRect/>
          </a:stretch>
        </p:blipFill>
        <p:spPr bwMode="auto">
          <a:xfrm>
            <a:off x="254898" y="1785926"/>
            <a:ext cx="3674160" cy="2624400"/>
          </a:xfrm>
          <a:prstGeom prst="rect">
            <a:avLst/>
          </a:prstGeom>
          <a:noFill/>
          <a:ln w="9525">
            <a:noFill/>
            <a:miter lim="800000"/>
            <a:headEnd/>
            <a:tailEnd/>
          </a:ln>
          <a:effectLst/>
        </p:spPr>
      </p:pic>
      <p:sp>
        <p:nvSpPr>
          <p:cNvPr id="99332" name="AutoShape 4"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9334" name="AutoShape 6"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9335" name="Picture 7"/>
          <p:cNvPicPr>
            <a:picLocks noChangeAspect="1" noChangeArrowheads="1"/>
          </p:cNvPicPr>
          <p:nvPr/>
        </p:nvPicPr>
        <p:blipFill>
          <a:blip r:embed="rId3"/>
          <a:srcRect/>
          <a:stretch>
            <a:fillRect/>
          </a:stretch>
        </p:blipFill>
        <p:spPr bwMode="auto">
          <a:xfrm>
            <a:off x="5072066" y="1947608"/>
            <a:ext cx="3674160" cy="2624400"/>
          </a:xfrm>
          <a:prstGeom prst="rect">
            <a:avLst/>
          </a:prstGeom>
          <a:noFill/>
          <a:ln w="9525">
            <a:noFill/>
            <a:miter lim="800000"/>
            <a:headEnd/>
            <a:tailEnd/>
          </a:ln>
          <a:effectLst/>
        </p:spPr>
      </p:pic>
      <p:sp>
        <p:nvSpPr>
          <p:cNvPr id="15" name="Rectangle 14"/>
          <p:cNvSpPr/>
          <p:nvPr/>
        </p:nvSpPr>
        <p:spPr>
          <a:xfrm>
            <a:off x="2643174" y="5143512"/>
            <a:ext cx="4248022" cy="369332"/>
          </a:xfrm>
          <a:prstGeom prst="rect">
            <a:avLst/>
          </a:prstGeom>
        </p:spPr>
        <p:txBody>
          <a:bodyPr wrap="none">
            <a:spAutoFit/>
          </a:bodyPr>
          <a:lstStyle/>
          <a:p>
            <a:r>
              <a:rPr lang="fr-FR" dirty="0" smtClean="0"/>
              <a:t>http://wavelets.pybytes.com/wavelet/db6/</a:t>
            </a:r>
            <a:endParaRPr lang="fr-FR" dirty="0"/>
          </a:p>
        </p:txBody>
      </p:sp>
      <p:sp>
        <p:nvSpPr>
          <p:cNvPr id="17" name="ZoneTexte 16"/>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857232"/>
            <a:ext cx="9144000" cy="2154436"/>
          </a:xfrm>
          <a:prstGeom prst="rect">
            <a:avLst/>
          </a:prstGeom>
          <a:noFill/>
        </p:spPr>
        <p:txBody>
          <a:bodyPr wrap="square" rtlCol="0">
            <a:spAutoFit/>
          </a:bodyPr>
          <a:lstStyle/>
          <a:p>
            <a:endParaRPr lang="fr-FR" sz="2200" b="1" u="sng" dirty="0" smtClean="0">
              <a:solidFill>
                <a:srgbClr val="002060"/>
              </a:solidFill>
              <a:latin typeface="Times New Roman" pitchFamily="18" charset="0"/>
              <a:cs typeface="Times New Roman" pitchFamily="18" charset="0"/>
            </a:endParaRPr>
          </a:p>
          <a:p>
            <a:r>
              <a:rPr lang="fr-FR" sz="2200" b="1" u="sng" dirty="0" smtClean="0">
                <a:solidFill>
                  <a:srgbClr val="002060"/>
                </a:solidFill>
                <a:latin typeface="Times New Roman" pitchFamily="18" charset="0"/>
                <a:cs typeface="Times New Roman" pitchFamily="18" charset="0"/>
              </a:rPr>
              <a:t>Les </a:t>
            </a:r>
            <a:r>
              <a:rPr lang="fr-FR" sz="2200" b="1" u="sng" dirty="0" err="1" smtClean="0">
                <a:solidFill>
                  <a:srgbClr val="002060"/>
                </a:solidFill>
                <a:latin typeface="Times New Roman" pitchFamily="18" charset="0"/>
                <a:cs typeface="Times New Roman" pitchFamily="18" charset="0"/>
              </a:rPr>
              <a:t>coiflets</a:t>
            </a:r>
            <a:endParaRPr lang="fr-FR" sz="2200" b="1" u="sng" dirty="0" smtClean="0">
              <a:solidFill>
                <a:srgbClr val="002060"/>
              </a:solidFill>
              <a:latin typeface="Times New Roman" pitchFamily="18" charset="0"/>
              <a:cs typeface="Times New Roman" pitchFamily="18" charset="0"/>
            </a:endParaRPr>
          </a:p>
          <a:p>
            <a:endParaRPr lang="fr-FR" sz="2200" b="1" u="sng" dirty="0" smtClean="0">
              <a:solidFill>
                <a:srgbClr val="002060"/>
              </a:solidFill>
              <a:latin typeface="Times New Roman" pitchFamily="18" charset="0"/>
              <a:cs typeface="Times New Roman" pitchFamily="18" charset="0"/>
            </a:endParaRPr>
          </a:p>
          <a:p>
            <a:r>
              <a:rPr lang="fr-FR" sz="2200" dirty="0" err="1" smtClean="0">
                <a:solidFill>
                  <a:srgbClr val="0070C0"/>
                </a:solidFill>
                <a:latin typeface="Times New Roman" pitchFamily="18" charset="0"/>
                <a:cs typeface="Times New Roman" pitchFamily="18" charset="0"/>
              </a:rPr>
              <a:t>Coifman</a:t>
            </a:r>
            <a:r>
              <a:rPr lang="fr-FR" sz="2200" dirty="0" smtClean="0">
                <a:solidFill>
                  <a:srgbClr val="0070C0"/>
                </a:solidFill>
                <a:latin typeface="Times New Roman" pitchFamily="18" charset="0"/>
                <a:cs typeface="Times New Roman" pitchFamily="18" charset="0"/>
              </a:rPr>
              <a:t> </a:t>
            </a:r>
            <a:r>
              <a:rPr lang="fr-FR" sz="2200" dirty="0" smtClean="0">
                <a:solidFill>
                  <a:srgbClr val="0070C0"/>
                </a:solidFill>
                <a:latin typeface="Times New Roman" pitchFamily="18" charset="0"/>
                <a:cs typeface="Times New Roman" pitchFamily="18" charset="0"/>
              </a:rPr>
              <a:t>a proposé à </a:t>
            </a:r>
            <a:r>
              <a:rPr lang="fr-FR" sz="2200" dirty="0" err="1" smtClean="0">
                <a:solidFill>
                  <a:srgbClr val="0070C0"/>
                </a:solidFill>
                <a:latin typeface="Times New Roman" pitchFamily="18" charset="0"/>
                <a:cs typeface="Times New Roman" pitchFamily="18" charset="0"/>
              </a:rPr>
              <a:t>Daubechies</a:t>
            </a:r>
            <a:r>
              <a:rPr lang="fr-FR" sz="2200" dirty="0" smtClean="0">
                <a:solidFill>
                  <a:srgbClr val="0070C0"/>
                </a:solidFill>
                <a:latin typeface="Times New Roman" pitchFamily="18" charset="0"/>
                <a:cs typeface="Times New Roman" pitchFamily="18" charset="0"/>
              </a:rPr>
              <a:t> de construire une famille telle que la fonction d'échelle ait elle aussi des moments nuls: </a:t>
            </a:r>
            <a:r>
              <a:rPr lang="fr-FR" sz="2200" dirty="0" smtClean="0">
                <a:solidFill>
                  <a:srgbClr val="0070C0"/>
                </a:solidFill>
                <a:latin typeface="Times New Roman" pitchFamily="18" charset="0"/>
                <a:cs typeface="Times New Roman" pitchFamily="18" charset="0"/>
              </a:rPr>
              <a:t> ce qui nous donne alors </a:t>
            </a:r>
            <a:r>
              <a:rPr lang="fr-FR" sz="2200" b="1" u="sng" dirty="0" smtClean="0">
                <a:solidFill>
                  <a:srgbClr val="FF0000"/>
                </a:solidFill>
                <a:latin typeface="Times New Roman" pitchFamily="18" charset="0"/>
                <a:cs typeface="Times New Roman" pitchFamily="18" charset="0"/>
              </a:rPr>
              <a:t>Les </a:t>
            </a:r>
            <a:r>
              <a:rPr lang="fr-FR" sz="2200" b="1" u="sng" dirty="0" err="1" smtClean="0">
                <a:solidFill>
                  <a:srgbClr val="FF0000"/>
                </a:solidFill>
                <a:latin typeface="Times New Roman" pitchFamily="18" charset="0"/>
                <a:cs typeface="Times New Roman" pitchFamily="18" charset="0"/>
              </a:rPr>
              <a:t>coiflets</a:t>
            </a:r>
            <a:endParaRPr lang="fr-FR" sz="2200" b="1" u="sng" dirty="0" smtClean="0">
              <a:solidFill>
                <a:srgbClr val="FF0000"/>
              </a:solidFill>
              <a:latin typeface="Times New Roman" pitchFamily="18" charset="0"/>
              <a:cs typeface="Times New Roman" pitchFamily="18" charset="0"/>
            </a:endParaRPr>
          </a:p>
          <a:p>
            <a:endParaRPr lang="fr-FR" sz="2400" dirty="0" smtClean="0"/>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28</a:t>
            </a:fld>
            <a:endParaRPr lang="fr-F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9332" name="AutoShape 4"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9334" name="AutoShape 6"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6" name="Objet 15"/>
          <p:cNvGraphicFramePr>
            <a:graphicFrameLocks noChangeAspect="1"/>
          </p:cNvGraphicFramePr>
          <p:nvPr/>
        </p:nvGraphicFramePr>
        <p:xfrm>
          <a:off x="3169217" y="2857495"/>
          <a:ext cx="1974287" cy="804339"/>
        </p:xfrm>
        <a:graphic>
          <a:graphicData uri="http://schemas.openxmlformats.org/presentationml/2006/ole">
            <p:oleObj spid="_x0000_s100355" name="Équation" r:id="rId3" imgW="685800" imgH="279360" progId="Equation.3">
              <p:embed/>
            </p:oleObj>
          </a:graphicData>
        </a:graphic>
      </p:graphicFrame>
      <p:graphicFrame>
        <p:nvGraphicFramePr>
          <p:cNvPr id="17" name="Objet 16"/>
          <p:cNvGraphicFramePr>
            <a:graphicFrameLocks noChangeAspect="1"/>
          </p:cNvGraphicFramePr>
          <p:nvPr/>
        </p:nvGraphicFramePr>
        <p:xfrm>
          <a:off x="2143108" y="4214818"/>
          <a:ext cx="4903245" cy="714380"/>
        </p:xfrm>
        <a:graphic>
          <a:graphicData uri="http://schemas.openxmlformats.org/presentationml/2006/ole">
            <p:oleObj spid="_x0000_s100356" name="Équation" r:id="rId4" imgW="1917360" imgH="279360" progId="Equation.3">
              <p:embed/>
            </p:oleObj>
          </a:graphicData>
        </a:graphic>
      </p:graphicFrame>
      <p:sp>
        <p:nvSpPr>
          <p:cNvPr id="19" name="ZoneTexte 18"/>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graphicFrame>
        <p:nvGraphicFramePr>
          <p:cNvPr id="57346" name="Object 2"/>
          <p:cNvGraphicFramePr>
            <a:graphicFrameLocks noChangeAspect="1"/>
          </p:cNvGraphicFramePr>
          <p:nvPr/>
        </p:nvGraphicFramePr>
        <p:xfrm>
          <a:off x="2334313" y="1357298"/>
          <a:ext cx="4758322" cy="928694"/>
        </p:xfrm>
        <a:graphic>
          <a:graphicData uri="http://schemas.openxmlformats.org/presentationml/2006/ole">
            <p:oleObj spid="_x0000_s58370" name="Équation" r:id="rId3" imgW="2425680" imgH="469800" progId="Equation.3">
              <p:embed/>
            </p:oleObj>
          </a:graphicData>
        </a:graphic>
      </p:graphicFrame>
      <p:sp>
        <p:nvSpPr>
          <p:cNvPr id="6" name="ZoneTexte 5"/>
          <p:cNvSpPr txBox="1"/>
          <p:nvPr/>
        </p:nvSpPr>
        <p:spPr>
          <a:xfrm>
            <a:off x="0" y="3071810"/>
            <a:ext cx="9144000" cy="2954655"/>
          </a:xfrm>
          <a:prstGeom prst="rect">
            <a:avLst/>
          </a:prstGeom>
          <a:noFill/>
        </p:spPr>
        <p:txBody>
          <a:bodyPr wrap="square" rtlCol="0">
            <a:spAutoFit/>
          </a:bodyPr>
          <a:lstStyle/>
          <a:p>
            <a:pPr algn="just"/>
            <a:r>
              <a:rPr lang="fr-FR" sz="2200" dirty="0" smtClean="0">
                <a:solidFill>
                  <a:srgbClr val="00B050"/>
                </a:solidFill>
                <a:latin typeface="Times New Roman" pitchFamily="18" charset="0"/>
                <a:cs typeface="Times New Roman" pitchFamily="18" charset="0"/>
              </a:rPr>
              <a:t>L'ondelette </a:t>
            </a:r>
            <a:r>
              <a:rPr lang="fr-FR" sz="2200" dirty="0" smtClean="0">
                <a:solidFill>
                  <a:srgbClr val="00B050"/>
                </a:solidFill>
                <a:latin typeface="Times New Roman" pitchFamily="18" charset="0"/>
                <a:cs typeface="Times New Roman" pitchFamily="18" charset="0"/>
              </a:rPr>
              <a:t>mère peut être interprétée comme une sinusoïde </a:t>
            </a:r>
            <a:r>
              <a:rPr lang="fr-FR" sz="2200" dirty="0" smtClean="0">
                <a:solidFill>
                  <a:srgbClr val="00B050"/>
                </a:solidFill>
                <a:latin typeface="Times New Roman" pitchFamily="18" charset="0"/>
                <a:cs typeface="Times New Roman" pitchFamily="18" charset="0"/>
              </a:rPr>
              <a:t>fenêtrée et pondérée </a:t>
            </a:r>
            <a:r>
              <a:rPr lang="fr-FR" sz="2200" dirty="0" smtClean="0">
                <a:solidFill>
                  <a:srgbClr val="00B050"/>
                </a:solidFill>
                <a:latin typeface="Times New Roman" pitchFamily="18" charset="0"/>
                <a:cs typeface="Times New Roman" pitchFamily="18" charset="0"/>
              </a:rPr>
              <a:t>(comme l'ondelette de </a:t>
            </a:r>
            <a:r>
              <a:rPr lang="fr-FR" sz="2200" dirty="0" err="1" smtClean="0">
                <a:solidFill>
                  <a:srgbClr val="00B050"/>
                </a:solidFill>
                <a:latin typeface="Times New Roman" pitchFamily="18" charset="0"/>
                <a:cs typeface="Times New Roman" pitchFamily="18" charset="0"/>
              </a:rPr>
              <a:t>Morlet</a:t>
            </a:r>
            <a:r>
              <a:rPr lang="fr-FR" sz="2200" dirty="0" smtClean="0">
                <a:solidFill>
                  <a:srgbClr val="00B050"/>
                </a:solidFill>
                <a:latin typeface="Times New Roman" pitchFamily="18" charset="0"/>
                <a:cs typeface="Times New Roman" pitchFamily="18" charset="0"/>
              </a:rPr>
              <a:t>). Donc </a:t>
            </a:r>
            <a:r>
              <a:rPr lang="fr-FR" sz="2200" dirty="0" smtClean="0">
                <a:solidFill>
                  <a:srgbClr val="00B050"/>
                </a:solidFill>
                <a:latin typeface="Times New Roman" pitchFamily="18" charset="0"/>
                <a:cs typeface="Times New Roman" pitchFamily="18" charset="0"/>
              </a:rPr>
              <a:t>la transformée en ondelettes peut être </a:t>
            </a:r>
            <a:r>
              <a:rPr lang="fr-FR" sz="2200" dirty="0" smtClean="0">
                <a:solidFill>
                  <a:srgbClr val="00B050"/>
                </a:solidFill>
                <a:latin typeface="Times New Roman" pitchFamily="18" charset="0"/>
                <a:cs typeface="Times New Roman" pitchFamily="18" charset="0"/>
              </a:rPr>
              <a:t>considérée </a:t>
            </a:r>
            <a:r>
              <a:rPr lang="fr-FR" sz="2200" dirty="0" smtClean="0">
                <a:solidFill>
                  <a:srgbClr val="00B050"/>
                </a:solidFill>
                <a:latin typeface="Times New Roman" pitchFamily="18" charset="0"/>
                <a:cs typeface="Times New Roman" pitchFamily="18" charset="0"/>
              </a:rPr>
              <a:t>comme </a:t>
            </a:r>
            <a:r>
              <a:rPr lang="fr-FR" sz="2200" dirty="0" smtClean="0">
                <a:solidFill>
                  <a:srgbClr val="00B050"/>
                </a:solidFill>
                <a:latin typeface="Times New Roman" pitchFamily="18" charset="0"/>
                <a:cs typeface="Times New Roman" pitchFamily="18" charset="0"/>
              </a:rPr>
              <a:t>une sorte de transformée de Fourier à court terme.  </a:t>
            </a:r>
          </a:p>
          <a:p>
            <a:pPr algn="just"/>
            <a:endParaRPr lang="fr-FR" sz="2200" dirty="0" smtClean="0">
              <a:solidFill>
                <a:srgbClr val="00B050"/>
              </a:solidFill>
              <a:latin typeface="Times New Roman" pitchFamily="18" charset="0"/>
              <a:cs typeface="Times New Roman" pitchFamily="18" charset="0"/>
            </a:endParaRPr>
          </a:p>
          <a:p>
            <a:pPr algn="just"/>
            <a:r>
              <a:rPr lang="fr-FR" sz="2200" dirty="0" smtClean="0">
                <a:solidFill>
                  <a:srgbClr val="00B050"/>
                </a:solidFill>
                <a:latin typeface="Times New Roman" pitchFamily="18" charset="0"/>
                <a:cs typeface="Times New Roman" pitchFamily="18" charset="0"/>
              </a:rPr>
              <a:t>En effet, le </a:t>
            </a:r>
            <a:r>
              <a:rPr lang="fr-FR" sz="2200" dirty="0" smtClean="0">
                <a:solidFill>
                  <a:srgbClr val="00B050"/>
                </a:solidFill>
                <a:latin typeface="Times New Roman" pitchFamily="18" charset="0"/>
                <a:cs typeface="Times New Roman" pitchFamily="18" charset="0"/>
              </a:rPr>
              <a:t>paramètre d'échelle d'une transformée en ondelettes est analogue à la fréquence dans une transformée de </a:t>
            </a:r>
            <a:r>
              <a:rPr lang="fr-FR" sz="2200" dirty="0" smtClean="0">
                <a:solidFill>
                  <a:srgbClr val="00B050"/>
                </a:solidFill>
                <a:latin typeface="Times New Roman" pitchFamily="18" charset="0"/>
                <a:cs typeface="Times New Roman" pitchFamily="18" charset="0"/>
              </a:rPr>
              <a:t>Fourier.</a:t>
            </a:r>
          </a:p>
          <a:p>
            <a:endParaRPr lang="fr-FR" dirty="0" smtClean="0"/>
          </a:p>
          <a:p>
            <a:endParaRPr lang="fr-FR" dirty="0" smtClean="0"/>
          </a:p>
          <a:p>
            <a:endParaRPr lang="fr-FR" dirty="0"/>
          </a:p>
        </p:txBody>
      </p:sp>
      <p:sp>
        <p:nvSpPr>
          <p:cNvPr id="7" name="ZoneTexte 6"/>
          <p:cNvSpPr txBox="1"/>
          <p:nvPr/>
        </p:nvSpPr>
        <p:spPr>
          <a:xfrm>
            <a:off x="0" y="538159"/>
            <a:ext cx="9144000" cy="2462213"/>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Comme nous l’avons présenté au début de ce cours, la transformée en ondelettes continues est donnée par l’expression suivante :</a:t>
            </a:r>
          </a:p>
          <a:p>
            <a:pPr algn="just"/>
            <a:endParaRPr lang="fr-FR" sz="2200" dirty="0" smtClean="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r>
              <a:rPr lang="fr-FR" sz="2200" dirty="0" smtClean="0">
                <a:solidFill>
                  <a:srgbClr val="0070C0"/>
                </a:solidFill>
                <a:latin typeface="Times New Roman" pitchFamily="18" charset="0"/>
                <a:cs typeface="Times New Roman" pitchFamily="18" charset="0"/>
              </a:rPr>
              <a:t>Le noyau de la transformée en ondelettes </a:t>
            </a:r>
            <a:r>
              <a:rPr lang="fr-FR" sz="2200" dirty="0" smtClean="0">
                <a:solidFill>
                  <a:srgbClr val="0070C0"/>
                </a:solidFill>
                <a:latin typeface="Times New Roman" pitchFamily="18" charset="0"/>
                <a:cs typeface="Times New Roman" pitchFamily="18" charset="0"/>
                <a:sym typeface="Symbol"/>
              </a:rPr>
              <a:t>(t) </a:t>
            </a:r>
            <a:r>
              <a:rPr lang="fr-FR" sz="2200" dirty="0" smtClean="0">
                <a:solidFill>
                  <a:srgbClr val="0070C0"/>
                </a:solidFill>
                <a:latin typeface="Times New Roman" pitchFamily="18" charset="0"/>
                <a:cs typeface="Times New Roman" pitchFamily="18" charset="0"/>
              </a:rPr>
              <a:t>est </a:t>
            </a:r>
            <a:r>
              <a:rPr lang="fr-FR" sz="2200" dirty="0" smtClean="0">
                <a:solidFill>
                  <a:srgbClr val="0070C0"/>
                </a:solidFill>
                <a:latin typeface="Times New Roman" pitchFamily="18" charset="0"/>
                <a:cs typeface="Times New Roman" pitchFamily="18" charset="0"/>
              </a:rPr>
              <a:t>appelé l'ondelette </a:t>
            </a:r>
            <a:r>
              <a:rPr lang="fr-FR" sz="2200" dirty="0" smtClean="0">
                <a:solidFill>
                  <a:srgbClr val="0070C0"/>
                </a:solidFill>
                <a:latin typeface="Times New Roman" pitchFamily="18" charset="0"/>
                <a:cs typeface="Times New Roman" pitchFamily="18" charset="0"/>
              </a:rPr>
              <a:t>mère (</a:t>
            </a:r>
            <a:r>
              <a:rPr lang="fr-FR" sz="2200" b="1" dirty="0" smtClean="0">
                <a:solidFill>
                  <a:srgbClr val="FF0000"/>
                </a:solidFill>
                <a:latin typeface="Times New Roman" pitchFamily="18" charset="0"/>
                <a:cs typeface="Times New Roman" pitchFamily="18" charset="0"/>
              </a:rPr>
              <a:t>exemple </a:t>
            </a:r>
            <a:r>
              <a:rPr lang="fr-FR" sz="2200" b="1" dirty="0" err="1" smtClean="0">
                <a:solidFill>
                  <a:srgbClr val="FF0000"/>
                </a:solidFill>
                <a:latin typeface="Times New Roman" pitchFamily="18" charset="0"/>
                <a:cs typeface="Times New Roman" pitchFamily="18" charset="0"/>
              </a:rPr>
              <a:t>Morlet</a:t>
            </a:r>
            <a:r>
              <a:rPr lang="fr-FR" sz="2200" b="1" dirty="0" smtClean="0">
                <a:solidFill>
                  <a:srgbClr val="FF0000"/>
                </a:solidFill>
                <a:latin typeface="Times New Roman" pitchFamily="18" charset="0"/>
                <a:cs typeface="Times New Roman" pitchFamily="18" charset="0"/>
              </a:rPr>
              <a:t>, </a:t>
            </a:r>
            <a:r>
              <a:rPr lang="fr-FR" sz="2200" b="1" dirty="0" err="1" smtClean="0">
                <a:solidFill>
                  <a:srgbClr val="FF0000"/>
                </a:solidFill>
                <a:latin typeface="Times New Roman" pitchFamily="18" charset="0"/>
                <a:cs typeface="Times New Roman" pitchFamily="18" charset="0"/>
              </a:rPr>
              <a:t>haar</a:t>
            </a:r>
            <a:r>
              <a:rPr lang="fr-FR" sz="2200" b="1" dirty="0" smtClean="0">
                <a:solidFill>
                  <a:srgbClr val="FF0000"/>
                </a:solidFill>
                <a:latin typeface="Times New Roman" pitchFamily="18" charset="0"/>
                <a:cs typeface="Times New Roman" pitchFamily="18" charset="0"/>
              </a:rPr>
              <a:t>, …</a:t>
            </a:r>
            <a:r>
              <a:rPr lang="fr-FR" sz="2200" dirty="0" smtClean="0">
                <a:solidFill>
                  <a:srgbClr val="0070C0"/>
                </a:solidFill>
                <a:latin typeface="Times New Roman" pitchFamily="18" charset="0"/>
                <a:cs typeface="Times New Roman" pitchFamily="18" charset="0"/>
              </a:rPr>
              <a:t>), </a:t>
            </a:r>
            <a:r>
              <a:rPr lang="fr-FR" sz="2200" dirty="0" smtClean="0">
                <a:solidFill>
                  <a:srgbClr val="0070C0"/>
                </a:solidFill>
                <a:latin typeface="Times New Roman" pitchFamily="18" charset="0"/>
                <a:cs typeface="Times New Roman" pitchFamily="18" charset="0"/>
              </a:rPr>
              <a:t>et il a généralement </a:t>
            </a:r>
            <a:r>
              <a:rPr lang="fr-FR" sz="2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un spectre </a:t>
            </a:r>
            <a:r>
              <a:rPr lang="fr-FR" sz="2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à bande étroite</a:t>
            </a:r>
            <a:r>
              <a:rPr lang="fr-FR" sz="2200" dirty="0" smtClean="0">
                <a:solidFill>
                  <a:srgbClr val="0070C0"/>
                </a:solidFill>
                <a:latin typeface="Times New Roman" pitchFamily="18" charset="0"/>
                <a:cs typeface="Times New Roman" pitchFamily="18" charset="0"/>
              </a:rPr>
              <a:t>.</a:t>
            </a:r>
            <a:endParaRPr lang="fr-FR" sz="2200" dirty="0">
              <a:solidFill>
                <a:srgbClr val="0070C0"/>
              </a:solidFill>
              <a:latin typeface="Times New Roman" pitchFamily="18" charset="0"/>
              <a:cs typeface="Times New Roman" pitchFamily="18" charset="0"/>
            </a:endParaRPr>
          </a:p>
        </p:txBody>
      </p:sp>
      <p:pic>
        <p:nvPicPr>
          <p:cNvPr id="57347" name="Picture 3"/>
          <p:cNvPicPr>
            <a:picLocks noChangeAspect="1" noChangeArrowheads="1"/>
          </p:cNvPicPr>
          <p:nvPr/>
        </p:nvPicPr>
        <p:blipFill>
          <a:blip r:embed="rId4"/>
          <a:srcRect/>
          <a:stretch>
            <a:fillRect/>
          </a:stretch>
        </p:blipFill>
        <p:spPr bwMode="auto">
          <a:xfrm>
            <a:off x="428596" y="5214949"/>
            <a:ext cx="1357322" cy="1214447"/>
          </a:xfrm>
          <a:prstGeom prst="rect">
            <a:avLst/>
          </a:prstGeom>
          <a:noFill/>
          <a:ln w="9525">
            <a:noFill/>
            <a:miter lim="800000"/>
            <a:headEnd/>
            <a:tailEnd/>
          </a:ln>
          <a:effectLst/>
        </p:spPr>
      </p:pic>
      <p:pic>
        <p:nvPicPr>
          <p:cNvPr id="57348" name="Picture 4"/>
          <p:cNvPicPr>
            <a:picLocks noChangeAspect="1" noChangeArrowheads="1"/>
          </p:cNvPicPr>
          <p:nvPr/>
        </p:nvPicPr>
        <p:blipFill>
          <a:blip r:embed="rId5"/>
          <a:srcRect/>
          <a:stretch>
            <a:fillRect/>
          </a:stretch>
        </p:blipFill>
        <p:spPr bwMode="auto">
          <a:xfrm>
            <a:off x="2589395" y="5214950"/>
            <a:ext cx="2696985" cy="1143008"/>
          </a:xfrm>
          <a:prstGeom prst="rect">
            <a:avLst/>
          </a:prstGeom>
          <a:noFill/>
          <a:ln w="9525">
            <a:noFill/>
            <a:miter lim="800000"/>
            <a:headEnd/>
            <a:tailEnd/>
          </a:ln>
          <a:effectLst/>
        </p:spPr>
      </p:pic>
      <p:pic>
        <p:nvPicPr>
          <p:cNvPr id="57349" name="Picture 5"/>
          <p:cNvPicPr>
            <a:picLocks noChangeAspect="1" noChangeArrowheads="1"/>
          </p:cNvPicPr>
          <p:nvPr/>
        </p:nvPicPr>
        <p:blipFill>
          <a:blip r:embed="rId6"/>
          <a:srcRect/>
          <a:stretch>
            <a:fillRect/>
          </a:stretch>
        </p:blipFill>
        <p:spPr bwMode="auto">
          <a:xfrm>
            <a:off x="5286380" y="5214950"/>
            <a:ext cx="3886200" cy="1143008"/>
          </a:xfrm>
          <a:prstGeom prst="rect">
            <a:avLst/>
          </a:prstGeom>
          <a:noFill/>
          <a:ln w="9525">
            <a:noFill/>
            <a:miter lim="800000"/>
            <a:headEnd/>
            <a:tailEnd/>
          </a:ln>
          <a:effectLst/>
        </p:spPr>
      </p:pic>
      <p:sp>
        <p:nvSpPr>
          <p:cNvPr id="11" name="ZoneTexte 10"/>
          <p:cNvSpPr txBox="1"/>
          <p:nvPr/>
        </p:nvSpPr>
        <p:spPr>
          <a:xfrm>
            <a:off x="0" y="6500834"/>
            <a:ext cx="9144000" cy="400110"/>
          </a:xfrm>
          <a:prstGeom prst="rect">
            <a:avLst/>
          </a:prstGeom>
          <a:noFill/>
        </p:spPr>
        <p:txBody>
          <a:bodyPr wrap="square" rtlCol="0">
            <a:spAutoFit/>
          </a:bodyPr>
          <a:lstStyle/>
          <a:p>
            <a:r>
              <a:rPr lang="fr-FR" sz="2000" b="1" dirty="0" smtClean="0">
                <a:solidFill>
                  <a:srgbClr val="002060"/>
                </a:solidFill>
                <a:latin typeface="Times New Roman" pitchFamily="18" charset="0"/>
                <a:cs typeface="Times New Roman" pitchFamily="18" charset="0"/>
              </a:rPr>
              <a:t> ondelette de </a:t>
            </a:r>
            <a:r>
              <a:rPr lang="fr-FR" sz="2000" b="1" dirty="0" err="1" smtClean="0">
                <a:solidFill>
                  <a:srgbClr val="002060"/>
                </a:solidFill>
                <a:latin typeface="Times New Roman" pitchFamily="18" charset="0"/>
                <a:cs typeface="Times New Roman" pitchFamily="18" charset="0"/>
              </a:rPr>
              <a:t>Morlet</a:t>
            </a:r>
            <a:r>
              <a:rPr lang="fr-FR" sz="2000" b="1" dirty="0" smtClean="0">
                <a:solidFill>
                  <a:srgbClr val="002060"/>
                </a:solidFill>
                <a:latin typeface="Times New Roman" pitchFamily="18" charset="0"/>
                <a:cs typeface="Times New Roman" pitchFamily="18" charset="0"/>
              </a:rPr>
              <a:t> </a:t>
            </a:r>
            <a:r>
              <a:rPr lang="fr-FR" sz="2000" b="1" dirty="0" smtClean="0">
                <a:solidFill>
                  <a:srgbClr val="002060"/>
                </a:solidFill>
                <a:latin typeface="Times New Roman" pitchFamily="18" charset="0"/>
                <a:cs typeface="Times New Roman" pitchFamily="18" charset="0"/>
                <a:sym typeface="Symbol"/>
              </a:rPr>
              <a:t>(t</a:t>
            </a:r>
            <a:r>
              <a:rPr lang="fr-FR" sz="2000" b="1" dirty="0" smtClean="0">
                <a:solidFill>
                  <a:srgbClr val="002060"/>
                </a:solidFill>
                <a:latin typeface="Times New Roman" pitchFamily="18" charset="0"/>
                <a:cs typeface="Times New Roman" pitchFamily="18" charset="0"/>
                <a:sym typeface="Symbol"/>
              </a:rPr>
              <a:t>)</a:t>
            </a:r>
            <a:r>
              <a:rPr lang="fr-FR" sz="2000" b="1" dirty="0" smtClean="0">
                <a:latin typeface="Times New Roman" pitchFamily="18" charset="0"/>
                <a:cs typeface="Times New Roman" pitchFamily="18" charset="0"/>
                <a:sym typeface="Symbol"/>
              </a:rPr>
              <a:t>,  </a:t>
            </a:r>
            <a:r>
              <a:rPr lang="fr-FR" sz="2000" b="1" dirty="0" smtClean="0">
                <a:solidFill>
                  <a:srgbClr val="0070C0"/>
                </a:solidFill>
                <a:latin typeface="Times New Roman" pitchFamily="18" charset="0"/>
                <a:cs typeface="Times New Roman" pitchFamily="18" charset="0"/>
              </a:rPr>
              <a:t>ondelette </a:t>
            </a:r>
            <a:r>
              <a:rPr lang="fr-FR" sz="2000" b="1" dirty="0" smtClean="0">
                <a:solidFill>
                  <a:srgbClr val="0070C0"/>
                </a:solidFill>
                <a:latin typeface="Times New Roman" pitchFamily="18" charset="0"/>
                <a:cs typeface="Times New Roman" pitchFamily="18" charset="0"/>
              </a:rPr>
              <a:t>de </a:t>
            </a:r>
            <a:r>
              <a:rPr lang="fr-FR" sz="2000" b="1" dirty="0" err="1" smtClean="0">
                <a:solidFill>
                  <a:srgbClr val="0070C0"/>
                </a:solidFill>
                <a:latin typeface="Times New Roman" pitchFamily="18" charset="0"/>
                <a:cs typeface="Times New Roman" pitchFamily="18" charset="0"/>
              </a:rPr>
              <a:t>Morlet</a:t>
            </a:r>
            <a:r>
              <a:rPr lang="fr-FR" sz="2000" b="1" dirty="0" smtClean="0">
                <a:solidFill>
                  <a:srgbClr val="0070C0"/>
                </a:solidFill>
                <a:latin typeface="Times New Roman" pitchFamily="18" charset="0"/>
                <a:cs typeface="Times New Roman" pitchFamily="18" charset="0"/>
              </a:rPr>
              <a:t> </a:t>
            </a:r>
            <a:r>
              <a:rPr lang="fr-FR" sz="2000" b="1" dirty="0" smtClean="0">
                <a:solidFill>
                  <a:srgbClr val="0070C0"/>
                </a:solidFill>
                <a:latin typeface="Times New Roman" pitchFamily="18" charset="0"/>
                <a:cs typeface="Times New Roman" pitchFamily="18" charset="0"/>
                <a:sym typeface="Symbol"/>
              </a:rPr>
              <a:t>(</a:t>
            </a:r>
            <a:r>
              <a:rPr lang="fr-FR" sz="2000" b="1" dirty="0" smtClean="0">
                <a:solidFill>
                  <a:srgbClr val="0070C0"/>
                </a:solidFill>
                <a:latin typeface="Times New Roman" pitchFamily="18" charset="0"/>
                <a:cs typeface="Times New Roman" pitchFamily="18" charset="0"/>
                <a:sym typeface="Symbol"/>
              </a:rPr>
              <a:t>t/2</a:t>
            </a:r>
            <a:r>
              <a:rPr lang="fr-FR" sz="2000" b="1" dirty="0" smtClean="0">
                <a:latin typeface="Times New Roman" pitchFamily="18" charset="0"/>
                <a:cs typeface="Times New Roman" pitchFamily="18" charset="0"/>
                <a:sym typeface="Symbol"/>
              </a:rPr>
              <a:t>),     </a:t>
            </a:r>
            <a:r>
              <a:rPr lang="fr-FR" sz="2000" b="1" dirty="0" smtClean="0">
                <a:solidFill>
                  <a:srgbClr val="7030A0"/>
                </a:solidFill>
                <a:latin typeface="Times New Roman" pitchFamily="18" charset="0"/>
                <a:cs typeface="Times New Roman" pitchFamily="18" charset="0"/>
                <a:sym typeface="Symbol"/>
              </a:rPr>
              <a:t>o</a:t>
            </a:r>
            <a:r>
              <a:rPr lang="fr-FR" sz="2000" b="1" dirty="0" smtClean="0">
                <a:solidFill>
                  <a:srgbClr val="7030A0"/>
                </a:solidFill>
                <a:latin typeface="Times New Roman" pitchFamily="18" charset="0"/>
                <a:cs typeface="Times New Roman" pitchFamily="18" charset="0"/>
              </a:rPr>
              <a:t>ndelette </a:t>
            </a:r>
            <a:r>
              <a:rPr lang="fr-FR" sz="2000" b="1" dirty="0" smtClean="0">
                <a:solidFill>
                  <a:srgbClr val="7030A0"/>
                </a:solidFill>
                <a:latin typeface="Times New Roman" pitchFamily="18" charset="0"/>
                <a:cs typeface="Times New Roman" pitchFamily="18" charset="0"/>
              </a:rPr>
              <a:t>de </a:t>
            </a:r>
            <a:r>
              <a:rPr lang="fr-FR" sz="2000" b="1" dirty="0" err="1" smtClean="0">
                <a:solidFill>
                  <a:srgbClr val="7030A0"/>
                </a:solidFill>
                <a:latin typeface="Times New Roman" pitchFamily="18" charset="0"/>
                <a:cs typeface="Times New Roman" pitchFamily="18" charset="0"/>
              </a:rPr>
              <a:t>Morlet</a:t>
            </a:r>
            <a:r>
              <a:rPr lang="fr-FR" sz="2000" b="1" dirty="0" smtClean="0">
                <a:solidFill>
                  <a:srgbClr val="7030A0"/>
                </a:solidFill>
                <a:latin typeface="Times New Roman" pitchFamily="18" charset="0"/>
                <a:cs typeface="Times New Roman" pitchFamily="18" charset="0"/>
              </a:rPr>
              <a:t> </a:t>
            </a:r>
            <a:r>
              <a:rPr lang="fr-FR" sz="2000" b="1" dirty="0" smtClean="0">
                <a:solidFill>
                  <a:srgbClr val="7030A0"/>
                </a:solidFill>
                <a:latin typeface="Times New Roman" pitchFamily="18" charset="0"/>
                <a:cs typeface="Times New Roman" pitchFamily="18" charset="0"/>
                <a:sym typeface="Symbol"/>
              </a:rPr>
              <a:t>(</a:t>
            </a:r>
            <a:r>
              <a:rPr lang="fr-FR" sz="2000" b="1" dirty="0" smtClean="0">
                <a:solidFill>
                  <a:srgbClr val="7030A0"/>
                </a:solidFill>
                <a:latin typeface="Times New Roman" pitchFamily="18" charset="0"/>
                <a:cs typeface="Times New Roman" pitchFamily="18" charset="0"/>
                <a:sym typeface="Symbol"/>
              </a:rPr>
              <a:t>t/4)</a:t>
            </a:r>
            <a:endParaRPr lang="fr-FR" sz="2000" b="1" dirty="0">
              <a:solidFill>
                <a:srgbClr val="7030A0"/>
              </a:solidFill>
              <a:latin typeface="Times New Roman" pitchFamily="18" charset="0"/>
              <a:cs typeface="Times New Roman" pitchFamily="18" charset="0"/>
            </a:endParaRPr>
          </a:p>
        </p:txBody>
      </p:sp>
      <p:sp>
        <p:nvSpPr>
          <p:cNvPr id="10" name="Espace réservé du numéro de diapositive 9"/>
          <p:cNvSpPr>
            <a:spLocks noGrp="1"/>
          </p:cNvSpPr>
          <p:nvPr>
            <p:ph type="sldNum" sz="quarter" idx="12"/>
          </p:nvPr>
        </p:nvSpPr>
        <p:spPr/>
        <p:txBody>
          <a:bodyPr/>
          <a:lstStyle/>
          <a:p>
            <a:fld id="{2D849293-9FFB-455D-8E04-D5321DD3C202}"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DE FOURIER A COURT TERME</a:t>
            </a:r>
            <a:endParaRPr lang="fr-FR" sz="3000" b="1" dirty="0">
              <a:solidFill>
                <a:srgbClr val="FF0000"/>
              </a:solidFill>
              <a:latin typeface="Times New Roman" pitchFamily="18" charset="0"/>
              <a:cs typeface="Times New Roman" pitchFamily="18" charset="0"/>
            </a:endParaRPr>
          </a:p>
        </p:txBody>
      </p:sp>
      <p:sp>
        <p:nvSpPr>
          <p:cNvPr id="3" name="ZoneTexte 2"/>
          <p:cNvSpPr txBox="1"/>
          <p:nvPr/>
        </p:nvSpPr>
        <p:spPr>
          <a:xfrm>
            <a:off x="0" y="714356"/>
            <a:ext cx="9144000" cy="5447645"/>
          </a:xfrm>
          <a:prstGeom prst="rect">
            <a:avLst/>
          </a:prstGeom>
          <a:noFill/>
        </p:spPr>
        <p:txBody>
          <a:bodyPr wrap="square" rtlCol="0">
            <a:spAutoFit/>
          </a:bodyPr>
          <a:lstStyle/>
          <a:p>
            <a:pPr algn="just"/>
            <a:r>
              <a:rPr lang="fr-FR" sz="2200" dirty="0" smtClean="0">
                <a:solidFill>
                  <a:srgbClr val="0070C0"/>
                </a:solidFill>
                <a:latin typeface="Times New Roman" pitchFamily="18" charset="0"/>
                <a:cs typeface="Times New Roman" pitchFamily="18" charset="0"/>
              </a:rPr>
              <a:t>La </a:t>
            </a:r>
            <a:r>
              <a:rPr lang="fr-FR" sz="2200" dirty="0" smtClean="0">
                <a:solidFill>
                  <a:srgbClr val="0070C0"/>
                </a:solidFill>
                <a:latin typeface="Times New Roman" pitchFamily="18" charset="0"/>
                <a:cs typeface="Times New Roman" pitchFamily="18" charset="0"/>
              </a:rPr>
              <a:t>transformée de Fourier à court </a:t>
            </a:r>
            <a:r>
              <a:rPr lang="fr-FR" sz="2200" dirty="0" smtClean="0">
                <a:solidFill>
                  <a:srgbClr val="0070C0"/>
                </a:solidFill>
                <a:latin typeface="Times New Roman" pitchFamily="18" charset="0"/>
                <a:cs typeface="Times New Roman" pitchFamily="18" charset="0"/>
              </a:rPr>
              <a:t>terme ou TFCT </a:t>
            </a:r>
            <a:r>
              <a:rPr lang="fr-FR" sz="2200" dirty="0" smtClean="0">
                <a:solidFill>
                  <a:srgbClr val="0070C0"/>
                </a:solidFill>
                <a:latin typeface="Times New Roman" pitchFamily="18" charset="0"/>
                <a:cs typeface="Times New Roman" pitchFamily="18" charset="0"/>
              </a:rPr>
              <a:t>(STFT : Short-Time Fourier </a:t>
            </a:r>
            <a:r>
              <a:rPr lang="fr-FR" sz="2200" dirty="0" err="1" smtClean="0">
                <a:solidFill>
                  <a:srgbClr val="0070C0"/>
                </a:solidFill>
                <a:latin typeface="Times New Roman" pitchFamily="18" charset="0"/>
                <a:cs typeface="Times New Roman" pitchFamily="18" charset="0"/>
              </a:rPr>
              <a:t>Transform</a:t>
            </a:r>
            <a:r>
              <a:rPr lang="fr-FR" sz="2200" dirty="0" smtClean="0">
                <a:solidFill>
                  <a:srgbClr val="0070C0"/>
                </a:solidFill>
                <a:latin typeface="Times New Roman" pitchFamily="18" charset="0"/>
                <a:cs typeface="Times New Roman" pitchFamily="18" charset="0"/>
              </a:rPr>
              <a:t>) </a:t>
            </a:r>
            <a:r>
              <a:rPr lang="fr-FR" sz="2200" dirty="0" smtClean="0">
                <a:solidFill>
                  <a:srgbClr val="0070C0"/>
                </a:solidFill>
                <a:latin typeface="Times New Roman" pitchFamily="18" charset="0"/>
                <a:cs typeface="Times New Roman" pitchFamily="18" charset="0"/>
              </a:rPr>
              <a:t>est </a:t>
            </a:r>
            <a:r>
              <a:rPr lang="fr-FR" sz="2200" dirty="0" smtClean="0">
                <a:solidFill>
                  <a:srgbClr val="0070C0"/>
                </a:solidFill>
                <a:latin typeface="Times New Roman" pitchFamily="18" charset="0"/>
                <a:cs typeface="Times New Roman" pitchFamily="18" charset="0"/>
              </a:rPr>
              <a:t>un </a:t>
            </a:r>
            <a:r>
              <a:rPr lang="fr-FR" sz="2200" dirty="0" smtClean="0">
                <a:solidFill>
                  <a:srgbClr val="0070C0"/>
                </a:solidFill>
                <a:latin typeface="Times New Roman" pitchFamily="18" charset="0"/>
                <a:cs typeface="Times New Roman" pitchFamily="18" charset="0"/>
              </a:rPr>
              <a:t>outil pertinent utilisé en particulier  </a:t>
            </a:r>
            <a:r>
              <a:rPr lang="fr-FR" sz="2200" dirty="0" smtClean="0">
                <a:solidFill>
                  <a:srgbClr val="0070C0"/>
                </a:solidFill>
                <a:latin typeface="Times New Roman" pitchFamily="18" charset="0"/>
                <a:cs typeface="Times New Roman" pitchFamily="18" charset="0"/>
              </a:rPr>
              <a:t>pour le traitement </a:t>
            </a:r>
            <a:r>
              <a:rPr lang="fr-FR" sz="2200" dirty="0" smtClean="0">
                <a:solidFill>
                  <a:srgbClr val="0070C0"/>
                </a:solidFill>
                <a:latin typeface="Times New Roman" pitchFamily="18" charset="0"/>
                <a:cs typeface="Times New Roman" pitchFamily="18" charset="0"/>
              </a:rPr>
              <a:t>des signaux audio notamment les signaux de parole. </a:t>
            </a:r>
          </a:p>
          <a:p>
            <a:pPr algn="just"/>
            <a:endParaRPr lang="fr-FR" sz="2200" dirty="0" smtClean="0">
              <a:solidFill>
                <a:srgbClr val="0070C0"/>
              </a:solidFill>
              <a:latin typeface="Times New Roman" pitchFamily="18" charset="0"/>
              <a:cs typeface="Times New Roman" pitchFamily="18" charset="0"/>
            </a:endParaRPr>
          </a:p>
          <a:p>
            <a:pPr algn="just"/>
            <a:r>
              <a:rPr lang="fr-FR" sz="2200" dirty="0" smtClean="0">
                <a:solidFill>
                  <a:srgbClr val="002060"/>
                </a:solidFill>
                <a:latin typeface="Times New Roman" pitchFamily="18" charset="0"/>
                <a:cs typeface="Times New Roman" pitchFamily="18" charset="0"/>
              </a:rPr>
              <a:t>Cette transformation fait partie des transformations temps-fréquences qui </a:t>
            </a:r>
            <a:r>
              <a:rPr lang="fr-FR" sz="2200" dirty="0" smtClean="0">
                <a:solidFill>
                  <a:srgbClr val="002060"/>
                </a:solidFill>
                <a:latin typeface="Times New Roman" pitchFamily="18" charset="0"/>
                <a:cs typeface="Times New Roman" pitchFamily="18" charset="0"/>
              </a:rPr>
              <a:t>spécifient une amplitude complexe en fonction du temps et de la fréquence pour tout signal. </a:t>
            </a:r>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r>
              <a:rPr lang="fr-FR" sz="2200" dirty="0" smtClean="0">
                <a:solidFill>
                  <a:srgbClr val="7030A0"/>
                </a:solidFill>
                <a:latin typeface="Times New Roman" pitchFamily="18" charset="0"/>
                <a:cs typeface="Times New Roman" pitchFamily="18" charset="0"/>
              </a:rPr>
              <a:t>Pour étudier cette transformation, supposons que nous avons un signal discret x(n) d’une durée assez longue (N: nombre d’échantillons important). Au lieu d’appliquer la TFTD (Transformée de Fourier à temps discrets) sur tout le signal nous allons le ‘’morceler’’  en petits blocs à l’aide d’une fenêtre w(n) (par exemple une fenêtre de </a:t>
            </a:r>
            <a:r>
              <a:rPr lang="fr-FR" sz="2200" dirty="0" err="1" smtClean="0">
                <a:solidFill>
                  <a:srgbClr val="7030A0"/>
                </a:solidFill>
                <a:latin typeface="Times New Roman" pitchFamily="18" charset="0"/>
                <a:cs typeface="Times New Roman" pitchFamily="18" charset="0"/>
              </a:rPr>
              <a:t>Hamming</a:t>
            </a:r>
            <a:r>
              <a:rPr lang="fr-FR" sz="2200" dirty="0" smtClean="0">
                <a:solidFill>
                  <a:srgbClr val="7030A0"/>
                </a:solidFill>
                <a:latin typeface="Times New Roman" pitchFamily="18" charset="0"/>
                <a:cs typeface="Times New Roman" pitchFamily="18" charset="0"/>
              </a:rPr>
              <a:t> de M échantillons où M &lt;&lt; N) et on appliquera la TFTD à chacun de ces blocs séparément (deux TFTD successives sont espacées de R échantillons) :  </a:t>
            </a:r>
            <a:endParaRPr lang="fr-FR" sz="2200" dirty="0" smtClean="0">
              <a:solidFill>
                <a:srgbClr val="7030A0"/>
              </a:solidFill>
              <a:latin typeface="Times New Roman" pitchFamily="18" charset="0"/>
              <a:cs typeface="Times New Roman" pitchFamily="18" charset="0"/>
            </a:endParaRPr>
          </a:p>
          <a:p>
            <a:endParaRPr lang="fr-FR" dirty="0"/>
          </a:p>
        </p:txBody>
      </p:sp>
      <p:graphicFrame>
        <p:nvGraphicFramePr>
          <p:cNvPr id="5" name="Objet 4"/>
          <p:cNvGraphicFramePr>
            <a:graphicFrameLocks noChangeAspect="1"/>
          </p:cNvGraphicFramePr>
          <p:nvPr/>
        </p:nvGraphicFramePr>
        <p:xfrm>
          <a:off x="71406" y="5972194"/>
          <a:ext cx="6839515" cy="671516"/>
        </p:xfrm>
        <a:graphic>
          <a:graphicData uri="http://schemas.openxmlformats.org/presentationml/2006/ole">
            <p:oleObj spid="_x0000_s49155" name="Équation" r:id="rId3" imgW="3492360" imgH="342720" progId="Equation.3">
              <p:embed/>
            </p:oleObj>
          </a:graphicData>
        </a:graphic>
      </p:graphicFrame>
      <p:graphicFrame>
        <p:nvGraphicFramePr>
          <p:cNvPr id="7" name="Objet 6"/>
          <p:cNvGraphicFramePr>
            <a:graphicFrameLocks noChangeAspect="1"/>
          </p:cNvGraphicFramePr>
          <p:nvPr/>
        </p:nvGraphicFramePr>
        <p:xfrm>
          <a:off x="7358082" y="5929330"/>
          <a:ext cx="1757375" cy="428628"/>
        </p:xfrm>
        <a:graphic>
          <a:graphicData uri="http://schemas.openxmlformats.org/presentationml/2006/ole">
            <p:oleObj spid="_x0000_s49157" name="Équation" r:id="rId4" imgW="1041120" imgH="253800" progId="Equation.3">
              <p:embed/>
            </p:oleObj>
          </a:graphicData>
        </a:graphic>
      </p:graphicFrame>
      <p:sp>
        <p:nvSpPr>
          <p:cNvPr id="8" name="ZoneTexte 7"/>
          <p:cNvSpPr txBox="1"/>
          <p:nvPr/>
        </p:nvSpPr>
        <p:spPr>
          <a:xfrm>
            <a:off x="6929454" y="5998509"/>
            <a:ext cx="785818" cy="430887"/>
          </a:xfrm>
          <a:prstGeom prst="rect">
            <a:avLst/>
          </a:prstGeom>
          <a:noFill/>
        </p:spPr>
        <p:txBody>
          <a:bodyPr wrap="square" rtlCol="0">
            <a:spAutoFit/>
          </a:bodyPr>
          <a:lstStyle/>
          <a:p>
            <a:r>
              <a:rPr lang="fr-FR" sz="2200" b="1" dirty="0" smtClean="0">
                <a:solidFill>
                  <a:srgbClr val="C00000"/>
                </a:solidFill>
              </a:rPr>
              <a:t>où</a:t>
            </a:r>
            <a:endParaRPr lang="fr-FR" sz="2200" b="1" dirty="0">
              <a:solidFill>
                <a:srgbClr val="C00000"/>
              </a:solidFill>
            </a:endParaRP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graphicFrame>
        <p:nvGraphicFramePr>
          <p:cNvPr id="57346" name="Object 2"/>
          <p:cNvGraphicFramePr>
            <a:graphicFrameLocks noChangeAspect="1"/>
          </p:cNvGraphicFramePr>
          <p:nvPr/>
        </p:nvGraphicFramePr>
        <p:xfrm>
          <a:off x="2285984" y="857232"/>
          <a:ext cx="4758322" cy="928694"/>
        </p:xfrm>
        <a:graphic>
          <a:graphicData uri="http://schemas.openxmlformats.org/presentationml/2006/ole">
            <p:oleObj spid="_x0000_s59394" name="Équation" r:id="rId3" imgW="2425680" imgH="469800" progId="Equation.3">
              <p:embed/>
            </p:oleObj>
          </a:graphicData>
        </a:graphic>
      </p:graphicFrame>
      <p:sp>
        <p:nvSpPr>
          <p:cNvPr id="10" name="ZoneTexte 9"/>
          <p:cNvSpPr txBox="1"/>
          <p:nvPr/>
        </p:nvSpPr>
        <p:spPr>
          <a:xfrm>
            <a:off x="0" y="2500306"/>
            <a:ext cx="9144000" cy="2462213"/>
          </a:xfrm>
          <a:prstGeom prst="rect">
            <a:avLst/>
          </a:prstGeom>
          <a:noFill/>
        </p:spPr>
        <p:txBody>
          <a:bodyPr wrap="square" rtlCol="0">
            <a:spAutoFit/>
          </a:bodyPr>
          <a:lstStyle/>
          <a:p>
            <a:pPr algn="just"/>
            <a:r>
              <a:rPr lang="fr-FR" sz="2200" dirty="0" smtClean="0">
                <a:solidFill>
                  <a:srgbClr val="002060"/>
                </a:solidFill>
              </a:rPr>
              <a:t>La transformée en ondelette continue apparait donc comme un filtrage simultané de x(t) par des filtres dont les réponses </a:t>
            </a:r>
            <a:r>
              <a:rPr lang="fr-FR" sz="2200" dirty="0" err="1" smtClean="0">
                <a:solidFill>
                  <a:srgbClr val="002060"/>
                </a:solidFill>
              </a:rPr>
              <a:t>impulsionnelles</a:t>
            </a:r>
            <a:r>
              <a:rPr lang="fr-FR" sz="2200" dirty="0" smtClean="0">
                <a:solidFill>
                  <a:srgbClr val="002060"/>
                </a:solidFill>
              </a:rPr>
              <a:t> </a:t>
            </a:r>
            <a:r>
              <a:rPr lang="fr-FR" sz="2200" dirty="0" smtClean="0">
                <a:solidFill>
                  <a:srgbClr val="002060"/>
                </a:solidFill>
                <a:sym typeface="Symbol"/>
              </a:rPr>
              <a:t>(t/a) présentent des échelles a différents  (effets de dilatation et d’élargissement de ces réponses </a:t>
            </a:r>
            <a:r>
              <a:rPr lang="fr-FR" sz="2200" dirty="0" err="1" smtClean="0">
                <a:solidFill>
                  <a:srgbClr val="002060"/>
                </a:solidFill>
                <a:sym typeface="Symbol"/>
              </a:rPr>
              <a:t>impulsionnelles</a:t>
            </a:r>
            <a:r>
              <a:rPr lang="fr-FR" sz="2200" dirty="0" smtClean="0">
                <a:solidFill>
                  <a:srgbClr val="002060"/>
                </a:solidFill>
                <a:sym typeface="Symbol"/>
              </a:rPr>
              <a:t> en fonction du facteur d’échelle a).</a:t>
            </a:r>
          </a:p>
          <a:p>
            <a:pPr algn="just"/>
            <a:r>
              <a:rPr lang="fr-FR" sz="2200" dirty="0" smtClean="0">
                <a:solidFill>
                  <a:srgbClr val="00B050"/>
                </a:solidFill>
                <a:sym typeface="Symbol"/>
              </a:rPr>
              <a:t>En remplaçant </a:t>
            </a:r>
            <a:r>
              <a:rPr lang="fr-FR" sz="2200" dirty="0" smtClean="0">
                <a:solidFill>
                  <a:srgbClr val="00B050"/>
                </a:solidFill>
                <a:sym typeface="Symbol"/>
              </a:rPr>
              <a:t>(t/a) </a:t>
            </a:r>
            <a:r>
              <a:rPr lang="fr-FR" sz="2200" dirty="0" smtClean="0">
                <a:solidFill>
                  <a:srgbClr val="00B050"/>
                </a:solidFill>
                <a:sym typeface="Symbol"/>
              </a:rPr>
              <a:t> par les réponses </a:t>
            </a:r>
            <a:r>
              <a:rPr lang="fr-FR" sz="2200" dirty="0" err="1" smtClean="0">
                <a:solidFill>
                  <a:srgbClr val="00B050"/>
                </a:solidFill>
                <a:sym typeface="Symbol"/>
              </a:rPr>
              <a:t>impusionnelles</a:t>
            </a:r>
            <a:r>
              <a:rPr lang="fr-FR" sz="2200" dirty="0" smtClean="0">
                <a:solidFill>
                  <a:srgbClr val="00B050"/>
                </a:solidFill>
                <a:sym typeface="Symbol"/>
              </a:rPr>
              <a:t> h(</a:t>
            </a:r>
            <a:r>
              <a:rPr lang="fr-FR" sz="2200" dirty="0" err="1" smtClean="0">
                <a:solidFill>
                  <a:srgbClr val="00B050"/>
                </a:solidFill>
                <a:sym typeface="Symbol"/>
              </a:rPr>
              <a:t>na</a:t>
            </a:r>
            <a:r>
              <a:rPr lang="fr-FR" sz="2200" baseline="30000" dirty="0" err="1" smtClean="0">
                <a:solidFill>
                  <a:srgbClr val="00B050"/>
                </a:solidFill>
                <a:sym typeface="Symbol"/>
              </a:rPr>
              <a:t>k</a:t>
            </a:r>
            <a:r>
              <a:rPr lang="fr-FR" sz="2200" dirty="0" err="1" smtClean="0">
                <a:solidFill>
                  <a:srgbClr val="00B050"/>
                </a:solidFill>
                <a:sym typeface="Symbol"/>
              </a:rPr>
              <a:t>T</a:t>
            </a:r>
            <a:r>
              <a:rPr lang="fr-FR" sz="2200" dirty="0" smtClean="0">
                <a:solidFill>
                  <a:srgbClr val="00B050"/>
                </a:solidFill>
                <a:sym typeface="Symbol"/>
              </a:rPr>
              <a:t>-t) et avec quelques changement de variables, nous pouvons réécrire cette transformée en ondelettes sous forme discrète par :</a:t>
            </a:r>
            <a:endParaRPr lang="fr-FR" sz="2200" dirty="0">
              <a:solidFill>
                <a:srgbClr val="00B050"/>
              </a:solidFill>
            </a:endParaRPr>
          </a:p>
        </p:txBody>
      </p:sp>
      <p:sp>
        <p:nvSpPr>
          <p:cNvPr id="12" name="ZoneTexte 11"/>
          <p:cNvSpPr txBox="1"/>
          <p:nvPr/>
        </p:nvSpPr>
        <p:spPr>
          <a:xfrm>
            <a:off x="32" y="1785926"/>
            <a:ext cx="9144000" cy="430887"/>
          </a:xfrm>
          <a:prstGeom prst="rect">
            <a:avLst/>
          </a:prstGeom>
          <a:noFill/>
        </p:spPr>
        <p:txBody>
          <a:bodyPr wrap="square" rtlCol="0">
            <a:spAutoFit/>
          </a:bodyPr>
          <a:lstStyle/>
          <a:p>
            <a:pPr algn="just"/>
            <a:r>
              <a:rPr lang="fr-FR" sz="2200" dirty="0" smtClean="0">
                <a:solidFill>
                  <a:srgbClr val="0070C0"/>
                </a:solidFill>
                <a:latin typeface="Times New Roman" pitchFamily="18" charset="0"/>
                <a:cs typeface="Times New Roman" pitchFamily="18" charset="0"/>
              </a:rPr>
              <a:t>En réalité la transformée en ondelette continue est un produit de convolution.</a:t>
            </a:r>
            <a:endParaRPr lang="fr-FR" sz="2200" dirty="0">
              <a:solidFill>
                <a:srgbClr val="0070C0"/>
              </a:solidFill>
              <a:latin typeface="Times New Roman" pitchFamily="18" charset="0"/>
              <a:cs typeface="Times New Roman" pitchFamily="18" charset="0"/>
            </a:endParaRPr>
          </a:p>
        </p:txBody>
      </p:sp>
      <p:graphicFrame>
        <p:nvGraphicFramePr>
          <p:cNvPr id="59396" name="Object 4"/>
          <p:cNvGraphicFramePr>
            <a:graphicFrameLocks noChangeAspect="1"/>
          </p:cNvGraphicFramePr>
          <p:nvPr/>
        </p:nvGraphicFramePr>
        <p:xfrm>
          <a:off x="1004888" y="5073668"/>
          <a:ext cx="6748462" cy="927100"/>
        </p:xfrm>
        <a:graphic>
          <a:graphicData uri="http://schemas.openxmlformats.org/presentationml/2006/ole">
            <p:oleObj spid="_x0000_s59396" name="Équation" r:id="rId4" imgW="3441600" imgH="469800" progId="Equation.3">
              <p:embed/>
            </p:oleObj>
          </a:graphicData>
        </a:graphic>
      </p:graphicFrame>
      <p:sp>
        <p:nvSpPr>
          <p:cNvPr id="14" name="ZoneTexte 13"/>
          <p:cNvSpPr txBox="1"/>
          <p:nvPr/>
        </p:nvSpPr>
        <p:spPr>
          <a:xfrm>
            <a:off x="0" y="6143644"/>
            <a:ext cx="9144000" cy="769441"/>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Où n et k sont des </a:t>
            </a:r>
            <a:r>
              <a:rPr lang="fr-FR" sz="2200" dirty="0" smtClean="0">
                <a:solidFill>
                  <a:srgbClr val="7030A0"/>
                </a:solidFill>
                <a:latin typeface="Times New Roman" pitchFamily="18" charset="0"/>
                <a:cs typeface="Times New Roman" pitchFamily="18" charset="0"/>
              </a:rPr>
              <a:t>entiers discrets et h() est l'ondelette mère, </a:t>
            </a:r>
            <a:r>
              <a:rPr lang="fr-FR" sz="2200" dirty="0" smtClean="0">
                <a:solidFill>
                  <a:srgbClr val="7030A0"/>
                </a:solidFill>
                <a:latin typeface="Times New Roman" pitchFamily="18" charset="0"/>
                <a:cs typeface="Times New Roman" pitchFamily="18" charset="0"/>
              </a:rPr>
              <a:t>considérée </a:t>
            </a:r>
            <a:r>
              <a:rPr lang="fr-FR" sz="2200" dirty="0" smtClean="0">
                <a:solidFill>
                  <a:srgbClr val="7030A0"/>
                </a:solidFill>
                <a:latin typeface="Times New Roman" pitchFamily="18" charset="0"/>
                <a:cs typeface="Times New Roman" pitchFamily="18" charset="0"/>
              </a:rPr>
              <a:t>ici comme une réponse </a:t>
            </a:r>
            <a:r>
              <a:rPr lang="fr-FR" sz="2200" dirty="0" err="1" smtClean="0">
                <a:solidFill>
                  <a:srgbClr val="7030A0"/>
                </a:solidFill>
                <a:latin typeface="Times New Roman" pitchFamily="18" charset="0"/>
                <a:cs typeface="Times New Roman" pitchFamily="18" charset="0"/>
              </a:rPr>
              <a:t>impulsionnelle</a:t>
            </a:r>
            <a:r>
              <a:rPr lang="fr-FR" sz="2200" dirty="0" smtClean="0">
                <a:solidFill>
                  <a:srgbClr val="7030A0"/>
                </a:solidFill>
                <a:latin typeface="Times New Roman" pitchFamily="18" charset="0"/>
                <a:cs typeface="Times New Roman" pitchFamily="18" charset="0"/>
              </a:rPr>
              <a:t> de filtre (continue).</a:t>
            </a:r>
            <a:endParaRPr lang="fr-FR" sz="2200" dirty="0">
              <a:solidFill>
                <a:srgbClr val="7030A0"/>
              </a:solidFill>
              <a:latin typeface="Times New Roman" pitchFamily="18" charset="0"/>
              <a:cs typeface="Times New Roman" pitchFamily="18" charset="0"/>
            </a:endParaRP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30</a:t>
            </a:fld>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8" name="ZoneTexte 7"/>
          <p:cNvSpPr txBox="1"/>
          <p:nvPr/>
        </p:nvSpPr>
        <p:spPr>
          <a:xfrm>
            <a:off x="0" y="1071546"/>
            <a:ext cx="9144000" cy="1446550"/>
          </a:xfrm>
          <a:prstGeom prst="rect">
            <a:avLst/>
          </a:prstGeom>
          <a:noFill/>
        </p:spPr>
        <p:txBody>
          <a:bodyPr wrap="square" rtlCol="0">
            <a:spAutoFit/>
          </a:bodyPr>
          <a:lstStyle/>
          <a:p>
            <a:pPr algn="just"/>
            <a:r>
              <a:rPr lang="fr-FR" sz="2200" dirty="0" smtClean="0">
                <a:solidFill>
                  <a:srgbClr val="0070C0"/>
                </a:solidFill>
                <a:latin typeface="Times New Roman" pitchFamily="18" charset="0"/>
                <a:cs typeface="Times New Roman" pitchFamily="18" charset="0"/>
              </a:rPr>
              <a:t>Dans </a:t>
            </a:r>
            <a:r>
              <a:rPr lang="fr-FR" sz="2200" dirty="0" smtClean="0">
                <a:solidFill>
                  <a:srgbClr val="0070C0"/>
                </a:solidFill>
                <a:latin typeface="Times New Roman" pitchFamily="18" charset="0"/>
                <a:cs typeface="Times New Roman" pitchFamily="18" charset="0"/>
              </a:rPr>
              <a:t>un banc de filtres en ondelettes discrètes, chaque signal de base est interprété comme la réponse </a:t>
            </a:r>
            <a:r>
              <a:rPr lang="fr-FR" sz="2200" dirty="0" err="1" smtClean="0">
                <a:solidFill>
                  <a:srgbClr val="0070C0"/>
                </a:solidFill>
                <a:latin typeface="Times New Roman" pitchFamily="18" charset="0"/>
                <a:cs typeface="Times New Roman" pitchFamily="18" charset="0"/>
              </a:rPr>
              <a:t>impulsionnelle</a:t>
            </a:r>
            <a:r>
              <a:rPr lang="fr-FR" sz="2200" dirty="0" smtClean="0">
                <a:solidFill>
                  <a:srgbClr val="0070C0"/>
                </a:solidFill>
                <a:latin typeface="Times New Roman" pitchFamily="18" charset="0"/>
                <a:cs typeface="Times New Roman" pitchFamily="18" charset="0"/>
              </a:rPr>
              <a:t> d'un filtre passe-bande dans un banc de filtres à Q constant (</a:t>
            </a:r>
            <a:r>
              <a:rPr lang="fr-FR" sz="2200" b="1" u="sng" dirty="0" smtClean="0">
                <a:solidFill>
                  <a:srgbClr val="FF0000"/>
                </a:solidFill>
                <a:latin typeface="Times New Roman" pitchFamily="18" charset="0"/>
                <a:cs typeface="Times New Roman" pitchFamily="18" charset="0"/>
              </a:rPr>
              <a:t>constant-Q </a:t>
            </a:r>
            <a:r>
              <a:rPr lang="fr-FR" sz="2200" b="1" u="sng" dirty="0" err="1" smtClean="0">
                <a:solidFill>
                  <a:srgbClr val="FF0000"/>
                </a:solidFill>
                <a:latin typeface="Times New Roman" pitchFamily="18" charset="0"/>
                <a:cs typeface="Times New Roman" pitchFamily="18" charset="0"/>
              </a:rPr>
              <a:t>filter</a:t>
            </a:r>
            <a:r>
              <a:rPr lang="fr-FR" sz="2200" b="1" u="sng" dirty="0" smtClean="0">
                <a:solidFill>
                  <a:srgbClr val="FF0000"/>
                </a:solidFill>
                <a:latin typeface="Times New Roman" pitchFamily="18" charset="0"/>
                <a:cs typeface="Times New Roman" pitchFamily="18" charset="0"/>
              </a:rPr>
              <a:t> </a:t>
            </a:r>
            <a:r>
              <a:rPr lang="fr-FR" sz="2200" b="1" u="sng" dirty="0" err="1" smtClean="0">
                <a:solidFill>
                  <a:srgbClr val="FF0000"/>
                </a:solidFill>
                <a:latin typeface="Times New Roman" pitchFamily="18" charset="0"/>
                <a:cs typeface="Times New Roman" pitchFamily="18" charset="0"/>
              </a:rPr>
              <a:t>bank</a:t>
            </a:r>
            <a:r>
              <a:rPr lang="fr-FR" sz="2200" b="1" u="sng" dirty="0" smtClean="0">
                <a:solidFill>
                  <a:srgbClr val="FF000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 : liée principalement à la transformée en ondelettes de </a:t>
            </a:r>
            <a:r>
              <a:rPr lang="fr-FR" sz="2200" dirty="0" err="1" smtClean="0">
                <a:solidFill>
                  <a:srgbClr val="002060"/>
                </a:solidFill>
                <a:latin typeface="Times New Roman" pitchFamily="18" charset="0"/>
                <a:cs typeface="Times New Roman" pitchFamily="18" charset="0"/>
              </a:rPr>
              <a:t>Morlet</a:t>
            </a:r>
            <a:r>
              <a:rPr lang="fr-FR" sz="2200" dirty="0" smtClean="0">
                <a:solidFill>
                  <a:srgbClr val="0070C0"/>
                </a:solidFill>
                <a:latin typeface="Times New Roman" pitchFamily="18" charset="0"/>
                <a:cs typeface="Times New Roman" pitchFamily="18" charset="0"/>
              </a:rPr>
              <a:t>) représentés par :</a:t>
            </a:r>
            <a:endParaRPr lang="fr-FR" sz="2200" dirty="0">
              <a:solidFill>
                <a:srgbClr val="0070C0"/>
              </a:solidFill>
              <a:latin typeface="Times New Roman" pitchFamily="18" charset="0"/>
              <a:cs typeface="Times New Roman" pitchFamily="18" charset="0"/>
            </a:endParaRPr>
          </a:p>
        </p:txBody>
      </p:sp>
      <p:graphicFrame>
        <p:nvGraphicFramePr>
          <p:cNvPr id="11" name="Objet 10"/>
          <p:cNvGraphicFramePr>
            <a:graphicFrameLocks noChangeAspect="1"/>
          </p:cNvGraphicFramePr>
          <p:nvPr/>
        </p:nvGraphicFramePr>
        <p:xfrm>
          <a:off x="285720" y="3071810"/>
          <a:ext cx="3478911" cy="936630"/>
        </p:xfrm>
        <a:graphic>
          <a:graphicData uri="http://schemas.openxmlformats.org/presentationml/2006/ole">
            <p:oleObj spid="_x0000_s60421" name="Équation" r:id="rId3" imgW="1650960" imgH="444240" progId="Equation.3">
              <p:embed/>
            </p:oleObj>
          </a:graphicData>
        </a:graphic>
      </p:graphicFrame>
      <p:graphicFrame>
        <p:nvGraphicFramePr>
          <p:cNvPr id="13" name="Objet 12"/>
          <p:cNvGraphicFramePr>
            <a:graphicFrameLocks noChangeAspect="1"/>
          </p:cNvGraphicFramePr>
          <p:nvPr/>
        </p:nvGraphicFramePr>
        <p:xfrm>
          <a:off x="5816600" y="3071810"/>
          <a:ext cx="3036888" cy="636588"/>
        </p:xfrm>
        <a:graphic>
          <a:graphicData uri="http://schemas.openxmlformats.org/presentationml/2006/ole">
            <p:oleObj spid="_x0000_s60422" name="Équation" r:id="rId4" imgW="1333440" imgH="279360" progId="Equation.3">
              <p:embed/>
            </p:oleObj>
          </a:graphicData>
        </a:graphic>
      </p:graphicFrame>
      <p:sp>
        <p:nvSpPr>
          <p:cNvPr id="15" name="ZoneTexte 14"/>
          <p:cNvSpPr txBox="1"/>
          <p:nvPr/>
        </p:nvSpPr>
        <p:spPr>
          <a:xfrm>
            <a:off x="214282" y="2643182"/>
            <a:ext cx="3571900"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Domaine temporel</a:t>
            </a:r>
            <a:endParaRPr lang="fr-FR" sz="2200" b="1" u="sng" dirty="0">
              <a:solidFill>
                <a:srgbClr val="002060"/>
              </a:solidFill>
              <a:latin typeface="Times New Roman" pitchFamily="18" charset="0"/>
              <a:cs typeface="Times New Roman" pitchFamily="18" charset="0"/>
            </a:endParaRPr>
          </a:p>
        </p:txBody>
      </p:sp>
      <p:sp>
        <p:nvSpPr>
          <p:cNvPr id="16" name="ZoneTexte 15"/>
          <p:cNvSpPr txBox="1"/>
          <p:nvPr/>
        </p:nvSpPr>
        <p:spPr>
          <a:xfrm>
            <a:off x="5429256" y="2643182"/>
            <a:ext cx="3571900"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Domaine fréquentiel</a:t>
            </a:r>
            <a:endParaRPr lang="fr-FR" sz="2200" b="1" u="sng" dirty="0">
              <a:solidFill>
                <a:srgbClr val="002060"/>
              </a:solidFill>
              <a:latin typeface="Times New Roman" pitchFamily="18" charset="0"/>
              <a:cs typeface="Times New Roman" pitchFamily="18" charset="0"/>
            </a:endParaRPr>
          </a:p>
        </p:txBody>
      </p:sp>
      <p:sp>
        <p:nvSpPr>
          <p:cNvPr id="17" name="ZoneTexte 16"/>
          <p:cNvSpPr txBox="1"/>
          <p:nvPr/>
        </p:nvSpPr>
        <p:spPr>
          <a:xfrm>
            <a:off x="0" y="4392706"/>
            <a:ext cx="9144000" cy="1107996"/>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Ainsi, </a:t>
            </a:r>
            <a:r>
              <a:rPr lang="fr-FR" sz="2200" dirty="0" smtClean="0">
                <a:solidFill>
                  <a:srgbClr val="7030A0"/>
                </a:solidFill>
                <a:latin typeface="Times New Roman" pitchFamily="18" charset="0"/>
                <a:cs typeface="Times New Roman" pitchFamily="18" charset="0"/>
              </a:rPr>
              <a:t>le </a:t>
            </a:r>
            <a:r>
              <a:rPr lang="fr-FR" sz="2200" dirty="0" smtClean="0">
                <a:solidFill>
                  <a:srgbClr val="7030A0"/>
                </a:solidFill>
                <a:latin typeface="Times New Roman" pitchFamily="18" charset="0"/>
                <a:cs typeface="Times New Roman" pitchFamily="18" charset="0"/>
              </a:rPr>
              <a:t>filtre</a:t>
            </a:r>
            <a:r>
              <a:rPr lang="fr-FR" sz="2200" dirty="0" smtClean="0">
                <a:solidFill>
                  <a:srgbClr val="7030A0"/>
                </a:solidFill>
                <a:latin typeface="Times New Roman" pitchFamily="18" charset="0"/>
                <a:cs typeface="Times New Roman" pitchFamily="18" charset="0"/>
              </a:rPr>
              <a:t> </a:t>
            </a:r>
            <a:r>
              <a:rPr lang="fr-FR" sz="2200" dirty="0" err="1" smtClean="0">
                <a:solidFill>
                  <a:srgbClr val="7030A0"/>
                </a:solidFill>
                <a:latin typeface="Times New Roman" pitchFamily="18" charset="0"/>
                <a:cs typeface="Times New Roman" pitchFamily="18" charset="0"/>
              </a:rPr>
              <a:t>k</a:t>
            </a:r>
            <a:r>
              <a:rPr lang="fr-FR" sz="2200" baseline="30000" dirty="0" err="1" smtClean="0">
                <a:solidFill>
                  <a:srgbClr val="7030A0"/>
                </a:solidFill>
                <a:latin typeface="Times New Roman" pitchFamily="18" charset="0"/>
                <a:cs typeface="Times New Roman" pitchFamily="18" charset="0"/>
              </a:rPr>
              <a:t>ème</a:t>
            </a:r>
            <a:r>
              <a:rPr lang="fr-FR" sz="2200" dirty="0" smtClean="0">
                <a:solidFill>
                  <a:srgbClr val="7030A0"/>
                </a:solidFill>
                <a:latin typeface="Times New Roman" pitchFamily="18" charset="0"/>
                <a:cs typeface="Times New Roman" pitchFamily="18" charset="0"/>
              </a:rPr>
              <a:t> canal </a:t>
            </a:r>
            <a:r>
              <a:rPr lang="fr-FR" sz="2200" dirty="0" err="1" smtClean="0">
                <a:solidFill>
                  <a:srgbClr val="7030A0"/>
                </a:solidFill>
                <a:latin typeface="Times New Roman" pitchFamily="18" charset="0"/>
                <a:cs typeface="Times New Roman" pitchFamily="18" charset="0"/>
              </a:rPr>
              <a:t>H</a:t>
            </a:r>
            <a:r>
              <a:rPr lang="fr-FR" sz="2200" baseline="-25000" dirty="0" err="1" smtClean="0">
                <a:solidFill>
                  <a:srgbClr val="7030A0"/>
                </a:solidFill>
                <a:latin typeface="Times New Roman" pitchFamily="18" charset="0"/>
                <a:cs typeface="Times New Roman" pitchFamily="18" charset="0"/>
              </a:rPr>
              <a:t>k</a:t>
            </a:r>
            <a:r>
              <a:rPr lang="fr-FR" sz="2200" dirty="0" smtClean="0">
                <a:solidFill>
                  <a:srgbClr val="7030A0"/>
                </a:solidFill>
                <a:latin typeface="Times New Roman" pitchFamily="18" charset="0"/>
                <a:cs typeface="Times New Roman" pitchFamily="18" charset="0"/>
              </a:rPr>
              <a:t>(</a:t>
            </a:r>
            <a:r>
              <a:rPr lang="fr-FR" sz="2200" dirty="0" smtClean="0">
                <a:solidFill>
                  <a:srgbClr val="7030A0"/>
                </a:solidFill>
                <a:latin typeface="Times New Roman" pitchFamily="18" charset="0"/>
                <a:cs typeface="Times New Roman" pitchFamily="18" charset="0"/>
                <a:sym typeface="Symbol"/>
              </a:rPr>
              <a:t>)</a:t>
            </a:r>
            <a:r>
              <a:rPr lang="fr-FR" sz="2200" dirty="0" smtClean="0">
                <a:solidFill>
                  <a:srgbClr val="7030A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est obtenu en mettant à l'échelle de fréquence (et en normalisant </a:t>
            </a:r>
            <a:r>
              <a:rPr lang="fr-FR" sz="2200" dirty="0" smtClean="0">
                <a:solidFill>
                  <a:srgbClr val="7030A0"/>
                </a:solidFill>
                <a:latin typeface="Times New Roman" pitchFamily="18" charset="0"/>
                <a:cs typeface="Times New Roman" pitchFamily="18" charset="0"/>
              </a:rPr>
              <a:t>l'énergie) </a:t>
            </a:r>
            <a:r>
              <a:rPr lang="fr-FR" sz="2200" dirty="0" smtClean="0">
                <a:solidFill>
                  <a:srgbClr val="7030A0"/>
                </a:solidFill>
                <a:latin typeface="Times New Roman" pitchFamily="18" charset="0"/>
                <a:cs typeface="Times New Roman" pitchFamily="18" charset="0"/>
              </a:rPr>
              <a:t>le filtre </a:t>
            </a:r>
            <a:r>
              <a:rPr lang="fr-FR" sz="2200" dirty="0" smtClean="0">
                <a:solidFill>
                  <a:srgbClr val="7030A0"/>
                </a:solidFill>
                <a:latin typeface="Times New Roman" pitchFamily="18" charset="0"/>
                <a:cs typeface="Times New Roman" pitchFamily="18" charset="0"/>
              </a:rPr>
              <a:t>du </a:t>
            </a:r>
            <a:r>
              <a:rPr lang="fr-FR" sz="2200" dirty="0" smtClean="0">
                <a:solidFill>
                  <a:srgbClr val="7030A0"/>
                </a:solidFill>
                <a:latin typeface="Times New Roman" pitchFamily="18" charset="0"/>
                <a:cs typeface="Times New Roman" pitchFamily="18" charset="0"/>
              </a:rPr>
              <a:t>canal </a:t>
            </a:r>
            <a:r>
              <a:rPr lang="fr-FR" sz="2200" dirty="0" smtClean="0">
                <a:solidFill>
                  <a:srgbClr val="7030A0"/>
                </a:solidFill>
                <a:latin typeface="Times New Roman" pitchFamily="18" charset="0"/>
                <a:cs typeface="Times New Roman" pitchFamily="18" charset="0"/>
              </a:rPr>
              <a:t>0 H</a:t>
            </a:r>
            <a:r>
              <a:rPr lang="fr-FR" sz="2200" baseline="-25000" dirty="0" smtClean="0">
                <a:solidFill>
                  <a:srgbClr val="7030A0"/>
                </a:solidFill>
                <a:latin typeface="Times New Roman" pitchFamily="18" charset="0"/>
                <a:cs typeface="Times New Roman" pitchFamily="18" charset="0"/>
              </a:rPr>
              <a:t>0</a:t>
            </a:r>
            <a:r>
              <a:rPr lang="fr-FR" sz="2200" dirty="0" smtClean="0">
                <a:solidFill>
                  <a:srgbClr val="7030A0"/>
                </a:solidFill>
                <a:latin typeface="Times New Roman" pitchFamily="18" charset="0"/>
                <a:cs typeface="Times New Roman" pitchFamily="18" charset="0"/>
              </a:rPr>
              <a:t>(</a:t>
            </a:r>
            <a:r>
              <a:rPr lang="fr-FR" sz="2200" dirty="0" smtClean="0">
                <a:solidFill>
                  <a:srgbClr val="7030A0"/>
                </a:solidFill>
                <a:latin typeface="Times New Roman" pitchFamily="18" charset="0"/>
                <a:cs typeface="Times New Roman" pitchFamily="18" charset="0"/>
                <a:sym typeface="Symbol"/>
              </a:rPr>
              <a:t></a:t>
            </a:r>
            <a:r>
              <a:rPr lang="fr-FR" sz="2200" dirty="0" smtClean="0">
                <a:solidFill>
                  <a:srgbClr val="7030A0"/>
                </a:solidFill>
                <a:latin typeface="Times New Roman" pitchFamily="18" charset="0"/>
                <a:cs typeface="Times New Roman" pitchFamily="18" charset="0"/>
                <a:sym typeface="Symbol"/>
              </a:rPr>
              <a:t>)</a:t>
            </a:r>
            <a:r>
              <a:rPr lang="fr-FR" sz="2200" dirty="0" smtClean="0">
                <a:solidFill>
                  <a:srgbClr val="7030A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Le facteur d'échelle de fréquence est bien entendu égal à l'inverse du facteur </a:t>
            </a:r>
            <a:r>
              <a:rPr lang="fr-FR" sz="2200" dirty="0" smtClean="0">
                <a:solidFill>
                  <a:srgbClr val="7030A0"/>
                </a:solidFill>
                <a:latin typeface="Times New Roman" pitchFamily="18" charset="0"/>
                <a:cs typeface="Times New Roman" pitchFamily="18" charset="0"/>
              </a:rPr>
              <a:t>temps-échelle.</a:t>
            </a:r>
            <a:endParaRPr lang="fr-FR" sz="2200" dirty="0">
              <a:solidFill>
                <a:srgbClr val="7030A0"/>
              </a:solidFill>
              <a:latin typeface="Times New Roman" pitchFamily="18" charset="0"/>
              <a:cs typeface="Times New Roman" pitchFamily="18" charset="0"/>
            </a:endParaRPr>
          </a:p>
        </p:txBody>
      </p:sp>
      <p:sp>
        <p:nvSpPr>
          <p:cNvPr id="18" name="Espace réservé du numéro de diapositive 17"/>
          <p:cNvSpPr>
            <a:spLocks noGrp="1"/>
          </p:cNvSpPr>
          <p:nvPr>
            <p:ph type="sldNum" sz="quarter" idx="12"/>
          </p:nvPr>
        </p:nvSpPr>
        <p:spPr/>
        <p:txBody>
          <a:bodyPr/>
          <a:lstStyle/>
          <a:p>
            <a:fld id="{2D849293-9FFB-455D-8E04-D5321DD3C202}" type="slidenum">
              <a:rPr lang="fr-FR" smtClean="0"/>
              <a:pPr/>
              <a:t>31</a:t>
            </a:fld>
            <a:endParaRPr lang="fr-FR"/>
          </a:p>
        </p:txBody>
      </p:sp>
      <p:sp>
        <p:nvSpPr>
          <p:cNvPr id="19" name="ZoneTexte 18"/>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BANCS DE FILTRES DISCRETS</a:t>
            </a:r>
            <a:endParaRPr lang="fr-FR" sz="2400" b="1" dirty="0">
              <a:solidFill>
                <a:srgbClr val="002060"/>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32</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BANCS DE FILTRES DISCRETS</a:t>
            </a:r>
            <a:endParaRPr lang="fr-FR" sz="2400" b="1" dirty="0">
              <a:solidFill>
                <a:srgbClr val="002060"/>
              </a:solidFill>
              <a:latin typeface="Times New Roman" pitchFamily="18" charset="0"/>
              <a:cs typeface="Times New Roman" pitchFamily="18" charset="0"/>
            </a:endParaRPr>
          </a:p>
        </p:txBody>
      </p:sp>
      <p:sp>
        <p:nvSpPr>
          <p:cNvPr id="5" name="ZoneTexte 4"/>
          <p:cNvSpPr txBox="1"/>
          <p:nvPr/>
        </p:nvSpPr>
        <p:spPr>
          <a:xfrm>
            <a:off x="0" y="919633"/>
            <a:ext cx="9144000" cy="1292662"/>
          </a:xfrm>
          <a:prstGeom prst="rect">
            <a:avLst/>
          </a:prstGeom>
          <a:noFill/>
        </p:spPr>
        <p:txBody>
          <a:bodyPr wrap="square" rtlCol="0">
            <a:spAutoFit/>
          </a:bodyPr>
          <a:lstStyle/>
          <a:p>
            <a:pPr algn="just"/>
            <a:r>
              <a:rPr lang="fr-FR" sz="2000" dirty="0" smtClean="0">
                <a:latin typeface="Times New Roman" pitchFamily="18" charset="0"/>
                <a:cs typeface="Times New Roman" pitchFamily="18" charset="0"/>
              </a:rPr>
              <a:t>Les ondelettes dyadiques sont des ondelettes dont la dilatation vérifie une propriété </a:t>
            </a:r>
            <a:r>
              <a:rPr lang="fr-FR" sz="2000" dirty="0" smtClean="0">
                <a:latin typeface="Times New Roman" pitchFamily="18" charset="0"/>
                <a:cs typeface="Times New Roman" pitchFamily="18" charset="0"/>
              </a:rPr>
              <a:t>permettant </a:t>
            </a:r>
            <a:r>
              <a:rPr lang="fr-FR" sz="2000" dirty="0" smtClean="0">
                <a:latin typeface="Times New Roman" pitchFamily="18" charset="0"/>
                <a:cs typeface="Times New Roman" pitchFamily="18" charset="0"/>
              </a:rPr>
              <a:t>d'implémenter les transformées par des bancs de filtres</a:t>
            </a:r>
            <a:r>
              <a:rPr lang="fr-FR" sz="2000" dirty="0" smtClean="0">
                <a:latin typeface="Times New Roman" pitchFamily="18" charset="0"/>
                <a:cs typeface="Times New Roman" pitchFamily="18" charset="0"/>
              </a:rPr>
              <a:t>. La </a:t>
            </a:r>
            <a:r>
              <a:rPr lang="fr-FR" sz="2000" dirty="0" smtClean="0">
                <a:latin typeface="Times New Roman" pitchFamily="18" charset="0"/>
                <a:cs typeface="Times New Roman" pitchFamily="18" charset="0"/>
              </a:rPr>
              <a:t>définition des ondelettes dyadiques est basée sur </a:t>
            </a:r>
            <a:r>
              <a:rPr lang="fr-FR" sz="2000" dirty="0" smtClean="0">
                <a:latin typeface="Times New Roman" pitchFamily="18" charset="0"/>
                <a:cs typeface="Times New Roman" pitchFamily="18" charset="0"/>
              </a:rPr>
              <a:t>le principe des </a:t>
            </a:r>
            <a:r>
              <a:rPr lang="fr-FR" sz="2000" dirty="0" err="1" smtClean="0">
                <a:latin typeface="Times New Roman" pitchFamily="18" charset="0"/>
                <a:cs typeface="Times New Roman" pitchFamily="18" charset="0"/>
              </a:rPr>
              <a:t>multirésolutions</a:t>
            </a:r>
            <a:r>
              <a:rPr lang="fr-FR" sz="2000" dirty="0" smtClean="0">
                <a:latin typeface="Times New Roman" pitchFamily="18" charset="0"/>
                <a:cs typeface="Times New Roman" pitchFamily="18" charset="0"/>
              </a:rPr>
              <a:t>.</a:t>
            </a:r>
          </a:p>
          <a:p>
            <a:endParaRPr lang="fr-FR" dirty="0"/>
          </a:p>
        </p:txBody>
      </p:sp>
      <p:sp>
        <p:nvSpPr>
          <p:cNvPr id="6" name="Rectangle 5"/>
          <p:cNvSpPr/>
          <p:nvPr/>
        </p:nvSpPr>
        <p:spPr>
          <a:xfrm>
            <a:off x="2000232" y="265532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000232" y="372689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643570" y="265532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643570" y="372689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357554" y="265532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357554" y="372689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643438" y="265532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643438" y="372689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rot="5400000">
            <a:off x="3500430" y="3083952"/>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a:off x="3501224" y="4154728"/>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4750595" y="3062679"/>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flipH="1" flipV="1">
            <a:off x="4751389" y="4119009"/>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429520" y="3226828"/>
            <a:ext cx="50006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en angle 18"/>
          <p:cNvCxnSpPr>
            <a:endCxn id="6" idx="1"/>
          </p:cNvCxnSpPr>
          <p:nvPr/>
        </p:nvCxnSpPr>
        <p:spPr>
          <a:xfrm flipV="1">
            <a:off x="857256" y="3048233"/>
            <a:ext cx="1142976" cy="60722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a:endCxn id="7" idx="1"/>
          </p:cNvCxnSpPr>
          <p:nvPr/>
        </p:nvCxnSpPr>
        <p:spPr>
          <a:xfrm>
            <a:off x="857256" y="3655456"/>
            <a:ext cx="1142976" cy="464347"/>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6" idx="3"/>
            <a:endCxn id="10" idx="2"/>
          </p:cNvCxnSpPr>
          <p:nvPr/>
        </p:nvCxnSpPr>
        <p:spPr>
          <a:xfrm>
            <a:off x="3071802" y="3048233"/>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071802" y="4153934"/>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5357818" y="3053472"/>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5357818" y="4159173"/>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0" idx="6"/>
            <a:endCxn id="12" idx="2"/>
          </p:cNvCxnSpPr>
          <p:nvPr/>
        </p:nvCxnSpPr>
        <p:spPr>
          <a:xfrm>
            <a:off x="4071934" y="3048233"/>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4071934" y="4153934"/>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Forme 26"/>
          <p:cNvCxnSpPr>
            <a:stCxn id="8" idx="3"/>
            <a:endCxn id="18" idx="0"/>
          </p:cNvCxnSpPr>
          <p:nvPr/>
        </p:nvCxnSpPr>
        <p:spPr>
          <a:xfrm>
            <a:off x="6715140" y="3048233"/>
            <a:ext cx="964413" cy="17859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Forme 27"/>
          <p:cNvCxnSpPr>
            <a:endCxn id="18" idx="2"/>
          </p:cNvCxnSpPr>
          <p:nvPr/>
        </p:nvCxnSpPr>
        <p:spPr>
          <a:xfrm flipV="1">
            <a:off x="6715140" y="3941208"/>
            <a:ext cx="964413" cy="25003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8" idx="3"/>
          </p:cNvCxnSpPr>
          <p:nvPr/>
        </p:nvCxnSpPr>
        <p:spPr>
          <a:xfrm>
            <a:off x="7929586" y="3584018"/>
            <a:ext cx="71438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000232" y="2857496"/>
            <a:ext cx="1071570" cy="369332"/>
          </a:xfrm>
          <a:prstGeom prst="rect">
            <a:avLst/>
          </a:prstGeom>
          <a:noFill/>
        </p:spPr>
        <p:txBody>
          <a:bodyPr wrap="square" rtlCol="0">
            <a:spAutoFit/>
          </a:bodyPr>
          <a:lstStyle/>
          <a:p>
            <a:pPr algn="ctr"/>
            <a:r>
              <a:rPr lang="fr-FR" b="1" dirty="0" smtClean="0">
                <a:solidFill>
                  <a:srgbClr val="0070C0"/>
                </a:solidFill>
              </a:rPr>
              <a:t>H</a:t>
            </a:r>
            <a:r>
              <a:rPr lang="fr-FR" b="1" baseline="-25000" dirty="0" smtClean="0">
                <a:solidFill>
                  <a:srgbClr val="0070C0"/>
                </a:solidFill>
              </a:rPr>
              <a:t>0</a:t>
            </a:r>
            <a:r>
              <a:rPr lang="fr-FR" b="1" dirty="0" smtClean="0">
                <a:solidFill>
                  <a:srgbClr val="0070C0"/>
                </a:solidFill>
              </a:rPr>
              <a:t>(z)</a:t>
            </a:r>
            <a:endParaRPr lang="fr-FR" b="1" dirty="0">
              <a:solidFill>
                <a:srgbClr val="0070C0"/>
              </a:solidFill>
            </a:endParaRPr>
          </a:p>
        </p:txBody>
      </p:sp>
      <p:sp>
        <p:nvSpPr>
          <p:cNvPr id="31" name="ZoneTexte 30"/>
          <p:cNvSpPr txBox="1"/>
          <p:nvPr/>
        </p:nvSpPr>
        <p:spPr>
          <a:xfrm>
            <a:off x="2000232" y="3944306"/>
            <a:ext cx="1071570" cy="369332"/>
          </a:xfrm>
          <a:prstGeom prst="rect">
            <a:avLst/>
          </a:prstGeom>
          <a:noFill/>
        </p:spPr>
        <p:txBody>
          <a:bodyPr wrap="square" rtlCol="0">
            <a:spAutoFit/>
          </a:bodyPr>
          <a:lstStyle/>
          <a:p>
            <a:pPr algn="ctr"/>
            <a:r>
              <a:rPr lang="fr-FR" b="1" dirty="0" smtClean="0">
                <a:solidFill>
                  <a:srgbClr val="C00000"/>
                </a:solidFill>
              </a:rPr>
              <a:t>H</a:t>
            </a:r>
            <a:r>
              <a:rPr lang="fr-FR" b="1" baseline="-25000" dirty="0" smtClean="0">
                <a:solidFill>
                  <a:srgbClr val="C00000"/>
                </a:solidFill>
              </a:rPr>
              <a:t>1</a:t>
            </a:r>
            <a:r>
              <a:rPr lang="fr-FR" b="1" dirty="0" smtClean="0">
                <a:solidFill>
                  <a:srgbClr val="C00000"/>
                </a:solidFill>
              </a:rPr>
              <a:t>(z)</a:t>
            </a:r>
            <a:endParaRPr lang="fr-FR" b="1" dirty="0">
              <a:solidFill>
                <a:srgbClr val="C00000"/>
              </a:solidFill>
            </a:endParaRPr>
          </a:p>
        </p:txBody>
      </p:sp>
      <p:sp>
        <p:nvSpPr>
          <p:cNvPr id="32" name="ZoneTexte 31"/>
          <p:cNvSpPr txBox="1"/>
          <p:nvPr/>
        </p:nvSpPr>
        <p:spPr>
          <a:xfrm>
            <a:off x="5643570" y="2869638"/>
            <a:ext cx="1071570" cy="369332"/>
          </a:xfrm>
          <a:prstGeom prst="rect">
            <a:avLst/>
          </a:prstGeom>
          <a:noFill/>
        </p:spPr>
        <p:txBody>
          <a:bodyPr wrap="square" rtlCol="0">
            <a:spAutoFit/>
          </a:bodyPr>
          <a:lstStyle/>
          <a:p>
            <a:pPr algn="ctr"/>
            <a:r>
              <a:rPr lang="fr-FR" b="1" dirty="0" smtClean="0">
                <a:solidFill>
                  <a:srgbClr val="0070C0"/>
                </a:solidFill>
              </a:rPr>
              <a:t>G</a:t>
            </a:r>
            <a:r>
              <a:rPr lang="fr-FR" b="1" baseline="-25000" dirty="0" smtClean="0">
                <a:solidFill>
                  <a:srgbClr val="0070C0"/>
                </a:solidFill>
              </a:rPr>
              <a:t>0</a:t>
            </a:r>
            <a:r>
              <a:rPr lang="fr-FR" b="1" dirty="0" smtClean="0">
                <a:solidFill>
                  <a:srgbClr val="0070C0"/>
                </a:solidFill>
              </a:rPr>
              <a:t>(z)</a:t>
            </a:r>
            <a:endParaRPr lang="fr-FR" b="1" dirty="0">
              <a:solidFill>
                <a:srgbClr val="0070C0"/>
              </a:solidFill>
            </a:endParaRPr>
          </a:p>
        </p:txBody>
      </p:sp>
      <p:sp>
        <p:nvSpPr>
          <p:cNvPr id="33" name="ZoneTexte 32"/>
          <p:cNvSpPr txBox="1"/>
          <p:nvPr/>
        </p:nvSpPr>
        <p:spPr>
          <a:xfrm>
            <a:off x="5643570" y="3985264"/>
            <a:ext cx="1071570" cy="369332"/>
          </a:xfrm>
          <a:prstGeom prst="rect">
            <a:avLst/>
          </a:prstGeom>
          <a:noFill/>
        </p:spPr>
        <p:txBody>
          <a:bodyPr wrap="square" rtlCol="0">
            <a:spAutoFit/>
          </a:bodyPr>
          <a:lstStyle/>
          <a:p>
            <a:pPr algn="ctr"/>
            <a:r>
              <a:rPr lang="fr-FR" b="1" dirty="0" smtClean="0">
                <a:solidFill>
                  <a:srgbClr val="C00000"/>
                </a:solidFill>
              </a:rPr>
              <a:t>G</a:t>
            </a:r>
            <a:r>
              <a:rPr lang="fr-FR" b="1" baseline="-25000" dirty="0" smtClean="0">
                <a:solidFill>
                  <a:srgbClr val="C00000"/>
                </a:solidFill>
              </a:rPr>
              <a:t>1</a:t>
            </a:r>
            <a:r>
              <a:rPr lang="fr-FR" b="1" dirty="0" smtClean="0">
                <a:solidFill>
                  <a:srgbClr val="C00000"/>
                </a:solidFill>
              </a:rPr>
              <a:t>(z)</a:t>
            </a:r>
            <a:endParaRPr lang="fr-FR" b="1" dirty="0">
              <a:solidFill>
                <a:srgbClr val="C00000"/>
              </a:solidFill>
            </a:endParaRPr>
          </a:p>
        </p:txBody>
      </p:sp>
      <p:sp>
        <p:nvSpPr>
          <p:cNvPr id="34" name="ZoneTexte 33"/>
          <p:cNvSpPr txBox="1"/>
          <p:nvPr/>
        </p:nvSpPr>
        <p:spPr>
          <a:xfrm>
            <a:off x="3714744" y="2884878"/>
            <a:ext cx="428628" cy="369332"/>
          </a:xfrm>
          <a:prstGeom prst="rect">
            <a:avLst/>
          </a:prstGeom>
          <a:noFill/>
        </p:spPr>
        <p:txBody>
          <a:bodyPr wrap="square" rtlCol="0">
            <a:spAutoFit/>
          </a:bodyPr>
          <a:lstStyle/>
          <a:p>
            <a:r>
              <a:rPr lang="fr-FR" b="1" dirty="0" smtClean="0"/>
              <a:t>2</a:t>
            </a:r>
            <a:endParaRPr lang="fr-FR" b="1" dirty="0"/>
          </a:p>
        </p:txBody>
      </p:sp>
      <p:sp>
        <p:nvSpPr>
          <p:cNvPr id="35" name="ZoneTexte 34"/>
          <p:cNvSpPr txBox="1"/>
          <p:nvPr/>
        </p:nvSpPr>
        <p:spPr>
          <a:xfrm>
            <a:off x="5000628" y="2883214"/>
            <a:ext cx="428628" cy="369332"/>
          </a:xfrm>
          <a:prstGeom prst="rect">
            <a:avLst/>
          </a:prstGeom>
          <a:noFill/>
        </p:spPr>
        <p:txBody>
          <a:bodyPr wrap="square" rtlCol="0">
            <a:spAutoFit/>
          </a:bodyPr>
          <a:lstStyle/>
          <a:p>
            <a:r>
              <a:rPr lang="fr-FR" b="1" dirty="0" smtClean="0"/>
              <a:t>2</a:t>
            </a:r>
            <a:endParaRPr lang="fr-FR" b="1" dirty="0"/>
          </a:p>
        </p:txBody>
      </p:sp>
      <p:sp>
        <p:nvSpPr>
          <p:cNvPr id="36" name="ZoneTexte 35"/>
          <p:cNvSpPr txBox="1"/>
          <p:nvPr/>
        </p:nvSpPr>
        <p:spPr>
          <a:xfrm>
            <a:off x="3714744" y="3929066"/>
            <a:ext cx="428628" cy="369332"/>
          </a:xfrm>
          <a:prstGeom prst="rect">
            <a:avLst/>
          </a:prstGeom>
          <a:noFill/>
        </p:spPr>
        <p:txBody>
          <a:bodyPr wrap="square" rtlCol="0">
            <a:spAutoFit/>
          </a:bodyPr>
          <a:lstStyle/>
          <a:p>
            <a:r>
              <a:rPr lang="fr-FR" b="1" dirty="0" smtClean="0"/>
              <a:t>2</a:t>
            </a:r>
            <a:endParaRPr lang="fr-FR" b="1" dirty="0"/>
          </a:p>
        </p:txBody>
      </p:sp>
      <p:sp>
        <p:nvSpPr>
          <p:cNvPr id="37" name="ZoneTexte 36"/>
          <p:cNvSpPr txBox="1"/>
          <p:nvPr/>
        </p:nvSpPr>
        <p:spPr>
          <a:xfrm>
            <a:off x="5000628" y="3927402"/>
            <a:ext cx="428628" cy="369332"/>
          </a:xfrm>
          <a:prstGeom prst="rect">
            <a:avLst/>
          </a:prstGeom>
          <a:noFill/>
        </p:spPr>
        <p:txBody>
          <a:bodyPr wrap="square" rtlCol="0">
            <a:spAutoFit/>
          </a:bodyPr>
          <a:lstStyle/>
          <a:p>
            <a:r>
              <a:rPr lang="fr-FR" b="1" dirty="0" smtClean="0"/>
              <a:t>2</a:t>
            </a:r>
            <a:endParaRPr lang="fr-FR" b="1" dirty="0"/>
          </a:p>
        </p:txBody>
      </p:sp>
      <p:sp>
        <p:nvSpPr>
          <p:cNvPr id="38" name="ZoneTexte 37"/>
          <p:cNvSpPr txBox="1"/>
          <p:nvPr/>
        </p:nvSpPr>
        <p:spPr>
          <a:xfrm>
            <a:off x="857256" y="3298266"/>
            <a:ext cx="642910" cy="369332"/>
          </a:xfrm>
          <a:prstGeom prst="rect">
            <a:avLst/>
          </a:prstGeom>
          <a:noFill/>
        </p:spPr>
        <p:txBody>
          <a:bodyPr wrap="square" rtlCol="0">
            <a:spAutoFit/>
          </a:bodyPr>
          <a:lstStyle/>
          <a:p>
            <a:r>
              <a:rPr lang="fr-FR" b="1" dirty="0" smtClean="0">
                <a:solidFill>
                  <a:srgbClr val="00B050"/>
                </a:solidFill>
              </a:rPr>
              <a:t>x(n)</a:t>
            </a:r>
            <a:endParaRPr lang="fr-FR" b="1" dirty="0">
              <a:solidFill>
                <a:srgbClr val="00B050"/>
              </a:solidFill>
            </a:endParaRPr>
          </a:p>
        </p:txBody>
      </p:sp>
      <p:sp>
        <p:nvSpPr>
          <p:cNvPr id="39" name="ZoneTexte 38"/>
          <p:cNvSpPr txBox="1"/>
          <p:nvPr/>
        </p:nvSpPr>
        <p:spPr>
          <a:xfrm>
            <a:off x="8001024" y="3226828"/>
            <a:ext cx="642910" cy="369332"/>
          </a:xfrm>
          <a:prstGeom prst="rect">
            <a:avLst/>
          </a:prstGeom>
          <a:noFill/>
        </p:spPr>
        <p:txBody>
          <a:bodyPr wrap="square" rtlCol="0">
            <a:spAutoFit/>
          </a:bodyPr>
          <a:lstStyle/>
          <a:p>
            <a:r>
              <a:rPr lang="fr-FR" b="1" dirty="0" smtClean="0">
                <a:solidFill>
                  <a:srgbClr val="002060"/>
                </a:solidFill>
              </a:rPr>
              <a:t>x’(n)</a:t>
            </a:r>
            <a:endParaRPr lang="fr-FR" b="1" dirty="0">
              <a:solidFill>
                <a:srgbClr val="002060"/>
              </a:solidFill>
            </a:endParaRPr>
          </a:p>
        </p:txBody>
      </p:sp>
      <p:sp>
        <p:nvSpPr>
          <p:cNvPr id="40" name="ZoneTexte 39"/>
          <p:cNvSpPr txBox="1"/>
          <p:nvPr/>
        </p:nvSpPr>
        <p:spPr>
          <a:xfrm>
            <a:off x="2928926" y="2298134"/>
            <a:ext cx="642910" cy="369332"/>
          </a:xfrm>
          <a:prstGeom prst="rect">
            <a:avLst/>
          </a:prstGeom>
          <a:noFill/>
        </p:spPr>
        <p:txBody>
          <a:bodyPr wrap="square" rtlCol="0">
            <a:spAutoFit/>
          </a:bodyPr>
          <a:lstStyle/>
          <a:p>
            <a:r>
              <a:rPr lang="fr-FR" b="1" dirty="0" smtClean="0">
                <a:solidFill>
                  <a:srgbClr val="00B050"/>
                </a:solidFill>
              </a:rPr>
              <a:t>x</a:t>
            </a:r>
            <a:r>
              <a:rPr lang="fr-FR" b="1" baseline="-25000" dirty="0" smtClean="0">
                <a:solidFill>
                  <a:srgbClr val="00B050"/>
                </a:solidFill>
              </a:rPr>
              <a:t>0</a:t>
            </a:r>
            <a:r>
              <a:rPr lang="fr-FR" b="1" dirty="0" smtClean="0">
                <a:solidFill>
                  <a:srgbClr val="00B050"/>
                </a:solidFill>
              </a:rPr>
              <a:t>(n)</a:t>
            </a:r>
            <a:endParaRPr lang="fr-FR" b="1" dirty="0">
              <a:solidFill>
                <a:srgbClr val="00B050"/>
              </a:solidFill>
            </a:endParaRPr>
          </a:p>
        </p:txBody>
      </p:sp>
      <p:sp>
        <p:nvSpPr>
          <p:cNvPr id="41" name="ZoneTexte 40"/>
          <p:cNvSpPr txBox="1"/>
          <p:nvPr/>
        </p:nvSpPr>
        <p:spPr>
          <a:xfrm>
            <a:off x="3000396" y="4357694"/>
            <a:ext cx="642910" cy="369332"/>
          </a:xfrm>
          <a:prstGeom prst="rect">
            <a:avLst/>
          </a:prstGeom>
          <a:noFill/>
        </p:spPr>
        <p:txBody>
          <a:bodyPr wrap="square" rtlCol="0">
            <a:spAutoFit/>
          </a:bodyPr>
          <a:lstStyle/>
          <a:p>
            <a:r>
              <a:rPr lang="fr-FR" b="1" dirty="0" smtClean="0">
                <a:solidFill>
                  <a:srgbClr val="00B050"/>
                </a:solidFill>
              </a:rPr>
              <a:t>x</a:t>
            </a:r>
            <a:r>
              <a:rPr lang="fr-FR" b="1" baseline="-25000" dirty="0" smtClean="0">
                <a:solidFill>
                  <a:srgbClr val="00B050"/>
                </a:solidFill>
              </a:rPr>
              <a:t>1</a:t>
            </a:r>
            <a:r>
              <a:rPr lang="fr-FR" b="1" dirty="0" smtClean="0">
                <a:solidFill>
                  <a:srgbClr val="00B050"/>
                </a:solidFill>
              </a:rPr>
              <a:t>(n)</a:t>
            </a:r>
            <a:endParaRPr lang="fr-FR" b="1" dirty="0">
              <a:solidFill>
                <a:srgbClr val="00B050"/>
              </a:solidFill>
            </a:endParaRPr>
          </a:p>
        </p:txBody>
      </p:sp>
      <p:sp>
        <p:nvSpPr>
          <p:cNvPr id="42" name="ZoneTexte 41"/>
          <p:cNvSpPr txBox="1"/>
          <p:nvPr/>
        </p:nvSpPr>
        <p:spPr>
          <a:xfrm>
            <a:off x="3974778" y="2655324"/>
            <a:ext cx="642910" cy="369332"/>
          </a:xfrm>
          <a:prstGeom prst="rect">
            <a:avLst/>
          </a:prstGeom>
          <a:noFill/>
        </p:spPr>
        <p:txBody>
          <a:bodyPr wrap="square" rtlCol="0">
            <a:spAutoFit/>
          </a:bodyPr>
          <a:lstStyle/>
          <a:p>
            <a:r>
              <a:rPr lang="fr-FR" b="1" dirty="0" smtClean="0">
                <a:solidFill>
                  <a:srgbClr val="002060"/>
                </a:solidFill>
              </a:rPr>
              <a:t>y</a:t>
            </a:r>
            <a:r>
              <a:rPr lang="fr-FR" b="1" baseline="-25000" dirty="0" smtClean="0">
                <a:solidFill>
                  <a:srgbClr val="002060"/>
                </a:solidFill>
              </a:rPr>
              <a:t>0</a:t>
            </a:r>
            <a:r>
              <a:rPr lang="fr-FR" b="1" dirty="0" smtClean="0">
                <a:solidFill>
                  <a:srgbClr val="002060"/>
                </a:solidFill>
              </a:rPr>
              <a:t>(n)</a:t>
            </a:r>
            <a:endParaRPr lang="fr-FR" b="1" dirty="0">
              <a:solidFill>
                <a:srgbClr val="002060"/>
              </a:solidFill>
            </a:endParaRPr>
          </a:p>
        </p:txBody>
      </p:sp>
      <p:sp>
        <p:nvSpPr>
          <p:cNvPr id="43" name="ZoneTexte 42"/>
          <p:cNvSpPr txBox="1"/>
          <p:nvPr/>
        </p:nvSpPr>
        <p:spPr>
          <a:xfrm>
            <a:off x="4046248" y="4357694"/>
            <a:ext cx="642910" cy="369332"/>
          </a:xfrm>
          <a:prstGeom prst="rect">
            <a:avLst/>
          </a:prstGeom>
          <a:noFill/>
        </p:spPr>
        <p:txBody>
          <a:bodyPr wrap="square" rtlCol="0">
            <a:spAutoFit/>
          </a:bodyPr>
          <a:lstStyle/>
          <a:p>
            <a:r>
              <a:rPr lang="fr-FR" b="1" dirty="0" smtClean="0">
                <a:solidFill>
                  <a:srgbClr val="002060"/>
                </a:solidFill>
              </a:rPr>
              <a:t>y</a:t>
            </a:r>
            <a:r>
              <a:rPr lang="fr-FR" b="1" baseline="-25000" dirty="0" smtClean="0">
                <a:solidFill>
                  <a:srgbClr val="002060"/>
                </a:solidFill>
              </a:rPr>
              <a:t>1</a:t>
            </a:r>
            <a:r>
              <a:rPr lang="fr-FR" b="1" dirty="0" smtClean="0">
                <a:solidFill>
                  <a:srgbClr val="002060"/>
                </a:solidFill>
              </a:rPr>
              <a:t>(n)</a:t>
            </a:r>
            <a:endParaRPr lang="fr-FR" b="1" dirty="0">
              <a:solidFill>
                <a:srgbClr val="002060"/>
              </a:solidFill>
            </a:endParaRPr>
          </a:p>
        </p:txBody>
      </p:sp>
      <p:sp>
        <p:nvSpPr>
          <p:cNvPr id="44" name="ZoneTexte 43"/>
          <p:cNvSpPr txBox="1"/>
          <p:nvPr/>
        </p:nvSpPr>
        <p:spPr>
          <a:xfrm>
            <a:off x="5143504" y="2298134"/>
            <a:ext cx="785818" cy="369332"/>
          </a:xfrm>
          <a:prstGeom prst="rect">
            <a:avLst/>
          </a:prstGeom>
          <a:noFill/>
        </p:spPr>
        <p:txBody>
          <a:bodyPr wrap="square" rtlCol="0">
            <a:spAutoFit/>
          </a:bodyPr>
          <a:lstStyle/>
          <a:p>
            <a:r>
              <a:rPr lang="fr-FR" b="1" dirty="0" smtClean="0">
                <a:solidFill>
                  <a:srgbClr val="7030A0"/>
                </a:solidFill>
              </a:rPr>
              <a:t>y’</a:t>
            </a:r>
            <a:r>
              <a:rPr lang="fr-FR" b="1" baseline="-25000" dirty="0" smtClean="0">
                <a:solidFill>
                  <a:srgbClr val="7030A0"/>
                </a:solidFill>
              </a:rPr>
              <a:t>0</a:t>
            </a:r>
            <a:r>
              <a:rPr lang="fr-FR" b="1" dirty="0" smtClean="0">
                <a:solidFill>
                  <a:srgbClr val="7030A0"/>
                </a:solidFill>
              </a:rPr>
              <a:t>(n)</a:t>
            </a:r>
            <a:endParaRPr lang="fr-FR" b="1" dirty="0">
              <a:solidFill>
                <a:srgbClr val="7030A0"/>
              </a:solidFill>
            </a:endParaRPr>
          </a:p>
        </p:txBody>
      </p:sp>
      <p:sp>
        <p:nvSpPr>
          <p:cNvPr id="45" name="ZoneTexte 44"/>
          <p:cNvSpPr txBox="1"/>
          <p:nvPr/>
        </p:nvSpPr>
        <p:spPr>
          <a:xfrm>
            <a:off x="5214974" y="4357694"/>
            <a:ext cx="714348" cy="369332"/>
          </a:xfrm>
          <a:prstGeom prst="rect">
            <a:avLst/>
          </a:prstGeom>
          <a:noFill/>
        </p:spPr>
        <p:txBody>
          <a:bodyPr wrap="square" rtlCol="0">
            <a:spAutoFit/>
          </a:bodyPr>
          <a:lstStyle/>
          <a:p>
            <a:r>
              <a:rPr lang="fr-FR" b="1" dirty="0" smtClean="0">
                <a:solidFill>
                  <a:srgbClr val="7030A0"/>
                </a:solidFill>
              </a:rPr>
              <a:t>y’</a:t>
            </a:r>
            <a:r>
              <a:rPr lang="fr-FR" b="1" baseline="-25000" dirty="0" smtClean="0">
                <a:solidFill>
                  <a:srgbClr val="7030A0"/>
                </a:solidFill>
              </a:rPr>
              <a:t>1</a:t>
            </a:r>
            <a:r>
              <a:rPr lang="fr-FR" b="1" dirty="0" smtClean="0">
                <a:solidFill>
                  <a:srgbClr val="7030A0"/>
                </a:solidFill>
              </a:rPr>
              <a:t>(n)</a:t>
            </a:r>
            <a:endParaRPr lang="fr-FR" b="1" dirty="0">
              <a:solidFill>
                <a:srgbClr val="7030A0"/>
              </a:solidFill>
            </a:endParaRPr>
          </a:p>
        </p:txBody>
      </p:sp>
      <p:sp>
        <p:nvSpPr>
          <p:cNvPr id="46" name="ZoneTexte 45"/>
          <p:cNvSpPr txBox="1"/>
          <p:nvPr/>
        </p:nvSpPr>
        <p:spPr>
          <a:xfrm>
            <a:off x="857224" y="4643446"/>
            <a:ext cx="8143932" cy="369332"/>
          </a:xfrm>
          <a:prstGeom prst="rect">
            <a:avLst/>
          </a:prstGeom>
          <a:noFill/>
        </p:spPr>
        <p:txBody>
          <a:bodyPr wrap="square" rtlCol="0">
            <a:spAutoFit/>
          </a:bodyPr>
          <a:lstStyle/>
          <a:p>
            <a:pPr algn="ctr"/>
            <a:r>
              <a:rPr lang="fr-FR" b="1" dirty="0" smtClean="0">
                <a:solidFill>
                  <a:srgbClr val="7030A0"/>
                </a:solidFill>
                <a:latin typeface="Times New Roman" pitchFamily="18" charset="0"/>
                <a:cs typeface="Times New Roman" pitchFamily="18" charset="0"/>
              </a:rPr>
              <a:t>Banc de filtres à deux canaux à échantillonnage critique</a:t>
            </a:r>
            <a:endParaRPr lang="fr-FR" b="1" dirty="0">
              <a:solidFill>
                <a:srgbClr val="7030A0"/>
              </a:solidFill>
              <a:latin typeface="Times New Roman" pitchFamily="18" charset="0"/>
              <a:cs typeface="Times New Roman" pitchFamily="18" charset="0"/>
            </a:endParaRPr>
          </a:p>
        </p:txBody>
      </p:sp>
      <p:sp>
        <p:nvSpPr>
          <p:cNvPr id="47" name="Accolade ouvrante 46"/>
          <p:cNvSpPr/>
          <p:nvPr/>
        </p:nvSpPr>
        <p:spPr>
          <a:xfrm rot="5400000">
            <a:off x="2750328" y="1167271"/>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Accolade ouvrante 47"/>
          <p:cNvSpPr/>
          <p:nvPr/>
        </p:nvSpPr>
        <p:spPr>
          <a:xfrm rot="5400000">
            <a:off x="5464972" y="1167271"/>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ZoneTexte 48"/>
          <p:cNvSpPr txBox="1"/>
          <p:nvPr/>
        </p:nvSpPr>
        <p:spPr>
          <a:xfrm>
            <a:off x="4572000" y="1785926"/>
            <a:ext cx="2500330" cy="369332"/>
          </a:xfrm>
          <a:prstGeom prst="rect">
            <a:avLst/>
          </a:prstGeom>
          <a:noFill/>
        </p:spPr>
        <p:txBody>
          <a:bodyPr wrap="square" rtlCol="0">
            <a:spAutoFit/>
          </a:bodyPr>
          <a:lstStyle/>
          <a:p>
            <a:pPr algn="ctr"/>
            <a:r>
              <a:rPr lang="fr-FR" b="1" dirty="0" smtClean="0">
                <a:solidFill>
                  <a:srgbClr val="FF0000"/>
                </a:solidFill>
              </a:rPr>
              <a:t>SYNTHESE</a:t>
            </a:r>
            <a:endParaRPr lang="fr-FR" b="1" dirty="0">
              <a:solidFill>
                <a:srgbClr val="FF0000"/>
              </a:solidFill>
            </a:endParaRPr>
          </a:p>
        </p:txBody>
      </p:sp>
      <p:sp>
        <p:nvSpPr>
          <p:cNvPr id="50" name="ZoneTexte 49"/>
          <p:cNvSpPr txBox="1"/>
          <p:nvPr/>
        </p:nvSpPr>
        <p:spPr>
          <a:xfrm>
            <a:off x="1857356" y="1798068"/>
            <a:ext cx="2500330" cy="369332"/>
          </a:xfrm>
          <a:prstGeom prst="rect">
            <a:avLst/>
          </a:prstGeom>
          <a:noFill/>
        </p:spPr>
        <p:txBody>
          <a:bodyPr wrap="square" rtlCol="0">
            <a:spAutoFit/>
          </a:bodyPr>
          <a:lstStyle/>
          <a:p>
            <a:pPr algn="ctr"/>
            <a:r>
              <a:rPr lang="fr-FR" b="1" dirty="0" smtClean="0">
                <a:solidFill>
                  <a:schemeClr val="accent2">
                    <a:lumMod val="50000"/>
                  </a:schemeClr>
                </a:solidFill>
              </a:rPr>
              <a:t>ANALYSE</a:t>
            </a:r>
            <a:endParaRPr lang="fr-FR" b="1" dirty="0">
              <a:solidFill>
                <a:schemeClr val="accent2">
                  <a:lumMod val="50000"/>
                </a:schemeClr>
              </a:solidFill>
            </a:endParaRPr>
          </a:p>
        </p:txBody>
      </p:sp>
      <p:sp>
        <p:nvSpPr>
          <p:cNvPr id="51" name="ZoneTexte 50"/>
          <p:cNvSpPr txBox="1"/>
          <p:nvPr/>
        </p:nvSpPr>
        <p:spPr>
          <a:xfrm>
            <a:off x="7429520" y="3298266"/>
            <a:ext cx="500066" cy="553998"/>
          </a:xfrm>
          <a:prstGeom prst="rect">
            <a:avLst/>
          </a:prstGeom>
          <a:noFill/>
        </p:spPr>
        <p:txBody>
          <a:bodyPr wrap="square" rtlCol="0">
            <a:spAutoFit/>
          </a:bodyPr>
          <a:lstStyle/>
          <a:p>
            <a:pPr algn="ctr"/>
            <a:r>
              <a:rPr lang="fr-FR" sz="3000" dirty="0" smtClean="0">
                <a:solidFill>
                  <a:schemeClr val="accent2">
                    <a:lumMod val="50000"/>
                  </a:schemeClr>
                </a:solidFill>
              </a:rPr>
              <a:t>+</a:t>
            </a:r>
            <a:endParaRPr lang="fr-FR" sz="3000" dirty="0">
              <a:solidFill>
                <a:schemeClr val="accent2">
                  <a:lumMod val="50000"/>
                </a:schemeClr>
              </a:solidFill>
            </a:endParaRPr>
          </a:p>
        </p:txBody>
      </p:sp>
      <p:sp>
        <p:nvSpPr>
          <p:cNvPr id="52" name="ZoneTexte 51"/>
          <p:cNvSpPr txBox="1"/>
          <p:nvPr/>
        </p:nvSpPr>
        <p:spPr>
          <a:xfrm>
            <a:off x="0" y="5000636"/>
            <a:ext cx="6286512" cy="1908215"/>
          </a:xfrm>
          <a:prstGeom prst="rect">
            <a:avLst/>
          </a:prstGeom>
          <a:noFill/>
        </p:spPr>
        <p:txBody>
          <a:bodyPr wrap="square" rtlCol="0">
            <a:spAutoFit/>
          </a:bodyPr>
          <a:lstStyle/>
          <a:p>
            <a:pPr algn="just">
              <a:buFont typeface="Wingdings" pitchFamily="2" charset="2"/>
              <a:buChar char="q"/>
            </a:pPr>
            <a:r>
              <a:rPr lang="fr-FR" sz="2000" dirty="0" smtClean="0">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Lorsqu'en </a:t>
            </a:r>
            <a:r>
              <a:rPr lang="fr-FR" sz="2000" dirty="0" smtClean="0">
                <a:solidFill>
                  <a:srgbClr val="002060"/>
                </a:solidFill>
                <a:latin typeface="Times New Roman" pitchFamily="18" charset="0"/>
                <a:cs typeface="Times New Roman" pitchFamily="18" charset="0"/>
              </a:rPr>
              <a:t>plus </a:t>
            </a:r>
            <a:r>
              <a:rPr lang="fr-FR" sz="2000" dirty="0" smtClean="0">
                <a:solidFill>
                  <a:srgbClr val="002060"/>
                </a:solidFill>
                <a:latin typeface="Times New Roman" pitchFamily="18" charset="0"/>
                <a:cs typeface="Times New Roman" pitchFamily="18" charset="0"/>
              </a:rPr>
              <a:t>h</a:t>
            </a:r>
            <a:r>
              <a:rPr lang="fr-FR" sz="2000" baseline="-25000" dirty="0" smtClean="0">
                <a:solidFill>
                  <a:srgbClr val="002060"/>
                </a:solidFill>
                <a:latin typeface="Times New Roman" pitchFamily="18" charset="0"/>
                <a:cs typeface="Times New Roman" pitchFamily="18" charset="0"/>
              </a:rPr>
              <a:t>0</a:t>
            </a:r>
            <a:r>
              <a:rPr lang="fr-FR" sz="2000" dirty="0" smtClean="0">
                <a:solidFill>
                  <a:srgbClr val="00206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g</a:t>
            </a:r>
            <a:r>
              <a:rPr lang="fr-FR" sz="2000" baseline="-25000" dirty="0" smtClean="0">
                <a:solidFill>
                  <a:srgbClr val="002060"/>
                </a:solidFill>
                <a:latin typeface="Times New Roman" pitchFamily="18" charset="0"/>
                <a:cs typeface="Times New Roman" pitchFamily="18" charset="0"/>
              </a:rPr>
              <a:t>0</a:t>
            </a:r>
            <a:r>
              <a:rPr lang="fr-FR" sz="2000" dirty="0" smtClean="0">
                <a:solidFill>
                  <a:srgbClr val="00206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et </a:t>
            </a:r>
            <a:r>
              <a:rPr lang="fr-FR" sz="2000" dirty="0" smtClean="0">
                <a:solidFill>
                  <a:srgbClr val="002060"/>
                </a:solidFill>
                <a:latin typeface="Times New Roman" pitchFamily="18" charset="0"/>
                <a:cs typeface="Times New Roman" pitchFamily="18" charset="0"/>
              </a:rPr>
              <a:t>h</a:t>
            </a:r>
            <a:r>
              <a:rPr lang="fr-FR" sz="2000" baseline="-25000" dirty="0" smtClean="0">
                <a:solidFill>
                  <a:srgbClr val="002060"/>
                </a:solidFill>
                <a:latin typeface="Times New Roman" pitchFamily="18" charset="0"/>
                <a:cs typeface="Times New Roman" pitchFamily="18" charset="0"/>
              </a:rPr>
              <a:t>1</a:t>
            </a:r>
            <a:r>
              <a:rPr lang="fr-FR" sz="2000" dirty="0" smtClean="0">
                <a:solidFill>
                  <a:srgbClr val="00206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g</a:t>
            </a:r>
            <a:r>
              <a:rPr lang="fr-FR" sz="2000" baseline="-25000" dirty="0" smtClean="0">
                <a:solidFill>
                  <a:srgbClr val="002060"/>
                </a:solidFill>
                <a:latin typeface="Times New Roman" pitchFamily="18" charset="0"/>
                <a:cs typeface="Times New Roman" pitchFamily="18" charset="0"/>
              </a:rPr>
              <a:t>1</a:t>
            </a:r>
            <a:r>
              <a:rPr lang="fr-FR" sz="2000" dirty="0" smtClean="0">
                <a:solidFill>
                  <a:srgbClr val="00206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on parle de </a:t>
            </a:r>
            <a:r>
              <a:rPr lang="fr-FR" sz="2000" i="1" dirty="0" smtClean="0">
                <a:solidFill>
                  <a:srgbClr val="002060"/>
                </a:solidFill>
                <a:latin typeface="Times New Roman" pitchFamily="18" charset="0"/>
                <a:cs typeface="Times New Roman" pitchFamily="18" charset="0"/>
              </a:rPr>
              <a:t>filtres miroirs </a:t>
            </a:r>
            <a:r>
              <a:rPr lang="fr-FR" sz="2000" i="1" dirty="0" smtClean="0">
                <a:solidFill>
                  <a:srgbClr val="002060"/>
                </a:solidFill>
                <a:latin typeface="Times New Roman" pitchFamily="18" charset="0"/>
                <a:cs typeface="Times New Roman" pitchFamily="18" charset="0"/>
              </a:rPr>
              <a:t>en quadrature (QMFB)</a:t>
            </a:r>
          </a:p>
          <a:p>
            <a:pPr algn="just">
              <a:buFont typeface="Wingdings" pitchFamily="2" charset="2"/>
              <a:buChar char="q"/>
            </a:pPr>
            <a:r>
              <a:rPr lang="fr-FR" sz="2000" i="1" dirty="0" smtClean="0">
                <a:latin typeface="Times New Roman" pitchFamily="18" charset="0"/>
                <a:cs typeface="Times New Roman" pitchFamily="18" charset="0"/>
              </a:rPr>
              <a:t> </a:t>
            </a:r>
            <a:r>
              <a:rPr lang="fr-FR" sz="2000" dirty="0" smtClean="0">
                <a:solidFill>
                  <a:srgbClr val="7030A0"/>
                </a:solidFill>
                <a:latin typeface="Times New Roman" pitchFamily="18" charset="0"/>
                <a:cs typeface="Times New Roman" pitchFamily="18" charset="0"/>
              </a:rPr>
              <a:t>Un reconstruction </a:t>
            </a:r>
            <a:r>
              <a:rPr lang="fr-FR" sz="2000" dirty="0" smtClean="0">
                <a:solidFill>
                  <a:srgbClr val="7030A0"/>
                </a:solidFill>
                <a:latin typeface="Times New Roman" pitchFamily="18" charset="0"/>
                <a:cs typeface="Times New Roman" pitchFamily="18" charset="0"/>
              </a:rPr>
              <a:t>parfaite </a:t>
            </a:r>
            <a:r>
              <a:rPr lang="fr-FR" sz="2000" dirty="0" smtClean="0">
                <a:solidFill>
                  <a:srgbClr val="7030A0"/>
                </a:solidFill>
                <a:latin typeface="Times New Roman" pitchFamily="18" charset="0"/>
                <a:cs typeface="Times New Roman" pitchFamily="18" charset="0"/>
              </a:rPr>
              <a:t>est obtenue si les </a:t>
            </a:r>
            <a:r>
              <a:rPr lang="fr-FR" sz="2000" dirty="0" smtClean="0">
                <a:solidFill>
                  <a:srgbClr val="7030A0"/>
                </a:solidFill>
                <a:latin typeface="Times New Roman" pitchFamily="18" charset="0"/>
                <a:cs typeface="Times New Roman" pitchFamily="18" charset="0"/>
              </a:rPr>
              <a:t>filtres </a:t>
            </a:r>
            <a:r>
              <a:rPr lang="fr-FR" sz="2000" dirty="0" smtClean="0">
                <a:solidFill>
                  <a:srgbClr val="7030A0"/>
                </a:solidFill>
                <a:latin typeface="Times New Roman" pitchFamily="18" charset="0"/>
                <a:cs typeface="Times New Roman" pitchFamily="18" charset="0"/>
              </a:rPr>
              <a:t>h</a:t>
            </a:r>
            <a:r>
              <a:rPr lang="fr-FR" sz="2000" baseline="-25000" dirty="0" smtClean="0">
                <a:solidFill>
                  <a:srgbClr val="7030A0"/>
                </a:solidFill>
                <a:latin typeface="Times New Roman" pitchFamily="18" charset="0"/>
                <a:cs typeface="Times New Roman" pitchFamily="18" charset="0"/>
              </a:rPr>
              <a:t>1</a:t>
            </a:r>
            <a:r>
              <a:rPr lang="fr-FR" sz="2000" dirty="0" smtClean="0">
                <a:solidFill>
                  <a:srgbClr val="7030A0"/>
                </a:solidFill>
                <a:latin typeface="Times New Roman" pitchFamily="18" charset="0"/>
                <a:cs typeface="Times New Roman" pitchFamily="18" charset="0"/>
              </a:rPr>
              <a:t> </a:t>
            </a:r>
            <a:r>
              <a:rPr lang="fr-FR" sz="2000" dirty="0" smtClean="0">
                <a:solidFill>
                  <a:srgbClr val="7030A0"/>
                </a:solidFill>
                <a:latin typeface="Times New Roman" pitchFamily="18" charset="0"/>
                <a:cs typeface="Times New Roman" pitchFamily="18" charset="0"/>
              </a:rPr>
              <a:t>et </a:t>
            </a:r>
            <a:r>
              <a:rPr lang="fr-FR" sz="2000" dirty="0" smtClean="0">
                <a:solidFill>
                  <a:srgbClr val="7030A0"/>
                </a:solidFill>
                <a:latin typeface="Times New Roman" pitchFamily="18" charset="0"/>
                <a:cs typeface="Times New Roman" pitchFamily="18" charset="0"/>
              </a:rPr>
              <a:t>g</a:t>
            </a:r>
            <a:r>
              <a:rPr lang="fr-FR" sz="2000" baseline="-25000" dirty="0" smtClean="0">
                <a:solidFill>
                  <a:srgbClr val="7030A0"/>
                </a:solidFill>
                <a:latin typeface="Times New Roman" pitchFamily="18" charset="0"/>
                <a:cs typeface="Times New Roman" pitchFamily="18" charset="0"/>
              </a:rPr>
              <a:t>1</a:t>
            </a:r>
            <a:r>
              <a:rPr lang="fr-FR" sz="2000" dirty="0" smtClean="0">
                <a:solidFill>
                  <a:srgbClr val="7030A0"/>
                </a:solidFill>
                <a:latin typeface="Times New Roman" pitchFamily="18" charset="0"/>
                <a:cs typeface="Times New Roman" pitchFamily="18" charset="0"/>
              </a:rPr>
              <a:t> </a:t>
            </a:r>
            <a:r>
              <a:rPr lang="fr-FR" sz="2000" dirty="0" smtClean="0">
                <a:solidFill>
                  <a:srgbClr val="7030A0"/>
                </a:solidFill>
                <a:latin typeface="Times New Roman" pitchFamily="18" charset="0"/>
                <a:cs typeface="Times New Roman" pitchFamily="18" charset="0"/>
              </a:rPr>
              <a:t>se déduisent facilement des filtres </a:t>
            </a:r>
            <a:r>
              <a:rPr lang="fr-FR" sz="2000" dirty="0" smtClean="0">
                <a:solidFill>
                  <a:srgbClr val="7030A0"/>
                </a:solidFill>
                <a:latin typeface="Times New Roman" pitchFamily="18" charset="0"/>
                <a:cs typeface="Times New Roman" pitchFamily="18" charset="0"/>
              </a:rPr>
              <a:t>h</a:t>
            </a:r>
            <a:r>
              <a:rPr lang="fr-FR" sz="2000" baseline="-25000" dirty="0" smtClean="0">
                <a:solidFill>
                  <a:srgbClr val="7030A0"/>
                </a:solidFill>
                <a:latin typeface="Times New Roman" pitchFamily="18" charset="0"/>
                <a:cs typeface="Times New Roman" pitchFamily="18" charset="0"/>
              </a:rPr>
              <a:t>0 </a:t>
            </a:r>
            <a:r>
              <a:rPr lang="fr-FR" sz="2000" dirty="0" smtClean="0">
                <a:solidFill>
                  <a:srgbClr val="7030A0"/>
                </a:solidFill>
                <a:latin typeface="Times New Roman" pitchFamily="18" charset="0"/>
                <a:cs typeface="Times New Roman" pitchFamily="18" charset="0"/>
              </a:rPr>
              <a:t>et </a:t>
            </a:r>
            <a:r>
              <a:rPr lang="fr-FR" sz="2000" dirty="0" smtClean="0">
                <a:solidFill>
                  <a:srgbClr val="7030A0"/>
                </a:solidFill>
                <a:latin typeface="Times New Roman" pitchFamily="18" charset="0"/>
                <a:cs typeface="Times New Roman" pitchFamily="18" charset="0"/>
              </a:rPr>
              <a:t>g</a:t>
            </a:r>
            <a:r>
              <a:rPr lang="fr-FR" sz="2000" baseline="-25000" dirty="0" smtClean="0">
                <a:solidFill>
                  <a:srgbClr val="7030A0"/>
                </a:solidFill>
                <a:latin typeface="Times New Roman" pitchFamily="18" charset="0"/>
                <a:cs typeface="Times New Roman" pitchFamily="18" charset="0"/>
              </a:rPr>
              <a:t>0</a:t>
            </a:r>
            <a:r>
              <a:rPr lang="fr-FR" sz="2000" dirty="0" smtClean="0">
                <a:solidFill>
                  <a:srgbClr val="7030A0"/>
                </a:solidFill>
                <a:latin typeface="Times New Roman" pitchFamily="18" charset="0"/>
                <a:cs typeface="Times New Roman" pitchFamily="18" charset="0"/>
              </a:rPr>
              <a:t>, à partir de :</a:t>
            </a:r>
          </a:p>
          <a:p>
            <a:pPr algn="just"/>
            <a:endParaRPr lang="fr-FR" sz="2000" dirty="0" smtClean="0">
              <a:latin typeface="Times New Roman" pitchFamily="18" charset="0"/>
              <a:cs typeface="Times New Roman" pitchFamily="18" charset="0"/>
            </a:endParaRPr>
          </a:p>
          <a:p>
            <a:endParaRPr lang="fr-FR" dirty="0"/>
          </a:p>
        </p:txBody>
      </p:sp>
      <p:graphicFrame>
        <p:nvGraphicFramePr>
          <p:cNvPr id="54" name="Objet 53"/>
          <p:cNvGraphicFramePr>
            <a:graphicFrameLocks noChangeAspect="1"/>
          </p:cNvGraphicFramePr>
          <p:nvPr/>
        </p:nvGraphicFramePr>
        <p:xfrm>
          <a:off x="500034" y="6357958"/>
          <a:ext cx="5072098" cy="446157"/>
        </p:xfrm>
        <a:graphic>
          <a:graphicData uri="http://schemas.openxmlformats.org/presentationml/2006/ole">
            <p:oleObj spid="_x0000_s103426" name="Équation" r:id="rId3" imgW="2743200" imgH="241200" progId="Equation.3">
              <p:embed/>
            </p:oleObj>
          </a:graphicData>
        </a:graphic>
      </p:graphicFrame>
      <p:pic>
        <p:nvPicPr>
          <p:cNvPr id="101380" name="Picture 4"/>
          <p:cNvPicPr>
            <a:picLocks noChangeAspect="1" noChangeArrowheads="1"/>
          </p:cNvPicPr>
          <p:nvPr/>
        </p:nvPicPr>
        <p:blipFill>
          <a:blip r:embed="rId4"/>
          <a:srcRect/>
          <a:stretch>
            <a:fillRect/>
          </a:stretch>
        </p:blipFill>
        <p:spPr bwMode="auto">
          <a:xfrm>
            <a:off x="6336734" y="5000636"/>
            <a:ext cx="2807267" cy="1571636"/>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3042" y="358401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643042" y="465558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286380" y="358401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286380" y="465558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000364" y="358401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000364" y="465558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286248" y="358401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286248" y="465558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p:nvPr/>
        </p:nvCxnSpPr>
        <p:spPr>
          <a:xfrm rot="5400000">
            <a:off x="3143240" y="4012646"/>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a:off x="3144034" y="5083422"/>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5400000" flipH="1" flipV="1">
            <a:off x="4393405" y="3991373"/>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5400000" flipH="1" flipV="1">
            <a:off x="4394199" y="5047703"/>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072330" y="4143380"/>
            <a:ext cx="50006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en angle 21"/>
          <p:cNvCxnSpPr>
            <a:endCxn id="4" idx="1"/>
          </p:cNvCxnSpPr>
          <p:nvPr/>
        </p:nvCxnSpPr>
        <p:spPr>
          <a:xfrm flipV="1">
            <a:off x="500066" y="3976927"/>
            <a:ext cx="1142976" cy="60722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ngle 22"/>
          <p:cNvCxnSpPr>
            <a:endCxn id="5" idx="1"/>
          </p:cNvCxnSpPr>
          <p:nvPr/>
        </p:nvCxnSpPr>
        <p:spPr>
          <a:xfrm>
            <a:off x="500066" y="4584150"/>
            <a:ext cx="1142976" cy="464347"/>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4" idx="3"/>
            <a:endCxn id="8" idx="2"/>
          </p:cNvCxnSpPr>
          <p:nvPr/>
        </p:nvCxnSpPr>
        <p:spPr>
          <a:xfrm>
            <a:off x="2714612" y="3976927"/>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2714612" y="5082628"/>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5000628" y="3982166"/>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5000628" y="5087867"/>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8" idx="6"/>
            <a:endCxn id="12" idx="2"/>
          </p:cNvCxnSpPr>
          <p:nvPr/>
        </p:nvCxnSpPr>
        <p:spPr>
          <a:xfrm>
            <a:off x="3714744" y="3976927"/>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3714744" y="5082628"/>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Forme 35"/>
          <p:cNvCxnSpPr>
            <a:stCxn id="6" idx="3"/>
            <a:endCxn id="20" idx="0"/>
          </p:cNvCxnSpPr>
          <p:nvPr/>
        </p:nvCxnSpPr>
        <p:spPr>
          <a:xfrm>
            <a:off x="6357950" y="3976927"/>
            <a:ext cx="964413" cy="16645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Forme 36"/>
          <p:cNvCxnSpPr>
            <a:endCxn id="20" idx="2"/>
          </p:cNvCxnSpPr>
          <p:nvPr/>
        </p:nvCxnSpPr>
        <p:spPr>
          <a:xfrm flipV="1">
            <a:off x="6357950" y="4857760"/>
            <a:ext cx="964413" cy="25003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20" idx="3"/>
          </p:cNvCxnSpPr>
          <p:nvPr/>
        </p:nvCxnSpPr>
        <p:spPr>
          <a:xfrm>
            <a:off x="7572396" y="4500570"/>
            <a:ext cx="71438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1643042" y="3786190"/>
            <a:ext cx="1071570" cy="369332"/>
          </a:xfrm>
          <a:prstGeom prst="rect">
            <a:avLst/>
          </a:prstGeom>
          <a:noFill/>
        </p:spPr>
        <p:txBody>
          <a:bodyPr wrap="square" rtlCol="0">
            <a:spAutoFit/>
          </a:bodyPr>
          <a:lstStyle/>
          <a:p>
            <a:pPr algn="ctr"/>
            <a:r>
              <a:rPr lang="fr-FR" b="1" dirty="0" smtClean="0">
                <a:solidFill>
                  <a:srgbClr val="0070C0"/>
                </a:solidFill>
              </a:rPr>
              <a:t>h</a:t>
            </a:r>
            <a:r>
              <a:rPr lang="fr-FR" b="1" baseline="-25000" dirty="0" smtClean="0">
                <a:solidFill>
                  <a:srgbClr val="0070C0"/>
                </a:solidFill>
              </a:rPr>
              <a:t>0</a:t>
            </a:r>
            <a:endParaRPr lang="fr-FR" b="1" dirty="0">
              <a:solidFill>
                <a:srgbClr val="0070C0"/>
              </a:solidFill>
            </a:endParaRPr>
          </a:p>
        </p:txBody>
      </p:sp>
      <p:sp>
        <p:nvSpPr>
          <p:cNvPr id="42" name="ZoneTexte 41"/>
          <p:cNvSpPr txBox="1"/>
          <p:nvPr/>
        </p:nvSpPr>
        <p:spPr>
          <a:xfrm>
            <a:off x="1643042" y="4873000"/>
            <a:ext cx="1071570" cy="369332"/>
          </a:xfrm>
          <a:prstGeom prst="rect">
            <a:avLst/>
          </a:prstGeom>
          <a:noFill/>
        </p:spPr>
        <p:txBody>
          <a:bodyPr wrap="square" rtlCol="0">
            <a:spAutoFit/>
          </a:bodyPr>
          <a:lstStyle/>
          <a:p>
            <a:pPr algn="ctr"/>
            <a:r>
              <a:rPr lang="fr-FR" b="1" dirty="0" smtClean="0">
                <a:solidFill>
                  <a:srgbClr val="C00000"/>
                </a:solidFill>
              </a:rPr>
              <a:t>h</a:t>
            </a:r>
            <a:r>
              <a:rPr lang="fr-FR" b="1" baseline="-25000" dirty="0" smtClean="0">
                <a:solidFill>
                  <a:srgbClr val="C00000"/>
                </a:solidFill>
              </a:rPr>
              <a:t>1</a:t>
            </a:r>
            <a:endParaRPr lang="fr-FR" b="1" dirty="0">
              <a:solidFill>
                <a:srgbClr val="C00000"/>
              </a:solidFill>
            </a:endParaRPr>
          </a:p>
        </p:txBody>
      </p:sp>
      <p:sp>
        <p:nvSpPr>
          <p:cNvPr id="43" name="ZoneTexte 42"/>
          <p:cNvSpPr txBox="1"/>
          <p:nvPr/>
        </p:nvSpPr>
        <p:spPr>
          <a:xfrm>
            <a:off x="5286380" y="3798332"/>
            <a:ext cx="1071570" cy="369332"/>
          </a:xfrm>
          <a:prstGeom prst="rect">
            <a:avLst/>
          </a:prstGeom>
          <a:noFill/>
        </p:spPr>
        <p:txBody>
          <a:bodyPr wrap="square" rtlCol="0">
            <a:spAutoFit/>
          </a:bodyPr>
          <a:lstStyle/>
          <a:p>
            <a:pPr algn="ctr"/>
            <a:r>
              <a:rPr lang="fr-FR" b="1" dirty="0" smtClean="0">
                <a:solidFill>
                  <a:srgbClr val="0070C0"/>
                </a:solidFill>
              </a:rPr>
              <a:t>g</a:t>
            </a:r>
            <a:r>
              <a:rPr lang="fr-FR" b="1" baseline="-25000" dirty="0" smtClean="0">
                <a:solidFill>
                  <a:srgbClr val="0070C0"/>
                </a:solidFill>
              </a:rPr>
              <a:t>0</a:t>
            </a:r>
            <a:endParaRPr lang="fr-FR" b="1" dirty="0">
              <a:solidFill>
                <a:srgbClr val="0070C0"/>
              </a:solidFill>
            </a:endParaRPr>
          </a:p>
        </p:txBody>
      </p:sp>
      <p:sp>
        <p:nvSpPr>
          <p:cNvPr id="44" name="ZoneTexte 43"/>
          <p:cNvSpPr txBox="1"/>
          <p:nvPr/>
        </p:nvSpPr>
        <p:spPr>
          <a:xfrm>
            <a:off x="5286380" y="4913958"/>
            <a:ext cx="1071570" cy="369332"/>
          </a:xfrm>
          <a:prstGeom prst="rect">
            <a:avLst/>
          </a:prstGeom>
          <a:noFill/>
        </p:spPr>
        <p:txBody>
          <a:bodyPr wrap="square" rtlCol="0">
            <a:spAutoFit/>
          </a:bodyPr>
          <a:lstStyle/>
          <a:p>
            <a:pPr algn="ctr"/>
            <a:r>
              <a:rPr lang="fr-FR" b="1" dirty="0" smtClean="0">
                <a:solidFill>
                  <a:srgbClr val="C00000"/>
                </a:solidFill>
              </a:rPr>
              <a:t>g</a:t>
            </a:r>
            <a:r>
              <a:rPr lang="fr-FR" b="1" baseline="-25000" dirty="0" smtClean="0">
                <a:solidFill>
                  <a:srgbClr val="C00000"/>
                </a:solidFill>
              </a:rPr>
              <a:t>1</a:t>
            </a:r>
            <a:endParaRPr lang="fr-FR" b="1" dirty="0">
              <a:solidFill>
                <a:srgbClr val="C00000"/>
              </a:solidFill>
            </a:endParaRPr>
          </a:p>
        </p:txBody>
      </p:sp>
      <p:sp>
        <p:nvSpPr>
          <p:cNvPr id="45" name="ZoneTexte 44"/>
          <p:cNvSpPr txBox="1"/>
          <p:nvPr/>
        </p:nvSpPr>
        <p:spPr>
          <a:xfrm>
            <a:off x="3357554" y="3813572"/>
            <a:ext cx="428628" cy="369332"/>
          </a:xfrm>
          <a:prstGeom prst="rect">
            <a:avLst/>
          </a:prstGeom>
          <a:noFill/>
        </p:spPr>
        <p:txBody>
          <a:bodyPr wrap="square" rtlCol="0">
            <a:spAutoFit/>
          </a:bodyPr>
          <a:lstStyle/>
          <a:p>
            <a:r>
              <a:rPr lang="fr-FR" b="1" dirty="0" smtClean="0"/>
              <a:t>2</a:t>
            </a:r>
            <a:endParaRPr lang="fr-FR" b="1" dirty="0"/>
          </a:p>
        </p:txBody>
      </p:sp>
      <p:sp>
        <p:nvSpPr>
          <p:cNvPr id="47" name="ZoneTexte 46"/>
          <p:cNvSpPr txBox="1"/>
          <p:nvPr/>
        </p:nvSpPr>
        <p:spPr>
          <a:xfrm>
            <a:off x="3357554" y="4857760"/>
            <a:ext cx="428628" cy="369332"/>
          </a:xfrm>
          <a:prstGeom prst="rect">
            <a:avLst/>
          </a:prstGeom>
          <a:noFill/>
        </p:spPr>
        <p:txBody>
          <a:bodyPr wrap="square" rtlCol="0">
            <a:spAutoFit/>
          </a:bodyPr>
          <a:lstStyle/>
          <a:p>
            <a:endParaRPr lang="fr-FR" b="1" dirty="0"/>
          </a:p>
        </p:txBody>
      </p:sp>
      <p:sp>
        <p:nvSpPr>
          <p:cNvPr id="51" name="ZoneTexte 50"/>
          <p:cNvSpPr txBox="1"/>
          <p:nvPr/>
        </p:nvSpPr>
        <p:spPr>
          <a:xfrm>
            <a:off x="500066" y="4226960"/>
            <a:ext cx="642910" cy="369332"/>
          </a:xfrm>
          <a:prstGeom prst="rect">
            <a:avLst/>
          </a:prstGeom>
          <a:noFill/>
        </p:spPr>
        <p:txBody>
          <a:bodyPr wrap="square" rtlCol="0">
            <a:spAutoFit/>
          </a:bodyPr>
          <a:lstStyle/>
          <a:p>
            <a:r>
              <a:rPr lang="fr-FR" b="1" dirty="0" smtClean="0">
                <a:solidFill>
                  <a:srgbClr val="00B050"/>
                </a:solidFill>
              </a:rPr>
              <a:t>x(n)</a:t>
            </a:r>
            <a:endParaRPr lang="fr-FR" b="1" dirty="0">
              <a:solidFill>
                <a:srgbClr val="00B050"/>
              </a:solidFill>
            </a:endParaRPr>
          </a:p>
        </p:txBody>
      </p:sp>
      <p:sp>
        <p:nvSpPr>
          <p:cNvPr id="52" name="ZoneTexte 51"/>
          <p:cNvSpPr txBox="1"/>
          <p:nvPr/>
        </p:nvSpPr>
        <p:spPr>
          <a:xfrm>
            <a:off x="7643834" y="4155522"/>
            <a:ext cx="642910" cy="369332"/>
          </a:xfrm>
          <a:prstGeom prst="rect">
            <a:avLst/>
          </a:prstGeom>
          <a:noFill/>
        </p:spPr>
        <p:txBody>
          <a:bodyPr wrap="square" rtlCol="0">
            <a:spAutoFit/>
          </a:bodyPr>
          <a:lstStyle/>
          <a:p>
            <a:r>
              <a:rPr lang="fr-FR" b="1" dirty="0" smtClean="0">
                <a:solidFill>
                  <a:srgbClr val="002060"/>
                </a:solidFill>
              </a:rPr>
              <a:t>x’(n)</a:t>
            </a:r>
            <a:endParaRPr lang="fr-FR" b="1" dirty="0">
              <a:solidFill>
                <a:srgbClr val="002060"/>
              </a:solidFill>
            </a:endParaRPr>
          </a:p>
        </p:txBody>
      </p:sp>
      <p:sp>
        <p:nvSpPr>
          <p:cNvPr id="56" name="ZoneTexte 55"/>
          <p:cNvSpPr txBox="1"/>
          <p:nvPr/>
        </p:nvSpPr>
        <p:spPr>
          <a:xfrm>
            <a:off x="3617588" y="3584018"/>
            <a:ext cx="642910" cy="369332"/>
          </a:xfrm>
          <a:prstGeom prst="rect">
            <a:avLst/>
          </a:prstGeom>
          <a:noFill/>
        </p:spPr>
        <p:txBody>
          <a:bodyPr wrap="square" rtlCol="0">
            <a:spAutoFit/>
          </a:bodyPr>
          <a:lstStyle/>
          <a:p>
            <a:r>
              <a:rPr lang="fr-FR" b="1" dirty="0" smtClean="0">
                <a:solidFill>
                  <a:srgbClr val="002060"/>
                </a:solidFill>
              </a:rPr>
              <a:t>x</a:t>
            </a:r>
            <a:r>
              <a:rPr lang="fr-FR" b="1" baseline="-25000" dirty="0" smtClean="0">
                <a:solidFill>
                  <a:srgbClr val="002060"/>
                </a:solidFill>
              </a:rPr>
              <a:t>0</a:t>
            </a:r>
            <a:r>
              <a:rPr lang="fr-FR" b="1" dirty="0" smtClean="0">
                <a:solidFill>
                  <a:srgbClr val="002060"/>
                </a:solidFill>
              </a:rPr>
              <a:t>(n</a:t>
            </a:r>
            <a:r>
              <a:rPr lang="fr-FR" b="1" dirty="0" smtClean="0">
                <a:solidFill>
                  <a:srgbClr val="002060"/>
                </a:solidFill>
              </a:rPr>
              <a:t>)</a:t>
            </a:r>
            <a:endParaRPr lang="fr-FR" b="1" dirty="0">
              <a:solidFill>
                <a:srgbClr val="002060"/>
              </a:solidFill>
            </a:endParaRPr>
          </a:p>
        </p:txBody>
      </p:sp>
      <p:sp>
        <p:nvSpPr>
          <p:cNvPr id="57" name="ZoneTexte 56"/>
          <p:cNvSpPr txBox="1"/>
          <p:nvPr/>
        </p:nvSpPr>
        <p:spPr>
          <a:xfrm>
            <a:off x="3689058" y="5286388"/>
            <a:ext cx="642910" cy="369332"/>
          </a:xfrm>
          <a:prstGeom prst="rect">
            <a:avLst/>
          </a:prstGeom>
          <a:noFill/>
        </p:spPr>
        <p:txBody>
          <a:bodyPr wrap="square" rtlCol="0">
            <a:spAutoFit/>
          </a:bodyPr>
          <a:lstStyle/>
          <a:p>
            <a:r>
              <a:rPr lang="fr-FR" b="1" dirty="0" smtClean="0">
                <a:solidFill>
                  <a:srgbClr val="002060"/>
                </a:solidFill>
              </a:rPr>
              <a:t>x</a:t>
            </a:r>
            <a:r>
              <a:rPr lang="fr-FR" b="1" baseline="-25000" dirty="0" smtClean="0">
                <a:solidFill>
                  <a:srgbClr val="002060"/>
                </a:solidFill>
              </a:rPr>
              <a:t>1</a:t>
            </a:r>
            <a:r>
              <a:rPr lang="fr-FR" b="1" dirty="0" smtClean="0">
                <a:solidFill>
                  <a:srgbClr val="002060"/>
                </a:solidFill>
              </a:rPr>
              <a:t>(n</a:t>
            </a:r>
            <a:r>
              <a:rPr lang="fr-FR" b="1" dirty="0" smtClean="0">
                <a:solidFill>
                  <a:srgbClr val="002060"/>
                </a:solidFill>
              </a:rPr>
              <a:t>)</a:t>
            </a:r>
            <a:endParaRPr lang="fr-FR" b="1" dirty="0">
              <a:solidFill>
                <a:srgbClr val="002060"/>
              </a:solidFill>
            </a:endParaRPr>
          </a:p>
        </p:txBody>
      </p:sp>
      <p:sp>
        <p:nvSpPr>
          <p:cNvPr id="63" name="Accolade ouvrante 62"/>
          <p:cNvSpPr/>
          <p:nvPr/>
        </p:nvSpPr>
        <p:spPr>
          <a:xfrm rot="5400000">
            <a:off x="2393138" y="2095965"/>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Accolade ouvrante 63"/>
          <p:cNvSpPr/>
          <p:nvPr/>
        </p:nvSpPr>
        <p:spPr>
          <a:xfrm rot="5400000">
            <a:off x="5107782" y="2095965"/>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ZoneTexte 64"/>
          <p:cNvSpPr txBox="1"/>
          <p:nvPr/>
        </p:nvSpPr>
        <p:spPr>
          <a:xfrm>
            <a:off x="4214810" y="2714620"/>
            <a:ext cx="2500330" cy="369332"/>
          </a:xfrm>
          <a:prstGeom prst="rect">
            <a:avLst/>
          </a:prstGeom>
          <a:noFill/>
        </p:spPr>
        <p:txBody>
          <a:bodyPr wrap="square" rtlCol="0">
            <a:spAutoFit/>
          </a:bodyPr>
          <a:lstStyle/>
          <a:p>
            <a:pPr algn="ctr"/>
            <a:r>
              <a:rPr lang="fr-FR" b="1" dirty="0" smtClean="0">
                <a:solidFill>
                  <a:srgbClr val="FF0000"/>
                </a:solidFill>
              </a:rPr>
              <a:t>SYNTHESE</a:t>
            </a:r>
            <a:endParaRPr lang="fr-FR" b="1" dirty="0">
              <a:solidFill>
                <a:srgbClr val="FF0000"/>
              </a:solidFill>
            </a:endParaRPr>
          </a:p>
        </p:txBody>
      </p:sp>
      <p:sp>
        <p:nvSpPr>
          <p:cNvPr id="66" name="ZoneTexte 65"/>
          <p:cNvSpPr txBox="1"/>
          <p:nvPr/>
        </p:nvSpPr>
        <p:spPr>
          <a:xfrm>
            <a:off x="1500166" y="2726762"/>
            <a:ext cx="2500330" cy="369332"/>
          </a:xfrm>
          <a:prstGeom prst="rect">
            <a:avLst/>
          </a:prstGeom>
          <a:noFill/>
        </p:spPr>
        <p:txBody>
          <a:bodyPr wrap="square" rtlCol="0">
            <a:spAutoFit/>
          </a:bodyPr>
          <a:lstStyle/>
          <a:p>
            <a:pPr algn="ctr"/>
            <a:r>
              <a:rPr lang="fr-FR" b="1" dirty="0" smtClean="0">
                <a:solidFill>
                  <a:schemeClr val="accent2">
                    <a:lumMod val="50000"/>
                  </a:schemeClr>
                </a:solidFill>
              </a:rPr>
              <a:t>ANALYSE</a:t>
            </a:r>
            <a:endParaRPr lang="fr-FR" b="1" dirty="0">
              <a:solidFill>
                <a:schemeClr val="accent2">
                  <a:lumMod val="50000"/>
                </a:schemeClr>
              </a:solidFill>
            </a:endParaRPr>
          </a:p>
        </p:txBody>
      </p:sp>
      <p:sp>
        <p:nvSpPr>
          <p:cNvPr id="67" name="ZoneTexte 66"/>
          <p:cNvSpPr txBox="1"/>
          <p:nvPr/>
        </p:nvSpPr>
        <p:spPr>
          <a:xfrm>
            <a:off x="7072330" y="4214818"/>
            <a:ext cx="500066" cy="553998"/>
          </a:xfrm>
          <a:prstGeom prst="rect">
            <a:avLst/>
          </a:prstGeom>
          <a:noFill/>
        </p:spPr>
        <p:txBody>
          <a:bodyPr wrap="square" rtlCol="0">
            <a:spAutoFit/>
          </a:bodyPr>
          <a:lstStyle/>
          <a:p>
            <a:pPr algn="ctr"/>
            <a:r>
              <a:rPr lang="fr-FR" sz="3000" dirty="0" smtClean="0">
                <a:solidFill>
                  <a:schemeClr val="accent2">
                    <a:lumMod val="50000"/>
                  </a:schemeClr>
                </a:solidFill>
              </a:rPr>
              <a:t>+</a:t>
            </a:r>
            <a:endParaRPr lang="fr-FR" sz="3000" dirty="0">
              <a:solidFill>
                <a:schemeClr val="accent2">
                  <a:lumMod val="50000"/>
                </a:schemeClr>
              </a:solidFill>
            </a:endParaRPr>
          </a:p>
        </p:txBody>
      </p:sp>
      <p:sp>
        <p:nvSpPr>
          <p:cNvPr id="70" name="Rectangle 69"/>
          <p:cNvSpPr/>
          <p:nvPr/>
        </p:nvSpPr>
        <p:spPr>
          <a:xfrm>
            <a:off x="1643042" y="5857892"/>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5286380" y="5857892"/>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3000364" y="5857892"/>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p:cNvSpPr/>
          <p:nvPr/>
        </p:nvSpPr>
        <p:spPr>
          <a:xfrm>
            <a:off x="4286248" y="5857892"/>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4" name="Connecteur droit avec flèche 73"/>
          <p:cNvCxnSpPr/>
          <p:nvPr/>
        </p:nvCxnSpPr>
        <p:spPr>
          <a:xfrm rot="5400000">
            <a:off x="3144034" y="6285726"/>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rot="5400000" flipH="1" flipV="1">
            <a:off x="4394199" y="6250007"/>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a:off x="2714612" y="6284932"/>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a:off x="5000628" y="6290171"/>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a:off x="3714744" y="6284932"/>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1643042" y="6075304"/>
            <a:ext cx="1071570" cy="369332"/>
          </a:xfrm>
          <a:prstGeom prst="rect">
            <a:avLst/>
          </a:prstGeom>
          <a:noFill/>
        </p:spPr>
        <p:txBody>
          <a:bodyPr wrap="square" rtlCol="0">
            <a:spAutoFit/>
          </a:bodyPr>
          <a:lstStyle/>
          <a:p>
            <a:pPr algn="ctr"/>
            <a:r>
              <a:rPr lang="fr-FR" b="1" dirty="0" err="1" smtClean="0">
                <a:solidFill>
                  <a:srgbClr val="C00000"/>
                </a:solidFill>
              </a:rPr>
              <a:t>h</a:t>
            </a:r>
            <a:r>
              <a:rPr lang="fr-FR" b="1" baseline="-25000" dirty="0" err="1" smtClean="0">
                <a:solidFill>
                  <a:srgbClr val="C00000"/>
                </a:solidFill>
              </a:rPr>
              <a:t>N</a:t>
            </a:r>
            <a:r>
              <a:rPr lang="fr-FR" b="1" baseline="-25000" dirty="0" smtClean="0">
                <a:solidFill>
                  <a:srgbClr val="C00000"/>
                </a:solidFill>
              </a:rPr>
              <a:t>-1</a:t>
            </a:r>
            <a:endParaRPr lang="fr-FR" b="1" dirty="0">
              <a:solidFill>
                <a:srgbClr val="C00000"/>
              </a:solidFill>
            </a:endParaRPr>
          </a:p>
        </p:txBody>
      </p:sp>
      <p:sp>
        <p:nvSpPr>
          <p:cNvPr id="80" name="ZoneTexte 79"/>
          <p:cNvSpPr txBox="1"/>
          <p:nvPr/>
        </p:nvSpPr>
        <p:spPr>
          <a:xfrm>
            <a:off x="5286380" y="6116262"/>
            <a:ext cx="1071570" cy="369332"/>
          </a:xfrm>
          <a:prstGeom prst="rect">
            <a:avLst/>
          </a:prstGeom>
          <a:noFill/>
        </p:spPr>
        <p:txBody>
          <a:bodyPr wrap="square" rtlCol="0">
            <a:spAutoFit/>
          </a:bodyPr>
          <a:lstStyle/>
          <a:p>
            <a:pPr algn="ctr"/>
            <a:r>
              <a:rPr lang="fr-FR" b="1" dirty="0" err="1" smtClean="0">
                <a:solidFill>
                  <a:srgbClr val="C00000"/>
                </a:solidFill>
              </a:rPr>
              <a:t>g</a:t>
            </a:r>
            <a:r>
              <a:rPr lang="fr-FR" b="1" baseline="-25000" dirty="0" err="1" smtClean="0">
                <a:solidFill>
                  <a:srgbClr val="C00000"/>
                </a:solidFill>
              </a:rPr>
              <a:t>N</a:t>
            </a:r>
            <a:r>
              <a:rPr lang="fr-FR" b="1" baseline="-25000" dirty="0" smtClean="0">
                <a:solidFill>
                  <a:srgbClr val="C00000"/>
                </a:solidFill>
              </a:rPr>
              <a:t>-1</a:t>
            </a:r>
            <a:endParaRPr lang="fr-FR" b="1" dirty="0">
              <a:solidFill>
                <a:srgbClr val="C00000"/>
              </a:solidFill>
            </a:endParaRPr>
          </a:p>
        </p:txBody>
      </p:sp>
      <p:sp>
        <p:nvSpPr>
          <p:cNvPr id="81" name="ZoneTexte 80"/>
          <p:cNvSpPr txBox="1"/>
          <p:nvPr/>
        </p:nvSpPr>
        <p:spPr>
          <a:xfrm>
            <a:off x="3357554" y="6060064"/>
            <a:ext cx="428628" cy="369332"/>
          </a:xfrm>
          <a:prstGeom prst="rect">
            <a:avLst/>
          </a:prstGeom>
          <a:noFill/>
        </p:spPr>
        <p:txBody>
          <a:bodyPr wrap="square" rtlCol="0">
            <a:spAutoFit/>
          </a:bodyPr>
          <a:lstStyle/>
          <a:p>
            <a:r>
              <a:rPr lang="fr-FR" b="1" dirty="0" smtClean="0"/>
              <a:t>2</a:t>
            </a:r>
            <a:r>
              <a:rPr lang="fr-FR" b="1" baseline="30000" dirty="0" smtClean="0"/>
              <a:t>N</a:t>
            </a:r>
            <a:endParaRPr lang="fr-FR" b="1" dirty="0"/>
          </a:p>
        </p:txBody>
      </p:sp>
      <p:sp>
        <p:nvSpPr>
          <p:cNvPr id="84" name="ZoneTexte 83"/>
          <p:cNvSpPr txBox="1"/>
          <p:nvPr/>
        </p:nvSpPr>
        <p:spPr>
          <a:xfrm>
            <a:off x="3689058" y="6488692"/>
            <a:ext cx="811504" cy="369332"/>
          </a:xfrm>
          <a:prstGeom prst="rect">
            <a:avLst/>
          </a:prstGeom>
          <a:noFill/>
        </p:spPr>
        <p:txBody>
          <a:bodyPr wrap="square" rtlCol="0">
            <a:spAutoFit/>
          </a:bodyPr>
          <a:lstStyle/>
          <a:p>
            <a:r>
              <a:rPr lang="fr-FR" b="1" dirty="0" err="1" smtClean="0">
                <a:solidFill>
                  <a:srgbClr val="002060"/>
                </a:solidFill>
              </a:rPr>
              <a:t>x</a:t>
            </a:r>
            <a:r>
              <a:rPr lang="fr-FR" b="1" baseline="-25000" dirty="0" err="1" smtClean="0">
                <a:solidFill>
                  <a:srgbClr val="002060"/>
                </a:solidFill>
              </a:rPr>
              <a:t>N</a:t>
            </a:r>
            <a:r>
              <a:rPr lang="fr-FR" b="1" baseline="-25000" dirty="0" smtClean="0">
                <a:solidFill>
                  <a:srgbClr val="002060"/>
                </a:solidFill>
              </a:rPr>
              <a:t>-1</a:t>
            </a:r>
            <a:r>
              <a:rPr lang="fr-FR" b="1" dirty="0" smtClean="0">
                <a:solidFill>
                  <a:srgbClr val="002060"/>
                </a:solidFill>
              </a:rPr>
              <a:t>(n</a:t>
            </a:r>
            <a:r>
              <a:rPr lang="fr-FR" b="1" dirty="0" smtClean="0">
                <a:solidFill>
                  <a:srgbClr val="002060"/>
                </a:solidFill>
              </a:rPr>
              <a:t>)</a:t>
            </a:r>
            <a:endParaRPr lang="fr-FR" b="1" dirty="0">
              <a:solidFill>
                <a:srgbClr val="002060"/>
              </a:solidFill>
            </a:endParaRPr>
          </a:p>
        </p:txBody>
      </p:sp>
      <p:cxnSp>
        <p:nvCxnSpPr>
          <p:cNvPr id="87" name="Connecteur droit 86"/>
          <p:cNvCxnSpPr/>
          <p:nvPr/>
        </p:nvCxnSpPr>
        <p:spPr>
          <a:xfrm rot="5400000">
            <a:off x="634496" y="5493082"/>
            <a:ext cx="858050" cy="16034"/>
          </a:xfrm>
          <a:prstGeom prst="line">
            <a:avLst/>
          </a:prstGeom>
          <a:ln w="28575">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rot="5400000">
            <a:off x="6956759" y="5543247"/>
            <a:ext cx="801058" cy="1588"/>
          </a:xfrm>
          <a:prstGeom prst="line">
            <a:avLst/>
          </a:prstGeom>
          <a:ln w="28575">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Connecteur en angle 89"/>
          <p:cNvCxnSpPr>
            <a:endCxn id="79" idx="1"/>
          </p:cNvCxnSpPr>
          <p:nvPr/>
        </p:nvCxnSpPr>
        <p:spPr>
          <a:xfrm>
            <a:off x="1071538" y="5929330"/>
            <a:ext cx="571504" cy="330640"/>
          </a:xfrm>
          <a:prstGeom prst="bentConnector3">
            <a:avLst>
              <a:gd name="adj1" fmla="val -600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Connecteur en angle 93"/>
          <p:cNvCxnSpPr>
            <a:stCxn id="80" idx="3"/>
          </p:cNvCxnSpPr>
          <p:nvPr/>
        </p:nvCxnSpPr>
        <p:spPr>
          <a:xfrm flipV="1">
            <a:off x="6357950" y="6000768"/>
            <a:ext cx="1000132" cy="300160"/>
          </a:xfrm>
          <a:prstGeom prst="bentConnector3">
            <a:avLst>
              <a:gd name="adj1" fmla="val 100285"/>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86" name="ZoneTexte 85"/>
          <p:cNvSpPr txBox="1"/>
          <p:nvPr/>
        </p:nvSpPr>
        <p:spPr>
          <a:xfrm>
            <a:off x="3357554" y="4845618"/>
            <a:ext cx="428628" cy="369332"/>
          </a:xfrm>
          <a:prstGeom prst="rect">
            <a:avLst/>
          </a:prstGeom>
          <a:noFill/>
        </p:spPr>
        <p:txBody>
          <a:bodyPr wrap="square" rtlCol="0">
            <a:spAutoFit/>
          </a:bodyPr>
          <a:lstStyle/>
          <a:p>
            <a:r>
              <a:rPr lang="fr-FR" b="1" dirty="0" smtClean="0"/>
              <a:t>4</a:t>
            </a:r>
            <a:endParaRPr lang="fr-FR" b="1" dirty="0"/>
          </a:p>
        </p:txBody>
      </p:sp>
      <p:sp>
        <p:nvSpPr>
          <p:cNvPr id="89" name="ZoneTexte 88"/>
          <p:cNvSpPr txBox="1"/>
          <p:nvPr/>
        </p:nvSpPr>
        <p:spPr>
          <a:xfrm>
            <a:off x="4643438" y="3786190"/>
            <a:ext cx="428628" cy="369332"/>
          </a:xfrm>
          <a:prstGeom prst="rect">
            <a:avLst/>
          </a:prstGeom>
          <a:noFill/>
        </p:spPr>
        <p:txBody>
          <a:bodyPr wrap="square" rtlCol="0">
            <a:spAutoFit/>
          </a:bodyPr>
          <a:lstStyle/>
          <a:p>
            <a:r>
              <a:rPr lang="fr-FR" b="1" dirty="0" smtClean="0"/>
              <a:t>2</a:t>
            </a:r>
            <a:endParaRPr lang="fr-FR" b="1" dirty="0"/>
          </a:p>
        </p:txBody>
      </p:sp>
      <p:sp>
        <p:nvSpPr>
          <p:cNvPr id="91" name="ZoneTexte 90"/>
          <p:cNvSpPr txBox="1"/>
          <p:nvPr/>
        </p:nvSpPr>
        <p:spPr>
          <a:xfrm>
            <a:off x="4643438" y="4857760"/>
            <a:ext cx="428628" cy="369332"/>
          </a:xfrm>
          <a:prstGeom prst="rect">
            <a:avLst/>
          </a:prstGeom>
          <a:noFill/>
        </p:spPr>
        <p:txBody>
          <a:bodyPr wrap="square" rtlCol="0">
            <a:spAutoFit/>
          </a:bodyPr>
          <a:lstStyle/>
          <a:p>
            <a:r>
              <a:rPr lang="fr-FR" b="1" dirty="0" smtClean="0"/>
              <a:t>4</a:t>
            </a:r>
            <a:endParaRPr lang="fr-FR" b="1" dirty="0"/>
          </a:p>
        </p:txBody>
      </p:sp>
      <p:sp>
        <p:nvSpPr>
          <p:cNvPr id="92" name="ZoneTexte 91"/>
          <p:cNvSpPr txBox="1"/>
          <p:nvPr/>
        </p:nvSpPr>
        <p:spPr>
          <a:xfrm>
            <a:off x="4643438" y="6072206"/>
            <a:ext cx="428628" cy="369332"/>
          </a:xfrm>
          <a:prstGeom prst="rect">
            <a:avLst/>
          </a:prstGeom>
          <a:noFill/>
        </p:spPr>
        <p:txBody>
          <a:bodyPr wrap="square" rtlCol="0">
            <a:spAutoFit/>
          </a:bodyPr>
          <a:lstStyle/>
          <a:p>
            <a:r>
              <a:rPr lang="fr-FR" b="1" dirty="0" smtClean="0"/>
              <a:t>2</a:t>
            </a:r>
            <a:r>
              <a:rPr lang="fr-FR" b="1" baseline="30000" dirty="0" smtClean="0"/>
              <a:t>N</a:t>
            </a:r>
            <a:endParaRPr lang="fr-FR" b="1" dirty="0"/>
          </a:p>
        </p:txBody>
      </p:sp>
      <p:sp>
        <p:nvSpPr>
          <p:cNvPr id="95" name="ZoneTexte 94"/>
          <p:cNvSpPr txBox="1"/>
          <p:nvPr/>
        </p:nvSpPr>
        <p:spPr>
          <a:xfrm>
            <a:off x="0" y="1071546"/>
            <a:ext cx="9144000" cy="1169551"/>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Structure d’un banc de </a:t>
            </a:r>
            <a:r>
              <a:rPr lang="fr-FR" sz="2200" dirty="0" smtClean="0">
                <a:solidFill>
                  <a:srgbClr val="002060"/>
                </a:solidFill>
                <a:latin typeface="Times New Roman" pitchFamily="18" charset="0"/>
                <a:cs typeface="Times New Roman" pitchFamily="18" charset="0"/>
              </a:rPr>
              <a:t>filtres à ondelettes discrètes pour </a:t>
            </a:r>
            <a:r>
              <a:rPr lang="fr-FR" sz="2200" dirty="0" smtClean="0">
                <a:solidFill>
                  <a:srgbClr val="002060"/>
                </a:solidFill>
                <a:latin typeface="Times New Roman" pitchFamily="18" charset="0"/>
                <a:cs typeface="Times New Roman" pitchFamily="18" charset="0"/>
              </a:rPr>
              <a:t>a=2 (dyadique ou banc </a:t>
            </a:r>
            <a:r>
              <a:rPr lang="fr-FR" sz="2200" dirty="0" smtClean="0">
                <a:solidFill>
                  <a:srgbClr val="002060"/>
                </a:solidFill>
                <a:latin typeface="Times New Roman" pitchFamily="18" charset="0"/>
                <a:cs typeface="Times New Roman" pitchFamily="18" charset="0"/>
              </a:rPr>
              <a:t>de filtres d'octave </a:t>
            </a:r>
            <a:r>
              <a:rPr lang="fr-FR" sz="2200" dirty="0" smtClean="0">
                <a:solidFill>
                  <a:srgbClr val="002060"/>
                </a:solidFill>
                <a:latin typeface="Times New Roman" pitchFamily="18" charset="0"/>
                <a:cs typeface="Times New Roman" pitchFamily="18" charset="0"/>
              </a:rPr>
              <a:t>''). Les </a:t>
            </a:r>
            <a:r>
              <a:rPr lang="fr-FR" sz="2200" dirty="0" smtClean="0">
                <a:solidFill>
                  <a:srgbClr val="002060"/>
                </a:solidFill>
                <a:latin typeface="Times New Roman" pitchFamily="18" charset="0"/>
                <a:cs typeface="Times New Roman" pitchFamily="18" charset="0"/>
              </a:rPr>
              <a:t>filtres de synthèse </a:t>
            </a:r>
            <a:r>
              <a:rPr lang="fr-FR" sz="2400" b="1" dirty="0" err="1" smtClean="0">
                <a:solidFill>
                  <a:srgbClr val="FF0000"/>
                </a:solidFill>
                <a:latin typeface="Times New Roman" pitchFamily="18" charset="0"/>
                <a:cs typeface="Times New Roman" pitchFamily="18" charset="0"/>
              </a:rPr>
              <a:t>g</a:t>
            </a:r>
            <a:r>
              <a:rPr lang="fr-FR" sz="2400" b="1" baseline="-25000" dirty="0" err="1" smtClean="0">
                <a:solidFill>
                  <a:srgbClr val="FF0000"/>
                </a:solidFill>
                <a:latin typeface="Times New Roman" pitchFamily="18" charset="0"/>
                <a:cs typeface="Times New Roman" pitchFamily="18" charset="0"/>
              </a:rPr>
              <a:t>k</a:t>
            </a: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peuvent être utilisés pour créer </a:t>
            </a:r>
            <a:r>
              <a:rPr lang="fr-FR" sz="2200" dirty="0" smtClean="0">
                <a:solidFill>
                  <a:srgbClr val="002060"/>
                </a:solidFill>
                <a:latin typeface="Times New Roman" pitchFamily="18" charset="0"/>
                <a:cs typeface="Times New Roman" pitchFamily="18" charset="0"/>
              </a:rPr>
              <a:t>un  banc </a:t>
            </a:r>
            <a:r>
              <a:rPr lang="fr-FR" sz="2200" dirty="0" smtClean="0">
                <a:solidFill>
                  <a:srgbClr val="002060"/>
                </a:solidFill>
                <a:latin typeface="Times New Roman" pitchFamily="18" charset="0"/>
                <a:cs typeface="Times New Roman" pitchFamily="18" charset="0"/>
              </a:rPr>
              <a:t>de </a:t>
            </a:r>
            <a:r>
              <a:rPr lang="fr-FR" sz="2200" b="1" u="sng" dirty="0" smtClean="0">
                <a:solidFill>
                  <a:srgbClr val="002060"/>
                </a:solidFill>
                <a:latin typeface="Times New Roman" pitchFamily="18" charset="0"/>
                <a:cs typeface="Times New Roman" pitchFamily="18" charset="0"/>
              </a:rPr>
              <a:t>filtres </a:t>
            </a:r>
            <a:r>
              <a:rPr lang="fr-FR" sz="2200" b="1" u="sng" dirty="0" err="1" smtClean="0">
                <a:solidFill>
                  <a:srgbClr val="002060"/>
                </a:solidFill>
                <a:latin typeface="Times New Roman" pitchFamily="18" charset="0"/>
                <a:cs typeface="Times New Roman" pitchFamily="18" charset="0"/>
              </a:rPr>
              <a:t>biorthogonaux</a:t>
            </a:r>
            <a:r>
              <a:rPr lang="fr-FR" sz="2200" dirty="0" smtClean="0">
                <a:solidFill>
                  <a:srgbClr val="002060"/>
                </a:solidFill>
                <a:latin typeface="Times New Roman" pitchFamily="18" charset="0"/>
                <a:cs typeface="Times New Roman" pitchFamily="18" charset="0"/>
              </a:rPr>
              <a:t>. Si les </a:t>
            </a:r>
            <a:r>
              <a:rPr lang="fr-FR" sz="2200" dirty="0" err="1" smtClean="0">
                <a:solidFill>
                  <a:srgbClr val="002060"/>
                </a:solidFill>
                <a:latin typeface="Times New Roman" pitchFamily="18" charset="0"/>
                <a:cs typeface="Times New Roman" pitchFamily="18" charset="0"/>
              </a:rPr>
              <a:t>h</a:t>
            </a:r>
            <a:r>
              <a:rPr lang="fr-FR" sz="2200" baseline="-25000" dirty="0" err="1" smtClean="0">
                <a:solidFill>
                  <a:srgbClr val="002060"/>
                </a:solidFill>
                <a:latin typeface="Times New Roman" pitchFamily="18" charset="0"/>
                <a:cs typeface="Times New Roman" pitchFamily="18" charset="0"/>
              </a:rPr>
              <a:t>k</a:t>
            </a: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sont orthonormés, alors </a:t>
            </a:r>
            <a:r>
              <a:rPr lang="fr-FR" sz="2400" b="1" dirty="0" err="1" smtClean="0">
                <a:solidFill>
                  <a:srgbClr val="FF0000"/>
                </a:solidFill>
                <a:latin typeface="Times New Roman" pitchFamily="18" charset="0"/>
                <a:cs typeface="Times New Roman" pitchFamily="18" charset="0"/>
              </a:rPr>
              <a:t>g</a:t>
            </a:r>
            <a:r>
              <a:rPr lang="fr-FR" sz="2400" b="1" baseline="-25000" dirty="0" err="1" smtClean="0">
                <a:solidFill>
                  <a:srgbClr val="FF0000"/>
                </a:solidFill>
                <a:latin typeface="Times New Roman" pitchFamily="18" charset="0"/>
                <a:cs typeface="Times New Roman" pitchFamily="18" charset="0"/>
              </a:rPr>
              <a:t>k</a:t>
            </a:r>
            <a:r>
              <a:rPr lang="fr-FR" sz="2400" b="1" dirty="0" smtClean="0">
                <a:solidFill>
                  <a:srgbClr val="FF0000"/>
                </a:solidFill>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 </a:t>
            </a:r>
            <a:r>
              <a:rPr lang="fr-FR" sz="2400" b="1" dirty="0" err="1" smtClean="0">
                <a:solidFill>
                  <a:srgbClr val="FF0000"/>
                </a:solidFill>
                <a:latin typeface="Times New Roman" pitchFamily="18" charset="0"/>
                <a:cs typeface="Times New Roman" pitchFamily="18" charset="0"/>
              </a:rPr>
              <a:t>h</a:t>
            </a:r>
            <a:r>
              <a:rPr lang="fr-FR" sz="2400" b="1" baseline="-25000" dirty="0" err="1" smtClean="0">
                <a:solidFill>
                  <a:srgbClr val="FF0000"/>
                </a:solidFill>
                <a:latin typeface="Times New Roman" pitchFamily="18" charset="0"/>
                <a:cs typeface="Times New Roman" pitchFamily="18" charset="0"/>
              </a:rPr>
              <a:t>k</a:t>
            </a:r>
            <a:r>
              <a:rPr lang="fr-FR" sz="2200" dirty="0" smtClean="0">
                <a:solidFill>
                  <a:srgbClr val="002060"/>
                </a:solidFill>
                <a:latin typeface="Times New Roman" pitchFamily="18" charset="0"/>
                <a:cs typeface="Times New Roman" pitchFamily="18" charset="0"/>
              </a:rPr>
              <a:t>.</a:t>
            </a:r>
            <a:endParaRPr lang="fr-FR" sz="2200" dirty="0">
              <a:solidFill>
                <a:srgbClr val="002060"/>
              </a:solidFill>
              <a:latin typeface="Times New Roman" pitchFamily="18" charset="0"/>
              <a:cs typeface="Times New Roman" pitchFamily="18" charset="0"/>
            </a:endParaRPr>
          </a:p>
        </p:txBody>
      </p:sp>
      <p:sp>
        <p:nvSpPr>
          <p:cNvPr id="99" name="Espace réservé du numéro de diapositive 98"/>
          <p:cNvSpPr>
            <a:spLocks noGrp="1"/>
          </p:cNvSpPr>
          <p:nvPr>
            <p:ph type="sldNum" sz="quarter" idx="12"/>
          </p:nvPr>
        </p:nvSpPr>
        <p:spPr/>
        <p:txBody>
          <a:bodyPr/>
          <a:lstStyle/>
          <a:p>
            <a:fld id="{2D849293-9FFB-455D-8E04-D5321DD3C202}" type="slidenum">
              <a:rPr lang="fr-FR" smtClean="0"/>
              <a:pPr/>
              <a:t>33</a:t>
            </a:fld>
            <a:endParaRPr lang="fr-FR"/>
          </a:p>
        </p:txBody>
      </p:sp>
      <p:sp>
        <p:nvSpPr>
          <p:cNvPr id="68" name="ZoneTexte 67"/>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BANCS D’ONDELETTES DISCRETS DYADIQUES</a:t>
            </a:r>
            <a:endParaRPr lang="fr-FR" sz="2400" b="1" dirty="0">
              <a:solidFill>
                <a:srgbClr val="002060"/>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3" name="ZoneTexte 2"/>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TFCT      VS        DWT</a:t>
            </a:r>
            <a:endParaRPr lang="fr-FR" sz="2400" b="1" dirty="0">
              <a:solidFill>
                <a:srgbClr val="002060"/>
              </a:solidFill>
              <a:latin typeface="Times New Roman" pitchFamily="18" charset="0"/>
              <a:cs typeface="Times New Roman" pitchFamily="18" charset="0"/>
            </a:endParaRPr>
          </a:p>
        </p:txBody>
      </p:sp>
      <p:pic>
        <p:nvPicPr>
          <p:cNvPr id="61442" name="Picture 2"/>
          <p:cNvPicPr>
            <a:picLocks noChangeAspect="1" noChangeArrowheads="1"/>
          </p:cNvPicPr>
          <p:nvPr/>
        </p:nvPicPr>
        <p:blipFill>
          <a:blip r:embed="rId2"/>
          <a:srcRect/>
          <a:stretch>
            <a:fillRect/>
          </a:stretch>
        </p:blipFill>
        <p:spPr bwMode="auto">
          <a:xfrm>
            <a:off x="389477" y="2500306"/>
            <a:ext cx="8325927" cy="3929090"/>
          </a:xfrm>
          <a:prstGeom prst="rect">
            <a:avLst/>
          </a:prstGeom>
          <a:noFill/>
          <a:ln w="9525">
            <a:noFill/>
            <a:miter lim="800000"/>
            <a:headEnd/>
            <a:tailEnd/>
          </a:ln>
          <a:effectLst/>
        </p:spPr>
      </p:pic>
      <p:sp>
        <p:nvSpPr>
          <p:cNvPr id="5" name="ZoneTexte 4"/>
          <p:cNvSpPr txBox="1"/>
          <p:nvPr/>
        </p:nvSpPr>
        <p:spPr>
          <a:xfrm>
            <a:off x="0" y="1035120"/>
            <a:ext cx="9144000" cy="1107996"/>
          </a:xfrm>
          <a:prstGeom prst="rect">
            <a:avLst/>
          </a:prstGeom>
          <a:noFill/>
        </p:spPr>
        <p:txBody>
          <a:bodyPr wrap="square" rtlCol="0">
            <a:spAutoFit/>
          </a:bodyPr>
          <a:lstStyle/>
          <a:p>
            <a:pPr algn="just"/>
            <a:r>
              <a:rPr lang="fr-FR" sz="2200" dirty="0" smtClean="0">
                <a:solidFill>
                  <a:srgbClr val="7030A0"/>
                </a:solidFill>
              </a:rPr>
              <a:t>Pour mieux comprendre l’intérêt d’une analyse spectrale à l’aide d’une DWT par rapport à la transformée de Fourier à court terme (TFCT), regardons de plus près ces deux représentations temps/fréquences de chacune.</a:t>
            </a:r>
            <a:endParaRPr lang="fr-FR" sz="2200" dirty="0">
              <a:solidFill>
                <a:srgbClr val="7030A0"/>
              </a:solidFill>
            </a:endParaRPr>
          </a:p>
        </p:txBody>
      </p:sp>
      <p:sp>
        <p:nvSpPr>
          <p:cNvPr id="6" name="ZoneTexte 5"/>
          <p:cNvSpPr txBox="1"/>
          <p:nvPr/>
        </p:nvSpPr>
        <p:spPr>
          <a:xfrm>
            <a:off x="0" y="6457914"/>
            <a:ext cx="9144000" cy="400110"/>
          </a:xfrm>
          <a:prstGeom prst="rect">
            <a:avLst/>
          </a:prstGeom>
          <a:noFill/>
        </p:spPr>
        <p:txBody>
          <a:bodyPr wrap="square" rtlCol="0">
            <a:spAutoFit/>
          </a:bodyPr>
          <a:lstStyle/>
          <a:p>
            <a:r>
              <a:rPr lang="fr-FR" sz="2000" b="1" dirty="0" smtClean="0">
                <a:solidFill>
                  <a:srgbClr val="FF0000"/>
                </a:solidFill>
                <a:latin typeface="Times New Roman" pitchFamily="18" charset="0"/>
                <a:cs typeface="Times New Roman" pitchFamily="18" charset="0"/>
              </a:rPr>
              <a:t>      Transformée de Fourier à court terme    Banc </a:t>
            </a:r>
            <a:r>
              <a:rPr lang="fr-FR" sz="2000" b="1" dirty="0" smtClean="0">
                <a:solidFill>
                  <a:srgbClr val="FF0000"/>
                </a:solidFill>
                <a:latin typeface="Times New Roman" pitchFamily="18" charset="0"/>
                <a:cs typeface="Times New Roman" pitchFamily="18" charset="0"/>
              </a:rPr>
              <a:t>de filtres d'ondelettes dyadiques</a:t>
            </a:r>
            <a:endParaRPr lang="fr-FR" sz="2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35</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5" name="ZoneTexte 4"/>
          <p:cNvSpPr txBox="1"/>
          <p:nvPr/>
        </p:nvSpPr>
        <p:spPr>
          <a:xfrm>
            <a:off x="0" y="1214422"/>
            <a:ext cx="9144000" cy="5293757"/>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L’analyse multi-résolution ou AMR revient à projeter de l’ espace </a:t>
            </a:r>
            <a:r>
              <a:rPr lang="fr-FR" sz="2200" dirty="0" smtClean="0">
                <a:solidFill>
                  <a:srgbClr val="002060"/>
                </a:solidFill>
                <a:latin typeface="Times New Roman" pitchFamily="18" charset="0"/>
                <a:cs typeface="Times New Roman" pitchFamily="18" charset="0"/>
              </a:rPr>
              <a:t>vectoriel des fonction </a:t>
            </a:r>
            <a:r>
              <a:rPr lang="fr-FR" sz="2200" dirty="0" smtClean="0">
                <a:solidFill>
                  <a:srgbClr val="002060"/>
                </a:solidFill>
                <a:latin typeface="Times New Roman" pitchFamily="18" charset="0"/>
                <a:cs typeface="Times New Roman" pitchFamily="18" charset="0"/>
              </a:rPr>
              <a:t>réelles </a:t>
            </a:r>
            <a:r>
              <a:rPr lang="fr-FR" sz="2200" dirty="0" smtClean="0">
                <a:solidFill>
                  <a:srgbClr val="002060"/>
                </a:solidFill>
                <a:latin typeface="Times New Roman" pitchFamily="18" charset="0"/>
                <a:cs typeface="Times New Roman" pitchFamily="18" charset="0"/>
              </a:rPr>
              <a:t>et </a:t>
            </a:r>
            <a:r>
              <a:rPr lang="fr-FR" sz="2200" dirty="0" smtClean="0">
                <a:solidFill>
                  <a:srgbClr val="002060"/>
                </a:solidFill>
                <a:latin typeface="Times New Roman" pitchFamily="18" charset="0"/>
                <a:cs typeface="Times New Roman" pitchFamily="18" charset="0"/>
              </a:rPr>
              <a:t>de carré intégrable E=L</a:t>
            </a:r>
            <a:r>
              <a:rPr lang="fr-FR" sz="2200" baseline="30000" dirty="0" smtClean="0">
                <a:solidFill>
                  <a:srgbClr val="002060"/>
                </a:solidFill>
                <a:latin typeface="Times New Roman" pitchFamily="18" charset="0"/>
                <a:cs typeface="Times New Roman" pitchFamily="18" charset="0"/>
              </a:rPr>
              <a:t>2</a:t>
            </a:r>
            <a:r>
              <a:rPr lang="fr-FR" sz="2200" dirty="0" smtClean="0">
                <a:solidFill>
                  <a:srgbClr val="002060"/>
                </a:solidFill>
                <a:latin typeface="Times New Roman" pitchFamily="18" charset="0"/>
                <a:cs typeface="Times New Roman" pitchFamily="18" charset="0"/>
              </a:rPr>
              <a:t>(R), sur des sous-espaces vectoriels </a:t>
            </a:r>
            <a:r>
              <a:rPr lang="fr-FR" sz="2200" dirty="0" err="1" smtClean="0">
                <a:solidFill>
                  <a:srgbClr val="002060"/>
                </a:solidFill>
                <a:latin typeface="Times New Roman" pitchFamily="18" charset="0"/>
                <a:cs typeface="Times New Roman" pitchFamily="18" charset="0"/>
              </a:rPr>
              <a:t>V</a:t>
            </a:r>
            <a:r>
              <a:rPr lang="fr-FR" sz="2200" baseline="30000" dirty="0" err="1" smtClean="0">
                <a:solidFill>
                  <a:srgbClr val="002060"/>
                </a:solidFill>
                <a:latin typeface="Times New Roman" pitchFamily="18" charset="0"/>
                <a:cs typeface="Times New Roman" pitchFamily="18" charset="0"/>
              </a:rPr>
              <a:t>j</a:t>
            </a:r>
            <a:r>
              <a:rPr lang="fr-FR" sz="2200" baseline="300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de E. Autrement dit,  l’AMR de </a:t>
            </a:r>
            <a:r>
              <a:rPr lang="fr-FR" sz="2200" dirty="0" smtClean="0">
                <a:solidFill>
                  <a:srgbClr val="002060"/>
                </a:solidFill>
                <a:latin typeface="Times New Roman" pitchFamily="18" charset="0"/>
                <a:cs typeface="Times New Roman" pitchFamily="18" charset="0"/>
              </a:rPr>
              <a:t>E=L</a:t>
            </a:r>
            <a:r>
              <a:rPr lang="fr-FR" sz="2200" baseline="30000" dirty="0" smtClean="0">
                <a:solidFill>
                  <a:srgbClr val="002060"/>
                </a:solidFill>
                <a:latin typeface="Times New Roman" pitchFamily="18" charset="0"/>
                <a:cs typeface="Times New Roman" pitchFamily="18" charset="0"/>
              </a:rPr>
              <a:t>2</a:t>
            </a:r>
            <a:r>
              <a:rPr lang="fr-FR" sz="2200" dirty="0" smtClean="0">
                <a:solidFill>
                  <a:srgbClr val="002060"/>
                </a:solidFill>
                <a:latin typeface="Times New Roman" pitchFamily="18" charset="0"/>
                <a:cs typeface="Times New Roman" pitchFamily="18" charset="0"/>
              </a:rPr>
              <a:t>(R</a:t>
            </a:r>
            <a:r>
              <a:rPr lang="fr-FR" sz="2200" dirty="0" smtClean="0">
                <a:solidFill>
                  <a:srgbClr val="002060"/>
                </a:solidFill>
                <a:latin typeface="Times New Roman" pitchFamily="18" charset="0"/>
                <a:cs typeface="Times New Roman" pitchFamily="18" charset="0"/>
              </a:rPr>
              <a:t>) est </a:t>
            </a:r>
            <a:r>
              <a:rPr lang="fr-FR" sz="2200" dirty="0" smtClean="0">
                <a:latin typeface="Times New Roman" pitchFamily="18" charset="0"/>
                <a:cs typeface="Times New Roman" pitchFamily="18" charset="0"/>
              </a:rPr>
              <a:t>une </a:t>
            </a:r>
            <a:r>
              <a:rPr lang="fr-FR" sz="2200" dirty="0" smtClean="0">
                <a:latin typeface="Times New Roman" pitchFamily="18" charset="0"/>
                <a:cs typeface="Times New Roman" pitchFamily="18" charset="0"/>
              </a:rPr>
              <a:t>suite </a:t>
            </a:r>
            <a:r>
              <a:rPr lang="fr-FR" sz="2200" dirty="0" smtClean="0">
                <a:latin typeface="Times New Roman" pitchFamily="18" charset="0"/>
                <a:cs typeface="Times New Roman" pitchFamily="18" charset="0"/>
              </a:rPr>
              <a:t>croissante </a:t>
            </a:r>
            <a:r>
              <a:rPr lang="fr-FR" sz="2200" dirty="0" err="1" smtClean="0">
                <a:latin typeface="Times New Roman" pitchFamily="18" charset="0"/>
                <a:cs typeface="Times New Roman" pitchFamily="18" charset="0"/>
              </a:rPr>
              <a:t>V</a:t>
            </a:r>
            <a:r>
              <a:rPr lang="fr-FR" sz="2200" baseline="30000" dirty="0" err="1" smtClean="0">
                <a:latin typeface="Times New Roman" pitchFamily="18" charset="0"/>
                <a:cs typeface="Times New Roman" pitchFamily="18" charset="0"/>
              </a:rPr>
              <a:t>j</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j</a:t>
            </a:r>
            <a:r>
              <a:rPr lang="fr-FR" sz="2200" dirty="0" err="1"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Z</a:t>
            </a:r>
            <a:r>
              <a:rPr lang="fr-FR" sz="2200" dirty="0" smtClean="0">
                <a:latin typeface="Times New Roman" pitchFamily="18" charset="0"/>
                <a:cs typeface="Times New Roman" pitchFamily="18" charset="0"/>
              </a:rPr>
              <a:t> de </a:t>
            </a:r>
            <a:r>
              <a:rPr lang="fr-FR" sz="2200" dirty="0" smtClean="0">
                <a:latin typeface="Times New Roman" pitchFamily="18" charset="0"/>
                <a:cs typeface="Times New Roman" pitchFamily="18" charset="0"/>
              </a:rPr>
              <a:t>sous-espaces vectoriels </a:t>
            </a:r>
            <a:r>
              <a:rPr lang="fr-FR" sz="2200" dirty="0" smtClean="0">
                <a:latin typeface="Times New Roman" pitchFamily="18" charset="0"/>
                <a:cs typeface="Times New Roman" pitchFamily="18" charset="0"/>
              </a:rPr>
              <a:t>fermés de </a:t>
            </a:r>
            <a:r>
              <a:rPr lang="fr-FR" sz="2200" dirty="0" smtClean="0">
                <a:solidFill>
                  <a:srgbClr val="002060"/>
                </a:solidFill>
                <a:latin typeface="Times New Roman" pitchFamily="18" charset="0"/>
                <a:cs typeface="Times New Roman" pitchFamily="18" charset="0"/>
              </a:rPr>
              <a:t>E=L</a:t>
            </a:r>
            <a:r>
              <a:rPr lang="fr-FR" sz="2200" baseline="30000" dirty="0" smtClean="0">
                <a:solidFill>
                  <a:srgbClr val="002060"/>
                </a:solidFill>
                <a:latin typeface="Times New Roman" pitchFamily="18" charset="0"/>
                <a:cs typeface="Times New Roman" pitchFamily="18" charset="0"/>
              </a:rPr>
              <a:t>2</a:t>
            </a:r>
            <a:r>
              <a:rPr lang="fr-FR" sz="2200" dirty="0" smtClean="0">
                <a:solidFill>
                  <a:srgbClr val="002060"/>
                </a:solidFill>
                <a:latin typeface="Times New Roman" pitchFamily="18" charset="0"/>
                <a:cs typeface="Times New Roman" pitchFamily="18" charset="0"/>
              </a:rPr>
              <a:t>(R), où </a:t>
            </a:r>
            <a:r>
              <a:rPr lang="fr-FR" sz="2200" dirty="0" err="1" smtClean="0">
                <a:solidFill>
                  <a:srgbClr val="002060"/>
                </a:solidFill>
                <a:latin typeface="Times New Roman" pitchFamily="18" charset="0"/>
                <a:cs typeface="Times New Roman" pitchFamily="18" charset="0"/>
              </a:rPr>
              <a:t>V</a:t>
            </a:r>
            <a:r>
              <a:rPr lang="fr-FR" sz="2200" baseline="30000" dirty="0" err="1" smtClean="0">
                <a:solidFill>
                  <a:srgbClr val="002060"/>
                </a:solidFill>
                <a:latin typeface="Times New Roman" pitchFamily="18" charset="0"/>
                <a:cs typeface="Times New Roman" pitchFamily="18" charset="0"/>
              </a:rPr>
              <a:t>j</a:t>
            </a: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sym typeface="Symbol"/>
              </a:rPr>
              <a:t> </a:t>
            </a:r>
            <a:r>
              <a:rPr lang="fr-FR" sz="2200" dirty="0" err="1" smtClean="0">
                <a:solidFill>
                  <a:srgbClr val="002060"/>
                </a:solidFill>
                <a:latin typeface="Times New Roman" pitchFamily="18" charset="0"/>
                <a:cs typeface="Times New Roman" pitchFamily="18" charset="0"/>
              </a:rPr>
              <a:t>V</a:t>
            </a:r>
            <a:r>
              <a:rPr lang="fr-FR" sz="2200" baseline="30000" dirty="0" err="1" smtClean="0">
                <a:solidFill>
                  <a:srgbClr val="002060"/>
                </a:solidFill>
                <a:latin typeface="Times New Roman" pitchFamily="18" charset="0"/>
                <a:cs typeface="Times New Roman" pitchFamily="18" charset="0"/>
              </a:rPr>
              <a:t>j</a:t>
            </a:r>
            <a:r>
              <a:rPr lang="fr-FR" sz="2200" baseline="30000" dirty="0" smtClean="0">
                <a:solidFill>
                  <a:srgbClr val="002060"/>
                </a:solidFill>
                <a:latin typeface="Times New Roman" pitchFamily="18" charset="0"/>
                <a:cs typeface="Times New Roman" pitchFamily="18" charset="0"/>
              </a:rPr>
              <a:t>+1</a:t>
            </a:r>
            <a:r>
              <a:rPr lang="fr-FR" sz="2200" dirty="0" smtClean="0">
                <a:solidFill>
                  <a:srgbClr val="002060"/>
                </a:solidFill>
                <a:latin typeface="Times New Roman" pitchFamily="18" charset="0"/>
                <a:cs typeface="Times New Roman" pitchFamily="18" charset="0"/>
              </a:rPr>
              <a:t> , pas d’intersections entre tous les </a:t>
            </a:r>
            <a:r>
              <a:rPr lang="fr-FR" sz="2200" dirty="0" err="1" smtClean="0">
                <a:solidFill>
                  <a:srgbClr val="002060"/>
                </a:solidFill>
                <a:latin typeface="Times New Roman" pitchFamily="18" charset="0"/>
                <a:cs typeface="Times New Roman" pitchFamily="18" charset="0"/>
              </a:rPr>
              <a:t>V</a:t>
            </a:r>
            <a:r>
              <a:rPr lang="fr-FR" sz="2200" baseline="30000" dirty="0" err="1" smtClean="0">
                <a:solidFill>
                  <a:srgbClr val="002060"/>
                </a:solidFill>
                <a:latin typeface="Times New Roman" pitchFamily="18" charset="0"/>
                <a:cs typeface="Times New Roman" pitchFamily="18" charset="0"/>
              </a:rPr>
              <a:t>j</a:t>
            </a:r>
            <a:r>
              <a:rPr lang="fr-FR" sz="2200" baseline="300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et leurs unions est dense dans E.</a:t>
            </a:r>
          </a:p>
          <a:p>
            <a:pPr algn="just"/>
            <a:endParaRPr lang="fr-FR" sz="2200" dirty="0" smtClean="0">
              <a:solidFill>
                <a:srgbClr val="002060"/>
              </a:solidFill>
              <a:latin typeface="Times New Roman" pitchFamily="18" charset="0"/>
              <a:cs typeface="Times New Roman" pitchFamily="18" charset="0"/>
            </a:endParaRP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Les ondelettes </a:t>
            </a:r>
            <a:r>
              <a:rPr lang="vi-VN" sz="2200" dirty="0" smtClean="0">
                <a:solidFill>
                  <a:srgbClr val="7030A0"/>
                </a:solidFill>
                <a:latin typeface="Times New Roman" pitchFamily="18" charset="0"/>
                <a:cs typeface="Times New Roman" pitchFamily="18" charset="0"/>
              </a:rPr>
              <a:t>dyadiques :</a:t>
            </a:r>
            <a:r>
              <a:rPr lang="fr-FR" sz="2200" dirty="0" smtClean="0">
                <a:solidFill>
                  <a:srgbClr val="7030A0"/>
                </a:solidFill>
                <a:latin typeface="Times New Roman" pitchFamily="18" charset="0"/>
                <a:cs typeface="Times New Roman" pitchFamily="18" charset="0"/>
              </a:rPr>
              <a:t> </a:t>
            </a:r>
            <a:r>
              <a:rPr lang="vi-VN" sz="2200" dirty="0" smtClean="0">
                <a:solidFill>
                  <a:srgbClr val="7030A0"/>
                </a:solidFill>
                <a:latin typeface="Times New Roman" pitchFamily="18" charset="0"/>
                <a:cs typeface="Times New Roman" pitchFamily="18" charset="0"/>
              </a:rPr>
              <a:t>suppriment </a:t>
            </a:r>
            <a:r>
              <a:rPr lang="vi-VN" sz="2200" dirty="0" smtClean="0">
                <a:solidFill>
                  <a:srgbClr val="7030A0"/>
                </a:solidFill>
                <a:latin typeface="Times New Roman" pitchFamily="18" charset="0"/>
                <a:cs typeface="Times New Roman" pitchFamily="18" charset="0"/>
              </a:rPr>
              <a:t>la </a:t>
            </a:r>
            <a:r>
              <a:rPr lang="vi-VN" sz="2200" dirty="0" smtClean="0">
                <a:solidFill>
                  <a:srgbClr val="7030A0"/>
                </a:solidFill>
                <a:latin typeface="Times New Roman" pitchFamily="18" charset="0"/>
                <a:cs typeface="Times New Roman" pitchFamily="18" charset="0"/>
              </a:rPr>
              <a:t>redondance</a:t>
            </a:r>
            <a:r>
              <a:rPr lang="fr-FR" sz="2200" dirty="0" smtClean="0">
                <a:solidFill>
                  <a:srgbClr val="7030A0"/>
                </a:solidFill>
                <a:latin typeface="Times New Roman" pitchFamily="18" charset="0"/>
                <a:cs typeface="Times New Roman" pitchFamily="18" charset="0"/>
              </a:rPr>
              <a:t> </a:t>
            </a:r>
            <a:r>
              <a:rPr lang="vi-VN" sz="2200" dirty="0" smtClean="0">
                <a:solidFill>
                  <a:srgbClr val="7030A0"/>
                </a:solidFill>
                <a:latin typeface="Times New Roman" pitchFamily="18" charset="0"/>
                <a:cs typeface="Times New Roman" pitchFamily="18" charset="0"/>
              </a:rPr>
              <a:t>mais </a:t>
            </a:r>
            <a:r>
              <a:rPr lang="vi-VN" sz="2200" dirty="0" smtClean="0">
                <a:solidFill>
                  <a:srgbClr val="7030A0"/>
                </a:solidFill>
                <a:latin typeface="Times New Roman" pitchFamily="18" charset="0"/>
                <a:cs typeface="Times New Roman" pitchFamily="18" charset="0"/>
              </a:rPr>
              <a:t>pas </a:t>
            </a:r>
            <a:r>
              <a:rPr lang="vi-VN" sz="2200" dirty="0" smtClean="0">
                <a:solidFill>
                  <a:srgbClr val="7030A0"/>
                </a:solidFill>
                <a:latin typeface="Times New Roman" pitchFamily="18" charset="0"/>
                <a:cs typeface="Times New Roman" pitchFamily="18" charset="0"/>
              </a:rPr>
              <a:t>de</a:t>
            </a:r>
            <a:r>
              <a:rPr lang="fr-FR" sz="2200" dirty="0" smtClean="0">
                <a:solidFill>
                  <a:srgbClr val="7030A0"/>
                </a:solidFill>
                <a:latin typeface="Times New Roman" pitchFamily="18" charset="0"/>
                <a:cs typeface="Times New Roman" pitchFamily="18" charset="0"/>
              </a:rPr>
              <a:t> </a:t>
            </a:r>
            <a:r>
              <a:rPr lang="vi-VN" sz="2200" dirty="0" smtClean="0">
                <a:solidFill>
                  <a:srgbClr val="7030A0"/>
                </a:solidFill>
                <a:latin typeface="Times New Roman" pitchFamily="18" charset="0"/>
                <a:cs typeface="Times New Roman" pitchFamily="18" charset="0"/>
              </a:rPr>
              <a:t>garanties </a:t>
            </a:r>
            <a:r>
              <a:rPr lang="vi-VN" sz="2200" dirty="0" smtClean="0">
                <a:solidFill>
                  <a:srgbClr val="7030A0"/>
                </a:solidFill>
                <a:latin typeface="Times New Roman" pitchFamily="18" charset="0"/>
                <a:cs typeface="Times New Roman" pitchFamily="18" charset="0"/>
              </a:rPr>
              <a:t>de construire des bases d’ondelettes </a:t>
            </a:r>
            <a:r>
              <a:rPr lang="vi-VN" sz="2200" dirty="0" smtClean="0">
                <a:solidFill>
                  <a:srgbClr val="7030A0"/>
                </a:solidFill>
                <a:latin typeface="Times New Roman" pitchFamily="18" charset="0"/>
                <a:cs typeface="Times New Roman" pitchFamily="18" charset="0"/>
              </a:rPr>
              <a:t>orthonorm</a:t>
            </a:r>
            <a:r>
              <a:rPr lang="fr-FR" sz="2200" dirty="0" smtClean="0">
                <a:solidFill>
                  <a:srgbClr val="7030A0"/>
                </a:solidFill>
                <a:latin typeface="Times New Roman" pitchFamily="18" charset="0"/>
                <a:cs typeface="Times New Roman" pitchFamily="18" charset="0"/>
              </a:rPr>
              <a:t>é</a:t>
            </a:r>
            <a:r>
              <a:rPr lang="vi-VN" sz="2200" dirty="0" smtClean="0">
                <a:solidFill>
                  <a:srgbClr val="7030A0"/>
                </a:solidFill>
                <a:latin typeface="Times New Roman" pitchFamily="18" charset="0"/>
                <a:cs typeface="Times New Roman" pitchFamily="18" charset="0"/>
              </a:rPr>
              <a:t>es</a:t>
            </a:r>
            <a:r>
              <a:rPr lang="fr-FR" sz="2200" dirty="0" smtClean="0">
                <a:solidFill>
                  <a:srgbClr val="7030A0"/>
                </a:solidFill>
                <a:latin typeface="Times New Roman" pitchFamily="18" charset="0"/>
                <a:cs typeface="Times New Roman" pitchFamily="18" charset="0"/>
              </a:rPr>
              <a:t>,</a:t>
            </a:r>
          </a:p>
          <a:p>
            <a:pPr algn="just"/>
            <a:endParaRPr lang="fr-FR" sz="2200" dirty="0" smtClean="0">
              <a:solidFill>
                <a:srgbClr val="002060"/>
              </a:solidFill>
              <a:latin typeface="Times New Roman" pitchFamily="18" charset="0"/>
              <a:cs typeface="Times New Roman" pitchFamily="18" charset="0"/>
            </a:endParaRP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a:t>
            </a:r>
            <a:r>
              <a:rPr lang="vi-VN" sz="2200" dirty="0" smtClean="0">
                <a:solidFill>
                  <a:srgbClr val="0070C0"/>
                </a:solidFill>
                <a:latin typeface="Times New Roman" pitchFamily="18" charset="0"/>
                <a:cs typeface="Times New Roman" pitchFamily="18" charset="0"/>
              </a:rPr>
              <a:t>Multi-r</a:t>
            </a:r>
            <a:r>
              <a:rPr lang="fr-FR" sz="2200" dirty="0" err="1" smtClean="0">
                <a:solidFill>
                  <a:srgbClr val="0070C0"/>
                </a:solidFill>
                <a:latin typeface="Times New Roman" pitchFamily="18" charset="0"/>
                <a:cs typeface="Times New Roman" pitchFamily="18" charset="0"/>
              </a:rPr>
              <a:t>és</a:t>
            </a:r>
            <a:r>
              <a:rPr lang="vi-VN" sz="2200" dirty="0" smtClean="0">
                <a:solidFill>
                  <a:srgbClr val="0070C0"/>
                </a:solidFill>
                <a:latin typeface="Times New Roman" pitchFamily="18" charset="0"/>
                <a:cs typeface="Times New Roman" pitchFamily="18" charset="0"/>
              </a:rPr>
              <a:t>olution :</a:t>
            </a:r>
            <a:r>
              <a:rPr lang="fr-FR" sz="2200" dirty="0" smtClean="0">
                <a:solidFill>
                  <a:srgbClr val="0070C0"/>
                </a:solidFill>
                <a:latin typeface="Times New Roman" pitchFamily="18" charset="0"/>
                <a:cs typeface="Times New Roman" pitchFamily="18" charset="0"/>
              </a:rPr>
              <a:t> </a:t>
            </a:r>
            <a:r>
              <a:rPr lang="vi-VN" sz="2200" dirty="0" smtClean="0">
                <a:solidFill>
                  <a:srgbClr val="0070C0"/>
                </a:solidFill>
                <a:latin typeface="Times New Roman" pitchFamily="18" charset="0"/>
                <a:cs typeface="Times New Roman" pitchFamily="18" charset="0"/>
              </a:rPr>
              <a:t>formalisme g</a:t>
            </a:r>
            <a:r>
              <a:rPr lang="fr-FR" sz="2200" dirty="0" smtClean="0">
                <a:solidFill>
                  <a:srgbClr val="0070C0"/>
                </a:solidFill>
                <a:latin typeface="Times New Roman" pitchFamily="18" charset="0"/>
                <a:cs typeface="Times New Roman" pitchFamily="18" charset="0"/>
              </a:rPr>
              <a:t>é</a:t>
            </a:r>
            <a:r>
              <a:rPr lang="vi-VN" sz="2200" dirty="0" smtClean="0">
                <a:solidFill>
                  <a:srgbClr val="0070C0"/>
                </a:solidFill>
                <a:latin typeface="Times New Roman" pitchFamily="18" charset="0"/>
                <a:cs typeface="Times New Roman" pitchFamily="18" charset="0"/>
              </a:rPr>
              <a:t>n</a:t>
            </a:r>
            <a:r>
              <a:rPr lang="fr-FR" sz="2200" dirty="0" smtClean="0">
                <a:solidFill>
                  <a:srgbClr val="0070C0"/>
                </a:solidFill>
                <a:latin typeface="Times New Roman" pitchFamily="18" charset="0"/>
                <a:cs typeface="Times New Roman" pitchFamily="18" charset="0"/>
              </a:rPr>
              <a:t>é</a:t>
            </a:r>
            <a:r>
              <a:rPr lang="vi-VN" sz="2200" dirty="0" smtClean="0">
                <a:solidFill>
                  <a:srgbClr val="0070C0"/>
                </a:solidFill>
                <a:latin typeface="Times New Roman" pitchFamily="18" charset="0"/>
                <a:cs typeface="Times New Roman" pitchFamily="18" charset="0"/>
              </a:rPr>
              <a:t>ral </a:t>
            </a:r>
            <a:r>
              <a:rPr lang="vi-VN" sz="2200" dirty="0" smtClean="0">
                <a:solidFill>
                  <a:srgbClr val="0070C0"/>
                </a:solidFill>
                <a:latin typeface="Times New Roman" pitchFamily="18" charset="0"/>
                <a:cs typeface="Times New Roman" pitchFamily="18" charset="0"/>
              </a:rPr>
              <a:t>pour construire des </a:t>
            </a:r>
            <a:r>
              <a:rPr lang="vi-VN" sz="2200" dirty="0" smtClean="0">
                <a:solidFill>
                  <a:srgbClr val="0070C0"/>
                </a:solidFill>
                <a:latin typeface="Times New Roman" pitchFamily="18" charset="0"/>
                <a:cs typeface="Times New Roman" pitchFamily="18" charset="0"/>
              </a:rPr>
              <a:t>bases</a:t>
            </a:r>
            <a:r>
              <a:rPr lang="fr-FR" sz="2200" dirty="0" smtClean="0">
                <a:solidFill>
                  <a:srgbClr val="0070C0"/>
                </a:solidFill>
                <a:latin typeface="Times New Roman" pitchFamily="18" charset="0"/>
                <a:cs typeface="Times New Roman" pitchFamily="18" charset="0"/>
              </a:rPr>
              <a:t> </a:t>
            </a:r>
            <a:r>
              <a:rPr lang="vi-VN" sz="2200" dirty="0" smtClean="0">
                <a:solidFill>
                  <a:srgbClr val="0070C0"/>
                </a:solidFill>
                <a:latin typeface="Times New Roman" pitchFamily="18" charset="0"/>
                <a:cs typeface="Times New Roman" pitchFamily="18" charset="0"/>
              </a:rPr>
              <a:t>d’ondelettes orthonorm</a:t>
            </a:r>
            <a:r>
              <a:rPr lang="fr-FR" sz="2200" dirty="0" smtClean="0">
                <a:solidFill>
                  <a:srgbClr val="0070C0"/>
                </a:solidFill>
                <a:latin typeface="Times New Roman" pitchFamily="18" charset="0"/>
                <a:cs typeface="Times New Roman" pitchFamily="18" charset="0"/>
              </a:rPr>
              <a:t>é</a:t>
            </a:r>
            <a:r>
              <a:rPr lang="vi-VN" sz="2200" dirty="0" smtClean="0">
                <a:solidFill>
                  <a:srgbClr val="0070C0"/>
                </a:solidFill>
                <a:latin typeface="Times New Roman" pitchFamily="18" charset="0"/>
                <a:cs typeface="Times New Roman" pitchFamily="18" charset="0"/>
              </a:rPr>
              <a:t>es</a:t>
            </a:r>
            <a:endParaRPr lang="fr-FR" sz="2200" dirty="0" smtClean="0">
              <a:solidFill>
                <a:srgbClr val="0070C0"/>
              </a:solidFill>
              <a:latin typeface="Times New Roman" pitchFamily="18" charset="0"/>
              <a:cs typeface="Times New Roman" pitchFamily="18" charset="0"/>
            </a:endParaRPr>
          </a:p>
          <a:p>
            <a:pPr algn="just">
              <a:buFont typeface="Wingdings" pitchFamily="2" charset="2"/>
              <a:buChar char="ü"/>
            </a:pPr>
            <a:endParaRPr lang="fr-FR" sz="2200" dirty="0" smtClean="0">
              <a:solidFill>
                <a:srgbClr val="002060"/>
              </a:solidFill>
              <a:latin typeface="Times New Roman" pitchFamily="18" charset="0"/>
              <a:cs typeface="Times New Roman" pitchFamily="18" charset="0"/>
            </a:endParaRPr>
          </a:p>
          <a:p>
            <a:pPr algn="just"/>
            <a:r>
              <a:rPr lang="fr-FR" sz="2200" dirty="0" smtClean="0">
                <a:solidFill>
                  <a:srgbClr val="00B050"/>
                </a:solidFill>
                <a:latin typeface="Times New Roman" pitchFamily="18" charset="0"/>
                <a:cs typeface="Times New Roman" pitchFamily="18" charset="0"/>
              </a:rPr>
              <a:t>Donc l’AMR implique que </a:t>
            </a:r>
            <a:r>
              <a:rPr lang="fr-FR" sz="2200" dirty="0" smtClean="0">
                <a:solidFill>
                  <a:srgbClr val="00B050"/>
                </a:solidFill>
                <a:latin typeface="Times New Roman" pitchFamily="18" charset="0"/>
                <a:cs typeface="Times New Roman" pitchFamily="18" charset="0"/>
              </a:rPr>
              <a:t>le signal, à</a:t>
            </a:r>
            <a:r>
              <a:rPr lang="fr-FR" sz="2200" dirty="0" smtClean="0">
                <a:solidFill>
                  <a:srgbClr val="00B050"/>
                </a:solidFill>
                <a:latin typeface="Times New Roman" pitchFamily="18" charset="0"/>
                <a:cs typeface="Times New Roman" pitchFamily="18" charset="0"/>
              </a:rPr>
              <a:t> </a:t>
            </a:r>
            <a:r>
              <a:rPr lang="fr-FR" sz="2200" dirty="0" smtClean="0">
                <a:solidFill>
                  <a:srgbClr val="00B050"/>
                </a:solidFill>
                <a:latin typeface="Times New Roman" pitchFamily="18" charset="0"/>
                <a:cs typeface="Times New Roman" pitchFamily="18" charset="0"/>
              </a:rPr>
              <a:t>une </a:t>
            </a:r>
            <a:r>
              <a:rPr lang="fr-FR" sz="2200" dirty="0" smtClean="0">
                <a:solidFill>
                  <a:srgbClr val="00B050"/>
                </a:solidFill>
                <a:latin typeface="Times New Roman" pitchFamily="18" charset="0"/>
                <a:cs typeface="Times New Roman" pitchFamily="18" charset="0"/>
              </a:rPr>
              <a:t>résolution donnée</a:t>
            </a:r>
            <a:r>
              <a:rPr lang="fr-FR" sz="2200" dirty="0" smtClean="0">
                <a:solidFill>
                  <a:srgbClr val="00B050"/>
                </a:solidFill>
                <a:latin typeface="Times New Roman" pitchFamily="18" charset="0"/>
                <a:cs typeface="Times New Roman" pitchFamily="18" charset="0"/>
              </a:rPr>
              <a:t>, contient toutes les </a:t>
            </a:r>
            <a:r>
              <a:rPr lang="fr-FR" sz="2200" dirty="0" smtClean="0">
                <a:solidFill>
                  <a:srgbClr val="00B050"/>
                </a:solidFill>
                <a:latin typeface="Times New Roman" pitchFamily="18" charset="0"/>
                <a:cs typeface="Times New Roman" pitchFamily="18" charset="0"/>
              </a:rPr>
              <a:t>informations </a:t>
            </a:r>
            <a:r>
              <a:rPr lang="fr-FR" sz="2200" dirty="0" smtClean="0">
                <a:solidFill>
                  <a:srgbClr val="00B050"/>
                </a:solidFill>
                <a:latin typeface="Times New Roman" pitchFamily="18" charset="0"/>
                <a:cs typeface="Times New Roman" pitchFamily="18" charset="0"/>
              </a:rPr>
              <a:t>du signal aux </a:t>
            </a:r>
            <a:r>
              <a:rPr lang="fr-FR" sz="2200" dirty="0" smtClean="0">
                <a:solidFill>
                  <a:srgbClr val="00B050"/>
                </a:solidFill>
                <a:latin typeface="Times New Roman" pitchFamily="18" charset="0"/>
                <a:cs typeface="Times New Roman" pitchFamily="18" charset="0"/>
              </a:rPr>
              <a:t>résolutions </a:t>
            </a:r>
            <a:r>
              <a:rPr lang="fr-FR" sz="2200" dirty="0" smtClean="0">
                <a:solidFill>
                  <a:srgbClr val="00B050"/>
                </a:solidFill>
                <a:latin typeface="Times New Roman" pitchFamily="18" charset="0"/>
                <a:cs typeface="Times New Roman" pitchFamily="18" charset="0"/>
              </a:rPr>
              <a:t>plus </a:t>
            </a:r>
            <a:r>
              <a:rPr lang="fr-FR" sz="2200" dirty="0" smtClean="0">
                <a:solidFill>
                  <a:srgbClr val="00B050"/>
                </a:solidFill>
                <a:latin typeface="Times New Roman" pitchFamily="18" charset="0"/>
                <a:cs typeface="Times New Roman" pitchFamily="18" charset="0"/>
              </a:rPr>
              <a:t>grossières</a:t>
            </a:r>
            <a:r>
              <a:rPr lang="fr-FR" sz="2200" dirty="0" smtClean="0">
                <a:solidFill>
                  <a:srgbClr val="00B050"/>
                </a:solidFill>
                <a:latin typeface="Times New Roman" pitchFamily="18" charset="0"/>
                <a:cs typeface="Times New Roman" pitchFamily="18" charset="0"/>
              </a:rPr>
              <a:t>, donc </a:t>
            </a:r>
            <a:r>
              <a:rPr lang="fr-FR" sz="2200" dirty="0" smtClean="0">
                <a:solidFill>
                  <a:srgbClr val="00B050"/>
                </a:solidFill>
                <a:latin typeface="Times New Roman" pitchFamily="18" charset="0"/>
                <a:cs typeface="Times New Roman" pitchFamily="18" charset="0"/>
              </a:rPr>
              <a:t>l’espaceV0 est </a:t>
            </a:r>
            <a:r>
              <a:rPr lang="fr-FR" sz="2200" dirty="0" smtClean="0">
                <a:solidFill>
                  <a:srgbClr val="00B050"/>
                </a:solidFill>
                <a:latin typeface="Times New Roman" pitchFamily="18" charset="0"/>
                <a:cs typeface="Times New Roman" pitchFamily="18" charset="0"/>
              </a:rPr>
              <a:t>contenu </a:t>
            </a:r>
            <a:r>
              <a:rPr lang="fr-FR" sz="2200" dirty="0" smtClean="0">
                <a:solidFill>
                  <a:srgbClr val="00B050"/>
                </a:solidFill>
                <a:latin typeface="Times New Roman" pitchFamily="18" charset="0"/>
                <a:cs typeface="Times New Roman" pitchFamily="18" charset="0"/>
              </a:rPr>
              <a:t>dans V1</a:t>
            </a:r>
            <a:endParaRPr lang="fr-FR" sz="2200" dirty="0">
              <a:solidFill>
                <a:srgbClr val="00B050"/>
              </a:solidFill>
              <a:latin typeface="Times New Roman" pitchFamily="18" charset="0"/>
              <a:cs typeface="Times New Roman" pitchFamily="18" charset="0"/>
            </a:endParaRPr>
          </a:p>
        </p:txBody>
      </p:sp>
      <p:sp>
        <p:nvSpPr>
          <p:cNvPr id="6" name="ZoneTexte 5"/>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MULTIRESOLUTION</a:t>
            </a:r>
            <a:endParaRPr lang="fr-FR" sz="2400" b="1" dirty="0">
              <a:solidFill>
                <a:srgbClr val="002060"/>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36</a:t>
            </a:fld>
            <a:endParaRPr lang="fr-FR"/>
          </a:p>
        </p:txBody>
      </p:sp>
      <p:pic>
        <p:nvPicPr>
          <p:cNvPr id="107522" name="Picture 2"/>
          <p:cNvPicPr>
            <a:picLocks noChangeAspect="1" noChangeArrowheads="1"/>
          </p:cNvPicPr>
          <p:nvPr/>
        </p:nvPicPr>
        <p:blipFill>
          <a:blip r:embed="rId2"/>
          <a:srcRect/>
          <a:stretch>
            <a:fillRect/>
          </a:stretch>
        </p:blipFill>
        <p:spPr bwMode="auto">
          <a:xfrm>
            <a:off x="617362" y="1928802"/>
            <a:ext cx="8061377" cy="3786214"/>
          </a:xfrm>
          <a:prstGeom prst="rect">
            <a:avLst/>
          </a:prstGeom>
          <a:noFill/>
          <a:ln w="9525">
            <a:noFill/>
            <a:miter lim="800000"/>
            <a:headEnd/>
            <a:tailEnd/>
          </a:ln>
          <a:effectLst/>
        </p:spPr>
      </p:pic>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6" name="ZoneTexte 5"/>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MULTIRESOLUTION</a:t>
            </a:r>
            <a:endParaRPr lang="fr-FR" sz="2400" b="1" dirty="0">
              <a:solidFill>
                <a:srgbClr val="002060"/>
              </a:solidFill>
              <a:latin typeface="Times New Roman" pitchFamily="18" charset="0"/>
              <a:cs typeface="Times New Roman" pitchFamily="18" charset="0"/>
            </a:endParaRPr>
          </a:p>
        </p:txBody>
      </p:sp>
      <p:sp>
        <p:nvSpPr>
          <p:cNvPr id="7" name="ZoneTexte 6"/>
          <p:cNvSpPr txBox="1"/>
          <p:nvPr/>
        </p:nvSpPr>
        <p:spPr>
          <a:xfrm>
            <a:off x="0" y="1283601"/>
            <a:ext cx="9144000" cy="430887"/>
          </a:xfrm>
          <a:prstGeom prst="rect">
            <a:avLst/>
          </a:prstGeom>
          <a:noFill/>
        </p:spPr>
        <p:txBody>
          <a:bodyPr wrap="square" rtlCol="0">
            <a:spAutoFit/>
          </a:bodyPr>
          <a:lstStyle/>
          <a:p>
            <a:r>
              <a:rPr lang="fr-FR" sz="2200" b="1" u="sng" dirty="0" smtClean="0">
                <a:solidFill>
                  <a:schemeClr val="accent6">
                    <a:lumMod val="50000"/>
                  </a:schemeClr>
                </a:solidFill>
                <a:latin typeface="Times New Roman" pitchFamily="18" charset="0"/>
                <a:cs typeface="Times New Roman" pitchFamily="18" charset="0"/>
              </a:rPr>
              <a:t>Définition et formalisme Mathématique de l’AMR</a:t>
            </a:r>
            <a:endParaRPr lang="fr-FR" sz="2200" b="1" u="sng" dirty="0">
              <a:solidFill>
                <a:schemeClr val="accent6">
                  <a:lumMod val="50000"/>
                </a:schemeClr>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37</a:t>
            </a:fld>
            <a:endParaRPr lang="fr-FR"/>
          </a:p>
        </p:txBody>
      </p:sp>
      <p:sp>
        <p:nvSpPr>
          <p:cNvPr id="3" name="ZoneTexte 2"/>
          <p:cNvSpPr txBox="1"/>
          <p:nvPr/>
        </p:nvSpPr>
        <p:spPr>
          <a:xfrm>
            <a:off x="-32" y="1298564"/>
            <a:ext cx="9144000" cy="5509200"/>
          </a:xfrm>
          <a:prstGeom prst="rect">
            <a:avLst/>
          </a:prstGeom>
          <a:noFill/>
        </p:spPr>
        <p:txBody>
          <a:bodyPr wrap="square" rtlCol="0">
            <a:spAutoFit/>
          </a:bodyPr>
          <a:lstStyle/>
          <a:p>
            <a:pPr algn="just"/>
            <a:r>
              <a:rPr lang="fr-FR" sz="2200" b="1" dirty="0" smtClean="0">
                <a:solidFill>
                  <a:srgbClr val="C00000"/>
                </a:solidFill>
                <a:latin typeface="Times New Roman" pitchFamily="18" charset="0"/>
                <a:cs typeface="Times New Roman" pitchFamily="18" charset="0"/>
              </a:rPr>
              <a:t>L'analyse </a:t>
            </a:r>
            <a:r>
              <a:rPr lang="fr-FR" sz="2200" b="1" dirty="0" err="1" smtClean="0">
                <a:solidFill>
                  <a:srgbClr val="C00000"/>
                </a:solidFill>
                <a:latin typeface="Times New Roman" pitchFamily="18" charset="0"/>
                <a:cs typeface="Times New Roman" pitchFamily="18" charset="0"/>
              </a:rPr>
              <a:t>multirésolution</a:t>
            </a:r>
            <a:r>
              <a:rPr lang="fr-FR" sz="2200" b="1" dirty="0" smtClean="0">
                <a:solidFill>
                  <a:srgbClr val="C00000"/>
                </a:solidFill>
                <a:latin typeface="Times New Roman" pitchFamily="18" charset="0"/>
                <a:cs typeface="Times New Roman" pitchFamily="18" charset="0"/>
              </a:rPr>
              <a:t> (AMR) dyadique </a:t>
            </a:r>
            <a:r>
              <a:rPr lang="fr-FR" sz="2200" dirty="0" smtClean="0">
                <a:solidFill>
                  <a:srgbClr val="002060"/>
                </a:solidFill>
                <a:latin typeface="Times New Roman" pitchFamily="18" charset="0"/>
                <a:cs typeface="Times New Roman" pitchFamily="18" charset="0"/>
              </a:rPr>
              <a:t>construit </a:t>
            </a:r>
            <a:r>
              <a:rPr lang="fr-FR" sz="2200" dirty="0" smtClean="0">
                <a:solidFill>
                  <a:srgbClr val="002060"/>
                </a:solidFill>
                <a:latin typeface="Times New Roman" pitchFamily="18" charset="0"/>
                <a:cs typeface="Times New Roman" pitchFamily="18" charset="0"/>
              </a:rPr>
              <a:t>une succession d'intervalles de fréquence sous la forme de (π/2</a:t>
            </a:r>
            <a:r>
              <a:rPr lang="fr-FR" sz="2200" baseline="30000" dirty="0" smtClean="0">
                <a:solidFill>
                  <a:srgbClr val="002060"/>
                </a:solidFill>
                <a:latin typeface="Times New Roman" pitchFamily="18" charset="0"/>
                <a:cs typeface="Times New Roman" pitchFamily="18" charset="0"/>
              </a:rPr>
              <a:t>j</a:t>
            </a:r>
            <a:r>
              <a:rPr lang="fr-FR" sz="2200" dirty="0" smtClean="0">
                <a:solidFill>
                  <a:srgbClr val="002060"/>
                </a:solidFill>
                <a:latin typeface="Times New Roman" pitchFamily="18" charset="0"/>
                <a:cs typeface="Times New Roman" pitchFamily="18" charset="0"/>
              </a:rPr>
              <a:t>, π/2</a:t>
            </a:r>
            <a:r>
              <a:rPr lang="fr-FR" sz="2200" baseline="30000" dirty="0" smtClean="0">
                <a:solidFill>
                  <a:srgbClr val="002060"/>
                </a:solidFill>
                <a:latin typeface="Times New Roman" pitchFamily="18" charset="0"/>
                <a:cs typeface="Times New Roman" pitchFamily="18" charset="0"/>
              </a:rPr>
              <a:t>j-1</a:t>
            </a:r>
            <a:r>
              <a:rPr lang="fr-FR" sz="2200" dirty="0" smtClean="0">
                <a:solidFill>
                  <a:srgbClr val="002060"/>
                </a:solidFill>
                <a:latin typeface="Times New Roman" pitchFamily="18" charset="0"/>
                <a:cs typeface="Times New Roman" pitchFamily="18" charset="0"/>
              </a:rPr>
              <a:t>); j = 1, 2,…, </a:t>
            </a:r>
            <a:r>
              <a:rPr lang="fr-FR" sz="2200" dirty="0" smtClean="0">
                <a:solidFill>
                  <a:srgbClr val="002060"/>
                </a:solidFill>
                <a:latin typeface="Times New Roman" pitchFamily="18" charset="0"/>
                <a:cs typeface="Times New Roman" pitchFamily="18" charset="0"/>
              </a:rPr>
              <a:t>m </a:t>
            </a:r>
            <a:r>
              <a:rPr lang="fr-FR" sz="2200" dirty="0" smtClean="0">
                <a:solidFill>
                  <a:srgbClr val="002060"/>
                </a:solidFill>
                <a:latin typeface="Times New Roman" pitchFamily="18" charset="0"/>
                <a:cs typeface="Times New Roman" pitchFamily="18" charset="0"/>
              </a:rPr>
              <a:t>dont les largeurs de bande sont divisées par deux à plusieurs reprises dans la descente des hautes fréquences vers basses fréquences</a:t>
            </a: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Les transformées en ondelettes dyadiques sont </a:t>
            </a:r>
            <a:r>
              <a:rPr lang="fr-FR" sz="2200" dirty="0" smtClean="0">
                <a:solidFill>
                  <a:srgbClr val="002060"/>
                </a:solidFill>
                <a:latin typeface="Times New Roman" pitchFamily="18" charset="0"/>
                <a:cs typeface="Times New Roman" pitchFamily="18" charset="0"/>
              </a:rPr>
              <a:t>donc des </a:t>
            </a:r>
            <a:r>
              <a:rPr lang="fr-FR" sz="2200" dirty="0" smtClean="0">
                <a:solidFill>
                  <a:srgbClr val="002060"/>
                </a:solidFill>
                <a:latin typeface="Times New Roman" pitchFamily="18" charset="0"/>
                <a:cs typeface="Times New Roman" pitchFamily="18" charset="0"/>
              </a:rPr>
              <a:t>échantillonnages en échelle des transformées en ondelettes suivant une suite géométrique de raison 2. </a:t>
            </a:r>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r>
              <a:rPr lang="fr-FR" sz="2200" dirty="0" smtClean="0">
                <a:solidFill>
                  <a:srgbClr val="C00000"/>
                </a:solidFill>
                <a:latin typeface="Times New Roman" pitchFamily="18" charset="0"/>
                <a:cs typeface="Times New Roman" pitchFamily="18" charset="0"/>
              </a:rPr>
              <a:t>Cet exemple montre </a:t>
            </a:r>
            <a:r>
              <a:rPr lang="fr-FR" sz="2200" dirty="0" err="1" smtClean="0">
                <a:solidFill>
                  <a:srgbClr val="C00000"/>
                </a:solidFill>
                <a:latin typeface="Times New Roman" pitchFamily="18" charset="0"/>
                <a:cs typeface="Times New Roman" pitchFamily="18" charset="0"/>
              </a:rPr>
              <a:t>lareprésentation</a:t>
            </a:r>
            <a:r>
              <a:rPr lang="fr-FR" sz="2200" dirty="0" smtClean="0">
                <a:solidFill>
                  <a:srgbClr val="C00000"/>
                </a:solidFill>
                <a:latin typeface="Times New Roman" pitchFamily="18" charset="0"/>
                <a:cs typeface="Times New Roman" pitchFamily="18" charset="0"/>
              </a:rPr>
              <a:t> </a:t>
            </a:r>
            <a:r>
              <a:rPr lang="fr-FR" sz="2200" dirty="0" smtClean="0">
                <a:solidFill>
                  <a:srgbClr val="C00000"/>
                </a:solidFill>
                <a:latin typeface="Times New Roman" pitchFamily="18" charset="0"/>
                <a:cs typeface="Times New Roman" pitchFamily="18" charset="0"/>
              </a:rPr>
              <a:t>des différents intervalles de fréquences obtenu pour un niveau de décomposition égal à 3</a:t>
            </a:r>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r>
              <a:rPr lang="fr-FR" sz="2200" dirty="0" smtClean="0">
                <a:solidFill>
                  <a:srgbClr val="002060"/>
                </a:solidFill>
                <a:latin typeface="Times New Roman" pitchFamily="18" charset="0"/>
                <a:cs typeface="Times New Roman" pitchFamily="18" charset="0"/>
              </a:rPr>
              <a:t>Elle </a:t>
            </a:r>
            <a:r>
              <a:rPr lang="fr-FR" sz="2200" dirty="0" smtClean="0">
                <a:solidFill>
                  <a:srgbClr val="002060"/>
                </a:solidFill>
                <a:latin typeface="Times New Roman" pitchFamily="18" charset="0"/>
                <a:cs typeface="Times New Roman" pitchFamily="18" charset="0"/>
              </a:rPr>
              <a:t>s'implémente par des bancs de filtres à reconstruction parfaite</a:t>
            </a:r>
            <a:r>
              <a:rPr lang="fr-FR" sz="2200" dirty="0" smtClean="0">
                <a:solidFill>
                  <a:srgbClr val="002060"/>
                </a:solidFill>
                <a:latin typeface="Times New Roman" pitchFamily="18" charset="0"/>
                <a:cs typeface="Times New Roman" pitchFamily="18" charset="0"/>
              </a:rPr>
              <a:t>.</a:t>
            </a: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cxnSp>
        <p:nvCxnSpPr>
          <p:cNvPr id="8" name="Connecteur droit avec flèche 7"/>
          <p:cNvCxnSpPr/>
          <p:nvPr/>
        </p:nvCxnSpPr>
        <p:spPr>
          <a:xfrm>
            <a:off x="214282" y="4857760"/>
            <a:ext cx="8929718" cy="714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5400000" flipH="1" flipV="1">
            <a:off x="-499304" y="4143380"/>
            <a:ext cx="142876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14282" y="4071942"/>
            <a:ext cx="720000"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6200000" flipH="1">
            <a:off x="785786" y="4214818"/>
            <a:ext cx="785818" cy="50006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flipH="1" flipV="1">
            <a:off x="785786" y="4214818"/>
            <a:ext cx="785818" cy="5000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428728" y="4071942"/>
            <a:ext cx="7200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16200000" flipH="1">
            <a:off x="2000233" y="4214818"/>
            <a:ext cx="785818" cy="5000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flipH="1" flipV="1">
            <a:off x="2000232" y="4214818"/>
            <a:ext cx="785818" cy="5000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643174" y="4071942"/>
            <a:ext cx="1440000" cy="15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6200000" flipH="1">
            <a:off x="3957194" y="4228887"/>
            <a:ext cx="785818" cy="5000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4572000" y="4071942"/>
            <a:ext cx="28800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flipH="1" flipV="1">
            <a:off x="3929058" y="4214818"/>
            <a:ext cx="785818" cy="5000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16200000" flipH="1">
            <a:off x="7358081" y="4228887"/>
            <a:ext cx="785818" cy="5000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1142976" y="4857760"/>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2327394" y="4871034"/>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5400000">
            <a:off x="4256220" y="4885102"/>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5400000">
            <a:off x="7944448" y="4913238"/>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7370" y="4886994"/>
            <a:ext cx="500034" cy="400110"/>
          </a:xfrm>
          <a:prstGeom prst="rect">
            <a:avLst/>
          </a:prstGeom>
          <a:noFill/>
        </p:spPr>
        <p:txBody>
          <a:bodyPr wrap="square" rtlCol="0">
            <a:spAutoFit/>
          </a:bodyPr>
          <a:lstStyle/>
          <a:p>
            <a:r>
              <a:rPr lang="fr-FR" sz="2000" b="1" dirty="0" smtClean="0">
                <a:solidFill>
                  <a:srgbClr val="FF0000"/>
                </a:solidFill>
              </a:rPr>
              <a:t>0</a:t>
            </a:r>
            <a:endParaRPr lang="fr-FR" sz="2000" b="1" dirty="0">
              <a:solidFill>
                <a:srgbClr val="FF0000"/>
              </a:solidFill>
            </a:endParaRPr>
          </a:p>
        </p:txBody>
      </p:sp>
      <p:sp>
        <p:nvSpPr>
          <p:cNvPr id="35" name="ZoneTexte 34"/>
          <p:cNvSpPr txBox="1"/>
          <p:nvPr/>
        </p:nvSpPr>
        <p:spPr>
          <a:xfrm>
            <a:off x="1000132" y="4886278"/>
            <a:ext cx="642910" cy="400110"/>
          </a:xfrm>
          <a:prstGeom prst="rect">
            <a:avLst/>
          </a:prstGeom>
          <a:noFill/>
        </p:spPr>
        <p:txBody>
          <a:bodyPr wrap="square" rtlCol="0">
            <a:spAutoFit/>
          </a:bodyPr>
          <a:lstStyle/>
          <a:p>
            <a:r>
              <a:rPr lang="fr-FR" sz="2000" b="1" dirty="0" smtClean="0">
                <a:solidFill>
                  <a:srgbClr val="FF0000"/>
                </a:solidFill>
                <a:sym typeface="Symbol"/>
              </a:rPr>
              <a:t>8</a:t>
            </a:r>
            <a:endParaRPr lang="fr-FR" sz="2000" b="1" dirty="0">
              <a:solidFill>
                <a:srgbClr val="FF0000"/>
              </a:solidFill>
            </a:endParaRPr>
          </a:p>
        </p:txBody>
      </p:sp>
      <p:sp>
        <p:nvSpPr>
          <p:cNvPr id="36" name="ZoneTexte 35"/>
          <p:cNvSpPr txBox="1"/>
          <p:nvPr/>
        </p:nvSpPr>
        <p:spPr>
          <a:xfrm>
            <a:off x="2143108" y="4857760"/>
            <a:ext cx="642910" cy="400110"/>
          </a:xfrm>
          <a:prstGeom prst="rect">
            <a:avLst/>
          </a:prstGeom>
          <a:noFill/>
        </p:spPr>
        <p:txBody>
          <a:bodyPr wrap="square" rtlCol="0">
            <a:spAutoFit/>
          </a:bodyPr>
          <a:lstStyle/>
          <a:p>
            <a:r>
              <a:rPr lang="fr-FR" sz="2000" b="1" dirty="0" smtClean="0">
                <a:solidFill>
                  <a:srgbClr val="FF0000"/>
                </a:solidFill>
                <a:sym typeface="Symbol"/>
              </a:rPr>
              <a:t>4</a:t>
            </a:r>
            <a:endParaRPr lang="fr-FR" sz="2000" b="1" dirty="0">
              <a:solidFill>
                <a:srgbClr val="FF0000"/>
              </a:solidFill>
            </a:endParaRPr>
          </a:p>
        </p:txBody>
      </p:sp>
      <p:sp>
        <p:nvSpPr>
          <p:cNvPr id="37" name="ZoneTexte 36"/>
          <p:cNvSpPr txBox="1"/>
          <p:nvPr/>
        </p:nvSpPr>
        <p:spPr>
          <a:xfrm>
            <a:off x="4071966" y="4857760"/>
            <a:ext cx="642910" cy="400110"/>
          </a:xfrm>
          <a:prstGeom prst="rect">
            <a:avLst/>
          </a:prstGeom>
          <a:noFill/>
        </p:spPr>
        <p:txBody>
          <a:bodyPr wrap="square" rtlCol="0">
            <a:spAutoFit/>
          </a:bodyPr>
          <a:lstStyle/>
          <a:p>
            <a:r>
              <a:rPr lang="fr-FR" sz="2000" b="1" dirty="0" smtClean="0">
                <a:solidFill>
                  <a:srgbClr val="FF0000"/>
                </a:solidFill>
                <a:sym typeface="Symbol"/>
              </a:rPr>
              <a:t>2</a:t>
            </a:r>
            <a:endParaRPr lang="fr-FR" sz="2000" b="1" dirty="0">
              <a:solidFill>
                <a:srgbClr val="FF0000"/>
              </a:solidFill>
            </a:endParaRPr>
          </a:p>
        </p:txBody>
      </p:sp>
      <p:sp>
        <p:nvSpPr>
          <p:cNvPr id="38" name="ZoneTexte 37"/>
          <p:cNvSpPr txBox="1"/>
          <p:nvPr/>
        </p:nvSpPr>
        <p:spPr>
          <a:xfrm>
            <a:off x="7786742" y="4857760"/>
            <a:ext cx="428596" cy="400110"/>
          </a:xfrm>
          <a:prstGeom prst="rect">
            <a:avLst/>
          </a:prstGeom>
          <a:noFill/>
        </p:spPr>
        <p:txBody>
          <a:bodyPr wrap="square" rtlCol="0">
            <a:spAutoFit/>
          </a:bodyPr>
          <a:lstStyle/>
          <a:p>
            <a:r>
              <a:rPr lang="fr-FR" sz="2000" b="1" dirty="0" smtClean="0">
                <a:solidFill>
                  <a:srgbClr val="FF0000"/>
                </a:solidFill>
                <a:sym typeface="Symbol"/>
              </a:rPr>
              <a:t></a:t>
            </a:r>
            <a:endParaRPr lang="fr-FR" sz="2000" b="1" dirty="0">
              <a:solidFill>
                <a:srgbClr val="FF0000"/>
              </a:solidFill>
            </a:endParaRPr>
          </a:p>
        </p:txBody>
      </p:sp>
      <p:sp>
        <p:nvSpPr>
          <p:cNvPr id="39" name="ZoneTexte 38"/>
          <p:cNvSpPr txBox="1"/>
          <p:nvPr/>
        </p:nvSpPr>
        <p:spPr>
          <a:xfrm>
            <a:off x="8786874" y="4857760"/>
            <a:ext cx="428596" cy="400110"/>
          </a:xfrm>
          <a:prstGeom prst="rect">
            <a:avLst/>
          </a:prstGeom>
          <a:noFill/>
        </p:spPr>
        <p:txBody>
          <a:bodyPr wrap="square" rtlCol="0">
            <a:spAutoFit/>
          </a:bodyPr>
          <a:lstStyle/>
          <a:p>
            <a:r>
              <a:rPr lang="fr-FR" sz="2000" b="1" dirty="0" smtClean="0">
                <a:solidFill>
                  <a:srgbClr val="FF0000"/>
                </a:solidFill>
                <a:sym typeface="Symbol"/>
              </a:rPr>
              <a:t></a:t>
            </a:r>
            <a:endParaRPr lang="fr-FR" sz="2000" b="1" dirty="0">
              <a:solidFill>
                <a:srgbClr val="FF0000"/>
              </a:solidFill>
            </a:endParaRPr>
          </a:p>
        </p:txBody>
      </p:sp>
      <p:sp>
        <p:nvSpPr>
          <p:cNvPr id="40" name="ZoneTexte 39"/>
          <p:cNvSpPr txBox="1"/>
          <p:nvPr/>
        </p:nvSpPr>
        <p:spPr>
          <a:xfrm>
            <a:off x="357158" y="3357562"/>
            <a:ext cx="8501122" cy="369332"/>
          </a:xfrm>
          <a:prstGeom prst="rect">
            <a:avLst/>
          </a:prstGeom>
          <a:noFill/>
        </p:spPr>
        <p:txBody>
          <a:bodyPr wrap="square" rtlCol="0">
            <a:spAutoFit/>
          </a:bodyPr>
          <a:lstStyle/>
          <a:p>
            <a:r>
              <a:rPr lang="fr-FR" b="1" dirty="0" smtClean="0">
                <a:solidFill>
                  <a:srgbClr val="C00000"/>
                </a:solidFill>
              </a:rPr>
              <a:t>Bandes spectrales:</a:t>
            </a:r>
            <a:endParaRPr lang="fr-FR" b="1" dirty="0">
              <a:solidFill>
                <a:srgbClr val="C00000"/>
              </a:solidFill>
            </a:endParaRPr>
          </a:p>
        </p:txBody>
      </p:sp>
      <p:sp>
        <p:nvSpPr>
          <p:cNvPr id="41" name="ZoneTexte 40"/>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MULTIRESOLUTION</a:t>
            </a:r>
            <a:endParaRPr lang="fr-FR" sz="2400" b="1" dirty="0">
              <a:solidFill>
                <a:srgbClr val="002060"/>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p:cNvPicPr>
            <a:picLocks noChangeAspect="1" noChangeArrowheads="1"/>
          </p:cNvPicPr>
          <p:nvPr/>
        </p:nvPicPr>
        <p:blipFill>
          <a:blip r:embed="rId2"/>
          <a:srcRect/>
          <a:stretch>
            <a:fillRect/>
          </a:stretch>
        </p:blipFill>
        <p:spPr bwMode="auto">
          <a:xfrm>
            <a:off x="490538" y="1285860"/>
            <a:ext cx="8162925" cy="2847975"/>
          </a:xfrm>
          <a:prstGeom prst="rect">
            <a:avLst/>
          </a:prstGeom>
          <a:noFill/>
          <a:ln w="9525">
            <a:noFill/>
            <a:miter lim="800000"/>
            <a:headEnd/>
            <a:tailEnd/>
          </a:ln>
          <a:effectLst/>
        </p:spPr>
      </p:pic>
      <p:sp>
        <p:nvSpPr>
          <p:cNvPr id="5" name="ZoneTexte 4"/>
          <p:cNvSpPr txBox="1"/>
          <p:nvPr/>
        </p:nvSpPr>
        <p:spPr>
          <a:xfrm>
            <a:off x="0" y="926411"/>
            <a:ext cx="9144000" cy="430887"/>
          </a:xfrm>
          <a:prstGeom prst="rect">
            <a:avLst/>
          </a:prstGeom>
          <a:noFill/>
        </p:spPr>
        <p:txBody>
          <a:bodyPr wrap="square" rtlCol="0">
            <a:spAutoFit/>
          </a:bodyPr>
          <a:lstStyle/>
          <a:p>
            <a:r>
              <a:rPr lang="fr-FR" sz="2200" b="1" u="sng" dirty="0" smtClean="0">
                <a:solidFill>
                  <a:srgbClr val="002060"/>
                </a:solidFill>
                <a:latin typeface="Times New Roman" pitchFamily="18" charset="0"/>
                <a:cs typeface="Times New Roman" pitchFamily="18" charset="0"/>
              </a:rPr>
              <a:t>Exemple d’une DWT 1D (Analyse et Synthèse)  à 3 niveaux </a:t>
            </a:r>
            <a:endParaRPr lang="fr-FR" sz="2200" b="1" u="sng" dirty="0">
              <a:solidFill>
                <a:srgbClr val="002060"/>
              </a:solidFill>
              <a:latin typeface="Times New Roman" pitchFamily="18" charset="0"/>
              <a:cs typeface="Times New Roman" pitchFamily="18" charset="0"/>
            </a:endParaRPr>
          </a:p>
        </p:txBody>
      </p:sp>
      <p:sp>
        <p:nvSpPr>
          <p:cNvPr id="6" name="ZoneTexte 5"/>
          <p:cNvSpPr txBox="1"/>
          <p:nvPr/>
        </p:nvSpPr>
        <p:spPr>
          <a:xfrm>
            <a:off x="857224" y="4000505"/>
            <a:ext cx="3500462" cy="461665"/>
          </a:xfrm>
          <a:prstGeom prst="rect">
            <a:avLst/>
          </a:prstGeom>
          <a:noFill/>
        </p:spPr>
        <p:txBody>
          <a:bodyPr wrap="square" rtlCol="0">
            <a:spAutoFit/>
          </a:bodyPr>
          <a:lstStyle/>
          <a:p>
            <a:r>
              <a:rPr lang="fr-FR" sz="2400" b="1" dirty="0" smtClean="0">
                <a:solidFill>
                  <a:srgbClr val="FF0000"/>
                </a:solidFill>
                <a:latin typeface="Times New Roman" pitchFamily="18" charset="0"/>
                <a:cs typeface="Times New Roman" pitchFamily="18" charset="0"/>
              </a:rPr>
              <a:t>Décomposition: Analyse</a:t>
            </a:r>
            <a:endParaRPr lang="fr-FR" sz="2400" b="1" dirty="0">
              <a:solidFill>
                <a:srgbClr val="FF0000"/>
              </a:solidFill>
              <a:latin typeface="Times New Roman" pitchFamily="18" charset="0"/>
              <a:cs typeface="Times New Roman" pitchFamily="18" charset="0"/>
            </a:endParaRPr>
          </a:p>
        </p:txBody>
      </p:sp>
      <p:sp>
        <p:nvSpPr>
          <p:cNvPr id="7" name="Accolade ouvrante 6"/>
          <p:cNvSpPr/>
          <p:nvPr/>
        </p:nvSpPr>
        <p:spPr>
          <a:xfrm rot="16200000">
            <a:off x="2250695" y="1964091"/>
            <a:ext cx="570643" cy="378621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ouvrante 7"/>
          <p:cNvSpPr/>
          <p:nvPr/>
        </p:nvSpPr>
        <p:spPr>
          <a:xfrm rot="16200000">
            <a:off x="6322661" y="1964092"/>
            <a:ext cx="570643" cy="378621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5000628" y="4000505"/>
            <a:ext cx="3714776" cy="461665"/>
          </a:xfrm>
          <a:prstGeom prst="rect">
            <a:avLst/>
          </a:prstGeom>
          <a:noFill/>
        </p:spPr>
        <p:txBody>
          <a:bodyPr wrap="square" rtlCol="0">
            <a:spAutoFit/>
          </a:bodyPr>
          <a:lstStyle/>
          <a:p>
            <a:r>
              <a:rPr lang="fr-FR" sz="2400" b="1" dirty="0" smtClean="0">
                <a:solidFill>
                  <a:srgbClr val="FF0000"/>
                </a:solidFill>
                <a:latin typeface="Times New Roman" pitchFamily="18" charset="0"/>
                <a:cs typeface="Times New Roman" pitchFamily="18" charset="0"/>
              </a:rPr>
              <a:t>Reconstruction : Synthèse</a:t>
            </a:r>
            <a:endParaRPr lang="fr-FR" sz="2400" b="1" dirty="0">
              <a:solidFill>
                <a:srgbClr val="FF0000"/>
              </a:solidFill>
              <a:latin typeface="Times New Roman" pitchFamily="18" charset="0"/>
              <a:cs typeface="Times New Roman" pitchFamily="18" charset="0"/>
            </a:endParaRPr>
          </a:p>
        </p:txBody>
      </p:sp>
      <p:pic>
        <p:nvPicPr>
          <p:cNvPr id="106498" name="Picture 2"/>
          <p:cNvPicPr>
            <a:picLocks noChangeAspect="1" noChangeArrowheads="1"/>
          </p:cNvPicPr>
          <p:nvPr/>
        </p:nvPicPr>
        <p:blipFill>
          <a:blip r:embed="rId3"/>
          <a:srcRect/>
          <a:stretch>
            <a:fillRect/>
          </a:stretch>
        </p:blipFill>
        <p:spPr bwMode="auto">
          <a:xfrm>
            <a:off x="2143108" y="5072074"/>
            <a:ext cx="4929222" cy="1045957"/>
          </a:xfrm>
          <a:prstGeom prst="rect">
            <a:avLst/>
          </a:prstGeom>
          <a:noFill/>
          <a:ln w="9525">
            <a:noFill/>
            <a:miter lim="800000"/>
            <a:headEnd/>
            <a:tailEnd/>
          </a:ln>
          <a:effectLst/>
        </p:spPr>
      </p:pic>
      <p:sp>
        <p:nvSpPr>
          <p:cNvPr id="11" name="ZoneTexte 10"/>
          <p:cNvSpPr txBox="1"/>
          <p:nvPr/>
        </p:nvSpPr>
        <p:spPr>
          <a:xfrm>
            <a:off x="2214546" y="6072206"/>
            <a:ext cx="4429156" cy="400110"/>
          </a:xfrm>
          <a:prstGeom prst="rect">
            <a:avLst/>
          </a:prstGeom>
          <a:noFill/>
        </p:spPr>
        <p:txBody>
          <a:bodyPr wrap="square" rtlCol="0">
            <a:spAutoFit/>
          </a:bodyPr>
          <a:lstStyle/>
          <a:p>
            <a:r>
              <a:rPr lang="fr-FR" sz="2000" b="1" dirty="0" smtClean="0">
                <a:solidFill>
                  <a:srgbClr val="7030A0"/>
                </a:solidFill>
                <a:latin typeface="Times New Roman" pitchFamily="18" charset="0"/>
                <a:cs typeface="Times New Roman" pitchFamily="18" charset="0"/>
              </a:rPr>
              <a:t>Analyse spectrale de la décomposition </a:t>
            </a:r>
            <a:endParaRPr lang="fr-FR" sz="2000" b="1" dirty="0">
              <a:solidFill>
                <a:srgbClr val="7030A0"/>
              </a:solidFill>
              <a:latin typeface="Times New Roman" pitchFamily="18" charset="0"/>
              <a:cs typeface="Times New Roman" pitchFamily="18" charset="0"/>
            </a:endParaRPr>
          </a:p>
        </p:txBody>
      </p:sp>
      <p:sp>
        <p:nvSpPr>
          <p:cNvPr id="12" name="ZoneTexte 11"/>
          <p:cNvSpPr txBox="1"/>
          <p:nvPr/>
        </p:nvSpPr>
        <p:spPr>
          <a:xfrm>
            <a:off x="6929454" y="5774312"/>
            <a:ext cx="1500198" cy="369332"/>
          </a:xfrm>
          <a:prstGeom prst="rect">
            <a:avLst/>
          </a:prstGeom>
          <a:noFill/>
        </p:spPr>
        <p:txBody>
          <a:bodyPr wrap="square" rtlCol="0">
            <a:spAutoFit/>
          </a:bodyPr>
          <a:lstStyle/>
          <a:p>
            <a:r>
              <a:rPr lang="fr-FR" b="1" dirty="0" smtClean="0">
                <a:solidFill>
                  <a:srgbClr val="FF0000"/>
                </a:solidFill>
              </a:rPr>
              <a:t>f : fréquence</a:t>
            </a:r>
            <a:endParaRPr lang="fr-FR" b="1" dirty="0">
              <a:solidFill>
                <a:srgbClr val="FF0000"/>
              </a:solidFill>
            </a:endParaRPr>
          </a:p>
        </p:txBody>
      </p:sp>
      <p:sp>
        <p:nvSpPr>
          <p:cNvPr id="13" name="ZoneTexte 12"/>
          <p:cNvSpPr txBox="1"/>
          <p:nvPr/>
        </p:nvSpPr>
        <p:spPr>
          <a:xfrm>
            <a:off x="1928794" y="5843824"/>
            <a:ext cx="5143536" cy="369332"/>
          </a:xfrm>
          <a:prstGeom prst="rect">
            <a:avLst/>
          </a:prstGeom>
          <a:solidFill>
            <a:schemeClr val="bg1"/>
          </a:solidFill>
        </p:spPr>
        <p:txBody>
          <a:bodyPr wrap="square" rtlCol="0">
            <a:spAutoFit/>
          </a:bodyPr>
          <a:lstStyle/>
          <a:p>
            <a:r>
              <a:rPr lang="fr-FR" dirty="0" smtClean="0"/>
              <a:t>   </a:t>
            </a:r>
            <a:r>
              <a:rPr lang="fr-FR" b="1" dirty="0" smtClean="0">
                <a:solidFill>
                  <a:srgbClr val="0070C0"/>
                </a:solidFill>
              </a:rPr>
              <a:t>0      </a:t>
            </a:r>
            <a:r>
              <a:rPr lang="fr-FR" b="1" dirty="0" err="1" smtClean="0">
                <a:solidFill>
                  <a:srgbClr val="0070C0"/>
                </a:solidFill>
              </a:rPr>
              <a:t>fe</a:t>
            </a:r>
            <a:r>
              <a:rPr lang="fr-FR" b="1" dirty="0" smtClean="0">
                <a:solidFill>
                  <a:srgbClr val="0070C0"/>
                </a:solidFill>
              </a:rPr>
              <a:t>/8     </a:t>
            </a:r>
            <a:r>
              <a:rPr lang="fr-FR" b="1" dirty="0" err="1" smtClean="0">
                <a:solidFill>
                  <a:srgbClr val="0070C0"/>
                </a:solidFill>
              </a:rPr>
              <a:t>fe</a:t>
            </a:r>
            <a:r>
              <a:rPr lang="fr-FR" b="1" dirty="0" smtClean="0">
                <a:solidFill>
                  <a:srgbClr val="0070C0"/>
                </a:solidFill>
              </a:rPr>
              <a:t>/4              </a:t>
            </a:r>
            <a:r>
              <a:rPr lang="fr-FR" b="1" dirty="0" err="1" smtClean="0">
                <a:solidFill>
                  <a:srgbClr val="0070C0"/>
                </a:solidFill>
              </a:rPr>
              <a:t>fe</a:t>
            </a:r>
            <a:r>
              <a:rPr lang="fr-FR" b="1" dirty="0" smtClean="0">
                <a:solidFill>
                  <a:srgbClr val="0070C0"/>
                </a:solidFill>
              </a:rPr>
              <a:t>/4                                  </a:t>
            </a:r>
            <a:r>
              <a:rPr lang="fr-FR" b="1" dirty="0" err="1" smtClean="0">
                <a:solidFill>
                  <a:srgbClr val="0070C0"/>
                </a:solidFill>
              </a:rPr>
              <a:t>fe</a:t>
            </a:r>
            <a:r>
              <a:rPr lang="fr-FR" b="1" dirty="0" smtClean="0">
                <a:solidFill>
                  <a:srgbClr val="0070C0"/>
                </a:solidFill>
              </a:rPr>
              <a:t>/2</a:t>
            </a:r>
            <a:endParaRPr lang="fr-FR" b="1" dirty="0">
              <a:solidFill>
                <a:srgbClr val="0070C0"/>
              </a:solidFill>
            </a:endParaRPr>
          </a:p>
        </p:txBody>
      </p:sp>
      <p:sp>
        <p:nvSpPr>
          <p:cNvPr id="14" name="ZoneTexte 13"/>
          <p:cNvSpPr txBox="1"/>
          <p:nvPr/>
        </p:nvSpPr>
        <p:spPr>
          <a:xfrm>
            <a:off x="0" y="4929198"/>
            <a:ext cx="2285984" cy="338554"/>
          </a:xfrm>
          <a:prstGeom prst="rect">
            <a:avLst/>
          </a:prstGeom>
          <a:noFill/>
        </p:spPr>
        <p:txBody>
          <a:bodyPr wrap="square" rtlCol="0">
            <a:spAutoFit/>
          </a:bodyPr>
          <a:lstStyle/>
          <a:p>
            <a:r>
              <a:rPr lang="fr-FR" sz="1600" b="1" dirty="0" smtClean="0">
                <a:solidFill>
                  <a:srgbClr val="7030A0"/>
                </a:solidFill>
                <a:latin typeface="Times New Roman" pitchFamily="18" charset="0"/>
                <a:cs typeface="Times New Roman" pitchFamily="18" charset="0"/>
              </a:rPr>
              <a:t>Bande Approximation</a:t>
            </a:r>
            <a:endParaRPr lang="fr-FR" sz="1600" b="1" dirty="0">
              <a:solidFill>
                <a:srgbClr val="7030A0"/>
              </a:solidFill>
              <a:latin typeface="Times New Roman" pitchFamily="18" charset="0"/>
              <a:cs typeface="Times New Roman" pitchFamily="18" charset="0"/>
            </a:endParaRPr>
          </a:p>
        </p:txBody>
      </p:sp>
      <p:sp>
        <p:nvSpPr>
          <p:cNvPr id="15" name="ZoneTexte 14"/>
          <p:cNvSpPr txBox="1"/>
          <p:nvPr/>
        </p:nvSpPr>
        <p:spPr>
          <a:xfrm>
            <a:off x="2357422" y="4929198"/>
            <a:ext cx="1714512" cy="369332"/>
          </a:xfrm>
          <a:prstGeom prst="rect">
            <a:avLst/>
          </a:prstGeom>
          <a:noFill/>
        </p:spPr>
        <p:txBody>
          <a:bodyPr wrap="square" rtlCol="0">
            <a:spAutoFit/>
          </a:bodyPr>
          <a:lstStyle/>
          <a:p>
            <a:r>
              <a:rPr lang="fr-FR" b="1" dirty="0" smtClean="0">
                <a:solidFill>
                  <a:srgbClr val="7030A0"/>
                </a:solidFill>
                <a:latin typeface="Times New Roman" pitchFamily="18" charset="0"/>
                <a:cs typeface="Times New Roman" pitchFamily="18" charset="0"/>
              </a:rPr>
              <a:t>Bande détail 3</a:t>
            </a:r>
            <a:endParaRPr lang="fr-FR" b="1" dirty="0">
              <a:solidFill>
                <a:srgbClr val="7030A0"/>
              </a:solidFill>
              <a:latin typeface="Times New Roman" pitchFamily="18" charset="0"/>
              <a:cs typeface="Times New Roman" pitchFamily="18" charset="0"/>
            </a:endParaRPr>
          </a:p>
        </p:txBody>
      </p:sp>
      <p:sp>
        <p:nvSpPr>
          <p:cNvPr id="16" name="ZoneTexte 15"/>
          <p:cNvSpPr txBox="1"/>
          <p:nvPr/>
        </p:nvSpPr>
        <p:spPr>
          <a:xfrm>
            <a:off x="4000496" y="4929198"/>
            <a:ext cx="1714512" cy="369332"/>
          </a:xfrm>
          <a:prstGeom prst="rect">
            <a:avLst/>
          </a:prstGeom>
          <a:noFill/>
        </p:spPr>
        <p:txBody>
          <a:bodyPr wrap="square" rtlCol="0">
            <a:spAutoFit/>
          </a:bodyPr>
          <a:lstStyle/>
          <a:p>
            <a:r>
              <a:rPr lang="fr-FR" b="1" dirty="0" smtClean="0">
                <a:solidFill>
                  <a:srgbClr val="7030A0"/>
                </a:solidFill>
                <a:latin typeface="Times New Roman" pitchFamily="18" charset="0"/>
                <a:cs typeface="Times New Roman" pitchFamily="18" charset="0"/>
              </a:rPr>
              <a:t>Bande détail 2</a:t>
            </a:r>
            <a:endParaRPr lang="fr-FR" b="1" dirty="0">
              <a:solidFill>
                <a:srgbClr val="7030A0"/>
              </a:solidFill>
              <a:latin typeface="Times New Roman" pitchFamily="18" charset="0"/>
              <a:cs typeface="Times New Roman" pitchFamily="18" charset="0"/>
            </a:endParaRPr>
          </a:p>
        </p:txBody>
      </p:sp>
      <p:sp>
        <p:nvSpPr>
          <p:cNvPr id="17" name="ZoneTexte 16"/>
          <p:cNvSpPr txBox="1"/>
          <p:nvPr/>
        </p:nvSpPr>
        <p:spPr>
          <a:xfrm>
            <a:off x="5643570" y="4929198"/>
            <a:ext cx="1714512" cy="369332"/>
          </a:xfrm>
          <a:prstGeom prst="rect">
            <a:avLst/>
          </a:prstGeom>
          <a:noFill/>
        </p:spPr>
        <p:txBody>
          <a:bodyPr wrap="square" rtlCol="0">
            <a:spAutoFit/>
          </a:bodyPr>
          <a:lstStyle/>
          <a:p>
            <a:r>
              <a:rPr lang="fr-FR" b="1" dirty="0" smtClean="0">
                <a:solidFill>
                  <a:srgbClr val="7030A0"/>
                </a:solidFill>
                <a:latin typeface="Times New Roman" pitchFamily="18" charset="0"/>
                <a:cs typeface="Times New Roman" pitchFamily="18" charset="0"/>
              </a:rPr>
              <a:t>Bande détail 1</a:t>
            </a:r>
            <a:endParaRPr lang="fr-FR" b="1" dirty="0">
              <a:solidFill>
                <a:srgbClr val="7030A0"/>
              </a:solidFill>
              <a:latin typeface="Times New Roman" pitchFamily="18" charset="0"/>
              <a:cs typeface="Times New Roman" pitchFamily="18" charset="0"/>
            </a:endParaRPr>
          </a:p>
        </p:txBody>
      </p:sp>
      <p:cxnSp>
        <p:nvCxnSpPr>
          <p:cNvPr id="19" name="Connecteur droit avec flèche 18"/>
          <p:cNvCxnSpPr>
            <a:stCxn id="14" idx="2"/>
          </p:cNvCxnSpPr>
          <p:nvPr/>
        </p:nvCxnSpPr>
        <p:spPr>
          <a:xfrm rot="16200000" flipH="1">
            <a:off x="1598013" y="4812731"/>
            <a:ext cx="304388" cy="12144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rot="5400000">
            <a:off x="2857488" y="5429264"/>
            <a:ext cx="42862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10800000" flipV="1">
            <a:off x="4000496" y="5214950"/>
            <a:ext cx="571504" cy="3571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rot="10800000" flipV="1">
            <a:off x="5643570" y="5214950"/>
            <a:ext cx="571504" cy="4286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24" name="Espace réservé du numéro de diapositive 23"/>
          <p:cNvSpPr>
            <a:spLocks noGrp="1"/>
          </p:cNvSpPr>
          <p:nvPr>
            <p:ph type="sldNum" sz="quarter" idx="12"/>
          </p:nvPr>
        </p:nvSpPr>
        <p:spPr/>
        <p:txBody>
          <a:bodyPr/>
          <a:lstStyle/>
          <a:p>
            <a:fld id="{2D849293-9FFB-455D-8E04-D5321DD3C202}" type="slidenum">
              <a:rPr lang="fr-FR" smtClean="0"/>
              <a:pPr/>
              <a:t>38</a:t>
            </a:fld>
            <a:endParaRPr lang="fr-FR"/>
          </a:p>
        </p:txBody>
      </p:sp>
      <p:sp>
        <p:nvSpPr>
          <p:cNvPr id="27" name="ZoneTexte 26"/>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MULTIRESOLUTION</a:t>
            </a:r>
            <a:endParaRPr lang="fr-FR" sz="2400" b="1" dirty="0">
              <a:solidFill>
                <a:srgbClr val="002060"/>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785786" y="857233"/>
            <a:ext cx="7572428" cy="1785950"/>
          </a:xfrm>
          <a:prstGeom prst="rect">
            <a:avLst/>
          </a:prstGeom>
          <a:noFill/>
        </p:spPr>
      </p:pic>
      <p:sp>
        <p:nvSpPr>
          <p:cNvPr id="24" name="ZoneTexte 23"/>
          <p:cNvSpPr txBox="1"/>
          <p:nvPr/>
        </p:nvSpPr>
        <p:spPr>
          <a:xfrm>
            <a:off x="2357422" y="642918"/>
            <a:ext cx="1928826" cy="369332"/>
          </a:xfrm>
          <a:prstGeom prst="rect">
            <a:avLst/>
          </a:prstGeom>
          <a:noFill/>
        </p:spPr>
        <p:txBody>
          <a:bodyPr wrap="square" rtlCol="0">
            <a:spAutoFit/>
          </a:bodyPr>
          <a:lstStyle/>
          <a:p>
            <a:r>
              <a:rPr lang="fr-FR" b="1" dirty="0" smtClean="0">
                <a:solidFill>
                  <a:srgbClr val="0070C0"/>
                </a:solidFill>
              </a:rPr>
              <a:t>Détail de niveau1</a:t>
            </a:r>
            <a:endParaRPr lang="fr-FR" b="1" dirty="0">
              <a:solidFill>
                <a:srgbClr val="0070C0"/>
              </a:solidFill>
            </a:endParaRPr>
          </a:p>
        </p:txBody>
      </p:sp>
      <p:sp>
        <p:nvSpPr>
          <p:cNvPr id="25" name="ZoneTexte 24"/>
          <p:cNvSpPr txBox="1"/>
          <p:nvPr/>
        </p:nvSpPr>
        <p:spPr>
          <a:xfrm>
            <a:off x="3643306" y="1273718"/>
            <a:ext cx="1928826" cy="369332"/>
          </a:xfrm>
          <a:prstGeom prst="rect">
            <a:avLst/>
          </a:prstGeom>
          <a:noFill/>
        </p:spPr>
        <p:txBody>
          <a:bodyPr wrap="square" rtlCol="0">
            <a:spAutoFit/>
          </a:bodyPr>
          <a:lstStyle/>
          <a:p>
            <a:r>
              <a:rPr lang="fr-FR" b="1" dirty="0" smtClean="0">
                <a:solidFill>
                  <a:srgbClr val="0070C0"/>
                </a:solidFill>
              </a:rPr>
              <a:t>Détail de niveau2</a:t>
            </a:r>
            <a:endParaRPr lang="fr-FR" b="1" dirty="0">
              <a:solidFill>
                <a:srgbClr val="0070C0"/>
              </a:solidFill>
            </a:endParaRPr>
          </a:p>
        </p:txBody>
      </p:sp>
      <p:sp>
        <p:nvSpPr>
          <p:cNvPr id="26" name="ZoneTexte 25"/>
          <p:cNvSpPr txBox="1"/>
          <p:nvPr/>
        </p:nvSpPr>
        <p:spPr>
          <a:xfrm>
            <a:off x="3643306" y="2071678"/>
            <a:ext cx="1928826" cy="369332"/>
          </a:xfrm>
          <a:prstGeom prst="rect">
            <a:avLst/>
          </a:prstGeom>
          <a:noFill/>
        </p:spPr>
        <p:txBody>
          <a:bodyPr wrap="square" rtlCol="0">
            <a:spAutoFit/>
          </a:bodyPr>
          <a:lstStyle/>
          <a:p>
            <a:r>
              <a:rPr lang="fr-FR" b="1" dirty="0" smtClean="0">
                <a:solidFill>
                  <a:srgbClr val="FF0000"/>
                </a:solidFill>
              </a:rPr>
              <a:t>Approximation</a:t>
            </a:r>
            <a:endParaRPr lang="fr-FR" b="1" dirty="0">
              <a:solidFill>
                <a:srgbClr val="FF0000"/>
              </a:solidFill>
            </a:endParaRPr>
          </a:p>
        </p:txBody>
      </p:sp>
      <p:sp>
        <p:nvSpPr>
          <p:cNvPr id="27" name="Accolade ouvrante 26"/>
          <p:cNvSpPr/>
          <p:nvPr/>
        </p:nvSpPr>
        <p:spPr>
          <a:xfrm rot="16200000">
            <a:off x="2172542" y="1228291"/>
            <a:ext cx="570643" cy="291552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Accolade ouvrante 27"/>
          <p:cNvSpPr/>
          <p:nvPr/>
        </p:nvSpPr>
        <p:spPr>
          <a:xfrm rot="16200000">
            <a:off x="6315946" y="1213125"/>
            <a:ext cx="570643" cy="291552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ZoneTexte 28"/>
          <p:cNvSpPr txBox="1"/>
          <p:nvPr/>
        </p:nvSpPr>
        <p:spPr>
          <a:xfrm>
            <a:off x="0" y="2814576"/>
            <a:ext cx="4929190" cy="400110"/>
          </a:xfrm>
          <a:prstGeom prst="rect">
            <a:avLst/>
          </a:prstGeom>
          <a:noFill/>
        </p:spPr>
        <p:txBody>
          <a:bodyPr wrap="square" rtlCol="0">
            <a:spAutoFit/>
          </a:bodyPr>
          <a:lstStyle/>
          <a:p>
            <a:pPr algn="ctr"/>
            <a:r>
              <a:rPr lang="fr-FR" sz="2000" b="1" dirty="0" smtClean="0">
                <a:solidFill>
                  <a:srgbClr val="FF0000"/>
                </a:solidFill>
                <a:latin typeface="Times New Roman" pitchFamily="18" charset="0"/>
                <a:cs typeface="Times New Roman" pitchFamily="18" charset="0"/>
              </a:rPr>
              <a:t>Décomposition ou analyse</a:t>
            </a:r>
            <a:endParaRPr lang="fr-FR" sz="2000" b="1" dirty="0">
              <a:solidFill>
                <a:srgbClr val="FF0000"/>
              </a:solidFill>
              <a:latin typeface="Times New Roman" pitchFamily="18" charset="0"/>
              <a:cs typeface="Times New Roman" pitchFamily="18" charset="0"/>
            </a:endParaRPr>
          </a:p>
        </p:txBody>
      </p:sp>
      <p:sp>
        <p:nvSpPr>
          <p:cNvPr id="30" name="ZoneTexte 29"/>
          <p:cNvSpPr txBox="1"/>
          <p:nvPr/>
        </p:nvSpPr>
        <p:spPr>
          <a:xfrm>
            <a:off x="4929190" y="2857496"/>
            <a:ext cx="4214810" cy="400110"/>
          </a:xfrm>
          <a:prstGeom prst="rect">
            <a:avLst/>
          </a:prstGeom>
          <a:noFill/>
        </p:spPr>
        <p:txBody>
          <a:bodyPr wrap="square" rtlCol="0">
            <a:spAutoFit/>
          </a:bodyPr>
          <a:lstStyle/>
          <a:p>
            <a:r>
              <a:rPr lang="fr-FR" sz="2000" b="1" dirty="0" smtClean="0">
                <a:solidFill>
                  <a:srgbClr val="FF0000"/>
                </a:solidFill>
                <a:latin typeface="Times New Roman" pitchFamily="18" charset="0"/>
                <a:cs typeface="Times New Roman" pitchFamily="18" charset="0"/>
              </a:rPr>
              <a:t>Reconstruction ou synthèse</a:t>
            </a:r>
            <a:endParaRPr lang="fr-FR" sz="2000" b="1" dirty="0">
              <a:solidFill>
                <a:srgbClr val="FF0000"/>
              </a:solidFill>
              <a:latin typeface="Times New Roman" pitchFamily="18" charset="0"/>
              <a:cs typeface="Times New Roman" pitchFamily="18" charset="0"/>
            </a:endParaRPr>
          </a:p>
        </p:txBody>
      </p:sp>
      <p:sp>
        <p:nvSpPr>
          <p:cNvPr id="31" name="ZoneTexte 30"/>
          <p:cNvSpPr txBox="1"/>
          <p:nvPr/>
        </p:nvSpPr>
        <p:spPr>
          <a:xfrm>
            <a:off x="0" y="1097805"/>
            <a:ext cx="1285852" cy="830997"/>
          </a:xfrm>
          <a:prstGeom prst="rect">
            <a:avLst/>
          </a:prstGeom>
          <a:noFill/>
        </p:spPr>
        <p:txBody>
          <a:bodyPr wrap="square" rtlCol="0">
            <a:spAutoFit/>
          </a:bodyPr>
          <a:lstStyle/>
          <a:p>
            <a:r>
              <a:rPr lang="fr-FR" sz="2400" b="1" dirty="0" smtClean="0">
                <a:solidFill>
                  <a:srgbClr val="00B050"/>
                </a:solidFill>
              </a:rPr>
              <a:t>Signal original</a:t>
            </a:r>
          </a:p>
        </p:txBody>
      </p:sp>
      <p:sp>
        <p:nvSpPr>
          <p:cNvPr id="32" name="ZoneTexte 31"/>
          <p:cNvSpPr txBox="1"/>
          <p:nvPr/>
        </p:nvSpPr>
        <p:spPr>
          <a:xfrm>
            <a:off x="7929586" y="1496785"/>
            <a:ext cx="1285852" cy="646331"/>
          </a:xfrm>
          <a:prstGeom prst="rect">
            <a:avLst/>
          </a:prstGeom>
          <a:noFill/>
        </p:spPr>
        <p:txBody>
          <a:bodyPr wrap="square" rtlCol="0">
            <a:spAutoFit/>
          </a:bodyPr>
          <a:lstStyle/>
          <a:p>
            <a:r>
              <a:rPr lang="fr-FR" b="1" dirty="0" smtClean="0">
                <a:solidFill>
                  <a:srgbClr val="00B050"/>
                </a:solidFill>
              </a:rPr>
              <a:t>Signal Reconstruit</a:t>
            </a:r>
            <a:endParaRPr lang="fr-FR" b="1" dirty="0">
              <a:solidFill>
                <a:srgbClr val="00B050"/>
              </a:solidFill>
            </a:endParaRPr>
          </a:p>
        </p:txBody>
      </p:sp>
      <p:graphicFrame>
        <p:nvGraphicFramePr>
          <p:cNvPr id="63490" name="Object 2"/>
          <p:cNvGraphicFramePr>
            <a:graphicFrameLocks noChangeAspect="1"/>
          </p:cNvGraphicFramePr>
          <p:nvPr/>
        </p:nvGraphicFramePr>
        <p:xfrm>
          <a:off x="285777" y="3929066"/>
          <a:ext cx="3571875" cy="581025"/>
        </p:xfrm>
        <a:graphic>
          <a:graphicData uri="http://schemas.openxmlformats.org/presentationml/2006/ole">
            <p:oleObj spid="_x0000_s104450" name="Équation" r:id="rId4" imgW="1524000" imgH="254000" progId="Equation.3">
              <p:embed/>
            </p:oleObj>
          </a:graphicData>
        </a:graphic>
      </p:graphicFrame>
      <p:graphicFrame>
        <p:nvGraphicFramePr>
          <p:cNvPr id="63491" name="Object 3"/>
          <p:cNvGraphicFramePr>
            <a:graphicFrameLocks noChangeAspect="1"/>
          </p:cNvGraphicFramePr>
          <p:nvPr/>
        </p:nvGraphicFramePr>
        <p:xfrm>
          <a:off x="4786339" y="3929066"/>
          <a:ext cx="3643313" cy="623888"/>
        </p:xfrm>
        <a:graphic>
          <a:graphicData uri="http://schemas.openxmlformats.org/presentationml/2006/ole">
            <p:oleObj spid="_x0000_s104451" name="Équation" r:id="rId5" imgW="1435100" imgH="254000" progId="Equation.3">
              <p:embed/>
            </p:oleObj>
          </a:graphicData>
        </a:graphic>
      </p:graphicFrame>
      <p:sp>
        <p:nvSpPr>
          <p:cNvPr id="34" name="ZoneTexte 33"/>
          <p:cNvSpPr txBox="1"/>
          <p:nvPr/>
        </p:nvSpPr>
        <p:spPr>
          <a:xfrm>
            <a:off x="0" y="3214686"/>
            <a:ext cx="9144000" cy="707886"/>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Les réponses </a:t>
            </a:r>
            <a:r>
              <a:rPr lang="fr-FR" sz="2000" dirty="0" err="1">
                <a:solidFill>
                  <a:srgbClr val="002060"/>
                </a:solidFill>
                <a:latin typeface="Times New Roman" pitchFamily="18" charset="0"/>
                <a:cs typeface="Times New Roman" pitchFamily="18" charset="0"/>
              </a:rPr>
              <a:t>impulsionnelles</a:t>
            </a:r>
            <a:r>
              <a:rPr lang="fr-FR" sz="2000" dirty="0">
                <a:solidFill>
                  <a:srgbClr val="002060"/>
                </a:solidFill>
                <a:latin typeface="Times New Roman" pitchFamily="18" charset="0"/>
                <a:cs typeface="Times New Roman" pitchFamily="18" charset="0"/>
              </a:rPr>
              <a:t> des paires des filtres d’analyse </a:t>
            </a:r>
            <a:r>
              <a:rPr lang="fr-FR" sz="2000" dirty="0" smtClean="0">
                <a:solidFill>
                  <a:srgbClr val="002060"/>
                </a:solidFill>
                <a:latin typeface="Times New Roman" pitchFamily="18" charset="0"/>
                <a:cs typeface="Times New Roman" pitchFamily="18" charset="0"/>
              </a:rPr>
              <a:t>(décomposition) et </a:t>
            </a:r>
            <a:r>
              <a:rPr lang="fr-FR" sz="2000" dirty="0">
                <a:solidFill>
                  <a:srgbClr val="002060"/>
                </a:solidFill>
                <a:latin typeface="Times New Roman" pitchFamily="18" charset="0"/>
                <a:cs typeface="Times New Roman" pitchFamily="18" charset="0"/>
              </a:rPr>
              <a:t>de synthèse </a:t>
            </a:r>
            <a:r>
              <a:rPr lang="fr-FR" sz="2000" dirty="0" smtClean="0">
                <a:solidFill>
                  <a:srgbClr val="002060"/>
                </a:solidFill>
                <a:latin typeface="Times New Roman" pitchFamily="18" charset="0"/>
                <a:cs typeface="Times New Roman" pitchFamily="18" charset="0"/>
              </a:rPr>
              <a:t>(reconstruction) sont </a:t>
            </a:r>
            <a:r>
              <a:rPr lang="fr-FR" sz="2000" dirty="0">
                <a:solidFill>
                  <a:srgbClr val="002060"/>
                </a:solidFill>
                <a:latin typeface="Times New Roman" pitchFamily="18" charset="0"/>
                <a:cs typeface="Times New Roman" pitchFamily="18" charset="0"/>
              </a:rPr>
              <a:t>reliées par les relations suivantes :</a:t>
            </a:r>
          </a:p>
        </p:txBody>
      </p:sp>
      <p:sp>
        <p:nvSpPr>
          <p:cNvPr id="35" name="ZoneTexte 34"/>
          <p:cNvSpPr txBox="1"/>
          <p:nvPr/>
        </p:nvSpPr>
        <p:spPr>
          <a:xfrm>
            <a:off x="0" y="4572008"/>
            <a:ext cx="9144000" cy="2246769"/>
          </a:xfrm>
          <a:prstGeom prst="rect">
            <a:avLst/>
          </a:prstGeom>
          <a:noFill/>
        </p:spPr>
        <p:txBody>
          <a:bodyPr wrap="square" rtlCol="0">
            <a:spAutoFit/>
          </a:bodyPr>
          <a:lstStyle/>
          <a:p>
            <a:pPr algn="just"/>
            <a:r>
              <a:rPr lang="fr-FR" sz="2000" dirty="0" smtClean="0">
                <a:solidFill>
                  <a:srgbClr val="0070C0"/>
                </a:solidFill>
                <a:latin typeface="Times New Roman" pitchFamily="18" charset="0"/>
                <a:cs typeface="Times New Roman" pitchFamily="18" charset="0"/>
              </a:rPr>
              <a:t>Une transformée en ondelette discrète est caractérisée aussi par le nombre de niveaux de décomposition que l’on note par exemple m. On obtiendra alors pour un n niveaux de décompositions:</a:t>
            </a:r>
          </a:p>
          <a:p>
            <a:pPr algn="just">
              <a:buFont typeface="Wingdings" pitchFamily="2" charset="2"/>
              <a:buChar char="q"/>
            </a:pPr>
            <a:r>
              <a:rPr lang="fr-FR" sz="2000" dirty="0" smtClean="0">
                <a:latin typeface="Times New Roman" pitchFamily="18" charset="0"/>
                <a:cs typeface="Times New Roman" pitchFamily="18" charset="0"/>
              </a:rPr>
              <a:t> </a:t>
            </a:r>
            <a:r>
              <a:rPr lang="fr-FR" sz="2000" dirty="0" smtClean="0">
                <a:solidFill>
                  <a:srgbClr val="7030A0"/>
                </a:solidFill>
                <a:latin typeface="Times New Roman" pitchFamily="18" charset="0"/>
                <a:cs typeface="Times New Roman" pitchFamily="18" charset="0"/>
              </a:rPr>
              <a:t>Une approximation  (les basses fréquences) composée de N/2</a:t>
            </a:r>
            <a:r>
              <a:rPr lang="fr-FR" sz="2000" baseline="30000" dirty="0" smtClean="0">
                <a:solidFill>
                  <a:srgbClr val="7030A0"/>
                </a:solidFill>
                <a:latin typeface="Times New Roman" pitchFamily="18" charset="0"/>
                <a:cs typeface="Times New Roman" pitchFamily="18" charset="0"/>
              </a:rPr>
              <a:t>m</a:t>
            </a:r>
            <a:r>
              <a:rPr lang="fr-FR" sz="2000" dirty="0" smtClean="0">
                <a:solidFill>
                  <a:srgbClr val="7030A0"/>
                </a:solidFill>
                <a:latin typeface="Times New Roman" pitchFamily="18" charset="0"/>
                <a:cs typeface="Times New Roman" pitchFamily="18" charset="0"/>
              </a:rPr>
              <a:t> échantillons (où N est le nombre d’échantillons du signal original</a:t>
            </a:r>
          </a:p>
          <a:p>
            <a:pPr algn="just">
              <a:buFont typeface="Wingdings" pitchFamily="2" charset="2"/>
              <a:buChar char="q"/>
            </a:pPr>
            <a:r>
              <a:rPr lang="fr-FR" sz="2000" dirty="0" smtClean="0">
                <a:latin typeface="Times New Roman" pitchFamily="18" charset="0"/>
                <a:cs typeface="Times New Roman" pitchFamily="18" charset="0"/>
              </a:rPr>
              <a:t> </a:t>
            </a:r>
            <a:r>
              <a:rPr lang="fr-FR" sz="2000" dirty="0" smtClean="0">
                <a:solidFill>
                  <a:srgbClr val="00B050"/>
                </a:solidFill>
                <a:latin typeface="Times New Roman" pitchFamily="18" charset="0"/>
                <a:cs typeface="Times New Roman" pitchFamily="18" charset="0"/>
              </a:rPr>
              <a:t>m détails (les hautes fréquences à des niveaux différents) composés respectivement de N/2, N/4, N/8 …., N/2</a:t>
            </a:r>
            <a:r>
              <a:rPr lang="fr-FR" sz="2000" baseline="30000" dirty="0" smtClean="0">
                <a:solidFill>
                  <a:srgbClr val="00B050"/>
                </a:solidFill>
                <a:latin typeface="Times New Roman" pitchFamily="18" charset="0"/>
                <a:cs typeface="Times New Roman" pitchFamily="18" charset="0"/>
              </a:rPr>
              <a:t>m</a:t>
            </a:r>
            <a:r>
              <a:rPr lang="fr-FR" sz="2000" dirty="0" smtClean="0">
                <a:solidFill>
                  <a:srgbClr val="00B050"/>
                </a:solidFill>
                <a:latin typeface="Times New Roman" pitchFamily="18" charset="0"/>
                <a:cs typeface="Times New Roman" pitchFamily="18" charset="0"/>
              </a:rPr>
              <a:t> échantillons </a:t>
            </a:r>
            <a:endParaRPr lang="fr-FR" sz="2000" dirty="0">
              <a:solidFill>
                <a:srgbClr val="00B050"/>
              </a:solidFill>
              <a:latin typeface="Times New Roman" pitchFamily="18" charset="0"/>
              <a:cs typeface="Times New Roman" pitchFamily="18" charset="0"/>
            </a:endParaRPr>
          </a:p>
        </p:txBody>
      </p:sp>
      <p:sp>
        <p:nvSpPr>
          <p:cNvPr id="37" name="ZoneTexte 36"/>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38" name="Espace réservé du numéro de diapositive 37"/>
          <p:cNvSpPr>
            <a:spLocks noGrp="1"/>
          </p:cNvSpPr>
          <p:nvPr>
            <p:ph type="sldNum" sz="quarter" idx="12"/>
          </p:nvPr>
        </p:nvSpPr>
        <p:spPr/>
        <p:txBody>
          <a:bodyPr/>
          <a:lstStyle/>
          <a:p>
            <a:fld id="{2D849293-9FFB-455D-8E04-D5321DD3C202}" type="slidenum">
              <a:rPr lang="fr-FR" smtClean="0"/>
              <a:pPr/>
              <a:t>39</a:t>
            </a:fld>
            <a:endParaRPr lang="fr-F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DE FOURIER A COURT TERME</a:t>
            </a:r>
            <a:endParaRPr lang="fr-FR" sz="3000" b="1" dirty="0">
              <a:solidFill>
                <a:srgbClr val="FF0000"/>
              </a:solidFill>
              <a:latin typeface="Times New Roman" pitchFamily="18" charset="0"/>
              <a:cs typeface="Times New Roman" pitchFamily="18" charset="0"/>
            </a:endParaRPr>
          </a:p>
        </p:txBody>
      </p:sp>
      <p:sp>
        <p:nvSpPr>
          <p:cNvPr id="3" name="ZoneTexte 2"/>
          <p:cNvSpPr txBox="1"/>
          <p:nvPr/>
        </p:nvSpPr>
        <p:spPr>
          <a:xfrm>
            <a:off x="0" y="714356"/>
            <a:ext cx="9144000" cy="769441"/>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Si la fenêtre utilisée pour découper le signal en segments, vérifie bien la condition:</a:t>
            </a:r>
            <a:endParaRPr lang="fr-FR" sz="2200" dirty="0">
              <a:solidFill>
                <a:srgbClr val="002060"/>
              </a:solidFill>
              <a:latin typeface="Times New Roman" pitchFamily="18" charset="0"/>
              <a:cs typeface="Times New Roman" pitchFamily="18" charset="0"/>
            </a:endParaRPr>
          </a:p>
        </p:txBody>
      </p:sp>
      <p:graphicFrame>
        <p:nvGraphicFramePr>
          <p:cNvPr id="5" name="Objet 4"/>
          <p:cNvGraphicFramePr>
            <a:graphicFrameLocks noChangeAspect="1"/>
          </p:cNvGraphicFramePr>
          <p:nvPr/>
        </p:nvGraphicFramePr>
        <p:xfrm>
          <a:off x="857224" y="2214554"/>
          <a:ext cx="6839515" cy="671516"/>
        </p:xfrm>
        <a:graphic>
          <a:graphicData uri="http://schemas.openxmlformats.org/presentationml/2006/ole">
            <p:oleObj spid="_x0000_s50178" name="Équation" r:id="rId3" imgW="3492360" imgH="342720" progId="Equation.3">
              <p:embed/>
            </p:oleObj>
          </a:graphicData>
        </a:graphic>
      </p:graphicFrame>
      <p:graphicFrame>
        <p:nvGraphicFramePr>
          <p:cNvPr id="50180" name="Object 4"/>
          <p:cNvGraphicFramePr>
            <a:graphicFrameLocks noChangeAspect="1"/>
          </p:cNvGraphicFramePr>
          <p:nvPr/>
        </p:nvGraphicFramePr>
        <p:xfrm>
          <a:off x="642910" y="3643314"/>
          <a:ext cx="8156575" cy="895350"/>
        </p:xfrm>
        <a:graphic>
          <a:graphicData uri="http://schemas.openxmlformats.org/presentationml/2006/ole">
            <p:oleObj spid="_x0000_s50180" name="Équation" r:id="rId4" imgW="4165560" imgH="457200" progId="Equation.3">
              <p:embed/>
            </p:oleObj>
          </a:graphicData>
        </a:graphic>
      </p:graphicFrame>
      <p:sp>
        <p:nvSpPr>
          <p:cNvPr id="9" name="Accolade fermante 8"/>
          <p:cNvSpPr/>
          <p:nvPr/>
        </p:nvSpPr>
        <p:spPr>
          <a:xfrm rot="5400000">
            <a:off x="6607983" y="3821909"/>
            <a:ext cx="500066" cy="157163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6572264" y="4936821"/>
            <a:ext cx="1357322" cy="492443"/>
          </a:xfrm>
          <a:prstGeom prst="rect">
            <a:avLst/>
          </a:prstGeom>
          <a:noFill/>
        </p:spPr>
        <p:txBody>
          <a:bodyPr wrap="square" rtlCol="0">
            <a:spAutoFit/>
          </a:bodyPr>
          <a:lstStyle/>
          <a:p>
            <a:r>
              <a:rPr lang="fr-FR" sz="2600" b="1" dirty="0" smtClean="0">
                <a:solidFill>
                  <a:srgbClr val="C00000"/>
                </a:solidFill>
              </a:rPr>
              <a:t>= 1</a:t>
            </a:r>
            <a:endParaRPr lang="fr-FR" sz="2600" b="1" dirty="0">
              <a:solidFill>
                <a:srgbClr val="C00000"/>
              </a:solidFill>
            </a:endParaRPr>
          </a:p>
        </p:txBody>
      </p:sp>
      <p:graphicFrame>
        <p:nvGraphicFramePr>
          <p:cNvPr id="50181" name="Object 5"/>
          <p:cNvGraphicFramePr>
            <a:graphicFrameLocks noChangeAspect="1"/>
          </p:cNvGraphicFramePr>
          <p:nvPr/>
        </p:nvGraphicFramePr>
        <p:xfrm>
          <a:off x="2143108" y="6065898"/>
          <a:ext cx="4537093" cy="720688"/>
        </p:xfrm>
        <a:graphic>
          <a:graphicData uri="http://schemas.openxmlformats.org/presentationml/2006/ole">
            <p:oleObj spid="_x0000_s50181" name="Équation" r:id="rId5" imgW="2158920" imgH="342720" progId="Equation.3">
              <p:embed/>
            </p:oleObj>
          </a:graphicData>
        </a:graphic>
      </p:graphicFrame>
      <p:graphicFrame>
        <p:nvGraphicFramePr>
          <p:cNvPr id="50182" name="Object 6"/>
          <p:cNvGraphicFramePr>
            <a:graphicFrameLocks noChangeAspect="1"/>
          </p:cNvGraphicFramePr>
          <p:nvPr/>
        </p:nvGraphicFramePr>
        <p:xfrm>
          <a:off x="3786182" y="1142984"/>
          <a:ext cx="1757362" cy="428625"/>
        </p:xfrm>
        <a:graphic>
          <a:graphicData uri="http://schemas.openxmlformats.org/presentationml/2006/ole">
            <p:oleObj spid="_x0000_s50182" name="Équation" r:id="rId6" imgW="1041120" imgH="253800" progId="Equation.3">
              <p:embed/>
            </p:oleObj>
          </a:graphicData>
        </a:graphic>
      </p:graphicFrame>
      <p:sp>
        <p:nvSpPr>
          <p:cNvPr id="12" name="ZoneTexte 11"/>
          <p:cNvSpPr txBox="1"/>
          <p:nvPr/>
        </p:nvSpPr>
        <p:spPr>
          <a:xfrm>
            <a:off x="0" y="1643050"/>
            <a:ext cx="9144000" cy="430887"/>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Et en sachant que chaque segment du signal aura une TFTD de la forme :</a:t>
            </a:r>
            <a:endParaRPr lang="fr-FR" sz="2200" dirty="0">
              <a:solidFill>
                <a:srgbClr val="002060"/>
              </a:solidFill>
              <a:latin typeface="Times New Roman" pitchFamily="18" charset="0"/>
              <a:cs typeface="Times New Roman" pitchFamily="18" charset="0"/>
            </a:endParaRPr>
          </a:p>
        </p:txBody>
      </p:sp>
      <p:sp>
        <p:nvSpPr>
          <p:cNvPr id="13" name="ZoneTexte 12"/>
          <p:cNvSpPr txBox="1"/>
          <p:nvPr/>
        </p:nvSpPr>
        <p:spPr>
          <a:xfrm>
            <a:off x="-32" y="3069551"/>
            <a:ext cx="9144000" cy="430887"/>
          </a:xfrm>
          <a:prstGeom prst="rect">
            <a:avLst/>
          </a:prstGeom>
          <a:noFill/>
        </p:spPr>
        <p:txBody>
          <a:bodyPr wrap="square" rtlCol="0">
            <a:spAutoFit/>
          </a:bodyPr>
          <a:lstStyle/>
          <a:p>
            <a:pPr algn="just"/>
            <a:r>
              <a:rPr lang="fr-FR" sz="2200" dirty="0" smtClean="0">
                <a:solidFill>
                  <a:srgbClr val="00B050"/>
                </a:solidFill>
                <a:latin typeface="Times New Roman" pitchFamily="18" charset="0"/>
                <a:cs typeface="Times New Roman" pitchFamily="18" charset="0"/>
              </a:rPr>
              <a:t>Alors la somme de toutes les TFTD des différents segments du signal sera égale</a:t>
            </a:r>
            <a:endParaRPr lang="fr-FR" sz="2200" dirty="0">
              <a:solidFill>
                <a:srgbClr val="00B050"/>
              </a:solidFill>
              <a:latin typeface="Times New Roman" pitchFamily="18" charset="0"/>
              <a:cs typeface="Times New Roman" pitchFamily="18" charset="0"/>
            </a:endParaRPr>
          </a:p>
        </p:txBody>
      </p:sp>
      <p:sp>
        <p:nvSpPr>
          <p:cNvPr id="14" name="ZoneTexte 13"/>
          <p:cNvSpPr txBox="1"/>
          <p:nvPr/>
        </p:nvSpPr>
        <p:spPr>
          <a:xfrm>
            <a:off x="0" y="5286388"/>
            <a:ext cx="9144000" cy="769441"/>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Ce qui nous permet de vérifier, quand la contrainte sur la fenêtre est vérifiée, que :</a:t>
            </a:r>
            <a:endParaRPr lang="fr-FR" sz="2200" dirty="0">
              <a:solidFill>
                <a:srgbClr val="7030A0"/>
              </a:solidFill>
              <a:latin typeface="Times New Roman" pitchFamily="18" charset="0"/>
              <a:cs typeface="Times New Roman" pitchFamily="18" charset="0"/>
            </a:endParaRP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4</a:t>
            </a:fld>
            <a:endParaRPr 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40</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Ondelettes orthogonales et </a:t>
            </a:r>
            <a:r>
              <a:rPr lang="fr-FR" sz="2400" b="1" dirty="0" err="1" smtClean="0">
                <a:solidFill>
                  <a:srgbClr val="002060"/>
                </a:solidFill>
                <a:latin typeface="Times New Roman" pitchFamily="18" charset="0"/>
                <a:cs typeface="Times New Roman" pitchFamily="18" charset="0"/>
              </a:rPr>
              <a:t>biorthogonales</a:t>
            </a:r>
            <a:endParaRPr lang="fr-FR" sz="2400" b="1" dirty="0">
              <a:solidFill>
                <a:srgbClr val="002060"/>
              </a:solidFill>
              <a:latin typeface="Times New Roman" pitchFamily="18" charset="0"/>
              <a:cs typeface="Times New Roman" pitchFamily="18" charset="0"/>
            </a:endParaRPr>
          </a:p>
        </p:txBody>
      </p:sp>
      <p:sp>
        <p:nvSpPr>
          <p:cNvPr id="5" name="ZoneTexte 4"/>
          <p:cNvSpPr txBox="1"/>
          <p:nvPr/>
        </p:nvSpPr>
        <p:spPr>
          <a:xfrm>
            <a:off x="0" y="1285860"/>
            <a:ext cx="9144000" cy="4832092"/>
          </a:xfrm>
          <a:prstGeom prst="rect">
            <a:avLst/>
          </a:prstGeom>
          <a:noFill/>
        </p:spPr>
        <p:txBody>
          <a:bodyPr wrap="square" rtlCol="0">
            <a:spAutoFit/>
          </a:bodyPr>
          <a:lstStyle/>
          <a:p>
            <a:pPr algn="just"/>
            <a:r>
              <a:rPr lang="vi-VN" sz="2200" dirty="0" smtClean="0">
                <a:solidFill>
                  <a:srgbClr val="0070C0"/>
                </a:solidFill>
                <a:latin typeface="+mj-lt"/>
              </a:rPr>
              <a:t>Dans la </a:t>
            </a:r>
            <a:r>
              <a:rPr lang="vi-VN" sz="2200" dirty="0" smtClean="0">
                <a:solidFill>
                  <a:srgbClr val="0070C0"/>
                </a:solidFill>
                <a:latin typeface="+mj-lt"/>
              </a:rPr>
              <a:t>transform</a:t>
            </a:r>
            <a:r>
              <a:rPr lang="fr-FR" sz="2200" dirty="0" smtClean="0">
                <a:solidFill>
                  <a:srgbClr val="0070C0"/>
                </a:solidFill>
                <a:latin typeface="+mj-lt"/>
              </a:rPr>
              <a:t>é</a:t>
            </a:r>
            <a:r>
              <a:rPr lang="vi-VN" sz="2200" dirty="0" smtClean="0">
                <a:solidFill>
                  <a:srgbClr val="0070C0"/>
                </a:solidFill>
                <a:latin typeface="+mj-lt"/>
              </a:rPr>
              <a:t>e </a:t>
            </a:r>
            <a:r>
              <a:rPr lang="vi-VN" sz="2200" dirty="0" smtClean="0">
                <a:solidFill>
                  <a:srgbClr val="0070C0"/>
                </a:solidFill>
                <a:latin typeface="+mj-lt"/>
              </a:rPr>
              <a:t>en ondelettes orthogonales, on utilise le </a:t>
            </a:r>
            <a:r>
              <a:rPr lang="vi-VN" sz="2200" dirty="0" smtClean="0">
                <a:solidFill>
                  <a:srgbClr val="0070C0"/>
                </a:solidFill>
                <a:latin typeface="+mj-lt"/>
              </a:rPr>
              <a:t>m</a:t>
            </a:r>
            <a:r>
              <a:rPr lang="fr-FR" sz="2200" dirty="0" smtClean="0">
                <a:solidFill>
                  <a:srgbClr val="0070C0"/>
                </a:solidFill>
                <a:latin typeface="+mj-lt"/>
              </a:rPr>
              <a:t>ê</a:t>
            </a:r>
            <a:r>
              <a:rPr lang="vi-VN" sz="2200" dirty="0" smtClean="0">
                <a:solidFill>
                  <a:srgbClr val="0070C0"/>
                </a:solidFill>
                <a:latin typeface="+mj-lt"/>
              </a:rPr>
              <a:t>me filtre</a:t>
            </a:r>
            <a:r>
              <a:rPr lang="fr-FR" sz="2200" dirty="0" smtClean="0">
                <a:solidFill>
                  <a:srgbClr val="0070C0"/>
                </a:solidFill>
                <a:latin typeface="+mj-lt"/>
              </a:rPr>
              <a:t> (</a:t>
            </a:r>
            <a:r>
              <a:rPr lang="vi-VN" sz="2200" dirty="0" smtClean="0">
                <a:solidFill>
                  <a:srgbClr val="0070C0"/>
                </a:solidFill>
                <a:latin typeface="+mj-lt"/>
              </a:rPr>
              <a:t>m</a:t>
            </a:r>
            <a:r>
              <a:rPr lang="fr-FR" sz="2200" dirty="0" smtClean="0">
                <a:solidFill>
                  <a:srgbClr val="0070C0"/>
                </a:solidFill>
                <a:latin typeface="+mj-lt"/>
              </a:rPr>
              <a:t>ê</a:t>
            </a:r>
            <a:r>
              <a:rPr lang="vi-VN" sz="2200" dirty="0" smtClean="0">
                <a:solidFill>
                  <a:srgbClr val="0070C0"/>
                </a:solidFill>
                <a:latin typeface="+mj-lt"/>
              </a:rPr>
              <a:t>mes</a:t>
            </a:r>
            <a:r>
              <a:rPr lang="fr-FR" sz="2200" dirty="0" smtClean="0">
                <a:solidFill>
                  <a:srgbClr val="0070C0"/>
                </a:solidFill>
                <a:latin typeface="+mj-lt"/>
              </a:rPr>
              <a:t> </a:t>
            </a:r>
            <a:r>
              <a:rPr lang="vi-VN" sz="2200" dirty="0" smtClean="0">
                <a:solidFill>
                  <a:srgbClr val="0070C0"/>
                </a:solidFill>
                <a:latin typeface="+mj-lt"/>
              </a:rPr>
              <a:t>ondelettes</a:t>
            </a:r>
            <a:r>
              <a:rPr lang="fr-FR" sz="2200" dirty="0" smtClean="0">
                <a:solidFill>
                  <a:srgbClr val="0070C0"/>
                </a:solidFill>
                <a:latin typeface="+mj-lt"/>
              </a:rPr>
              <a:t>)</a:t>
            </a:r>
            <a:r>
              <a:rPr lang="vi-VN" sz="2200" dirty="0" smtClean="0">
                <a:solidFill>
                  <a:srgbClr val="0070C0"/>
                </a:solidFill>
                <a:latin typeface="+mj-lt"/>
              </a:rPr>
              <a:t> </a:t>
            </a:r>
            <a:r>
              <a:rPr lang="vi-VN" sz="2200" dirty="0" smtClean="0">
                <a:solidFill>
                  <a:srgbClr val="0070C0"/>
                </a:solidFill>
                <a:latin typeface="+mj-lt"/>
              </a:rPr>
              <a:t>pour l’analyse et la </a:t>
            </a:r>
            <a:r>
              <a:rPr lang="vi-VN" sz="2200" dirty="0" smtClean="0">
                <a:solidFill>
                  <a:srgbClr val="0070C0"/>
                </a:solidFill>
                <a:latin typeface="+mj-lt"/>
              </a:rPr>
              <a:t>synth</a:t>
            </a:r>
            <a:r>
              <a:rPr lang="fr-FR" sz="2200" dirty="0" smtClean="0">
                <a:solidFill>
                  <a:srgbClr val="0070C0"/>
                </a:solidFill>
                <a:latin typeface="+mj-lt"/>
              </a:rPr>
              <a:t>è</a:t>
            </a:r>
            <a:r>
              <a:rPr lang="vi-VN" sz="2200" dirty="0" smtClean="0">
                <a:solidFill>
                  <a:srgbClr val="0070C0"/>
                </a:solidFill>
                <a:latin typeface="+mj-lt"/>
              </a:rPr>
              <a:t>se</a:t>
            </a:r>
            <a:r>
              <a:rPr lang="vi-VN" sz="2200" dirty="0" smtClean="0">
                <a:solidFill>
                  <a:srgbClr val="0070C0"/>
                </a:solidFill>
                <a:latin typeface="+mj-lt"/>
              </a:rPr>
              <a:t>. </a:t>
            </a:r>
            <a:endParaRPr lang="fr-FR" sz="2200" dirty="0" smtClean="0">
              <a:solidFill>
                <a:srgbClr val="0070C0"/>
              </a:solidFill>
              <a:latin typeface="+mj-lt"/>
            </a:endParaRPr>
          </a:p>
          <a:p>
            <a:pPr algn="just"/>
            <a:endParaRPr lang="fr-FR" sz="2200" dirty="0" smtClean="0">
              <a:latin typeface="+mj-lt"/>
            </a:endParaRPr>
          </a:p>
          <a:p>
            <a:pPr algn="just"/>
            <a:r>
              <a:rPr lang="vi-VN" sz="2200" dirty="0" smtClean="0">
                <a:solidFill>
                  <a:schemeClr val="accent6">
                    <a:lumMod val="50000"/>
                  </a:schemeClr>
                </a:solidFill>
                <a:latin typeface="+mj-lt"/>
              </a:rPr>
              <a:t>Une </a:t>
            </a:r>
            <a:r>
              <a:rPr lang="vi-VN" sz="2200" dirty="0" smtClean="0">
                <a:solidFill>
                  <a:schemeClr val="accent6">
                    <a:lumMod val="50000"/>
                  </a:schemeClr>
                </a:solidFill>
                <a:latin typeface="+mj-lt"/>
              </a:rPr>
              <a:t>ondelette </a:t>
            </a:r>
            <a:r>
              <a:rPr lang="vi-VN" sz="2200" dirty="0" smtClean="0">
                <a:solidFill>
                  <a:schemeClr val="accent6">
                    <a:lumMod val="50000"/>
                  </a:schemeClr>
                </a:solidFill>
                <a:latin typeface="+mj-lt"/>
              </a:rPr>
              <a:t>m</a:t>
            </a:r>
            <a:r>
              <a:rPr lang="fr-FR" sz="2200" dirty="0" smtClean="0">
                <a:solidFill>
                  <a:schemeClr val="accent6">
                    <a:lumMod val="50000"/>
                  </a:schemeClr>
                </a:solidFill>
                <a:latin typeface="+mj-lt"/>
              </a:rPr>
              <a:t>è</a:t>
            </a:r>
            <a:r>
              <a:rPr lang="vi-VN" sz="2200" dirty="0" smtClean="0">
                <a:solidFill>
                  <a:schemeClr val="accent6">
                    <a:lumMod val="50000"/>
                  </a:schemeClr>
                </a:solidFill>
                <a:latin typeface="+mj-lt"/>
              </a:rPr>
              <a:t>re associ</a:t>
            </a:r>
            <a:r>
              <a:rPr lang="fr-FR" sz="2200" dirty="0" smtClean="0">
                <a:solidFill>
                  <a:schemeClr val="accent6">
                    <a:lumMod val="50000"/>
                  </a:schemeClr>
                </a:solidFill>
                <a:latin typeface="+mj-lt"/>
              </a:rPr>
              <a:t>é</a:t>
            </a:r>
            <a:r>
              <a:rPr lang="vi-VN" sz="2200" dirty="0" smtClean="0">
                <a:solidFill>
                  <a:schemeClr val="accent6">
                    <a:lumMod val="50000"/>
                  </a:schemeClr>
                </a:solidFill>
                <a:latin typeface="+mj-lt"/>
              </a:rPr>
              <a:t>e </a:t>
            </a:r>
            <a:r>
              <a:rPr lang="fr-FR" sz="2200" dirty="0" smtClean="0">
                <a:solidFill>
                  <a:schemeClr val="accent6">
                    <a:lumMod val="50000"/>
                  </a:schemeClr>
                </a:solidFill>
                <a:latin typeface="+mj-lt"/>
              </a:rPr>
              <a:t>à</a:t>
            </a:r>
            <a:r>
              <a:rPr lang="vi-VN" sz="2200" dirty="0" smtClean="0">
                <a:solidFill>
                  <a:schemeClr val="accent6">
                    <a:lumMod val="50000"/>
                  </a:schemeClr>
                </a:solidFill>
                <a:latin typeface="+mj-lt"/>
              </a:rPr>
              <a:t> </a:t>
            </a:r>
            <a:r>
              <a:rPr lang="vi-VN" sz="2200" dirty="0" smtClean="0">
                <a:solidFill>
                  <a:schemeClr val="accent6">
                    <a:lumMod val="50000"/>
                  </a:schemeClr>
                </a:solidFill>
                <a:latin typeface="+mj-lt"/>
              </a:rPr>
              <a:t>une base </a:t>
            </a:r>
            <a:r>
              <a:rPr lang="vi-VN" sz="2200" dirty="0" smtClean="0">
                <a:solidFill>
                  <a:schemeClr val="accent6">
                    <a:lumMod val="50000"/>
                  </a:schemeClr>
                </a:solidFill>
                <a:latin typeface="+mj-lt"/>
              </a:rPr>
              <a:t>d’ondelettes</a:t>
            </a:r>
            <a:r>
              <a:rPr lang="fr-FR" sz="2200" dirty="0" smtClean="0">
                <a:solidFill>
                  <a:schemeClr val="accent6">
                    <a:lumMod val="50000"/>
                  </a:schemeClr>
                </a:solidFill>
                <a:latin typeface="+mj-lt"/>
              </a:rPr>
              <a:t> </a:t>
            </a:r>
            <a:r>
              <a:rPr lang="vi-VN" sz="2200" dirty="0" smtClean="0">
                <a:solidFill>
                  <a:schemeClr val="accent6">
                    <a:lumMod val="50000"/>
                  </a:schemeClr>
                </a:solidFill>
                <a:latin typeface="+mj-lt"/>
              </a:rPr>
              <a:t>orthogonales </a:t>
            </a:r>
            <a:r>
              <a:rPr lang="vi-VN" sz="2200" dirty="0" smtClean="0">
                <a:solidFill>
                  <a:schemeClr val="accent6">
                    <a:lumMod val="50000"/>
                  </a:schemeClr>
                </a:solidFill>
                <a:latin typeface="+mj-lt"/>
              </a:rPr>
              <a:t>doit </a:t>
            </a:r>
            <a:r>
              <a:rPr lang="vi-VN" sz="2200" dirty="0" smtClean="0">
                <a:solidFill>
                  <a:schemeClr val="accent6">
                    <a:lumMod val="50000"/>
                  </a:schemeClr>
                </a:solidFill>
                <a:latin typeface="+mj-lt"/>
              </a:rPr>
              <a:t>v</a:t>
            </a:r>
            <a:r>
              <a:rPr lang="fr-FR" sz="2200" dirty="0" smtClean="0">
                <a:solidFill>
                  <a:schemeClr val="accent6">
                    <a:lumMod val="50000"/>
                  </a:schemeClr>
                </a:solidFill>
                <a:latin typeface="+mj-lt"/>
              </a:rPr>
              <a:t>é</a:t>
            </a:r>
            <a:r>
              <a:rPr lang="vi-VN" sz="2200" dirty="0" smtClean="0">
                <a:solidFill>
                  <a:schemeClr val="accent6">
                    <a:lumMod val="50000"/>
                  </a:schemeClr>
                </a:solidFill>
                <a:latin typeface="+mj-lt"/>
              </a:rPr>
              <a:t>rifier </a:t>
            </a:r>
            <a:r>
              <a:rPr lang="vi-VN" sz="2200" dirty="0" smtClean="0">
                <a:solidFill>
                  <a:schemeClr val="accent6">
                    <a:lumMod val="50000"/>
                  </a:schemeClr>
                </a:solidFill>
                <a:latin typeface="+mj-lt"/>
              </a:rPr>
              <a:t>un ensemble de contraintes </a:t>
            </a:r>
            <a:r>
              <a:rPr lang="vi-VN" sz="2200" dirty="0" smtClean="0">
                <a:solidFill>
                  <a:schemeClr val="accent6">
                    <a:lumMod val="50000"/>
                  </a:schemeClr>
                </a:solidFill>
                <a:latin typeface="+mj-lt"/>
              </a:rPr>
              <a:t>th</a:t>
            </a:r>
            <a:r>
              <a:rPr lang="fr-FR" sz="2200" dirty="0" smtClean="0">
                <a:solidFill>
                  <a:schemeClr val="accent6">
                    <a:lumMod val="50000"/>
                  </a:schemeClr>
                </a:solidFill>
                <a:latin typeface="+mj-lt"/>
              </a:rPr>
              <a:t>é</a:t>
            </a:r>
            <a:r>
              <a:rPr lang="vi-VN" sz="2200" dirty="0" smtClean="0">
                <a:solidFill>
                  <a:schemeClr val="accent6">
                    <a:lumMod val="50000"/>
                  </a:schemeClr>
                </a:solidFill>
                <a:latin typeface="+mj-lt"/>
              </a:rPr>
              <a:t>oriques </a:t>
            </a:r>
            <a:r>
              <a:rPr lang="vi-VN" sz="2200" dirty="0" smtClean="0">
                <a:solidFill>
                  <a:schemeClr val="accent6">
                    <a:lumMod val="50000"/>
                  </a:schemeClr>
                </a:solidFill>
                <a:latin typeface="+mj-lt"/>
              </a:rPr>
              <a:t>assez forte. </a:t>
            </a:r>
            <a:r>
              <a:rPr lang="fr-FR" sz="2200" dirty="0" smtClean="0">
                <a:solidFill>
                  <a:schemeClr val="accent6">
                    <a:lumMod val="50000"/>
                  </a:schemeClr>
                </a:solidFill>
                <a:latin typeface="+mj-lt"/>
              </a:rPr>
              <a:t> En effet, </a:t>
            </a:r>
            <a:r>
              <a:rPr lang="fr-FR" sz="2200" dirty="0" smtClean="0">
                <a:solidFill>
                  <a:schemeClr val="accent6">
                    <a:lumMod val="50000"/>
                  </a:schemeClr>
                </a:solidFill>
                <a:latin typeface="+mj-lt"/>
              </a:rPr>
              <a:t>l n’existe pas d’ondelettes </a:t>
            </a:r>
            <a:r>
              <a:rPr lang="fr-FR" sz="2200" dirty="0" smtClean="0">
                <a:solidFill>
                  <a:schemeClr val="accent6">
                    <a:lumMod val="50000"/>
                  </a:schemeClr>
                </a:solidFill>
                <a:latin typeface="+mj-lt"/>
              </a:rPr>
              <a:t>réelles </a:t>
            </a:r>
            <a:r>
              <a:rPr lang="fr-FR" sz="2200" dirty="0" smtClean="0">
                <a:solidFill>
                  <a:schemeClr val="accent6">
                    <a:lumMod val="50000"/>
                  </a:schemeClr>
                </a:solidFill>
                <a:latin typeface="+mj-lt"/>
              </a:rPr>
              <a:t>orthogonales à</a:t>
            </a:r>
            <a:r>
              <a:rPr lang="fr-FR" sz="2200" dirty="0" smtClean="0">
                <a:solidFill>
                  <a:schemeClr val="accent6">
                    <a:lumMod val="50000"/>
                  </a:schemeClr>
                </a:solidFill>
                <a:latin typeface="+mj-lt"/>
              </a:rPr>
              <a:t> </a:t>
            </a:r>
            <a:r>
              <a:rPr lang="fr-FR" sz="2200" dirty="0" smtClean="0">
                <a:solidFill>
                  <a:schemeClr val="accent6">
                    <a:lumMod val="50000"/>
                  </a:schemeClr>
                </a:solidFill>
                <a:latin typeface="+mj-lt"/>
              </a:rPr>
              <a:t>support compact et </a:t>
            </a:r>
            <a:r>
              <a:rPr lang="fr-FR" sz="2200" dirty="0" smtClean="0">
                <a:solidFill>
                  <a:schemeClr val="accent6">
                    <a:lumMod val="50000"/>
                  </a:schemeClr>
                </a:solidFill>
                <a:latin typeface="+mj-lt"/>
              </a:rPr>
              <a:t>moments nuls excepté l’ondelette de </a:t>
            </a:r>
            <a:r>
              <a:rPr lang="fr-FR" sz="2200" dirty="0" err="1" smtClean="0">
                <a:solidFill>
                  <a:schemeClr val="accent6">
                    <a:lumMod val="50000"/>
                  </a:schemeClr>
                </a:solidFill>
                <a:latin typeface="+mj-lt"/>
              </a:rPr>
              <a:t>Haar</a:t>
            </a:r>
            <a:r>
              <a:rPr lang="fr-FR" sz="2200" dirty="0" smtClean="0">
                <a:solidFill>
                  <a:schemeClr val="accent6">
                    <a:lumMod val="50000"/>
                  </a:schemeClr>
                </a:solidFill>
                <a:latin typeface="+mj-lt"/>
              </a:rPr>
              <a:t>.</a:t>
            </a:r>
            <a:endParaRPr lang="fr-FR" sz="2200" dirty="0" smtClean="0">
              <a:solidFill>
                <a:schemeClr val="accent6">
                  <a:lumMod val="50000"/>
                </a:schemeClr>
              </a:solidFill>
              <a:latin typeface="+mj-lt"/>
            </a:endParaRPr>
          </a:p>
          <a:p>
            <a:pPr algn="just"/>
            <a:endParaRPr lang="fr-FR" sz="2200" dirty="0" smtClean="0">
              <a:latin typeface="+mj-lt"/>
            </a:endParaRPr>
          </a:p>
          <a:p>
            <a:pPr algn="just"/>
            <a:r>
              <a:rPr lang="vi-VN" sz="2200" dirty="0" smtClean="0">
                <a:solidFill>
                  <a:srgbClr val="00B050"/>
                </a:solidFill>
                <a:latin typeface="+mj-lt"/>
              </a:rPr>
              <a:t>En </a:t>
            </a:r>
            <a:r>
              <a:rPr lang="vi-VN" sz="2200" dirty="0" smtClean="0">
                <a:solidFill>
                  <a:srgbClr val="00B050"/>
                </a:solidFill>
                <a:latin typeface="+mj-lt"/>
              </a:rPr>
              <a:t>revanche si on n’impose pas </a:t>
            </a:r>
            <a:r>
              <a:rPr lang="vi-VN" sz="2200" dirty="0" smtClean="0">
                <a:solidFill>
                  <a:srgbClr val="00B050"/>
                </a:solidFill>
                <a:latin typeface="+mj-lt"/>
              </a:rPr>
              <a:t>que</a:t>
            </a:r>
            <a:r>
              <a:rPr lang="fr-FR" sz="2200" dirty="0" smtClean="0">
                <a:solidFill>
                  <a:srgbClr val="00B050"/>
                </a:solidFill>
                <a:latin typeface="+mj-lt"/>
              </a:rPr>
              <a:t> </a:t>
            </a:r>
            <a:r>
              <a:rPr lang="vi-VN" sz="2200" dirty="0" smtClean="0">
                <a:solidFill>
                  <a:srgbClr val="00B050"/>
                </a:solidFill>
                <a:latin typeface="+mj-lt"/>
              </a:rPr>
              <a:t>l’ondelette </a:t>
            </a:r>
            <a:r>
              <a:rPr lang="vi-VN" sz="2200" dirty="0" smtClean="0">
                <a:solidFill>
                  <a:srgbClr val="00B050"/>
                </a:solidFill>
                <a:latin typeface="+mj-lt"/>
              </a:rPr>
              <a:t>d’analyse </a:t>
            </a:r>
            <a:r>
              <a:rPr lang="vi-VN" sz="2200" dirty="0" smtClean="0">
                <a:solidFill>
                  <a:srgbClr val="00B050"/>
                </a:solidFill>
                <a:latin typeface="+mj-lt"/>
              </a:rPr>
              <a:t>soit</a:t>
            </a:r>
            <a:r>
              <a:rPr lang="fr-FR" sz="2200" dirty="0" smtClean="0">
                <a:solidFill>
                  <a:srgbClr val="00B050"/>
                </a:solidFill>
                <a:latin typeface="+mj-lt"/>
              </a:rPr>
              <a:t> é</a:t>
            </a:r>
            <a:r>
              <a:rPr lang="vi-VN" sz="2200" dirty="0" smtClean="0">
                <a:solidFill>
                  <a:srgbClr val="00B050"/>
                </a:solidFill>
                <a:latin typeface="+mj-lt"/>
              </a:rPr>
              <a:t>gale </a:t>
            </a:r>
            <a:r>
              <a:rPr lang="fr-FR" sz="2200" dirty="0" smtClean="0">
                <a:solidFill>
                  <a:srgbClr val="00B050"/>
                </a:solidFill>
                <a:latin typeface="+mj-lt"/>
              </a:rPr>
              <a:t>à</a:t>
            </a:r>
            <a:r>
              <a:rPr lang="vi-VN" sz="2200" dirty="0" smtClean="0">
                <a:solidFill>
                  <a:srgbClr val="00B050"/>
                </a:solidFill>
                <a:latin typeface="+mj-lt"/>
              </a:rPr>
              <a:t> </a:t>
            </a:r>
            <a:r>
              <a:rPr lang="vi-VN" sz="2200" dirty="0" smtClean="0">
                <a:solidFill>
                  <a:srgbClr val="00B050"/>
                </a:solidFill>
                <a:latin typeface="+mj-lt"/>
              </a:rPr>
              <a:t>celle de </a:t>
            </a:r>
            <a:r>
              <a:rPr lang="vi-VN" sz="2200" dirty="0" smtClean="0">
                <a:solidFill>
                  <a:srgbClr val="00B050"/>
                </a:solidFill>
                <a:latin typeface="+mj-lt"/>
              </a:rPr>
              <a:t>synth</a:t>
            </a:r>
            <a:r>
              <a:rPr lang="fr-FR" sz="2200" dirty="0" smtClean="0">
                <a:solidFill>
                  <a:srgbClr val="00B050"/>
                </a:solidFill>
                <a:latin typeface="+mj-lt"/>
              </a:rPr>
              <a:t>è</a:t>
            </a:r>
            <a:r>
              <a:rPr lang="vi-VN" sz="2200" dirty="0" smtClean="0">
                <a:solidFill>
                  <a:srgbClr val="00B050"/>
                </a:solidFill>
                <a:latin typeface="+mj-lt"/>
              </a:rPr>
              <a:t>se il </a:t>
            </a:r>
            <a:r>
              <a:rPr lang="vi-VN" sz="2200" dirty="0" smtClean="0">
                <a:solidFill>
                  <a:srgbClr val="00B050"/>
                </a:solidFill>
                <a:latin typeface="+mj-lt"/>
              </a:rPr>
              <a:t>est possible de construire des ondelettes </a:t>
            </a:r>
            <a:r>
              <a:rPr lang="vi-VN" sz="2200" dirty="0" smtClean="0">
                <a:solidFill>
                  <a:srgbClr val="00B050"/>
                </a:solidFill>
                <a:latin typeface="+mj-lt"/>
              </a:rPr>
              <a:t>birothogonales</a:t>
            </a:r>
            <a:r>
              <a:rPr lang="fr-FR" sz="2200" dirty="0" smtClean="0">
                <a:solidFill>
                  <a:srgbClr val="00B050"/>
                </a:solidFill>
                <a:latin typeface="+mj-lt"/>
              </a:rPr>
              <a:t> </a:t>
            </a:r>
            <a:r>
              <a:rPr lang="vi-VN" sz="2200" dirty="0" smtClean="0">
                <a:solidFill>
                  <a:srgbClr val="00B050"/>
                </a:solidFill>
                <a:latin typeface="+mj-lt"/>
              </a:rPr>
              <a:t>sym </a:t>
            </a:r>
            <a:r>
              <a:rPr lang="vi-VN" sz="2200" dirty="0" smtClean="0">
                <a:solidFill>
                  <a:srgbClr val="00B050"/>
                </a:solidFill>
                <a:latin typeface="+mj-lt"/>
              </a:rPr>
              <a:t>́etriques avec plus d’un moment nul. </a:t>
            </a:r>
            <a:endParaRPr lang="fr-FR" sz="2200" dirty="0" smtClean="0">
              <a:solidFill>
                <a:srgbClr val="00B050"/>
              </a:solidFill>
              <a:latin typeface="+mj-lt"/>
            </a:endParaRPr>
          </a:p>
          <a:p>
            <a:pPr algn="just"/>
            <a:endParaRPr lang="fr-FR" sz="2200" dirty="0" smtClean="0">
              <a:latin typeface="+mj-lt"/>
              <a:cs typeface="Times New Roman" pitchFamily="18" charset="0"/>
            </a:endParaRPr>
          </a:p>
          <a:p>
            <a:pPr algn="just"/>
            <a:r>
              <a:rPr lang="fr-FR" sz="2200" dirty="0" smtClean="0">
                <a:solidFill>
                  <a:srgbClr val="C00000"/>
                </a:solidFill>
                <a:latin typeface="+mj-lt"/>
              </a:rPr>
              <a:t>Construction similaire aux ondelettes orthogonales. Il faut trouver deux </a:t>
            </a:r>
            <a:r>
              <a:rPr lang="fr-FR" sz="2200" dirty="0" smtClean="0">
                <a:solidFill>
                  <a:srgbClr val="C00000"/>
                </a:solidFill>
                <a:latin typeface="+mj-lt"/>
              </a:rPr>
              <a:t>filtre h</a:t>
            </a:r>
            <a:r>
              <a:rPr lang="fr-FR" sz="2200" baseline="-25000" dirty="0" smtClean="0">
                <a:solidFill>
                  <a:srgbClr val="C00000"/>
                </a:solidFill>
                <a:latin typeface="+mj-lt"/>
              </a:rPr>
              <a:t>0</a:t>
            </a:r>
            <a:r>
              <a:rPr lang="fr-FR" sz="2200" dirty="0" smtClean="0">
                <a:solidFill>
                  <a:srgbClr val="C00000"/>
                </a:solidFill>
                <a:latin typeface="+mj-lt"/>
              </a:rPr>
              <a:t> et h</a:t>
            </a:r>
            <a:r>
              <a:rPr lang="fr-FR" sz="2200" baseline="-25000" dirty="0" smtClean="0">
                <a:solidFill>
                  <a:srgbClr val="C00000"/>
                </a:solidFill>
                <a:latin typeface="+mj-lt"/>
              </a:rPr>
              <a:t>1</a:t>
            </a:r>
            <a:r>
              <a:rPr lang="fr-FR" sz="2200" dirty="0" smtClean="0">
                <a:solidFill>
                  <a:srgbClr val="C00000"/>
                </a:solidFill>
                <a:latin typeface="+mj-lt"/>
              </a:rPr>
              <a:t>  tels </a:t>
            </a:r>
            <a:r>
              <a:rPr lang="fr-FR" sz="2200" dirty="0" smtClean="0">
                <a:solidFill>
                  <a:srgbClr val="C00000"/>
                </a:solidFill>
                <a:latin typeface="+mj-lt"/>
              </a:rPr>
              <a:t>que</a:t>
            </a:r>
            <a:endParaRPr lang="fr-FR" sz="2200" dirty="0">
              <a:solidFill>
                <a:srgbClr val="C00000"/>
              </a:solidFill>
              <a:latin typeface="+mj-lt"/>
              <a:cs typeface="Times New Roman" pitchFamily="18" charset="0"/>
            </a:endParaRPr>
          </a:p>
        </p:txBody>
      </p:sp>
      <p:graphicFrame>
        <p:nvGraphicFramePr>
          <p:cNvPr id="80897" name="Object 1"/>
          <p:cNvGraphicFramePr>
            <a:graphicFrameLocks noChangeAspect="1"/>
          </p:cNvGraphicFramePr>
          <p:nvPr/>
        </p:nvGraphicFramePr>
        <p:xfrm>
          <a:off x="2071670" y="6411913"/>
          <a:ext cx="5072062" cy="446087"/>
        </p:xfrm>
        <a:graphic>
          <a:graphicData uri="http://schemas.openxmlformats.org/presentationml/2006/ole">
            <p:oleObj spid="_x0000_s80897" name="Équation" r:id="rId3" imgW="2743200" imgH="241200" progId="Equation.3">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41</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 BIORTHOGONALES</a:t>
            </a:r>
            <a:endParaRPr lang="fr-FR" sz="3000" b="1" dirty="0">
              <a:solidFill>
                <a:srgbClr val="FF0000"/>
              </a:solidFill>
              <a:latin typeface="Times New Roman" pitchFamily="18" charset="0"/>
              <a:cs typeface="Times New Roman" pitchFamily="18" charset="0"/>
            </a:endParaRP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err="1" smtClean="0">
                <a:solidFill>
                  <a:srgbClr val="002060"/>
                </a:solidFill>
                <a:latin typeface="Times New Roman" pitchFamily="18" charset="0"/>
                <a:cs typeface="Times New Roman" pitchFamily="18" charset="0"/>
              </a:rPr>
              <a:t>Biorthogonal</a:t>
            </a:r>
            <a:r>
              <a:rPr lang="fr-FR" sz="2400" b="1" dirty="0" smtClean="0">
                <a:solidFill>
                  <a:srgbClr val="002060"/>
                </a:solidFill>
                <a:latin typeface="Times New Roman" pitchFamily="18" charset="0"/>
                <a:cs typeface="Times New Roman" pitchFamily="18" charset="0"/>
              </a:rPr>
              <a:t> 1.3 (bior1.3)</a:t>
            </a:r>
            <a:endParaRPr lang="fr-FR" sz="2400" b="1" dirty="0">
              <a:solidFill>
                <a:srgbClr val="002060"/>
              </a:solidFill>
              <a:latin typeface="Times New Roman" pitchFamily="18" charset="0"/>
              <a:cs typeface="Times New Roman" pitchFamily="18" charset="0"/>
            </a:endParaRPr>
          </a:p>
        </p:txBody>
      </p:sp>
      <p:pic>
        <p:nvPicPr>
          <p:cNvPr id="79873" name="Picture 1"/>
          <p:cNvPicPr>
            <a:picLocks noChangeAspect="1" noChangeArrowheads="1"/>
          </p:cNvPicPr>
          <p:nvPr/>
        </p:nvPicPr>
        <p:blipFill>
          <a:blip r:embed="rId2"/>
          <a:srcRect/>
          <a:stretch>
            <a:fillRect/>
          </a:stretch>
        </p:blipFill>
        <p:spPr bwMode="auto">
          <a:xfrm>
            <a:off x="0" y="928670"/>
            <a:ext cx="3528000" cy="2520000"/>
          </a:xfrm>
          <a:prstGeom prst="rect">
            <a:avLst/>
          </a:prstGeom>
          <a:noFill/>
          <a:ln w="9525">
            <a:noFill/>
            <a:miter lim="800000"/>
            <a:headEnd/>
            <a:tailEnd/>
          </a:ln>
          <a:effectLst/>
        </p:spPr>
      </p:pic>
      <p:pic>
        <p:nvPicPr>
          <p:cNvPr id="79874" name="Picture 2"/>
          <p:cNvPicPr>
            <a:picLocks noChangeAspect="1" noChangeArrowheads="1"/>
          </p:cNvPicPr>
          <p:nvPr/>
        </p:nvPicPr>
        <p:blipFill>
          <a:blip r:embed="rId3"/>
          <a:srcRect/>
          <a:stretch>
            <a:fillRect/>
          </a:stretch>
        </p:blipFill>
        <p:spPr bwMode="auto">
          <a:xfrm>
            <a:off x="5616032" y="1000108"/>
            <a:ext cx="3528000" cy="2520000"/>
          </a:xfrm>
          <a:prstGeom prst="rect">
            <a:avLst/>
          </a:prstGeom>
          <a:noFill/>
          <a:ln w="9525">
            <a:noFill/>
            <a:miter lim="800000"/>
            <a:headEnd/>
            <a:tailEnd/>
          </a:ln>
          <a:effectLst/>
        </p:spPr>
      </p:pic>
      <p:sp>
        <p:nvSpPr>
          <p:cNvPr id="79876" name="AutoShape 4" descr="Biorthogonal 1.3 Reconstruction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877" name="Picture 5"/>
          <p:cNvPicPr>
            <a:picLocks noChangeAspect="1" noChangeArrowheads="1"/>
          </p:cNvPicPr>
          <p:nvPr/>
        </p:nvPicPr>
        <p:blipFill>
          <a:blip r:embed="rId4"/>
          <a:srcRect/>
          <a:stretch>
            <a:fillRect/>
          </a:stretch>
        </p:blipFill>
        <p:spPr bwMode="auto">
          <a:xfrm>
            <a:off x="0" y="3643314"/>
            <a:ext cx="3528000" cy="2520000"/>
          </a:xfrm>
          <a:prstGeom prst="rect">
            <a:avLst/>
          </a:prstGeom>
          <a:noFill/>
          <a:ln w="9525">
            <a:noFill/>
            <a:miter lim="800000"/>
            <a:headEnd/>
            <a:tailEnd/>
          </a:ln>
          <a:effectLst/>
        </p:spPr>
      </p:pic>
      <p:sp>
        <p:nvSpPr>
          <p:cNvPr id="79879" name="AutoShape 7" descr="Biorthogonal 1.3 Reconstruction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880" name="Picture 8"/>
          <p:cNvPicPr>
            <a:picLocks noChangeAspect="1" noChangeArrowheads="1"/>
          </p:cNvPicPr>
          <p:nvPr/>
        </p:nvPicPr>
        <p:blipFill>
          <a:blip r:embed="rId5"/>
          <a:srcRect/>
          <a:stretch>
            <a:fillRect/>
          </a:stretch>
        </p:blipFill>
        <p:spPr bwMode="auto">
          <a:xfrm>
            <a:off x="5616032" y="3643314"/>
            <a:ext cx="3528000" cy="2520000"/>
          </a:xfrm>
          <a:prstGeom prst="rect">
            <a:avLst/>
          </a:prstGeom>
          <a:noFill/>
          <a:ln w="9525">
            <a:noFill/>
            <a:miter lim="800000"/>
            <a:headEnd/>
            <a:tailEnd/>
          </a:ln>
          <a:effectLst/>
        </p:spPr>
      </p:pic>
      <p:sp>
        <p:nvSpPr>
          <p:cNvPr id="12" name="ZoneTexte 11"/>
          <p:cNvSpPr txBox="1"/>
          <p:nvPr/>
        </p:nvSpPr>
        <p:spPr>
          <a:xfrm>
            <a:off x="285720" y="3286124"/>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3" name="ZoneTexte 12"/>
          <p:cNvSpPr txBox="1"/>
          <p:nvPr/>
        </p:nvSpPr>
        <p:spPr>
          <a:xfrm>
            <a:off x="5000660" y="3286124"/>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4" name="ZoneTexte 13"/>
          <p:cNvSpPr txBox="1"/>
          <p:nvPr/>
        </p:nvSpPr>
        <p:spPr>
          <a:xfrm>
            <a:off x="3071802" y="2143116"/>
            <a:ext cx="2428892" cy="400110"/>
          </a:xfrm>
          <a:prstGeom prst="rect">
            <a:avLst/>
          </a:prstGeom>
          <a:noFill/>
        </p:spPr>
        <p:txBody>
          <a:bodyPr wrap="square" rtlCol="0">
            <a:spAutoFit/>
          </a:bodyPr>
          <a:lstStyle/>
          <a:p>
            <a:pPr algn="ctr"/>
            <a:r>
              <a:rPr lang="fr-FR" sz="2000" b="1" u="sng" dirty="0" smtClean="0">
                <a:solidFill>
                  <a:srgbClr val="FF0000"/>
                </a:solidFill>
              </a:rPr>
              <a:t>ANALYSE</a:t>
            </a:r>
            <a:endParaRPr lang="fr-FR" sz="2000" b="1" u="sng" dirty="0">
              <a:solidFill>
                <a:srgbClr val="FF0000"/>
              </a:solidFill>
            </a:endParaRPr>
          </a:p>
        </p:txBody>
      </p:sp>
      <p:sp>
        <p:nvSpPr>
          <p:cNvPr id="15" name="ZoneTexte 14"/>
          <p:cNvSpPr txBox="1"/>
          <p:nvPr/>
        </p:nvSpPr>
        <p:spPr>
          <a:xfrm>
            <a:off x="3071802" y="5029154"/>
            <a:ext cx="2428892" cy="400110"/>
          </a:xfrm>
          <a:prstGeom prst="rect">
            <a:avLst/>
          </a:prstGeom>
          <a:noFill/>
        </p:spPr>
        <p:txBody>
          <a:bodyPr wrap="square" rtlCol="0">
            <a:spAutoFit/>
          </a:bodyPr>
          <a:lstStyle/>
          <a:p>
            <a:pPr algn="ctr"/>
            <a:r>
              <a:rPr lang="fr-FR" sz="2000" b="1" u="sng" dirty="0" smtClean="0">
                <a:solidFill>
                  <a:srgbClr val="00B050"/>
                </a:solidFill>
              </a:rPr>
              <a:t>SYNTHESE</a:t>
            </a:r>
            <a:endParaRPr lang="fr-FR" sz="2000" b="1" u="sng" dirty="0">
              <a:solidFill>
                <a:srgbClr val="00B050"/>
              </a:solidFill>
            </a:endParaRPr>
          </a:p>
        </p:txBody>
      </p:sp>
      <p:sp>
        <p:nvSpPr>
          <p:cNvPr id="16" name="ZoneTexte 15"/>
          <p:cNvSpPr txBox="1"/>
          <p:nvPr/>
        </p:nvSpPr>
        <p:spPr>
          <a:xfrm>
            <a:off x="285720" y="6072206"/>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7" name="ZoneTexte 16"/>
          <p:cNvSpPr txBox="1"/>
          <p:nvPr/>
        </p:nvSpPr>
        <p:spPr>
          <a:xfrm>
            <a:off x="5000660" y="6072206"/>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8" name="Rectangle 17"/>
          <p:cNvSpPr/>
          <p:nvPr/>
        </p:nvSpPr>
        <p:spPr>
          <a:xfrm>
            <a:off x="2285984" y="6488668"/>
            <a:ext cx="4555799" cy="369332"/>
          </a:xfrm>
          <a:prstGeom prst="rect">
            <a:avLst/>
          </a:prstGeom>
        </p:spPr>
        <p:txBody>
          <a:bodyPr wrap="none">
            <a:spAutoFit/>
          </a:bodyPr>
          <a:lstStyle/>
          <a:p>
            <a:r>
              <a:rPr lang="fr-FR" i="1" dirty="0" smtClean="0"/>
              <a:t>http://wavelets.pybytes.com/wavelet/bior1.3/</a:t>
            </a:r>
            <a:endParaRPr lang="fr-FR"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42</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 BIORTHOGONALES</a:t>
            </a:r>
            <a:endParaRPr lang="fr-FR" sz="3000" b="1" dirty="0">
              <a:solidFill>
                <a:srgbClr val="FF0000"/>
              </a:solidFill>
              <a:latin typeface="Times New Roman" pitchFamily="18" charset="0"/>
              <a:cs typeface="Times New Roman" pitchFamily="18" charset="0"/>
            </a:endParaRP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err="1" smtClean="0">
                <a:solidFill>
                  <a:srgbClr val="002060"/>
                </a:solidFill>
                <a:latin typeface="Times New Roman" pitchFamily="18" charset="0"/>
                <a:cs typeface="Times New Roman" pitchFamily="18" charset="0"/>
              </a:rPr>
              <a:t>Biorthogonal</a:t>
            </a:r>
            <a:r>
              <a:rPr lang="fr-FR" sz="2400" b="1" dirty="0" smtClean="0">
                <a:solidFill>
                  <a:srgbClr val="002060"/>
                </a:solidFill>
                <a:latin typeface="Times New Roman" pitchFamily="18" charset="0"/>
                <a:cs typeface="Times New Roman" pitchFamily="18" charset="0"/>
              </a:rPr>
              <a:t> </a:t>
            </a:r>
            <a:r>
              <a:rPr lang="fr-FR" sz="2400" b="1" dirty="0" smtClean="0">
                <a:solidFill>
                  <a:srgbClr val="002060"/>
                </a:solidFill>
                <a:latin typeface="Times New Roman" pitchFamily="18" charset="0"/>
                <a:cs typeface="Times New Roman" pitchFamily="18" charset="0"/>
              </a:rPr>
              <a:t>1.5 </a:t>
            </a:r>
            <a:r>
              <a:rPr lang="fr-FR" sz="2400" b="1" dirty="0" smtClean="0">
                <a:solidFill>
                  <a:srgbClr val="002060"/>
                </a:solidFill>
                <a:latin typeface="Times New Roman" pitchFamily="18" charset="0"/>
                <a:cs typeface="Times New Roman" pitchFamily="18" charset="0"/>
              </a:rPr>
              <a:t>(</a:t>
            </a:r>
            <a:r>
              <a:rPr lang="fr-FR" sz="2400" b="1" dirty="0" smtClean="0">
                <a:solidFill>
                  <a:srgbClr val="002060"/>
                </a:solidFill>
                <a:latin typeface="Times New Roman" pitchFamily="18" charset="0"/>
                <a:cs typeface="Times New Roman" pitchFamily="18" charset="0"/>
              </a:rPr>
              <a:t>bior1.5)</a:t>
            </a:r>
            <a:endParaRPr lang="fr-FR" sz="2400" b="1" dirty="0">
              <a:solidFill>
                <a:srgbClr val="002060"/>
              </a:solidFill>
              <a:latin typeface="Times New Roman" pitchFamily="18" charset="0"/>
              <a:cs typeface="Times New Roman" pitchFamily="18" charset="0"/>
            </a:endParaRPr>
          </a:p>
        </p:txBody>
      </p:sp>
      <p:sp>
        <p:nvSpPr>
          <p:cNvPr id="79876" name="AutoShape 4" descr="Biorthogonal 1.3 Reconstruction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9879" name="AutoShape 7" descr="Biorthogonal 1.3 Reconstruction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85720" y="3286124"/>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3" name="ZoneTexte 12"/>
          <p:cNvSpPr txBox="1"/>
          <p:nvPr/>
        </p:nvSpPr>
        <p:spPr>
          <a:xfrm>
            <a:off x="5000660" y="3286124"/>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4" name="ZoneTexte 13"/>
          <p:cNvSpPr txBox="1"/>
          <p:nvPr/>
        </p:nvSpPr>
        <p:spPr>
          <a:xfrm>
            <a:off x="3071802" y="2143116"/>
            <a:ext cx="2428892" cy="400110"/>
          </a:xfrm>
          <a:prstGeom prst="rect">
            <a:avLst/>
          </a:prstGeom>
          <a:noFill/>
        </p:spPr>
        <p:txBody>
          <a:bodyPr wrap="square" rtlCol="0">
            <a:spAutoFit/>
          </a:bodyPr>
          <a:lstStyle/>
          <a:p>
            <a:pPr algn="ctr"/>
            <a:r>
              <a:rPr lang="fr-FR" sz="2000" b="1" u="sng" dirty="0" smtClean="0">
                <a:solidFill>
                  <a:srgbClr val="FF0000"/>
                </a:solidFill>
              </a:rPr>
              <a:t>ANALYSE</a:t>
            </a:r>
            <a:endParaRPr lang="fr-FR" sz="2000" b="1" u="sng" dirty="0">
              <a:solidFill>
                <a:srgbClr val="FF0000"/>
              </a:solidFill>
            </a:endParaRPr>
          </a:p>
        </p:txBody>
      </p:sp>
      <p:sp>
        <p:nvSpPr>
          <p:cNvPr id="15" name="ZoneTexte 14"/>
          <p:cNvSpPr txBox="1"/>
          <p:nvPr/>
        </p:nvSpPr>
        <p:spPr>
          <a:xfrm>
            <a:off x="3071802" y="5029154"/>
            <a:ext cx="2428892" cy="400110"/>
          </a:xfrm>
          <a:prstGeom prst="rect">
            <a:avLst/>
          </a:prstGeom>
          <a:noFill/>
        </p:spPr>
        <p:txBody>
          <a:bodyPr wrap="square" rtlCol="0">
            <a:spAutoFit/>
          </a:bodyPr>
          <a:lstStyle/>
          <a:p>
            <a:pPr algn="ctr"/>
            <a:r>
              <a:rPr lang="fr-FR" sz="2000" b="1" u="sng" dirty="0" smtClean="0">
                <a:solidFill>
                  <a:srgbClr val="00B050"/>
                </a:solidFill>
              </a:rPr>
              <a:t>SYNTHESE</a:t>
            </a:r>
            <a:endParaRPr lang="fr-FR" sz="2000" b="1" u="sng" dirty="0">
              <a:solidFill>
                <a:srgbClr val="00B050"/>
              </a:solidFill>
            </a:endParaRPr>
          </a:p>
        </p:txBody>
      </p:sp>
      <p:sp>
        <p:nvSpPr>
          <p:cNvPr id="16" name="ZoneTexte 15"/>
          <p:cNvSpPr txBox="1"/>
          <p:nvPr/>
        </p:nvSpPr>
        <p:spPr>
          <a:xfrm>
            <a:off x="285720" y="6072206"/>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7" name="ZoneTexte 16"/>
          <p:cNvSpPr txBox="1"/>
          <p:nvPr/>
        </p:nvSpPr>
        <p:spPr>
          <a:xfrm>
            <a:off x="5000660" y="6072206"/>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8" name="Rectangle 17"/>
          <p:cNvSpPr/>
          <p:nvPr/>
        </p:nvSpPr>
        <p:spPr>
          <a:xfrm>
            <a:off x="2285984" y="6488668"/>
            <a:ext cx="4555799" cy="369332"/>
          </a:xfrm>
          <a:prstGeom prst="rect">
            <a:avLst/>
          </a:prstGeom>
        </p:spPr>
        <p:txBody>
          <a:bodyPr wrap="none">
            <a:spAutoFit/>
          </a:bodyPr>
          <a:lstStyle/>
          <a:p>
            <a:r>
              <a:rPr lang="fr-FR" i="1" dirty="0" smtClean="0"/>
              <a:t>http://</a:t>
            </a:r>
            <a:r>
              <a:rPr lang="fr-FR" i="1" dirty="0" smtClean="0"/>
              <a:t>wavelets.pybytes.com/wavelet/bior1.5/</a:t>
            </a:r>
            <a:endParaRPr lang="fr-FR" i="1" dirty="0"/>
          </a:p>
        </p:txBody>
      </p:sp>
      <p:pic>
        <p:nvPicPr>
          <p:cNvPr id="117762" name="Picture 2"/>
          <p:cNvPicPr>
            <a:picLocks noChangeAspect="1" noChangeArrowheads="1"/>
          </p:cNvPicPr>
          <p:nvPr/>
        </p:nvPicPr>
        <p:blipFill>
          <a:blip r:embed="rId2"/>
          <a:srcRect/>
          <a:stretch>
            <a:fillRect/>
          </a:stretch>
        </p:blipFill>
        <p:spPr bwMode="auto">
          <a:xfrm>
            <a:off x="0" y="928670"/>
            <a:ext cx="3528000" cy="2520000"/>
          </a:xfrm>
          <a:prstGeom prst="rect">
            <a:avLst/>
          </a:prstGeom>
          <a:noFill/>
          <a:ln w="9525">
            <a:noFill/>
            <a:miter lim="800000"/>
            <a:headEnd/>
            <a:tailEnd/>
          </a:ln>
          <a:effectLst/>
        </p:spPr>
      </p:pic>
      <p:pic>
        <p:nvPicPr>
          <p:cNvPr id="117763" name="Picture 3"/>
          <p:cNvPicPr>
            <a:picLocks noChangeAspect="1" noChangeArrowheads="1"/>
          </p:cNvPicPr>
          <p:nvPr/>
        </p:nvPicPr>
        <p:blipFill>
          <a:blip r:embed="rId3"/>
          <a:srcRect/>
          <a:stretch>
            <a:fillRect/>
          </a:stretch>
        </p:blipFill>
        <p:spPr bwMode="auto">
          <a:xfrm>
            <a:off x="5572132" y="909000"/>
            <a:ext cx="3528000" cy="2520000"/>
          </a:xfrm>
          <a:prstGeom prst="rect">
            <a:avLst/>
          </a:prstGeom>
          <a:noFill/>
          <a:ln w="9525">
            <a:noFill/>
            <a:miter lim="800000"/>
            <a:headEnd/>
            <a:tailEnd/>
          </a:ln>
          <a:effectLst/>
        </p:spPr>
      </p:pic>
      <p:pic>
        <p:nvPicPr>
          <p:cNvPr id="117764" name="Picture 4"/>
          <p:cNvPicPr>
            <a:picLocks noChangeAspect="1" noChangeArrowheads="1"/>
          </p:cNvPicPr>
          <p:nvPr/>
        </p:nvPicPr>
        <p:blipFill>
          <a:blip r:embed="rId4"/>
          <a:srcRect/>
          <a:stretch>
            <a:fillRect/>
          </a:stretch>
        </p:blipFill>
        <p:spPr bwMode="auto">
          <a:xfrm>
            <a:off x="0" y="3695082"/>
            <a:ext cx="3528000" cy="2520000"/>
          </a:xfrm>
          <a:prstGeom prst="rect">
            <a:avLst/>
          </a:prstGeom>
          <a:noFill/>
          <a:ln w="9525">
            <a:noFill/>
            <a:miter lim="800000"/>
            <a:headEnd/>
            <a:tailEnd/>
          </a:ln>
          <a:effectLst/>
        </p:spPr>
      </p:pic>
      <p:pic>
        <p:nvPicPr>
          <p:cNvPr id="117765" name="Picture 5"/>
          <p:cNvPicPr>
            <a:picLocks noChangeAspect="1" noChangeArrowheads="1"/>
          </p:cNvPicPr>
          <p:nvPr/>
        </p:nvPicPr>
        <p:blipFill>
          <a:blip r:embed="rId5"/>
          <a:srcRect/>
          <a:stretch>
            <a:fillRect/>
          </a:stretch>
        </p:blipFill>
        <p:spPr bwMode="auto">
          <a:xfrm>
            <a:off x="5616032" y="3643314"/>
            <a:ext cx="3528000" cy="25200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43</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 BIORTHOGONALES</a:t>
            </a:r>
            <a:endParaRPr lang="fr-FR" sz="3000" b="1" dirty="0">
              <a:solidFill>
                <a:srgbClr val="FF0000"/>
              </a:solidFill>
              <a:latin typeface="Times New Roman" pitchFamily="18" charset="0"/>
              <a:cs typeface="Times New Roman" pitchFamily="18" charset="0"/>
            </a:endParaRP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err="1" smtClean="0">
                <a:solidFill>
                  <a:srgbClr val="002060"/>
                </a:solidFill>
                <a:latin typeface="Times New Roman" pitchFamily="18" charset="0"/>
                <a:cs typeface="Times New Roman" pitchFamily="18" charset="0"/>
              </a:rPr>
              <a:t>Biorthogonal</a:t>
            </a:r>
            <a:r>
              <a:rPr lang="fr-FR" sz="2400" b="1" dirty="0" smtClean="0">
                <a:solidFill>
                  <a:srgbClr val="002060"/>
                </a:solidFill>
                <a:latin typeface="Times New Roman" pitchFamily="18" charset="0"/>
                <a:cs typeface="Times New Roman" pitchFamily="18" charset="0"/>
              </a:rPr>
              <a:t> </a:t>
            </a:r>
            <a:r>
              <a:rPr lang="fr-FR" sz="2400" b="1" dirty="0" smtClean="0">
                <a:solidFill>
                  <a:srgbClr val="002060"/>
                </a:solidFill>
                <a:latin typeface="Times New Roman" pitchFamily="18" charset="0"/>
                <a:cs typeface="Times New Roman" pitchFamily="18" charset="0"/>
              </a:rPr>
              <a:t>2.2 </a:t>
            </a:r>
            <a:r>
              <a:rPr lang="fr-FR" sz="2400" b="1" dirty="0" smtClean="0">
                <a:solidFill>
                  <a:srgbClr val="002060"/>
                </a:solidFill>
                <a:latin typeface="Times New Roman" pitchFamily="18" charset="0"/>
                <a:cs typeface="Times New Roman" pitchFamily="18" charset="0"/>
              </a:rPr>
              <a:t>(</a:t>
            </a:r>
            <a:r>
              <a:rPr lang="fr-FR" sz="2400" b="1" dirty="0" smtClean="0">
                <a:solidFill>
                  <a:srgbClr val="002060"/>
                </a:solidFill>
                <a:latin typeface="Times New Roman" pitchFamily="18" charset="0"/>
                <a:cs typeface="Times New Roman" pitchFamily="18" charset="0"/>
              </a:rPr>
              <a:t>bior2.2)</a:t>
            </a:r>
            <a:endParaRPr lang="fr-FR" sz="2400" b="1" dirty="0">
              <a:solidFill>
                <a:srgbClr val="002060"/>
              </a:solidFill>
              <a:latin typeface="Times New Roman" pitchFamily="18" charset="0"/>
              <a:cs typeface="Times New Roman" pitchFamily="18" charset="0"/>
            </a:endParaRPr>
          </a:p>
        </p:txBody>
      </p:sp>
      <p:sp>
        <p:nvSpPr>
          <p:cNvPr id="79876" name="AutoShape 4" descr="Biorthogonal 1.3 Reconstruction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9879" name="AutoShape 7" descr="Biorthogonal 1.3 Reconstruction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85720" y="3286124"/>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3" name="ZoneTexte 12"/>
          <p:cNvSpPr txBox="1"/>
          <p:nvPr/>
        </p:nvSpPr>
        <p:spPr>
          <a:xfrm>
            <a:off x="5000660" y="3299031"/>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4" name="ZoneTexte 13"/>
          <p:cNvSpPr txBox="1"/>
          <p:nvPr/>
        </p:nvSpPr>
        <p:spPr>
          <a:xfrm>
            <a:off x="3071802" y="2143116"/>
            <a:ext cx="2428892" cy="400110"/>
          </a:xfrm>
          <a:prstGeom prst="rect">
            <a:avLst/>
          </a:prstGeom>
          <a:noFill/>
        </p:spPr>
        <p:txBody>
          <a:bodyPr wrap="square" rtlCol="0">
            <a:spAutoFit/>
          </a:bodyPr>
          <a:lstStyle/>
          <a:p>
            <a:pPr algn="ctr"/>
            <a:r>
              <a:rPr lang="fr-FR" sz="2000" b="1" u="sng" dirty="0" smtClean="0">
                <a:solidFill>
                  <a:srgbClr val="FF0000"/>
                </a:solidFill>
              </a:rPr>
              <a:t>ANALYSE</a:t>
            </a:r>
            <a:endParaRPr lang="fr-FR" sz="2000" b="1" u="sng" dirty="0">
              <a:solidFill>
                <a:srgbClr val="FF0000"/>
              </a:solidFill>
            </a:endParaRPr>
          </a:p>
        </p:txBody>
      </p:sp>
      <p:sp>
        <p:nvSpPr>
          <p:cNvPr id="15" name="ZoneTexte 14"/>
          <p:cNvSpPr txBox="1"/>
          <p:nvPr/>
        </p:nvSpPr>
        <p:spPr>
          <a:xfrm>
            <a:off x="3071802" y="5029154"/>
            <a:ext cx="2428892" cy="400110"/>
          </a:xfrm>
          <a:prstGeom prst="rect">
            <a:avLst/>
          </a:prstGeom>
          <a:noFill/>
        </p:spPr>
        <p:txBody>
          <a:bodyPr wrap="square" rtlCol="0">
            <a:spAutoFit/>
          </a:bodyPr>
          <a:lstStyle/>
          <a:p>
            <a:pPr algn="ctr"/>
            <a:r>
              <a:rPr lang="fr-FR" sz="2000" b="1" u="sng" dirty="0" smtClean="0">
                <a:solidFill>
                  <a:srgbClr val="00B050"/>
                </a:solidFill>
              </a:rPr>
              <a:t>SYNTHESE</a:t>
            </a:r>
            <a:endParaRPr lang="fr-FR" sz="2000" b="1" u="sng" dirty="0">
              <a:solidFill>
                <a:srgbClr val="00B050"/>
              </a:solidFill>
            </a:endParaRPr>
          </a:p>
        </p:txBody>
      </p:sp>
      <p:sp>
        <p:nvSpPr>
          <p:cNvPr id="16" name="ZoneTexte 15"/>
          <p:cNvSpPr txBox="1"/>
          <p:nvPr/>
        </p:nvSpPr>
        <p:spPr>
          <a:xfrm>
            <a:off x="285720" y="6072206"/>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7" name="ZoneTexte 16"/>
          <p:cNvSpPr txBox="1"/>
          <p:nvPr/>
        </p:nvSpPr>
        <p:spPr>
          <a:xfrm>
            <a:off x="5000660" y="6072206"/>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8" name="Rectangle 17"/>
          <p:cNvSpPr/>
          <p:nvPr/>
        </p:nvSpPr>
        <p:spPr>
          <a:xfrm>
            <a:off x="2285984" y="6488668"/>
            <a:ext cx="4649671" cy="369332"/>
          </a:xfrm>
          <a:prstGeom prst="rect">
            <a:avLst/>
          </a:prstGeom>
        </p:spPr>
        <p:txBody>
          <a:bodyPr wrap="none">
            <a:spAutoFit/>
          </a:bodyPr>
          <a:lstStyle/>
          <a:p>
            <a:r>
              <a:rPr lang="fr-FR" i="1" dirty="0" smtClean="0"/>
              <a:t>http://</a:t>
            </a:r>
            <a:r>
              <a:rPr lang="fr-FR" i="1" dirty="0" smtClean="0"/>
              <a:t>wavelets.pybytes.com/wavelet/bior2.2/</a:t>
            </a:r>
            <a:endParaRPr lang="fr-FR" i="1" dirty="0"/>
          </a:p>
        </p:txBody>
      </p:sp>
      <p:pic>
        <p:nvPicPr>
          <p:cNvPr id="118786" name="Picture 2"/>
          <p:cNvPicPr>
            <a:picLocks noChangeAspect="1" noChangeArrowheads="1"/>
          </p:cNvPicPr>
          <p:nvPr/>
        </p:nvPicPr>
        <p:blipFill>
          <a:blip r:embed="rId2"/>
          <a:srcRect/>
          <a:stretch>
            <a:fillRect/>
          </a:stretch>
        </p:blipFill>
        <p:spPr bwMode="auto">
          <a:xfrm>
            <a:off x="-32" y="857232"/>
            <a:ext cx="3528000" cy="2520000"/>
          </a:xfrm>
          <a:prstGeom prst="rect">
            <a:avLst/>
          </a:prstGeom>
          <a:noFill/>
          <a:ln w="9525">
            <a:noFill/>
            <a:miter lim="800000"/>
            <a:headEnd/>
            <a:tailEnd/>
          </a:ln>
          <a:effectLst/>
        </p:spPr>
      </p:pic>
      <p:pic>
        <p:nvPicPr>
          <p:cNvPr id="118787" name="Picture 3"/>
          <p:cNvPicPr>
            <a:picLocks noChangeAspect="1" noChangeArrowheads="1"/>
          </p:cNvPicPr>
          <p:nvPr/>
        </p:nvPicPr>
        <p:blipFill>
          <a:blip r:embed="rId3"/>
          <a:srcRect/>
          <a:stretch>
            <a:fillRect/>
          </a:stretch>
        </p:blipFill>
        <p:spPr bwMode="auto">
          <a:xfrm>
            <a:off x="5616000" y="909000"/>
            <a:ext cx="3528000" cy="2520000"/>
          </a:xfrm>
          <a:prstGeom prst="rect">
            <a:avLst/>
          </a:prstGeom>
          <a:noFill/>
          <a:ln w="9525">
            <a:noFill/>
            <a:miter lim="800000"/>
            <a:headEnd/>
            <a:tailEnd/>
          </a:ln>
          <a:effectLst/>
        </p:spPr>
      </p:pic>
      <p:pic>
        <p:nvPicPr>
          <p:cNvPr id="118788" name="Picture 4"/>
          <p:cNvPicPr>
            <a:picLocks noChangeAspect="1" noChangeArrowheads="1"/>
          </p:cNvPicPr>
          <p:nvPr/>
        </p:nvPicPr>
        <p:blipFill>
          <a:blip r:embed="rId4"/>
          <a:srcRect/>
          <a:stretch>
            <a:fillRect/>
          </a:stretch>
        </p:blipFill>
        <p:spPr bwMode="auto">
          <a:xfrm>
            <a:off x="0" y="3643314"/>
            <a:ext cx="3528000" cy="2520000"/>
          </a:xfrm>
          <a:prstGeom prst="rect">
            <a:avLst/>
          </a:prstGeom>
          <a:noFill/>
          <a:ln w="9525">
            <a:noFill/>
            <a:miter lim="800000"/>
            <a:headEnd/>
            <a:tailEnd/>
          </a:ln>
          <a:effectLst/>
        </p:spPr>
      </p:pic>
      <p:pic>
        <p:nvPicPr>
          <p:cNvPr id="118789" name="Picture 5"/>
          <p:cNvPicPr>
            <a:picLocks noChangeAspect="1" noChangeArrowheads="1"/>
          </p:cNvPicPr>
          <p:nvPr/>
        </p:nvPicPr>
        <p:blipFill>
          <a:blip r:embed="rId5"/>
          <a:srcRect/>
          <a:stretch>
            <a:fillRect/>
          </a:stretch>
        </p:blipFill>
        <p:spPr bwMode="auto">
          <a:xfrm>
            <a:off x="5616032" y="3643314"/>
            <a:ext cx="3528000" cy="25200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785794"/>
            <a:ext cx="9144000" cy="571504"/>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Implémentation DWT 2D (images) 1 seul niveau par banc de filtres 1D</a:t>
            </a:r>
            <a:endParaRPr kumimoji="0" lang="fr-FR" sz="2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graphicFrame>
        <p:nvGraphicFramePr>
          <p:cNvPr id="4" name="Diagramme 3"/>
          <p:cNvGraphicFramePr/>
          <p:nvPr/>
        </p:nvGraphicFramePr>
        <p:xfrm>
          <a:off x="71406" y="2357430"/>
          <a:ext cx="6000792" cy="100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descr="decoppng.png"/>
          <p:cNvPicPr/>
          <p:nvPr/>
        </p:nvPicPr>
        <p:blipFill>
          <a:blip r:embed="rId6"/>
          <a:srcRect l="12157" b="7692"/>
          <a:stretch>
            <a:fillRect/>
          </a:stretch>
        </p:blipFill>
        <p:spPr bwMode="auto">
          <a:xfrm>
            <a:off x="0" y="3429000"/>
            <a:ext cx="9001156" cy="2571768"/>
          </a:xfrm>
          <a:prstGeom prst="rect">
            <a:avLst/>
          </a:prstGeom>
          <a:noFill/>
          <a:ln w="9525">
            <a:noFill/>
            <a:miter lim="800000"/>
            <a:headEnd/>
            <a:tailEnd/>
          </a:ln>
        </p:spPr>
      </p:pic>
      <p:sp>
        <p:nvSpPr>
          <p:cNvPr id="6" name="Accolade fermante 5"/>
          <p:cNvSpPr/>
          <p:nvPr/>
        </p:nvSpPr>
        <p:spPr>
          <a:xfrm rot="16200000">
            <a:off x="2928926" y="-500090"/>
            <a:ext cx="857256" cy="54292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571472" y="1416594"/>
            <a:ext cx="5572164" cy="430887"/>
          </a:xfrm>
          <a:prstGeom prst="rect">
            <a:avLst/>
          </a:prstGeom>
          <a:noFill/>
        </p:spPr>
        <p:txBody>
          <a:bodyPr wrap="square" rtlCol="0">
            <a:spAutoFit/>
          </a:bodyPr>
          <a:lstStyle/>
          <a:p>
            <a:r>
              <a:rPr lang="fr-FR" sz="2200" b="1" dirty="0" smtClean="0">
                <a:solidFill>
                  <a:srgbClr val="7030A0"/>
                </a:solidFill>
              </a:rPr>
              <a:t>1</a:t>
            </a:r>
            <a:r>
              <a:rPr lang="fr-FR" sz="2200" b="1" baseline="30000" dirty="0" smtClean="0">
                <a:solidFill>
                  <a:srgbClr val="7030A0"/>
                </a:solidFill>
              </a:rPr>
              <a:t>er</a:t>
            </a:r>
            <a:r>
              <a:rPr lang="fr-FR" sz="2200" b="1" dirty="0" smtClean="0">
                <a:solidFill>
                  <a:srgbClr val="7030A0"/>
                </a:solidFill>
              </a:rPr>
              <a:t> niveau de décomposition pour une image</a:t>
            </a:r>
            <a:endParaRPr lang="fr-FR" sz="2200" b="1" dirty="0">
              <a:solidFill>
                <a:srgbClr val="7030A0"/>
              </a:solidFill>
            </a:endParaRPr>
          </a:p>
        </p:txBody>
      </p:sp>
      <p:sp>
        <p:nvSpPr>
          <p:cNvPr id="8" name="ZoneTexte 7"/>
          <p:cNvSpPr txBox="1"/>
          <p:nvPr/>
        </p:nvSpPr>
        <p:spPr>
          <a:xfrm>
            <a:off x="0" y="6072206"/>
            <a:ext cx="9144000" cy="707886"/>
          </a:xfrm>
          <a:prstGeom prst="rect">
            <a:avLst/>
          </a:prstGeom>
          <a:noFill/>
        </p:spPr>
        <p:txBody>
          <a:bodyPr wrap="square" rtlCol="0">
            <a:spAutoFit/>
          </a:bodyPr>
          <a:lstStyle/>
          <a:p>
            <a:pPr algn="just"/>
            <a:r>
              <a:rPr lang="fr-FR" sz="2000" b="1" dirty="0" smtClean="0">
                <a:latin typeface="Times New Roman" pitchFamily="18" charset="0"/>
                <a:cs typeface="Times New Roman" pitchFamily="18" charset="0"/>
              </a:rPr>
              <a:t>LL0: Image originale N×N. LL1, HL1, LH1 et HH1 respectivement les composantes Bas-Bas, Haut-bas, Bas-haut et Haut-haut, chacune de taille N/2×N/2</a:t>
            </a:r>
            <a:r>
              <a:rPr lang="fr-FR" dirty="0" smtClean="0"/>
              <a:t>. </a:t>
            </a:r>
            <a:endParaRPr lang="fr-FR" dirty="0"/>
          </a:p>
        </p:txBody>
      </p:sp>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12" name="Espace réservé du numéro de diapositive 11"/>
          <p:cNvSpPr>
            <a:spLocks noGrp="1"/>
          </p:cNvSpPr>
          <p:nvPr>
            <p:ph type="sldNum" sz="quarter" idx="12"/>
          </p:nvPr>
        </p:nvSpPr>
        <p:spPr/>
        <p:txBody>
          <a:bodyPr/>
          <a:lstStyle/>
          <a:p>
            <a:fld id="{2D849293-9FFB-455D-8E04-D5321DD3C202}" type="slidenum">
              <a:rPr lang="fr-FR" smtClean="0"/>
              <a:pPr/>
              <a:t>44</a:t>
            </a:fld>
            <a:endParaRPr lang="fr-F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36" name="Rectangle 136"/>
          <p:cNvSpPr>
            <a:spLocks noGrp="1" noChangeArrowheads="1"/>
          </p:cNvSpPr>
          <p:nvPr>
            <p:ph type="body" idx="1"/>
          </p:nvPr>
        </p:nvSpPr>
        <p:spPr>
          <a:xfrm>
            <a:off x="457347" y="1524000"/>
            <a:ext cx="8548863" cy="4724400"/>
          </a:xfrm>
          <a:noFill/>
          <a:ln/>
        </p:spPr>
        <p:txBody>
          <a:bodyPr/>
          <a:lstStyle/>
          <a:p>
            <a:endParaRPr lang="en-US">
              <a:solidFill>
                <a:srgbClr val="0000CC"/>
              </a:solidFill>
              <a:latin typeface="Bookman Old Style" pitchFamily="18" charset="0"/>
            </a:endParaRPr>
          </a:p>
          <a:p>
            <a:pPr>
              <a:buFontTx/>
              <a:buNone/>
            </a:pPr>
            <a:endParaRPr lang="en-US">
              <a:solidFill>
                <a:srgbClr val="0000CC"/>
              </a:solidFill>
              <a:latin typeface="Bookman Old Style" pitchFamily="18" charset="0"/>
            </a:endParaRPr>
          </a:p>
        </p:txBody>
      </p:sp>
      <p:sp>
        <p:nvSpPr>
          <p:cNvPr id="307337" name="Rectangle 137"/>
          <p:cNvSpPr>
            <a:spLocks noChangeArrowheads="1"/>
          </p:cNvSpPr>
          <p:nvPr/>
        </p:nvSpPr>
        <p:spPr bwMode="auto">
          <a:xfrm>
            <a:off x="0" y="1447800"/>
            <a:ext cx="9143999" cy="1371600"/>
          </a:xfrm>
          <a:prstGeom prst="rect">
            <a:avLst/>
          </a:prstGeom>
          <a:noFill/>
          <a:ln w="9525">
            <a:noFill/>
            <a:miter lim="800000"/>
            <a:headEnd/>
            <a:tailEnd/>
          </a:ln>
          <a:effectLst/>
        </p:spPr>
        <p:txBody>
          <a:bodyPr/>
          <a:lstStyle/>
          <a:p>
            <a:pPr marL="342900" indent="-342900">
              <a:spcBef>
                <a:spcPct val="20000"/>
              </a:spcBef>
              <a:buClr>
                <a:srgbClr val="003366"/>
              </a:buClr>
              <a:buFontTx/>
              <a:buChar char="•"/>
            </a:pPr>
            <a:r>
              <a:rPr lang="fr-FR" sz="2400" b="1" dirty="0" smtClean="0">
                <a:solidFill>
                  <a:srgbClr val="7030A0"/>
                </a:solidFill>
                <a:latin typeface="Times New Roman" pitchFamily="18" charset="0"/>
                <a:cs typeface="Times New Roman" pitchFamily="18" charset="0"/>
              </a:rPr>
              <a:t>Identique à un système de sous-bande hiérarchique</a:t>
            </a:r>
            <a:endParaRPr lang="en-US" sz="2400" b="1" dirty="0">
              <a:solidFill>
                <a:srgbClr val="7030A0"/>
              </a:solidFill>
              <a:latin typeface="Times New Roman" pitchFamily="18" charset="0"/>
              <a:cs typeface="Times New Roman" pitchFamily="18" charset="0"/>
            </a:endParaRPr>
          </a:p>
          <a:p>
            <a:pPr marL="742950" lvl="1" indent="-285750">
              <a:spcBef>
                <a:spcPct val="20000"/>
              </a:spcBef>
              <a:buClr>
                <a:srgbClr val="003366"/>
              </a:buClr>
              <a:buFontTx/>
              <a:buChar char="–"/>
            </a:pPr>
            <a:r>
              <a:rPr lang="fr-FR" sz="2200" i="1" dirty="0" smtClean="0">
                <a:solidFill>
                  <a:srgbClr val="00B050"/>
                </a:solidFill>
                <a:latin typeface="Times New Roman" pitchFamily="18" charset="0"/>
                <a:cs typeface="Times New Roman" pitchFamily="18" charset="0"/>
              </a:rPr>
              <a:t>Les sous-bandes sont espacées </a:t>
            </a:r>
            <a:r>
              <a:rPr lang="fr-FR" sz="2200" i="1" dirty="0" err="1" smtClean="0">
                <a:solidFill>
                  <a:srgbClr val="00B050"/>
                </a:solidFill>
                <a:latin typeface="Times New Roman" pitchFamily="18" charset="0"/>
                <a:cs typeface="Times New Roman" pitchFamily="18" charset="0"/>
              </a:rPr>
              <a:t>logarithmiquement</a:t>
            </a:r>
            <a:r>
              <a:rPr lang="fr-FR" sz="2200" i="1" dirty="0" smtClean="0">
                <a:solidFill>
                  <a:srgbClr val="00B050"/>
                </a:solidFill>
                <a:latin typeface="Times New Roman" pitchFamily="18" charset="0"/>
                <a:cs typeface="Times New Roman" pitchFamily="18" charset="0"/>
              </a:rPr>
              <a:t> en fréquence</a:t>
            </a:r>
            <a:endParaRPr lang="en-US" sz="2200" i="1" dirty="0">
              <a:solidFill>
                <a:srgbClr val="00B050"/>
              </a:solidFill>
              <a:latin typeface="Times New Roman" pitchFamily="18" charset="0"/>
              <a:cs typeface="Times New Roman" pitchFamily="18" charset="0"/>
            </a:endParaRPr>
          </a:p>
          <a:p>
            <a:pPr marL="742950" lvl="1" indent="-285750">
              <a:spcBef>
                <a:spcPct val="20000"/>
              </a:spcBef>
              <a:buClr>
                <a:srgbClr val="003366"/>
              </a:buClr>
              <a:buFontTx/>
              <a:buChar char="–"/>
            </a:pPr>
            <a:r>
              <a:rPr lang="fr-FR" sz="2200" i="1" dirty="0" smtClean="0">
                <a:solidFill>
                  <a:srgbClr val="00B050"/>
                </a:solidFill>
                <a:latin typeface="Times New Roman" pitchFamily="18" charset="0"/>
                <a:cs typeface="Times New Roman" pitchFamily="18" charset="0"/>
              </a:rPr>
              <a:t>Les sous-bandes résultent de l'application séparable de filtres</a:t>
            </a:r>
            <a:endParaRPr lang="en-US" sz="2200" i="1" dirty="0">
              <a:solidFill>
                <a:srgbClr val="00B050"/>
              </a:solidFill>
              <a:latin typeface="Times New Roman" pitchFamily="18" charset="0"/>
              <a:cs typeface="Times New Roman" pitchFamily="18" charset="0"/>
            </a:endParaRPr>
          </a:p>
        </p:txBody>
      </p:sp>
      <p:grpSp>
        <p:nvGrpSpPr>
          <p:cNvPr id="2" name="Group 188"/>
          <p:cNvGrpSpPr>
            <a:grpSpLocks/>
          </p:cNvGrpSpPr>
          <p:nvPr/>
        </p:nvGrpSpPr>
        <p:grpSpPr bwMode="auto">
          <a:xfrm>
            <a:off x="785698" y="3048001"/>
            <a:ext cx="2955163" cy="2503488"/>
            <a:chOff x="536" y="1920"/>
            <a:chExt cx="2016" cy="1577"/>
          </a:xfrm>
        </p:grpSpPr>
        <p:grpSp>
          <p:nvGrpSpPr>
            <p:cNvPr id="3" name="Group 153"/>
            <p:cNvGrpSpPr>
              <a:grpSpLocks/>
            </p:cNvGrpSpPr>
            <p:nvPr/>
          </p:nvGrpSpPr>
          <p:grpSpPr bwMode="auto">
            <a:xfrm>
              <a:off x="864" y="1920"/>
              <a:ext cx="1488" cy="1440"/>
              <a:chOff x="864" y="2064"/>
              <a:chExt cx="1488" cy="1440"/>
            </a:xfrm>
          </p:grpSpPr>
          <p:grpSp>
            <p:nvGrpSpPr>
              <p:cNvPr id="4" name="Group 148"/>
              <p:cNvGrpSpPr>
                <a:grpSpLocks/>
              </p:cNvGrpSpPr>
              <p:nvPr/>
            </p:nvGrpSpPr>
            <p:grpSpPr bwMode="auto">
              <a:xfrm>
                <a:off x="864" y="2064"/>
                <a:ext cx="1488" cy="1440"/>
                <a:chOff x="864" y="2064"/>
                <a:chExt cx="1488" cy="1440"/>
              </a:xfrm>
            </p:grpSpPr>
            <p:sp>
              <p:nvSpPr>
                <p:cNvPr id="307343" name="Rectangle 143"/>
                <p:cNvSpPr>
                  <a:spLocks noChangeArrowheads="1"/>
                </p:cNvSpPr>
                <p:nvPr/>
              </p:nvSpPr>
              <p:spPr bwMode="auto">
                <a:xfrm>
                  <a:off x="864" y="2064"/>
                  <a:ext cx="1488" cy="233"/>
                </a:xfrm>
                <a:prstGeom prst="rect">
                  <a:avLst/>
                </a:prstGeom>
                <a:noFill/>
                <a:ln w="9525">
                  <a:solidFill>
                    <a:schemeClr val="tx1"/>
                  </a:solidFill>
                  <a:miter lim="800000"/>
                  <a:headEnd/>
                  <a:tailEnd/>
                </a:ln>
                <a:effectLst/>
              </p:spPr>
              <p:txBody>
                <a:bodyPr anchor="ctr">
                  <a:spAutoFit/>
                </a:bodyPr>
                <a:lstStyle/>
                <a:p>
                  <a:endParaRPr lang="en-US"/>
                </a:p>
              </p:txBody>
            </p:sp>
            <p:sp>
              <p:nvSpPr>
                <p:cNvPr id="307344" name="Line 144"/>
                <p:cNvSpPr>
                  <a:spLocks noChangeShapeType="1"/>
                </p:cNvSpPr>
                <p:nvPr/>
              </p:nvSpPr>
              <p:spPr bwMode="auto">
                <a:xfrm>
                  <a:off x="864" y="2784"/>
                  <a:ext cx="1488" cy="0"/>
                </a:xfrm>
                <a:prstGeom prst="line">
                  <a:avLst/>
                </a:prstGeom>
                <a:noFill/>
                <a:ln w="9525">
                  <a:solidFill>
                    <a:schemeClr val="tx1"/>
                  </a:solidFill>
                  <a:round/>
                  <a:headEnd/>
                  <a:tailEnd/>
                </a:ln>
                <a:effectLst/>
              </p:spPr>
              <p:txBody>
                <a:bodyPr>
                  <a:spAutoFit/>
                </a:bodyPr>
                <a:lstStyle/>
                <a:p>
                  <a:endParaRPr lang="en-US"/>
                </a:p>
              </p:txBody>
            </p:sp>
            <p:sp>
              <p:nvSpPr>
                <p:cNvPr id="307347" name="Line 147"/>
                <p:cNvSpPr>
                  <a:spLocks noChangeShapeType="1"/>
                </p:cNvSpPr>
                <p:nvPr/>
              </p:nvSpPr>
              <p:spPr bwMode="auto">
                <a:xfrm>
                  <a:off x="1605" y="2064"/>
                  <a:ext cx="0" cy="1440"/>
                </a:xfrm>
                <a:prstGeom prst="line">
                  <a:avLst/>
                </a:prstGeom>
                <a:noFill/>
                <a:ln w="9525">
                  <a:solidFill>
                    <a:schemeClr val="tx1"/>
                  </a:solidFill>
                  <a:round/>
                  <a:headEnd/>
                  <a:tailEnd/>
                </a:ln>
                <a:effectLst/>
              </p:spPr>
              <p:txBody>
                <a:bodyPr>
                  <a:spAutoFit/>
                </a:bodyPr>
                <a:lstStyle/>
                <a:p>
                  <a:endParaRPr lang="en-US"/>
                </a:p>
              </p:txBody>
            </p:sp>
          </p:grpSp>
          <p:sp>
            <p:nvSpPr>
              <p:cNvPr id="307349" name="Text Box 149"/>
              <p:cNvSpPr txBox="1">
                <a:spLocks noChangeArrowheads="1"/>
              </p:cNvSpPr>
              <p:nvPr/>
            </p:nvSpPr>
            <p:spPr bwMode="auto">
              <a:xfrm>
                <a:off x="1008" y="2160"/>
                <a:ext cx="480" cy="271"/>
              </a:xfrm>
              <a:prstGeom prst="rect">
                <a:avLst/>
              </a:prstGeom>
              <a:noFill/>
              <a:ln w="9525">
                <a:noFill/>
                <a:miter lim="800000"/>
                <a:headEnd/>
                <a:tailEnd/>
              </a:ln>
              <a:effectLst/>
            </p:spPr>
            <p:txBody>
              <a:bodyPr>
                <a:spAutoFit/>
              </a:bodyPr>
              <a:lstStyle/>
              <a:p>
                <a:r>
                  <a:rPr lang="en-US" sz="2200" i="1">
                    <a:solidFill>
                      <a:srgbClr val="0033CC"/>
                    </a:solidFill>
                  </a:rPr>
                  <a:t>LL</a:t>
                </a:r>
                <a:r>
                  <a:rPr lang="en-US" sz="1400" i="1">
                    <a:solidFill>
                      <a:srgbClr val="0033CC"/>
                    </a:solidFill>
                  </a:rPr>
                  <a:t>1</a:t>
                </a:r>
              </a:p>
            </p:txBody>
          </p:sp>
          <p:sp>
            <p:nvSpPr>
              <p:cNvPr id="307350" name="Text Box 150"/>
              <p:cNvSpPr txBox="1">
                <a:spLocks noChangeArrowheads="1"/>
              </p:cNvSpPr>
              <p:nvPr/>
            </p:nvSpPr>
            <p:spPr bwMode="auto">
              <a:xfrm>
                <a:off x="1008" y="2880"/>
                <a:ext cx="480" cy="271"/>
              </a:xfrm>
              <a:prstGeom prst="rect">
                <a:avLst/>
              </a:prstGeom>
              <a:noFill/>
              <a:ln w="9525">
                <a:noFill/>
                <a:miter lim="800000"/>
                <a:headEnd/>
                <a:tailEnd/>
              </a:ln>
              <a:effectLst/>
            </p:spPr>
            <p:txBody>
              <a:bodyPr>
                <a:spAutoFit/>
              </a:bodyPr>
              <a:lstStyle/>
              <a:p>
                <a:r>
                  <a:rPr lang="en-US" sz="2200" i="1">
                    <a:solidFill>
                      <a:srgbClr val="0033CC"/>
                    </a:solidFill>
                  </a:rPr>
                  <a:t>LH</a:t>
                </a:r>
                <a:r>
                  <a:rPr lang="en-US" sz="1400" i="1">
                    <a:solidFill>
                      <a:srgbClr val="0033CC"/>
                    </a:solidFill>
                  </a:rPr>
                  <a:t>1</a:t>
                </a:r>
              </a:p>
            </p:txBody>
          </p:sp>
          <p:sp>
            <p:nvSpPr>
              <p:cNvPr id="307351" name="Text Box 151"/>
              <p:cNvSpPr txBox="1">
                <a:spLocks noChangeArrowheads="1"/>
              </p:cNvSpPr>
              <p:nvPr/>
            </p:nvSpPr>
            <p:spPr bwMode="auto">
              <a:xfrm>
                <a:off x="1728" y="2153"/>
                <a:ext cx="480" cy="271"/>
              </a:xfrm>
              <a:prstGeom prst="rect">
                <a:avLst/>
              </a:prstGeom>
              <a:noFill/>
              <a:ln w="9525">
                <a:noFill/>
                <a:miter lim="800000"/>
                <a:headEnd/>
                <a:tailEnd/>
              </a:ln>
              <a:effectLst/>
            </p:spPr>
            <p:txBody>
              <a:bodyPr>
                <a:spAutoFit/>
              </a:bodyPr>
              <a:lstStyle/>
              <a:p>
                <a:r>
                  <a:rPr lang="en-US" sz="2200" i="1">
                    <a:solidFill>
                      <a:srgbClr val="0033CC"/>
                    </a:solidFill>
                  </a:rPr>
                  <a:t>HL</a:t>
                </a:r>
                <a:r>
                  <a:rPr lang="en-US" sz="1400" i="1">
                    <a:solidFill>
                      <a:srgbClr val="0033CC"/>
                    </a:solidFill>
                  </a:rPr>
                  <a:t>1</a:t>
                </a:r>
              </a:p>
            </p:txBody>
          </p:sp>
          <p:sp>
            <p:nvSpPr>
              <p:cNvPr id="307352" name="Text Box 152"/>
              <p:cNvSpPr txBox="1">
                <a:spLocks noChangeArrowheads="1"/>
              </p:cNvSpPr>
              <p:nvPr/>
            </p:nvSpPr>
            <p:spPr bwMode="auto">
              <a:xfrm>
                <a:off x="1728" y="2880"/>
                <a:ext cx="480" cy="271"/>
              </a:xfrm>
              <a:prstGeom prst="rect">
                <a:avLst/>
              </a:prstGeom>
              <a:noFill/>
              <a:ln w="9525">
                <a:noFill/>
                <a:miter lim="800000"/>
                <a:headEnd/>
                <a:tailEnd/>
              </a:ln>
              <a:effectLst/>
            </p:spPr>
            <p:txBody>
              <a:bodyPr>
                <a:spAutoFit/>
              </a:bodyPr>
              <a:lstStyle/>
              <a:p>
                <a:r>
                  <a:rPr lang="en-US" sz="2200" i="1">
                    <a:solidFill>
                      <a:srgbClr val="0033CC"/>
                    </a:solidFill>
                  </a:rPr>
                  <a:t>HH</a:t>
                </a:r>
                <a:r>
                  <a:rPr lang="en-US" sz="1400" i="1">
                    <a:solidFill>
                      <a:srgbClr val="0033CC"/>
                    </a:solidFill>
                  </a:rPr>
                  <a:t>1</a:t>
                </a:r>
              </a:p>
            </p:txBody>
          </p:sp>
        </p:grpSp>
        <p:sp>
          <p:nvSpPr>
            <p:cNvPr id="307354" name="Text Box 154"/>
            <p:cNvSpPr txBox="1">
              <a:spLocks noChangeArrowheads="1"/>
            </p:cNvSpPr>
            <p:nvPr/>
          </p:nvSpPr>
          <p:spPr bwMode="auto">
            <a:xfrm>
              <a:off x="536" y="3264"/>
              <a:ext cx="2016" cy="233"/>
            </a:xfrm>
            <a:prstGeom prst="rect">
              <a:avLst/>
            </a:prstGeom>
            <a:noFill/>
            <a:ln w="9525">
              <a:noFill/>
              <a:miter lim="800000"/>
              <a:headEnd/>
              <a:tailEnd/>
            </a:ln>
            <a:effectLst/>
          </p:spPr>
          <p:txBody>
            <a:bodyPr>
              <a:spAutoFit/>
            </a:bodyPr>
            <a:lstStyle/>
            <a:p>
              <a:r>
                <a:rPr lang="en-US" dirty="0" smtClean="0"/>
                <a:t>Premier </a:t>
              </a:r>
              <a:r>
                <a:rPr lang="en-US" dirty="0" err="1" smtClean="0"/>
                <a:t>Niveau</a:t>
              </a:r>
              <a:endParaRPr lang="en-US" dirty="0"/>
            </a:p>
          </p:txBody>
        </p:sp>
      </p:grpSp>
      <p:grpSp>
        <p:nvGrpSpPr>
          <p:cNvPr id="5" name="Group 185"/>
          <p:cNvGrpSpPr>
            <a:grpSpLocks/>
          </p:cNvGrpSpPr>
          <p:nvPr/>
        </p:nvGrpSpPr>
        <p:grpSpPr bwMode="auto">
          <a:xfrm>
            <a:off x="5347437" y="3025777"/>
            <a:ext cx="2955163" cy="2525713"/>
            <a:chOff x="3552" y="1934"/>
            <a:chExt cx="2016" cy="1591"/>
          </a:xfrm>
        </p:grpSpPr>
        <p:grpSp>
          <p:nvGrpSpPr>
            <p:cNvPr id="6" name="Group 170"/>
            <p:cNvGrpSpPr>
              <a:grpSpLocks/>
            </p:cNvGrpSpPr>
            <p:nvPr/>
          </p:nvGrpSpPr>
          <p:grpSpPr bwMode="auto">
            <a:xfrm>
              <a:off x="3819" y="1948"/>
              <a:ext cx="1488" cy="1440"/>
              <a:chOff x="864" y="2064"/>
              <a:chExt cx="1488" cy="1440"/>
            </a:xfrm>
          </p:grpSpPr>
          <p:sp>
            <p:nvSpPr>
              <p:cNvPr id="307371" name="Rectangle 171"/>
              <p:cNvSpPr>
                <a:spLocks noChangeArrowheads="1"/>
              </p:cNvSpPr>
              <p:nvPr/>
            </p:nvSpPr>
            <p:spPr bwMode="auto">
              <a:xfrm>
                <a:off x="864" y="2064"/>
                <a:ext cx="1488" cy="233"/>
              </a:xfrm>
              <a:prstGeom prst="rect">
                <a:avLst/>
              </a:prstGeom>
              <a:noFill/>
              <a:ln w="9525">
                <a:solidFill>
                  <a:schemeClr val="tx1"/>
                </a:solidFill>
                <a:miter lim="800000"/>
                <a:headEnd/>
                <a:tailEnd/>
              </a:ln>
              <a:effectLst/>
            </p:spPr>
            <p:txBody>
              <a:bodyPr anchor="ctr">
                <a:spAutoFit/>
              </a:bodyPr>
              <a:lstStyle/>
              <a:p>
                <a:endParaRPr lang="en-US"/>
              </a:p>
            </p:txBody>
          </p:sp>
          <p:sp>
            <p:nvSpPr>
              <p:cNvPr id="307372" name="Line 172"/>
              <p:cNvSpPr>
                <a:spLocks noChangeShapeType="1"/>
              </p:cNvSpPr>
              <p:nvPr/>
            </p:nvSpPr>
            <p:spPr bwMode="auto">
              <a:xfrm>
                <a:off x="864" y="2784"/>
                <a:ext cx="1488" cy="0"/>
              </a:xfrm>
              <a:prstGeom prst="line">
                <a:avLst/>
              </a:prstGeom>
              <a:noFill/>
              <a:ln w="9525">
                <a:solidFill>
                  <a:schemeClr val="tx1"/>
                </a:solidFill>
                <a:round/>
                <a:headEnd/>
                <a:tailEnd/>
              </a:ln>
              <a:effectLst/>
            </p:spPr>
            <p:txBody>
              <a:bodyPr>
                <a:spAutoFit/>
              </a:bodyPr>
              <a:lstStyle/>
              <a:p>
                <a:endParaRPr lang="en-US"/>
              </a:p>
            </p:txBody>
          </p:sp>
          <p:sp>
            <p:nvSpPr>
              <p:cNvPr id="307373" name="Line 173"/>
              <p:cNvSpPr>
                <a:spLocks noChangeShapeType="1"/>
              </p:cNvSpPr>
              <p:nvPr/>
            </p:nvSpPr>
            <p:spPr bwMode="auto">
              <a:xfrm>
                <a:off x="1605" y="2064"/>
                <a:ext cx="0" cy="1440"/>
              </a:xfrm>
              <a:prstGeom prst="line">
                <a:avLst/>
              </a:prstGeom>
              <a:noFill/>
              <a:ln w="9525">
                <a:solidFill>
                  <a:schemeClr val="tx1"/>
                </a:solidFill>
                <a:round/>
                <a:headEnd/>
                <a:tailEnd/>
              </a:ln>
              <a:effectLst/>
            </p:spPr>
            <p:txBody>
              <a:bodyPr>
                <a:spAutoFit/>
              </a:bodyPr>
              <a:lstStyle/>
              <a:p>
                <a:endParaRPr lang="en-US"/>
              </a:p>
            </p:txBody>
          </p:sp>
        </p:grpSp>
        <p:sp>
          <p:nvSpPr>
            <p:cNvPr id="307375" name="Text Box 175"/>
            <p:cNvSpPr txBox="1">
              <a:spLocks noChangeArrowheads="1"/>
            </p:cNvSpPr>
            <p:nvPr/>
          </p:nvSpPr>
          <p:spPr bwMode="auto">
            <a:xfrm>
              <a:off x="3963" y="2764"/>
              <a:ext cx="480" cy="271"/>
            </a:xfrm>
            <a:prstGeom prst="rect">
              <a:avLst/>
            </a:prstGeom>
            <a:noFill/>
            <a:ln w="9525">
              <a:noFill/>
              <a:miter lim="800000"/>
              <a:headEnd/>
              <a:tailEnd/>
            </a:ln>
            <a:effectLst/>
          </p:spPr>
          <p:txBody>
            <a:bodyPr>
              <a:spAutoFit/>
            </a:bodyPr>
            <a:lstStyle/>
            <a:p>
              <a:r>
                <a:rPr lang="en-US" sz="2200" i="1">
                  <a:solidFill>
                    <a:srgbClr val="0033CC"/>
                  </a:solidFill>
                </a:rPr>
                <a:t>LH</a:t>
              </a:r>
              <a:r>
                <a:rPr lang="en-US" sz="1400" i="1">
                  <a:solidFill>
                    <a:srgbClr val="0033CC"/>
                  </a:solidFill>
                </a:rPr>
                <a:t>1</a:t>
              </a:r>
            </a:p>
          </p:txBody>
        </p:sp>
        <p:sp>
          <p:nvSpPr>
            <p:cNvPr id="307376" name="Text Box 176"/>
            <p:cNvSpPr txBox="1">
              <a:spLocks noChangeArrowheads="1"/>
            </p:cNvSpPr>
            <p:nvPr/>
          </p:nvSpPr>
          <p:spPr bwMode="auto">
            <a:xfrm>
              <a:off x="4683" y="2037"/>
              <a:ext cx="480" cy="271"/>
            </a:xfrm>
            <a:prstGeom prst="rect">
              <a:avLst/>
            </a:prstGeom>
            <a:noFill/>
            <a:ln w="9525">
              <a:noFill/>
              <a:miter lim="800000"/>
              <a:headEnd/>
              <a:tailEnd/>
            </a:ln>
            <a:effectLst/>
          </p:spPr>
          <p:txBody>
            <a:bodyPr>
              <a:spAutoFit/>
            </a:bodyPr>
            <a:lstStyle/>
            <a:p>
              <a:r>
                <a:rPr lang="en-US" sz="2200" i="1">
                  <a:solidFill>
                    <a:srgbClr val="0033CC"/>
                  </a:solidFill>
                </a:rPr>
                <a:t>HL</a:t>
              </a:r>
              <a:r>
                <a:rPr lang="en-US" sz="1400" i="1">
                  <a:solidFill>
                    <a:srgbClr val="0033CC"/>
                  </a:solidFill>
                </a:rPr>
                <a:t>1</a:t>
              </a:r>
            </a:p>
          </p:txBody>
        </p:sp>
        <p:sp>
          <p:nvSpPr>
            <p:cNvPr id="307377" name="Text Box 177"/>
            <p:cNvSpPr txBox="1">
              <a:spLocks noChangeArrowheads="1"/>
            </p:cNvSpPr>
            <p:nvPr/>
          </p:nvSpPr>
          <p:spPr bwMode="auto">
            <a:xfrm>
              <a:off x="4683" y="2764"/>
              <a:ext cx="480" cy="271"/>
            </a:xfrm>
            <a:prstGeom prst="rect">
              <a:avLst/>
            </a:prstGeom>
            <a:noFill/>
            <a:ln w="9525">
              <a:noFill/>
              <a:miter lim="800000"/>
              <a:headEnd/>
              <a:tailEnd/>
            </a:ln>
            <a:effectLst/>
          </p:spPr>
          <p:txBody>
            <a:bodyPr>
              <a:spAutoFit/>
            </a:bodyPr>
            <a:lstStyle/>
            <a:p>
              <a:r>
                <a:rPr lang="en-US" sz="2200" i="1">
                  <a:solidFill>
                    <a:srgbClr val="0033CC"/>
                  </a:solidFill>
                </a:rPr>
                <a:t>HH</a:t>
              </a:r>
              <a:r>
                <a:rPr lang="en-US" sz="1400" i="1">
                  <a:solidFill>
                    <a:srgbClr val="0033CC"/>
                  </a:solidFill>
                </a:rPr>
                <a:t>1</a:t>
              </a:r>
            </a:p>
          </p:txBody>
        </p:sp>
        <p:sp>
          <p:nvSpPr>
            <p:cNvPr id="307378" name="Text Box 178"/>
            <p:cNvSpPr txBox="1">
              <a:spLocks noChangeArrowheads="1"/>
            </p:cNvSpPr>
            <p:nvPr/>
          </p:nvSpPr>
          <p:spPr bwMode="auto">
            <a:xfrm>
              <a:off x="3552" y="3292"/>
              <a:ext cx="2016" cy="233"/>
            </a:xfrm>
            <a:prstGeom prst="rect">
              <a:avLst/>
            </a:prstGeom>
            <a:noFill/>
            <a:ln w="9525">
              <a:noFill/>
              <a:miter lim="800000"/>
              <a:headEnd/>
              <a:tailEnd/>
            </a:ln>
            <a:effectLst/>
          </p:spPr>
          <p:txBody>
            <a:bodyPr>
              <a:spAutoFit/>
            </a:bodyPr>
            <a:lstStyle/>
            <a:p>
              <a:r>
                <a:rPr lang="en-US" dirty="0" err="1" smtClean="0"/>
                <a:t>Deuxième</a:t>
              </a:r>
              <a:r>
                <a:rPr lang="en-US" dirty="0" smtClean="0"/>
                <a:t> </a:t>
              </a:r>
              <a:r>
                <a:rPr lang="en-US" dirty="0" err="1" smtClean="0"/>
                <a:t>Niveau</a:t>
              </a:r>
              <a:endParaRPr lang="en-US" dirty="0"/>
            </a:p>
          </p:txBody>
        </p:sp>
        <p:sp>
          <p:nvSpPr>
            <p:cNvPr id="307379" name="Line 179"/>
            <p:cNvSpPr>
              <a:spLocks noChangeShapeType="1"/>
            </p:cNvSpPr>
            <p:nvPr/>
          </p:nvSpPr>
          <p:spPr bwMode="auto">
            <a:xfrm>
              <a:off x="3833" y="2311"/>
              <a:ext cx="714" cy="0"/>
            </a:xfrm>
            <a:prstGeom prst="line">
              <a:avLst/>
            </a:prstGeom>
            <a:noFill/>
            <a:ln w="9525">
              <a:solidFill>
                <a:schemeClr val="tx1"/>
              </a:solidFill>
              <a:round/>
              <a:headEnd/>
              <a:tailEnd/>
            </a:ln>
            <a:effectLst/>
          </p:spPr>
          <p:txBody>
            <a:bodyPr>
              <a:spAutoFit/>
            </a:bodyPr>
            <a:lstStyle/>
            <a:p>
              <a:endParaRPr lang="en-US"/>
            </a:p>
          </p:txBody>
        </p:sp>
        <p:sp>
          <p:nvSpPr>
            <p:cNvPr id="307380" name="Line 180"/>
            <p:cNvSpPr>
              <a:spLocks noChangeShapeType="1"/>
            </p:cNvSpPr>
            <p:nvPr/>
          </p:nvSpPr>
          <p:spPr bwMode="auto">
            <a:xfrm>
              <a:off x="4190" y="1954"/>
              <a:ext cx="0" cy="720"/>
            </a:xfrm>
            <a:prstGeom prst="line">
              <a:avLst/>
            </a:prstGeom>
            <a:noFill/>
            <a:ln w="9525">
              <a:solidFill>
                <a:schemeClr val="tx1"/>
              </a:solidFill>
              <a:round/>
              <a:headEnd/>
              <a:tailEnd/>
            </a:ln>
            <a:effectLst/>
          </p:spPr>
          <p:txBody>
            <a:bodyPr>
              <a:spAutoFit/>
            </a:bodyPr>
            <a:lstStyle/>
            <a:p>
              <a:endParaRPr lang="en-US"/>
            </a:p>
          </p:txBody>
        </p:sp>
        <p:sp>
          <p:nvSpPr>
            <p:cNvPr id="307381" name="Text Box 181"/>
            <p:cNvSpPr txBox="1">
              <a:spLocks noChangeArrowheads="1"/>
            </p:cNvSpPr>
            <p:nvPr/>
          </p:nvSpPr>
          <p:spPr bwMode="auto">
            <a:xfrm>
              <a:off x="3778" y="1940"/>
              <a:ext cx="480" cy="213"/>
            </a:xfrm>
            <a:prstGeom prst="rect">
              <a:avLst/>
            </a:prstGeom>
            <a:noFill/>
            <a:ln w="9525">
              <a:noFill/>
              <a:miter lim="800000"/>
              <a:headEnd/>
              <a:tailEnd/>
            </a:ln>
            <a:effectLst/>
          </p:spPr>
          <p:txBody>
            <a:bodyPr>
              <a:spAutoFit/>
            </a:bodyPr>
            <a:lstStyle/>
            <a:p>
              <a:r>
                <a:rPr lang="en-US" sz="1600" i="1">
                  <a:solidFill>
                    <a:srgbClr val="0033CC"/>
                  </a:solidFill>
                </a:rPr>
                <a:t>LL</a:t>
              </a:r>
              <a:r>
                <a:rPr lang="en-US" sz="1200" i="1">
                  <a:solidFill>
                    <a:srgbClr val="0033CC"/>
                  </a:solidFill>
                </a:rPr>
                <a:t>2</a:t>
              </a:r>
            </a:p>
          </p:txBody>
        </p:sp>
        <p:sp>
          <p:nvSpPr>
            <p:cNvPr id="307382" name="Text Box 182"/>
            <p:cNvSpPr txBox="1">
              <a:spLocks noChangeArrowheads="1"/>
            </p:cNvSpPr>
            <p:nvPr/>
          </p:nvSpPr>
          <p:spPr bwMode="auto">
            <a:xfrm>
              <a:off x="3772" y="2296"/>
              <a:ext cx="480" cy="213"/>
            </a:xfrm>
            <a:prstGeom prst="rect">
              <a:avLst/>
            </a:prstGeom>
            <a:noFill/>
            <a:ln w="9525">
              <a:noFill/>
              <a:miter lim="800000"/>
              <a:headEnd/>
              <a:tailEnd/>
            </a:ln>
            <a:effectLst/>
          </p:spPr>
          <p:txBody>
            <a:bodyPr>
              <a:spAutoFit/>
            </a:bodyPr>
            <a:lstStyle/>
            <a:p>
              <a:r>
                <a:rPr lang="en-US" sz="1600" i="1">
                  <a:solidFill>
                    <a:srgbClr val="0033CC"/>
                  </a:solidFill>
                </a:rPr>
                <a:t>LH</a:t>
              </a:r>
              <a:r>
                <a:rPr lang="en-US" sz="1200" i="1">
                  <a:solidFill>
                    <a:srgbClr val="0033CC"/>
                  </a:solidFill>
                </a:rPr>
                <a:t>2</a:t>
              </a:r>
            </a:p>
          </p:txBody>
        </p:sp>
        <p:sp>
          <p:nvSpPr>
            <p:cNvPr id="307383" name="Text Box 183"/>
            <p:cNvSpPr txBox="1">
              <a:spLocks noChangeArrowheads="1"/>
            </p:cNvSpPr>
            <p:nvPr/>
          </p:nvSpPr>
          <p:spPr bwMode="auto">
            <a:xfrm>
              <a:off x="4149" y="1934"/>
              <a:ext cx="480" cy="213"/>
            </a:xfrm>
            <a:prstGeom prst="rect">
              <a:avLst/>
            </a:prstGeom>
            <a:noFill/>
            <a:ln w="9525">
              <a:noFill/>
              <a:miter lim="800000"/>
              <a:headEnd/>
              <a:tailEnd/>
            </a:ln>
            <a:effectLst/>
          </p:spPr>
          <p:txBody>
            <a:bodyPr>
              <a:spAutoFit/>
            </a:bodyPr>
            <a:lstStyle/>
            <a:p>
              <a:r>
                <a:rPr lang="en-US" sz="1600" i="1">
                  <a:solidFill>
                    <a:srgbClr val="0033CC"/>
                  </a:solidFill>
                </a:rPr>
                <a:t>HL</a:t>
              </a:r>
              <a:r>
                <a:rPr lang="en-US" sz="1200" i="1">
                  <a:solidFill>
                    <a:srgbClr val="0033CC"/>
                  </a:solidFill>
                </a:rPr>
                <a:t>2</a:t>
              </a:r>
            </a:p>
          </p:txBody>
        </p:sp>
        <p:sp>
          <p:nvSpPr>
            <p:cNvPr id="307384" name="Text Box 184"/>
            <p:cNvSpPr txBox="1">
              <a:spLocks noChangeArrowheads="1"/>
            </p:cNvSpPr>
            <p:nvPr/>
          </p:nvSpPr>
          <p:spPr bwMode="auto">
            <a:xfrm>
              <a:off x="4135" y="2292"/>
              <a:ext cx="480" cy="213"/>
            </a:xfrm>
            <a:prstGeom prst="rect">
              <a:avLst/>
            </a:prstGeom>
            <a:noFill/>
            <a:ln w="9525">
              <a:noFill/>
              <a:miter lim="800000"/>
              <a:headEnd/>
              <a:tailEnd/>
            </a:ln>
            <a:effectLst/>
          </p:spPr>
          <p:txBody>
            <a:bodyPr>
              <a:spAutoFit/>
            </a:bodyPr>
            <a:lstStyle/>
            <a:p>
              <a:r>
                <a:rPr lang="en-US" sz="1600" i="1">
                  <a:solidFill>
                    <a:srgbClr val="0033CC"/>
                  </a:solidFill>
                </a:rPr>
                <a:t>HH</a:t>
              </a:r>
              <a:r>
                <a:rPr lang="en-US" sz="1200" i="1">
                  <a:solidFill>
                    <a:srgbClr val="0033CC"/>
                  </a:solidFill>
                </a:rPr>
                <a:t>2</a:t>
              </a:r>
            </a:p>
          </p:txBody>
        </p:sp>
      </p:grpSp>
      <p:sp>
        <p:nvSpPr>
          <p:cNvPr id="32" name="Titre 1"/>
          <p:cNvSpPr txBox="1">
            <a:spLocks/>
          </p:cNvSpPr>
          <p:nvPr/>
        </p:nvSpPr>
        <p:spPr>
          <a:xfrm>
            <a:off x="0" y="642918"/>
            <a:ext cx="9144000" cy="642942"/>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Implémentation DWT 2D (images) plusieurs niveaux par banc de filtres 1D</a:t>
            </a:r>
            <a:endParaRPr kumimoji="0" lang="fr-FR" sz="2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33" name="ZoneTexte 3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35" name="Espace réservé du numéro de diapositive 34"/>
          <p:cNvSpPr>
            <a:spLocks noGrp="1"/>
          </p:cNvSpPr>
          <p:nvPr>
            <p:ph type="sldNum" sz="quarter" idx="12"/>
          </p:nvPr>
        </p:nvSpPr>
        <p:spPr/>
        <p:txBody>
          <a:bodyPr/>
          <a:lstStyle/>
          <a:p>
            <a:fld id="{2D849293-9FFB-455D-8E04-D5321DD3C202}" type="slidenum">
              <a:rPr lang="fr-FR" smtClean="0"/>
              <a:pPr/>
              <a:t>45</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WT2.png"/>
          <p:cNvPicPr>
            <a:picLocks noChangeAspect="1"/>
          </p:cNvPicPr>
          <p:nvPr/>
        </p:nvPicPr>
        <p:blipFill>
          <a:blip r:embed="rId2"/>
          <a:stretch>
            <a:fillRect/>
          </a:stretch>
        </p:blipFill>
        <p:spPr>
          <a:xfrm>
            <a:off x="642910" y="1357298"/>
            <a:ext cx="7906342" cy="5429288"/>
          </a:xfrm>
          <a:prstGeom prst="rect">
            <a:avLst/>
          </a:prstGeom>
        </p:spPr>
      </p:pic>
      <p:sp>
        <p:nvSpPr>
          <p:cNvPr id="111618" name="AutoShape 2" descr="https://www.researchgate.net/profile/Arvind_Sudarsanam/publication/224120729/figure/fig14/AS:305559824814081@1449862547151/a-2D-DWT-algorithm-b-Image-partitioning-after-three-decomposition-level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Titre 1"/>
          <p:cNvSpPr txBox="1">
            <a:spLocks/>
          </p:cNvSpPr>
          <p:nvPr/>
        </p:nvSpPr>
        <p:spPr>
          <a:xfrm>
            <a:off x="0" y="642918"/>
            <a:ext cx="9144000" cy="642942"/>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Implémentation DWT 2D (images) plusieurs niveaux par banc de filtres 1D</a:t>
            </a:r>
            <a:endParaRPr kumimoji="0" lang="fr-FR" sz="2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rPr>
              <a:t>ONDELETTES DISCRETES   DWT 2D</a:t>
            </a:r>
            <a:endParaRPr lang="fr-FR" sz="3000" b="1" dirty="0">
              <a:solidFill>
                <a:srgbClr val="C00000"/>
              </a:solidFill>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46</a:t>
            </a:fld>
            <a:endParaRPr lang="fr-F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786578" y="6457914"/>
            <a:ext cx="2286016" cy="400110"/>
          </a:xfrm>
          <a:prstGeom prst="rect">
            <a:avLst/>
          </a:prstGeom>
          <a:noFill/>
        </p:spPr>
        <p:txBody>
          <a:bodyPr wrap="square" rtlCol="0">
            <a:spAutoFit/>
          </a:bodyPr>
          <a:lstStyle/>
          <a:p>
            <a:r>
              <a:rPr lang="fr-FR" sz="2000" b="1" i="1" dirty="0" smtClean="0">
                <a:solidFill>
                  <a:srgbClr val="0070C0"/>
                </a:solidFill>
                <a:latin typeface="Times New Roman" pitchFamily="18" charset="0"/>
                <a:cs typeface="Times New Roman" pitchFamily="18" charset="0"/>
              </a:rPr>
              <a:t>Source : </a:t>
            </a:r>
            <a:r>
              <a:rPr lang="fr-FR" sz="2000" b="1" i="1" dirty="0" err="1" smtClean="0">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pic>
        <p:nvPicPr>
          <p:cNvPr id="117762" name="Picture 2"/>
          <p:cNvPicPr>
            <a:picLocks noChangeAspect="1" noChangeArrowheads="1"/>
          </p:cNvPicPr>
          <p:nvPr/>
        </p:nvPicPr>
        <p:blipFill>
          <a:blip r:embed="rId2"/>
          <a:srcRect/>
          <a:stretch>
            <a:fillRect/>
          </a:stretch>
        </p:blipFill>
        <p:spPr bwMode="auto">
          <a:xfrm>
            <a:off x="1500166" y="1818000"/>
            <a:ext cx="5040000" cy="5040000"/>
          </a:xfrm>
          <a:prstGeom prst="rect">
            <a:avLst/>
          </a:prstGeom>
          <a:noFill/>
          <a:ln w="9525">
            <a:noFill/>
            <a:miter lim="800000"/>
            <a:headEnd/>
            <a:tailEnd/>
          </a:ln>
          <a:effectLst/>
        </p:spPr>
      </p:pic>
      <p:sp>
        <p:nvSpPr>
          <p:cNvPr id="6" name="Titre 1"/>
          <p:cNvSpPr txBox="1">
            <a:spLocks/>
          </p:cNvSpPr>
          <p:nvPr/>
        </p:nvSpPr>
        <p:spPr>
          <a:xfrm>
            <a:off x="0" y="500042"/>
            <a:ext cx="9144000" cy="642942"/>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Image à</a:t>
            </a:r>
            <a:r>
              <a:rPr kumimoji="0" lang="fr-FR" sz="2200" b="1" i="0" u="none" strike="noStrike" kern="0" cap="none" spc="0" normalizeH="0" noProof="0" dirty="0" smtClean="0">
                <a:ln>
                  <a:noFill/>
                </a:ln>
                <a:solidFill>
                  <a:srgbClr val="0070C0"/>
                </a:solidFill>
                <a:effectLst/>
                <a:uLnTx/>
                <a:uFillTx/>
                <a:latin typeface="Times New Roman" pitchFamily="18" charset="0"/>
                <a:cs typeface="Times New Roman" pitchFamily="18" charset="0"/>
              </a:rPr>
              <a:t> un seul</a:t>
            </a:r>
            <a:r>
              <a:rPr kumimoji="0" lang="fr-FR" sz="2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 niveau</a:t>
            </a:r>
            <a:r>
              <a:rPr kumimoji="0" lang="fr-FR" sz="2200" b="1" i="0" u="none" strike="noStrike" kern="0" cap="none" spc="0" normalizeH="0" noProof="0" dirty="0" smtClean="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47</a:t>
            </a:fld>
            <a:endParaRPr lang="fr-F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p:cNvPicPr>
            <a:picLocks noChangeAspect="1" noChangeArrowheads="1"/>
          </p:cNvPicPr>
          <p:nvPr/>
        </p:nvPicPr>
        <p:blipFill>
          <a:blip r:embed="rId2"/>
          <a:srcRect/>
          <a:stretch>
            <a:fillRect/>
          </a:stretch>
        </p:blipFill>
        <p:spPr bwMode="auto">
          <a:xfrm>
            <a:off x="2052000" y="1818000"/>
            <a:ext cx="5040000" cy="5040000"/>
          </a:xfrm>
          <a:prstGeom prst="rect">
            <a:avLst/>
          </a:prstGeom>
          <a:noFill/>
          <a:ln w="9525">
            <a:noFill/>
            <a:miter lim="800000"/>
            <a:headEnd/>
            <a:tailEnd/>
          </a:ln>
          <a:effectLst/>
        </p:spPr>
      </p:pic>
      <p:sp>
        <p:nvSpPr>
          <p:cNvPr id="5"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Image à</a:t>
            </a:r>
            <a:r>
              <a:rPr kumimoji="0" lang="fr-FR" sz="2200" b="1" i="0" u="none" strike="noStrike" kern="0" cap="none" spc="0" normalizeH="0" noProof="0" dirty="0" smtClean="0">
                <a:ln>
                  <a:noFill/>
                </a:ln>
                <a:solidFill>
                  <a:srgbClr val="0070C0"/>
                </a:solidFill>
                <a:effectLst/>
                <a:uLnTx/>
                <a:uFillTx/>
                <a:latin typeface="Times New Roman" pitchFamily="18" charset="0"/>
                <a:cs typeface="Times New Roman" pitchFamily="18" charset="0"/>
              </a:rPr>
              <a:t> deux </a:t>
            </a:r>
            <a:r>
              <a:rPr kumimoji="0" lang="fr-FR" sz="2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niveaux</a:t>
            </a:r>
            <a:r>
              <a:rPr kumimoji="0" lang="fr-FR" sz="2200" b="1" i="0" u="none" strike="noStrike" kern="0" cap="none" spc="0" normalizeH="0" noProof="0" dirty="0" smtClean="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7" name="ZoneTexte 6"/>
          <p:cNvSpPr txBox="1"/>
          <p:nvPr/>
        </p:nvSpPr>
        <p:spPr>
          <a:xfrm>
            <a:off x="7072330" y="6457914"/>
            <a:ext cx="2286016" cy="400110"/>
          </a:xfrm>
          <a:prstGeom prst="rect">
            <a:avLst/>
          </a:prstGeom>
          <a:noFill/>
        </p:spPr>
        <p:txBody>
          <a:bodyPr wrap="square" rtlCol="0">
            <a:spAutoFit/>
          </a:bodyPr>
          <a:lstStyle/>
          <a:p>
            <a:r>
              <a:rPr lang="fr-FR" sz="2000" b="1" i="1" dirty="0" smtClean="0">
                <a:solidFill>
                  <a:srgbClr val="0070C0"/>
                </a:solidFill>
                <a:latin typeface="Times New Roman" pitchFamily="18" charset="0"/>
                <a:cs typeface="Times New Roman" pitchFamily="18" charset="0"/>
              </a:rPr>
              <a:t>Source : </a:t>
            </a:r>
            <a:r>
              <a:rPr lang="fr-FR" sz="2000" b="1" i="1" dirty="0" err="1" smtClean="0">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48</a:t>
            </a:fld>
            <a:endParaRPr lang="fr-F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Image Lena à 1 seul niveau</a:t>
            </a:r>
            <a:r>
              <a:rPr kumimoji="0" lang="fr-FR" sz="2200" b="1" i="0" u="none" strike="noStrike" kern="0" cap="none" spc="0" normalizeH="0" noProof="0" dirty="0" smtClean="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pic>
        <p:nvPicPr>
          <p:cNvPr id="119810" name="Picture 2"/>
          <p:cNvPicPr>
            <a:picLocks noChangeAspect="1" noChangeArrowheads="1"/>
          </p:cNvPicPr>
          <p:nvPr/>
        </p:nvPicPr>
        <p:blipFill>
          <a:blip r:embed="rId2"/>
          <a:srcRect/>
          <a:stretch>
            <a:fillRect/>
          </a:stretch>
        </p:blipFill>
        <p:spPr bwMode="auto">
          <a:xfrm>
            <a:off x="2052000" y="1818000"/>
            <a:ext cx="5040000" cy="5040000"/>
          </a:xfrm>
          <a:prstGeom prst="rect">
            <a:avLst/>
          </a:prstGeom>
          <a:noFill/>
          <a:ln w="9525">
            <a:noFill/>
            <a:miter lim="800000"/>
            <a:headEnd/>
            <a:tailEnd/>
          </a:ln>
          <a:effectLst/>
        </p:spPr>
      </p:pic>
      <p:sp>
        <p:nvSpPr>
          <p:cNvPr id="6" name="ZoneTexte 5"/>
          <p:cNvSpPr txBox="1"/>
          <p:nvPr/>
        </p:nvSpPr>
        <p:spPr>
          <a:xfrm>
            <a:off x="7072330" y="6457914"/>
            <a:ext cx="2286016" cy="400110"/>
          </a:xfrm>
          <a:prstGeom prst="rect">
            <a:avLst/>
          </a:prstGeom>
          <a:noFill/>
        </p:spPr>
        <p:txBody>
          <a:bodyPr wrap="square" rtlCol="0">
            <a:spAutoFit/>
          </a:bodyPr>
          <a:lstStyle/>
          <a:p>
            <a:r>
              <a:rPr lang="fr-FR" sz="2000" b="1" i="1" dirty="0" smtClean="0">
                <a:solidFill>
                  <a:srgbClr val="0070C0"/>
                </a:solidFill>
                <a:latin typeface="Times New Roman" pitchFamily="18" charset="0"/>
                <a:cs typeface="Times New Roman" pitchFamily="18" charset="0"/>
              </a:rPr>
              <a:t>Source : </a:t>
            </a:r>
            <a:r>
              <a:rPr lang="fr-FR" sz="2000" b="1" i="1" dirty="0" err="1" smtClean="0">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49</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avec flèche 1"/>
          <p:cNvCxnSpPr/>
          <p:nvPr/>
        </p:nvCxnSpPr>
        <p:spPr>
          <a:xfrm>
            <a:off x="1858944" y="3429000"/>
            <a:ext cx="521338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Connecteur droit avec flèche 2"/>
          <p:cNvCxnSpPr/>
          <p:nvPr/>
        </p:nvCxnSpPr>
        <p:spPr>
          <a:xfrm rot="5400000" flipH="1" flipV="1">
            <a:off x="1002879" y="2571347"/>
            <a:ext cx="171371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Forme libre 3"/>
          <p:cNvSpPr/>
          <p:nvPr/>
        </p:nvSpPr>
        <p:spPr>
          <a:xfrm>
            <a:off x="1930382" y="2014526"/>
            <a:ext cx="4944969" cy="1271598"/>
          </a:xfrm>
          <a:custGeom>
            <a:avLst/>
            <a:gdLst>
              <a:gd name="connsiteX0" fmla="*/ 0 w 4375053"/>
              <a:gd name="connsiteY0" fmla="*/ 0 h 858129"/>
              <a:gd name="connsiteX1" fmla="*/ 1012874 w 4375053"/>
              <a:gd name="connsiteY1" fmla="*/ 534572 h 858129"/>
              <a:gd name="connsiteX2" fmla="*/ 1885071 w 4375053"/>
              <a:gd name="connsiteY2" fmla="*/ 675249 h 858129"/>
              <a:gd name="connsiteX3" fmla="*/ 2039816 w 4375053"/>
              <a:gd name="connsiteY3" fmla="*/ 478302 h 858129"/>
              <a:gd name="connsiteX4" fmla="*/ 2110154 w 4375053"/>
              <a:gd name="connsiteY4" fmla="*/ 759655 h 858129"/>
              <a:gd name="connsiteX5" fmla="*/ 2208628 w 4375053"/>
              <a:gd name="connsiteY5" fmla="*/ 576775 h 858129"/>
              <a:gd name="connsiteX6" fmla="*/ 2307102 w 4375053"/>
              <a:gd name="connsiteY6" fmla="*/ 717452 h 858129"/>
              <a:gd name="connsiteX7" fmla="*/ 2433711 w 4375053"/>
              <a:gd name="connsiteY7" fmla="*/ 633046 h 858129"/>
              <a:gd name="connsiteX8" fmla="*/ 2827607 w 4375053"/>
              <a:gd name="connsiteY8" fmla="*/ 759655 h 858129"/>
              <a:gd name="connsiteX9" fmla="*/ 3460653 w 4375053"/>
              <a:gd name="connsiteY9" fmla="*/ 801858 h 858129"/>
              <a:gd name="connsiteX10" fmla="*/ 3967090 w 4375053"/>
              <a:gd name="connsiteY10" fmla="*/ 844062 h 858129"/>
              <a:gd name="connsiteX11" fmla="*/ 4375053 w 4375053"/>
              <a:gd name="connsiteY11" fmla="*/ 858129 h 858129"/>
              <a:gd name="connsiteX12" fmla="*/ 4375053 w 4375053"/>
              <a:gd name="connsiteY12" fmla="*/ 858129 h 85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053" h="858129">
                <a:moveTo>
                  <a:pt x="0" y="0"/>
                </a:moveTo>
                <a:cubicBezTo>
                  <a:pt x="349348" y="211015"/>
                  <a:pt x="698696" y="422031"/>
                  <a:pt x="1012874" y="534572"/>
                </a:cubicBezTo>
                <a:cubicBezTo>
                  <a:pt x="1327053" y="647114"/>
                  <a:pt x="1713914" y="684627"/>
                  <a:pt x="1885071" y="675249"/>
                </a:cubicBezTo>
                <a:cubicBezTo>
                  <a:pt x="2056228" y="665871"/>
                  <a:pt x="2002302" y="464234"/>
                  <a:pt x="2039816" y="478302"/>
                </a:cubicBezTo>
                <a:cubicBezTo>
                  <a:pt x="2077330" y="492370"/>
                  <a:pt x="2082019" y="743243"/>
                  <a:pt x="2110154" y="759655"/>
                </a:cubicBezTo>
                <a:cubicBezTo>
                  <a:pt x="2138289" y="776067"/>
                  <a:pt x="2175803" y="583809"/>
                  <a:pt x="2208628" y="576775"/>
                </a:cubicBezTo>
                <a:cubicBezTo>
                  <a:pt x="2241453" y="569741"/>
                  <a:pt x="2269588" y="708074"/>
                  <a:pt x="2307102" y="717452"/>
                </a:cubicBezTo>
                <a:cubicBezTo>
                  <a:pt x="2344616" y="726831"/>
                  <a:pt x="2346960" y="626012"/>
                  <a:pt x="2433711" y="633046"/>
                </a:cubicBezTo>
                <a:cubicBezTo>
                  <a:pt x="2520462" y="640080"/>
                  <a:pt x="2656450" y="731520"/>
                  <a:pt x="2827607" y="759655"/>
                </a:cubicBezTo>
                <a:cubicBezTo>
                  <a:pt x="2998764" y="787790"/>
                  <a:pt x="3460653" y="801858"/>
                  <a:pt x="3460653" y="801858"/>
                </a:cubicBezTo>
                <a:lnTo>
                  <a:pt x="3967090" y="844062"/>
                </a:lnTo>
                <a:cubicBezTo>
                  <a:pt x="4119490" y="853440"/>
                  <a:pt x="4375053" y="858129"/>
                  <a:pt x="4375053" y="858129"/>
                </a:cubicBezTo>
                <a:lnTo>
                  <a:pt x="4375053" y="858129"/>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Forme libre 11"/>
          <p:cNvSpPr/>
          <p:nvPr/>
        </p:nvSpPr>
        <p:spPr>
          <a:xfrm>
            <a:off x="150175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Forme libre 14"/>
          <p:cNvSpPr/>
          <p:nvPr/>
        </p:nvSpPr>
        <p:spPr>
          <a:xfrm>
            <a:off x="185894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Forme libre 15"/>
          <p:cNvSpPr/>
          <p:nvPr/>
        </p:nvSpPr>
        <p:spPr>
          <a:xfrm>
            <a:off x="221613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Forme libre 17"/>
          <p:cNvSpPr/>
          <p:nvPr/>
        </p:nvSpPr>
        <p:spPr>
          <a:xfrm>
            <a:off x="257332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Forme libre 18"/>
          <p:cNvSpPr/>
          <p:nvPr/>
        </p:nvSpPr>
        <p:spPr>
          <a:xfrm>
            <a:off x="293051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Forme libre 19"/>
          <p:cNvSpPr/>
          <p:nvPr/>
        </p:nvSpPr>
        <p:spPr>
          <a:xfrm>
            <a:off x="328770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Forme libre 21"/>
          <p:cNvSpPr/>
          <p:nvPr/>
        </p:nvSpPr>
        <p:spPr>
          <a:xfrm>
            <a:off x="364489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Forme libre 22"/>
          <p:cNvSpPr/>
          <p:nvPr/>
        </p:nvSpPr>
        <p:spPr>
          <a:xfrm>
            <a:off x="400208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Forme libre 23"/>
          <p:cNvSpPr/>
          <p:nvPr/>
        </p:nvSpPr>
        <p:spPr>
          <a:xfrm>
            <a:off x="435927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Forme libre 25"/>
          <p:cNvSpPr/>
          <p:nvPr/>
        </p:nvSpPr>
        <p:spPr>
          <a:xfrm>
            <a:off x="471646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Forme libre 26"/>
          <p:cNvSpPr/>
          <p:nvPr/>
        </p:nvSpPr>
        <p:spPr>
          <a:xfrm>
            <a:off x="507365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Forme libre 27"/>
          <p:cNvSpPr/>
          <p:nvPr/>
        </p:nvSpPr>
        <p:spPr>
          <a:xfrm>
            <a:off x="543084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Forme libre 28"/>
          <p:cNvSpPr/>
          <p:nvPr/>
        </p:nvSpPr>
        <p:spPr>
          <a:xfrm>
            <a:off x="578803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Forme libre 29"/>
          <p:cNvSpPr/>
          <p:nvPr/>
        </p:nvSpPr>
        <p:spPr>
          <a:xfrm>
            <a:off x="614522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DE FOURIER A COURT TERME</a:t>
            </a:r>
            <a:endParaRPr lang="fr-FR" sz="3000" b="1" dirty="0">
              <a:solidFill>
                <a:srgbClr val="FF0000"/>
              </a:solidFill>
              <a:latin typeface="Times New Roman" pitchFamily="18" charset="0"/>
              <a:cs typeface="Times New Roman" pitchFamily="18" charset="0"/>
            </a:endParaRPr>
          </a:p>
        </p:txBody>
      </p:sp>
      <p:sp>
        <p:nvSpPr>
          <p:cNvPr id="32" name="ZoneTexte 31"/>
          <p:cNvSpPr txBox="1"/>
          <p:nvPr/>
        </p:nvSpPr>
        <p:spPr>
          <a:xfrm>
            <a:off x="6715140" y="3429000"/>
            <a:ext cx="928694" cy="369332"/>
          </a:xfrm>
          <a:prstGeom prst="rect">
            <a:avLst/>
          </a:prstGeom>
          <a:noFill/>
        </p:spPr>
        <p:txBody>
          <a:bodyPr wrap="square" rtlCol="0">
            <a:spAutoFit/>
          </a:bodyPr>
          <a:lstStyle/>
          <a:p>
            <a:r>
              <a:rPr lang="fr-FR" b="1" dirty="0" smtClean="0"/>
              <a:t>temps</a:t>
            </a:r>
            <a:endParaRPr lang="fr-FR" b="1" dirty="0"/>
          </a:p>
        </p:txBody>
      </p:sp>
      <p:sp>
        <p:nvSpPr>
          <p:cNvPr id="33" name="ZoneTexte 32"/>
          <p:cNvSpPr txBox="1"/>
          <p:nvPr/>
        </p:nvSpPr>
        <p:spPr>
          <a:xfrm>
            <a:off x="2714612" y="642918"/>
            <a:ext cx="4857784" cy="369332"/>
          </a:xfrm>
          <a:prstGeom prst="rect">
            <a:avLst/>
          </a:prstGeom>
          <a:noFill/>
        </p:spPr>
        <p:txBody>
          <a:bodyPr wrap="square" rtlCol="0">
            <a:spAutoFit/>
          </a:bodyPr>
          <a:lstStyle/>
          <a:p>
            <a:r>
              <a:rPr lang="fr-FR" b="1" dirty="0" smtClean="0">
                <a:solidFill>
                  <a:srgbClr val="0070C0"/>
                </a:solidFill>
              </a:rPr>
              <a:t>La fenêtre w(n-</a:t>
            </a:r>
            <a:r>
              <a:rPr lang="fr-FR" b="1" dirty="0" err="1" smtClean="0">
                <a:solidFill>
                  <a:srgbClr val="0070C0"/>
                </a:solidFill>
              </a:rPr>
              <a:t>mR</a:t>
            </a:r>
            <a:r>
              <a:rPr lang="fr-FR" b="1" dirty="0" smtClean="0">
                <a:solidFill>
                  <a:srgbClr val="0070C0"/>
                </a:solidFill>
              </a:rPr>
              <a:t>) avec différents décalages R</a:t>
            </a:r>
            <a:endParaRPr lang="fr-FR" b="1" dirty="0">
              <a:solidFill>
                <a:srgbClr val="0070C0"/>
              </a:solidFill>
            </a:endParaRPr>
          </a:p>
        </p:txBody>
      </p:sp>
      <p:cxnSp>
        <p:nvCxnSpPr>
          <p:cNvPr id="35" name="Connecteur droit avec flèche 34"/>
          <p:cNvCxnSpPr>
            <a:endCxn id="12" idx="2"/>
          </p:cNvCxnSpPr>
          <p:nvPr/>
        </p:nvCxnSpPr>
        <p:spPr>
          <a:xfrm rot="10800000" flipV="1">
            <a:off x="1802140" y="1071545"/>
            <a:ext cx="2412670" cy="10013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endCxn id="20" idx="3"/>
          </p:cNvCxnSpPr>
          <p:nvPr/>
        </p:nvCxnSpPr>
        <p:spPr>
          <a:xfrm rot="5400000">
            <a:off x="3497046" y="1330114"/>
            <a:ext cx="976332" cy="4591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16200000" flipH="1">
            <a:off x="4214810" y="1071546"/>
            <a:ext cx="857256" cy="857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endCxn id="30" idx="2"/>
          </p:cNvCxnSpPr>
          <p:nvPr/>
        </p:nvCxnSpPr>
        <p:spPr>
          <a:xfrm>
            <a:off x="4143372" y="1000108"/>
            <a:ext cx="2302238" cy="10727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1428728" y="3500438"/>
            <a:ext cx="78581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714348" y="3488296"/>
            <a:ext cx="2571768" cy="369332"/>
          </a:xfrm>
          <a:prstGeom prst="rect">
            <a:avLst/>
          </a:prstGeom>
          <a:noFill/>
        </p:spPr>
        <p:txBody>
          <a:bodyPr wrap="square" rtlCol="0">
            <a:spAutoFit/>
          </a:bodyPr>
          <a:lstStyle/>
          <a:p>
            <a:r>
              <a:rPr lang="fr-FR" b="1" dirty="0" smtClean="0">
                <a:solidFill>
                  <a:srgbClr val="7030A0"/>
                </a:solidFill>
              </a:rPr>
              <a:t>Durée fixe d’une fenêtre</a:t>
            </a:r>
            <a:endParaRPr lang="fr-FR" b="1" dirty="0">
              <a:solidFill>
                <a:srgbClr val="7030A0"/>
              </a:solidFill>
            </a:endParaRPr>
          </a:p>
        </p:txBody>
      </p:sp>
      <p:sp>
        <p:nvSpPr>
          <p:cNvPr id="45" name="ZoneTexte 44"/>
          <p:cNvSpPr txBox="1"/>
          <p:nvPr/>
        </p:nvSpPr>
        <p:spPr>
          <a:xfrm>
            <a:off x="714348" y="4071942"/>
            <a:ext cx="7786742" cy="369332"/>
          </a:xfrm>
          <a:prstGeom prst="rect">
            <a:avLst/>
          </a:prstGeom>
          <a:noFill/>
        </p:spPr>
        <p:txBody>
          <a:bodyPr wrap="square" rtlCol="0">
            <a:spAutoFit/>
          </a:bodyPr>
          <a:lstStyle/>
          <a:p>
            <a:pPr algn="ctr"/>
            <a:r>
              <a:rPr lang="fr-FR" b="1" dirty="0" smtClean="0">
                <a:solidFill>
                  <a:srgbClr val="00B050"/>
                </a:solidFill>
              </a:rPr>
              <a:t>Principe d’une transformée de Fourier à court terme</a:t>
            </a:r>
            <a:endParaRPr lang="fr-FR" b="1" dirty="0">
              <a:solidFill>
                <a:srgbClr val="00B050"/>
              </a:solidFill>
            </a:endParaRPr>
          </a:p>
        </p:txBody>
      </p:sp>
      <p:sp>
        <p:nvSpPr>
          <p:cNvPr id="46" name="ZoneTexte 45"/>
          <p:cNvSpPr txBox="1"/>
          <p:nvPr/>
        </p:nvSpPr>
        <p:spPr>
          <a:xfrm>
            <a:off x="0" y="5435758"/>
            <a:ext cx="9144000" cy="707886"/>
          </a:xfrm>
          <a:prstGeom prst="rect">
            <a:avLst/>
          </a:prstGeom>
          <a:noFill/>
        </p:spPr>
        <p:txBody>
          <a:bodyPr wrap="square" rtlCol="0">
            <a:spAutoFit/>
          </a:bodyPr>
          <a:lstStyle/>
          <a:p>
            <a:pPr algn="just"/>
            <a:r>
              <a:rPr lang="fr-FR" sz="2000" b="1" dirty="0" smtClean="0">
                <a:solidFill>
                  <a:srgbClr val="FF0000"/>
                </a:solidFill>
                <a:latin typeface="Times New Roman" pitchFamily="18" charset="0"/>
                <a:cs typeface="Times New Roman" pitchFamily="18" charset="0"/>
              </a:rPr>
              <a:t>Le choix de la taille de la fenêtre est pertinent …..!</a:t>
            </a:r>
          </a:p>
          <a:p>
            <a:pPr algn="just"/>
            <a:endParaRPr lang="fr-FR" sz="2000" dirty="0" smtClean="0">
              <a:solidFill>
                <a:srgbClr val="002060"/>
              </a:solidFill>
              <a:latin typeface="Times New Roman" pitchFamily="18" charset="0"/>
              <a:cs typeface="Times New Roman" pitchFamily="18" charset="0"/>
            </a:endParaRPr>
          </a:p>
        </p:txBody>
      </p:sp>
      <p:sp>
        <p:nvSpPr>
          <p:cNvPr id="47" name="Espace réservé du numéro de diapositive 46"/>
          <p:cNvSpPr>
            <a:spLocks noGrp="1"/>
          </p:cNvSpPr>
          <p:nvPr>
            <p:ph type="sldNum" sz="quarter" idx="12"/>
          </p:nvPr>
        </p:nvSpPr>
        <p:spPr/>
        <p:txBody>
          <a:bodyPr/>
          <a:lstStyle/>
          <a:p>
            <a:fld id="{2D849293-9FFB-455D-8E04-D5321DD3C202}" type="slidenum">
              <a:rPr lang="fr-FR" smtClean="0"/>
              <a:pPr/>
              <a:t>5</a:t>
            </a:fld>
            <a:endParaRPr lang="fr-FR"/>
          </a:p>
        </p:txBody>
      </p:sp>
      <p:sp>
        <p:nvSpPr>
          <p:cNvPr id="48" name="ZoneTexte 47"/>
          <p:cNvSpPr txBox="1"/>
          <p:nvPr/>
        </p:nvSpPr>
        <p:spPr>
          <a:xfrm>
            <a:off x="5715008" y="1071546"/>
            <a:ext cx="3428992" cy="646331"/>
          </a:xfrm>
          <a:prstGeom prst="rect">
            <a:avLst/>
          </a:prstGeom>
          <a:noFill/>
        </p:spPr>
        <p:txBody>
          <a:bodyPr wrap="square" rtlCol="0">
            <a:spAutoFit/>
          </a:bodyPr>
          <a:lstStyle/>
          <a:p>
            <a:pPr algn="just"/>
            <a:r>
              <a:rPr lang="fr-FR" b="1" i="1" dirty="0" smtClean="0">
                <a:solidFill>
                  <a:srgbClr val="002060"/>
                </a:solidFill>
              </a:rPr>
              <a:t>Les fenêtres présentent souvent des chevauchements entre elles.</a:t>
            </a:r>
            <a:endParaRPr lang="fr-FR" b="1" i="1" dirty="0">
              <a:solidFill>
                <a:srgbClr val="00206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srcRect/>
          <a:stretch>
            <a:fillRect/>
          </a:stretch>
        </p:blipFill>
        <p:spPr bwMode="auto">
          <a:xfrm>
            <a:off x="2063200" y="1818000"/>
            <a:ext cx="5017600" cy="5040000"/>
          </a:xfrm>
          <a:prstGeom prst="rect">
            <a:avLst/>
          </a:prstGeom>
          <a:noFill/>
          <a:ln w="9525">
            <a:noFill/>
            <a:miter lim="800000"/>
            <a:headEnd/>
            <a:tailEnd/>
          </a:ln>
          <a:effectLst/>
        </p:spPr>
      </p:pic>
      <p:sp>
        <p:nvSpPr>
          <p:cNvPr id="6"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Image Lena à deux niveaux</a:t>
            </a:r>
            <a:r>
              <a:rPr kumimoji="0" lang="fr-FR" sz="2200" b="1" i="0" u="none" strike="noStrike" kern="0" cap="none" spc="0" normalizeH="0" noProof="0" dirty="0" smtClean="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7" name="ZoneTexte 6"/>
          <p:cNvSpPr txBox="1"/>
          <p:nvPr/>
        </p:nvSpPr>
        <p:spPr>
          <a:xfrm>
            <a:off x="7072330" y="6457914"/>
            <a:ext cx="2286016" cy="400110"/>
          </a:xfrm>
          <a:prstGeom prst="rect">
            <a:avLst/>
          </a:prstGeom>
          <a:noFill/>
        </p:spPr>
        <p:txBody>
          <a:bodyPr wrap="square" rtlCol="0">
            <a:spAutoFit/>
          </a:bodyPr>
          <a:lstStyle/>
          <a:p>
            <a:r>
              <a:rPr lang="fr-FR" sz="2000" b="1" i="1" dirty="0" smtClean="0">
                <a:solidFill>
                  <a:srgbClr val="0070C0"/>
                </a:solidFill>
                <a:latin typeface="Times New Roman" pitchFamily="18" charset="0"/>
                <a:cs typeface="Times New Roman" pitchFamily="18" charset="0"/>
              </a:rPr>
              <a:t>Source : </a:t>
            </a:r>
            <a:r>
              <a:rPr lang="fr-FR" sz="2000" b="1" i="1" dirty="0" err="1" smtClean="0">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9" name="ZoneTexte 8"/>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10" name="Espace réservé du numéro de diapositive 9"/>
          <p:cNvSpPr>
            <a:spLocks noGrp="1"/>
          </p:cNvSpPr>
          <p:nvPr>
            <p:ph type="sldNum" sz="quarter" idx="12"/>
          </p:nvPr>
        </p:nvSpPr>
        <p:spPr/>
        <p:txBody>
          <a:bodyPr/>
          <a:lstStyle/>
          <a:p>
            <a:fld id="{2D849293-9FFB-455D-8E04-D5321DD3C202}" type="slidenum">
              <a:rPr lang="fr-FR" smtClean="0"/>
              <a:pPr/>
              <a:t>50</a:t>
            </a:fld>
            <a:endParaRPr 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p:cNvPicPr>
            <a:picLocks noChangeAspect="1" noChangeArrowheads="1"/>
          </p:cNvPicPr>
          <p:nvPr/>
        </p:nvPicPr>
        <p:blipFill>
          <a:blip r:embed="rId2"/>
          <a:srcRect/>
          <a:stretch>
            <a:fillRect/>
          </a:stretch>
        </p:blipFill>
        <p:spPr bwMode="auto">
          <a:xfrm>
            <a:off x="2052000" y="1818000"/>
            <a:ext cx="5040000" cy="5040000"/>
          </a:xfrm>
          <a:prstGeom prst="rect">
            <a:avLst/>
          </a:prstGeom>
          <a:noFill/>
          <a:ln w="9525">
            <a:noFill/>
            <a:miter lim="800000"/>
            <a:headEnd/>
            <a:tailEnd/>
          </a:ln>
          <a:effectLst/>
        </p:spPr>
      </p:pic>
      <p:sp>
        <p:nvSpPr>
          <p:cNvPr id="4"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Image Lena à quatre niveaux</a:t>
            </a:r>
            <a:r>
              <a:rPr kumimoji="0" lang="fr-FR" sz="2200" b="1" i="0" u="none" strike="noStrike" kern="0" cap="none" spc="0" normalizeH="0" noProof="0" dirty="0" smtClean="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5" name="ZoneTexte 4"/>
          <p:cNvSpPr txBox="1"/>
          <p:nvPr/>
        </p:nvSpPr>
        <p:spPr>
          <a:xfrm>
            <a:off x="7072330" y="6457914"/>
            <a:ext cx="2286016" cy="400110"/>
          </a:xfrm>
          <a:prstGeom prst="rect">
            <a:avLst/>
          </a:prstGeom>
          <a:noFill/>
        </p:spPr>
        <p:txBody>
          <a:bodyPr wrap="square" rtlCol="0">
            <a:spAutoFit/>
          </a:bodyPr>
          <a:lstStyle/>
          <a:p>
            <a:r>
              <a:rPr lang="fr-FR" sz="2000" b="1" i="1" dirty="0" smtClean="0">
                <a:solidFill>
                  <a:srgbClr val="0070C0"/>
                </a:solidFill>
                <a:latin typeface="Times New Roman" pitchFamily="18" charset="0"/>
                <a:cs typeface="Times New Roman" pitchFamily="18" charset="0"/>
              </a:rPr>
              <a:t>Source : </a:t>
            </a:r>
            <a:r>
              <a:rPr lang="fr-FR" sz="2000" b="1" i="1" dirty="0" err="1" smtClean="0">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rPr>
              <a:t>ONDELETTES DISCRETES   DWT 2D</a:t>
            </a:r>
            <a:endParaRPr lang="fr-FR" sz="3000" b="1" dirty="0">
              <a:solidFill>
                <a:srgbClr val="C00000"/>
              </a:solidFill>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51</a:t>
            </a:fld>
            <a:endParaRPr lang="fr-F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52</a:t>
            </a:fld>
            <a:endParaRPr lang="fr-FR"/>
          </a:p>
        </p:txBody>
      </p:sp>
      <p:sp>
        <p:nvSpPr>
          <p:cNvPr id="3" name="ZoneTexte 2"/>
          <p:cNvSpPr txBox="1"/>
          <p:nvPr/>
        </p:nvSpPr>
        <p:spPr>
          <a:xfrm>
            <a:off x="0" y="5127981"/>
            <a:ext cx="9144000" cy="1015663"/>
          </a:xfrm>
          <a:prstGeom prst="rect">
            <a:avLst/>
          </a:prstGeom>
          <a:noFill/>
        </p:spPr>
        <p:txBody>
          <a:bodyPr wrap="square" rtlCol="0">
            <a:spAutoFit/>
          </a:bodyPr>
          <a:lstStyle/>
          <a:p>
            <a:pPr algn="just"/>
            <a:r>
              <a:rPr lang="fr-FR" sz="2000" dirty="0" smtClean="0">
                <a:solidFill>
                  <a:srgbClr val="7030A0"/>
                </a:solidFill>
                <a:latin typeface="Times New Roman" pitchFamily="18" charset="0"/>
                <a:cs typeface="Times New Roman" pitchFamily="18" charset="0"/>
              </a:rPr>
              <a:t>La transformation en ondelettes version </a:t>
            </a:r>
            <a:r>
              <a:rPr lang="fr-FR" sz="2000" i="1" dirty="0" smtClean="0">
                <a:solidFill>
                  <a:srgbClr val="7030A0"/>
                </a:solidFill>
                <a:latin typeface="Times New Roman" pitchFamily="18" charset="0"/>
                <a:cs typeface="Times New Roman" pitchFamily="18" charset="0"/>
              </a:rPr>
              <a:t>lifting</a:t>
            </a:r>
            <a:r>
              <a:rPr lang="fr-FR" sz="2000" dirty="0" smtClean="0">
                <a:solidFill>
                  <a:srgbClr val="7030A0"/>
                </a:solidFill>
                <a:latin typeface="Times New Roman" pitchFamily="18" charset="0"/>
                <a:cs typeface="Times New Roman" pitchFamily="18" charset="0"/>
              </a:rPr>
              <a:t> est un processus permettant entre autres d’optimiser le nombre d’opérations à </a:t>
            </a:r>
            <a:r>
              <a:rPr lang="fr-FR" sz="2000" dirty="0" smtClean="0">
                <a:solidFill>
                  <a:srgbClr val="7030A0"/>
                </a:solidFill>
                <a:latin typeface="Times New Roman" pitchFamily="18" charset="0"/>
                <a:cs typeface="Times New Roman" pitchFamily="18" charset="0"/>
              </a:rPr>
              <a:t>exécuter.  Il s’agit grosso modo d’intervertir les </a:t>
            </a:r>
            <a:r>
              <a:rPr lang="fr-FR" sz="2000" dirty="0" smtClean="0">
                <a:solidFill>
                  <a:srgbClr val="7030A0"/>
                </a:solidFill>
                <a:latin typeface="Times New Roman" pitchFamily="18" charset="0"/>
                <a:cs typeface="Times New Roman" pitchFamily="18" charset="0"/>
              </a:rPr>
              <a:t>phases de filtrage et de sous-échantillonnage. </a:t>
            </a:r>
            <a:endParaRPr lang="fr-FR" sz="2000" dirty="0">
              <a:solidFill>
                <a:srgbClr val="7030A0"/>
              </a:solidFill>
              <a:latin typeface="Times New Roman" pitchFamily="18" charset="0"/>
              <a:cs typeface="Times New Roman" pitchFamily="18" charset="0"/>
            </a:endParaRPr>
          </a:p>
        </p:txBody>
      </p:sp>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latin typeface="Times New Roman" pitchFamily="18" charset="0"/>
                <a:cs typeface="Times New Roman" pitchFamily="18" charset="0"/>
              </a:rPr>
              <a:t>SCHEMA DE LIFTING DE LA DWT</a:t>
            </a:r>
            <a:endParaRPr lang="fr-FR" sz="3000" b="1" dirty="0">
              <a:solidFill>
                <a:srgbClr val="C00000"/>
              </a:solidFill>
              <a:latin typeface="Times New Roman" pitchFamily="18" charset="0"/>
              <a:cs typeface="Times New Roman" pitchFamily="18" charset="0"/>
            </a:endParaRPr>
          </a:p>
        </p:txBody>
      </p:sp>
      <p:sp>
        <p:nvSpPr>
          <p:cNvPr id="5" name="Rectangle 4"/>
          <p:cNvSpPr/>
          <p:nvPr/>
        </p:nvSpPr>
        <p:spPr>
          <a:xfrm>
            <a:off x="1785886" y="271462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785886" y="378619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29224" y="271462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429224" y="378619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3143208" y="271462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143208" y="378619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4429092" y="271462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429092" y="378619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rot="5400000">
            <a:off x="3286084" y="3143248"/>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5400000">
            <a:off x="3286878" y="4214024"/>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flipH="1" flipV="1">
            <a:off x="4536249" y="3121975"/>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4537043" y="4178305"/>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215174" y="3286124"/>
            <a:ext cx="50006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en angle 17"/>
          <p:cNvCxnSpPr>
            <a:endCxn id="5" idx="1"/>
          </p:cNvCxnSpPr>
          <p:nvPr/>
        </p:nvCxnSpPr>
        <p:spPr>
          <a:xfrm flipV="1">
            <a:off x="642910" y="3107529"/>
            <a:ext cx="1142976" cy="60722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a:endCxn id="6" idx="1"/>
          </p:cNvCxnSpPr>
          <p:nvPr/>
        </p:nvCxnSpPr>
        <p:spPr>
          <a:xfrm>
            <a:off x="642910" y="3714752"/>
            <a:ext cx="1142976" cy="464347"/>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5" idx="3"/>
            <a:endCxn id="9" idx="2"/>
          </p:cNvCxnSpPr>
          <p:nvPr/>
        </p:nvCxnSpPr>
        <p:spPr>
          <a:xfrm>
            <a:off x="2857456" y="3107529"/>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2857456" y="4213230"/>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5143472" y="3112768"/>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5143472" y="4218469"/>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9" idx="6"/>
            <a:endCxn id="11" idx="2"/>
          </p:cNvCxnSpPr>
          <p:nvPr/>
        </p:nvCxnSpPr>
        <p:spPr>
          <a:xfrm>
            <a:off x="3857588" y="3107529"/>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3857588" y="4213230"/>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Forme 25"/>
          <p:cNvCxnSpPr>
            <a:stCxn id="7" idx="3"/>
            <a:endCxn id="17" idx="0"/>
          </p:cNvCxnSpPr>
          <p:nvPr/>
        </p:nvCxnSpPr>
        <p:spPr>
          <a:xfrm>
            <a:off x="6500794" y="3107529"/>
            <a:ext cx="964413" cy="17859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Forme 26"/>
          <p:cNvCxnSpPr>
            <a:endCxn id="17" idx="2"/>
          </p:cNvCxnSpPr>
          <p:nvPr/>
        </p:nvCxnSpPr>
        <p:spPr>
          <a:xfrm flipV="1">
            <a:off x="6500794" y="4000504"/>
            <a:ext cx="964413" cy="25003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17" idx="3"/>
          </p:cNvCxnSpPr>
          <p:nvPr/>
        </p:nvCxnSpPr>
        <p:spPr>
          <a:xfrm>
            <a:off x="7715240" y="3643314"/>
            <a:ext cx="71438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1785886" y="2916792"/>
            <a:ext cx="1071570" cy="369332"/>
          </a:xfrm>
          <a:prstGeom prst="rect">
            <a:avLst/>
          </a:prstGeom>
          <a:noFill/>
        </p:spPr>
        <p:txBody>
          <a:bodyPr wrap="square" rtlCol="0">
            <a:spAutoFit/>
          </a:bodyPr>
          <a:lstStyle/>
          <a:p>
            <a:pPr algn="ctr"/>
            <a:r>
              <a:rPr lang="fr-FR" b="1" dirty="0" smtClean="0">
                <a:solidFill>
                  <a:srgbClr val="0070C0"/>
                </a:solidFill>
              </a:rPr>
              <a:t>H</a:t>
            </a:r>
            <a:r>
              <a:rPr lang="fr-FR" b="1" baseline="-25000" dirty="0" smtClean="0">
                <a:solidFill>
                  <a:srgbClr val="0070C0"/>
                </a:solidFill>
              </a:rPr>
              <a:t>0</a:t>
            </a:r>
            <a:r>
              <a:rPr lang="fr-FR" b="1" dirty="0" smtClean="0">
                <a:solidFill>
                  <a:srgbClr val="0070C0"/>
                </a:solidFill>
              </a:rPr>
              <a:t>(z)</a:t>
            </a:r>
            <a:endParaRPr lang="fr-FR" b="1" dirty="0">
              <a:solidFill>
                <a:srgbClr val="0070C0"/>
              </a:solidFill>
            </a:endParaRPr>
          </a:p>
        </p:txBody>
      </p:sp>
      <p:sp>
        <p:nvSpPr>
          <p:cNvPr id="30" name="ZoneTexte 29"/>
          <p:cNvSpPr txBox="1"/>
          <p:nvPr/>
        </p:nvSpPr>
        <p:spPr>
          <a:xfrm>
            <a:off x="1785886" y="4003602"/>
            <a:ext cx="1071570" cy="369332"/>
          </a:xfrm>
          <a:prstGeom prst="rect">
            <a:avLst/>
          </a:prstGeom>
          <a:noFill/>
        </p:spPr>
        <p:txBody>
          <a:bodyPr wrap="square" rtlCol="0">
            <a:spAutoFit/>
          </a:bodyPr>
          <a:lstStyle/>
          <a:p>
            <a:pPr algn="ctr"/>
            <a:r>
              <a:rPr lang="fr-FR" b="1" dirty="0" smtClean="0">
                <a:solidFill>
                  <a:srgbClr val="C00000"/>
                </a:solidFill>
              </a:rPr>
              <a:t>H</a:t>
            </a:r>
            <a:r>
              <a:rPr lang="fr-FR" b="1" baseline="-25000" dirty="0" smtClean="0">
                <a:solidFill>
                  <a:srgbClr val="C00000"/>
                </a:solidFill>
              </a:rPr>
              <a:t>1</a:t>
            </a:r>
            <a:r>
              <a:rPr lang="fr-FR" b="1" dirty="0" smtClean="0">
                <a:solidFill>
                  <a:srgbClr val="C00000"/>
                </a:solidFill>
              </a:rPr>
              <a:t>(z)</a:t>
            </a:r>
            <a:endParaRPr lang="fr-FR" b="1" dirty="0">
              <a:solidFill>
                <a:srgbClr val="C00000"/>
              </a:solidFill>
            </a:endParaRPr>
          </a:p>
        </p:txBody>
      </p:sp>
      <p:sp>
        <p:nvSpPr>
          <p:cNvPr id="31" name="ZoneTexte 30"/>
          <p:cNvSpPr txBox="1"/>
          <p:nvPr/>
        </p:nvSpPr>
        <p:spPr>
          <a:xfrm>
            <a:off x="5429224" y="2928934"/>
            <a:ext cx="1071570" cy="369332"/>
          </a:xfrm>
          <a:prstGeom prst="rect">
            <a:avLst/>
          </a:prstGeom>
          <a:noFill/>
        </p:spPr>
        <p:txBody>
          <a:bodyPr wrap="square" rtlCol="0">
            <a:spAutoFit/>
          </a:bodyPr>
          <a:lstStyle/>
          <a:p>
            <a:pPr algn="ctr"/>
            <a:r>
              <a:rPr lang="fr-FR" b="1" dirty="0" smtClean="0">
                <a:solidFill>
                  <a:srgbClr val="0070C0"/>
                </a:solidFill>
              </a:rPr>
              <a:t>G</a:t>
            </a:r>
            <a:r>
              <a:rPr lang="fr-FR" b="1" baseline="-25000" dirty="0" smtClean="0">
                <a:solidFill>
                  <a:srgbClr val="0070C0"/>
                </a:solidFill>
              </a:rPr>
              <a:t>0</a:t>
            </a:r>
            <a:r>
              <a:rPr lang="fr-FR" b="1" dirty="0" smtClean="0">
                <a:solidFill>
                  <a:srgbClr val="0070C0"/>
                </a:solidFill>
              </a:rPr>
              <a:t>(z)</a:t>
            </a:r>
            <a:endParaRPr lang="fr-FR" b="1" dirty="0">
              <a:solidFill>
                <a:srgbClr val="0070C0"/>
              </a:solidFill>
            </a:endParaRPr>
          </a:p>
        </p:txBody>
      </p:sp>
      <p:sp>
        <p:nvSpPr>
          <p:cNvPr id="32" name="ZoneTexte 31"/>
          <p:cNvSpPr txBox="1"/>
          <p:nvPr/>
        </p:nvSpPr>
        <p:spPr>
          <a:xfrm>
            <a:off x="5429224" y="4044560"/>
            <a:ext cx="1071570" cy="369332"/>
          </a:xfrm>
          <a:prstGeom prst="rect">
            <a:avLst/>
          </a:prstGeom>
          <a:noFill/>
        </p:spPr>
        <p:txBody>
          <a:bodyPr wrap="square" rtlCol="0">
            <a:spAutoFit/>
          </a:bodyPr>
          <a:lstStyle/>
          <a:p>
            <a:pPr algn="ctr"/>
            <a:r>
              <a:rPr lang="fr-FR" b="1" dirty="0" smtClean="0">
                <a:solidFill>
                  <a:srgbClr val="C00000"/>
                </a:solidFill>
              </a:rPr>
              <a:t>G</a:t>
            </a:r>
            <a:r>
              <a:rPr lang="fr-FR" b="1" baseline="-25000" dirty="0" smtClean="0">
                <a:solidFill>
                  <a:srgbClr val="C00000"/>
                </a:solidFill>
              </a:rPr>
              <a:t>1</a:t>
            </a:r>
            <a:r>
              <a:rPr lang="fr-FR" b="1" dirty="0" smtClean="0">
                <a:solidFill>
                  <a:srgbClr val="C00000"/>
                </a:solidFill>
              </a:rPr>
              <a:t>(z)</a:t>
            </a:r>
            <a:endParaRPr lang="fr-FR" b="1" dirty="0">
              <a:solidFill>
                <a:srgbClr val="C00000"/>
              </a:solidFill>
            </a:endParaRPr>
          </a:p>
        </p:txBody>
      </p:sp>
      <p:sp>
        <p:nvSpPr>
          <p:cNvPr id="33" name="ZoneTexte 32"/>
          <p:cNvSpPr txBox="1"/>
          <p:nvPr/>
        </p:nvSpPr>
        <p:spPr>
          <a:xfrm>
            <a:off x="3500398" y="2944174"/>
            <a:ext cx="428628" cy="369332"/>
          </a:xfrm>
          <a:prstGeom prst="rect">
            <a:avLst/>
          </a:prstGeom>
          <a:noFill/>
        </p:spPr>
        <p:txBody>
          <a:bodyPr wrap="square" rtlCol="0">
            <a:spAutoFit/>
          </a:bodyPr>
          <a:lstStyle/>
          <a:p>
            <a:r>
              <a:rPr lang="fr-FR" b="1" dirty="0" smtClean="0"/>
              <a:t>2</a:t>
            </a:r>
            <a:endParaRPr lang="fr-FR" b="1" dirty="0"/>
          </a:p>
        </p:txBody>
      </p:sp>
      <p:sp>
        <p:nvSpPr>
          <p:cNvPr id="34" name="ZoneTexte 33"/>
          <p:cNvSpPr txBox="1"/>
          <p:nvPr/>
        </p:nvSpPr>
        <p:spPr>
          <a:xfrm>
            <a:off x="4786282" y="2942510"/>
            <a:ext cx="428628" cy="369332"/>
          </a:xfrm>
          <a:prstGeom prst="rect">
            <a:avLst/>
          </a:prstGeom>
          <a:noFill/>
        </p:spPr>
        <p:txBody>
          <a:bodyPr wrap="square" rtlCol="0">
            <a:spAutoFit/>
          </a:bodyPr>
          <a:lstStyle/>
          <a:p>
            <a:r>
              <a:rPr lang="fr-FR" b="1" dirty="0" smtClean="0"/>
              <a:t>2</a:t>
            </a:r>
            <a:endParaRPr lang="fr-FR" b="1" dirty="0"/>
          </a:p>
        </p:txBody>
      </p:sp>
      <p:sp>
        <p:nvSpPr>
          <p:cNvPr id="35" name="ZoneTexte 34"/>
          <p:cNvSpPr txBox="1"/>
          <p:nvPr/>
        </p:nvSpPr>
        <p:spPr>
          <a:xfrm>
            <a:off x="3500398" y="3988362"/>
            <a:ext cx="428628" cy="369332"/>
          </a:xfrm>
          <a:prstGeom prst="rect">
            <a:avLst/>
          </a:prstGeom>
          <a:noFill/>
        </p:spPr>
        <p:txBody>
          <a:bodyPr wrap="square" rtlCol="0">
            <a:spAutoFit/>
          </a:bodyPr>
          <a:lstStyle/>
          <a:p>
            <a:r>
              <a:rPr lang="fr-FR" b="1" dirty="0" smtClean="0"/>
              <a:t>2</a:t>
            </a:r>
            <a:endParaRPr lang="fr-FR" b="1" dirty="0"/>
          </a:p>
        </p:txBody>
      </p:sp>
      <p:sp>
        <p:nvSpPr>
          <p:cNvPr id="36" name="ZoneTexte 35"/>
          <p:cNvSpPr txBox="1"/>
          <p:nvPr/>
        </p:nvSpPr>
        <p:spPr>
          <a:xfrm>
            <a:off x="4786282" y="3986698"/>
            <a:ext cx="428628" cy="369332"/>
          </a:xfrm>
          <a:prstGeom prst="rect">
            <a:avLst/>
          </a:prstGeom>
          <a:noFill/>
        </p:spPr>
        <p:txBody>
          <a:bodyPr wrap="square" rtlCol="0">
            <a:spAutoFit/>
          </a:bodyPr>
          <a:lstStyle/>
          <a:p>
            <a:r>
              <a:rPr lang="fr-FR" b="1" dirty="0" smtClean="0"/>
              <a:t>2</a:t>
            </a:r>
            <a:endParaRPr lang="fr-FR" b="1" dirty="0"/>
          </a:p>
        </p:txBody>
      </p:sp>
      <p:sp>
        <p:nvSpPr>
          <p:cNvPr id="37" name="ZoneTexte 36"/>
          <p:cNvSpPr txBox="1"/>
          <p:nvPr/>
        </p:nvSpPr>
        <p:spPr>
          <a:xfrm>
            <a:off x="642910" y="3357562"/>
            <a:ext cx="642910" cy="369332"/>
          </a:xfrm>
          <a:prstGeom prst="rect">
            <a:avLst/>
          </a:prstGeom>
          <a:noFill/>
        </p:spPr>
        <p:txBody>
          <a:bodyPr wrap="square" rtlCol="0">
            <a:spAutoFit/>
          </a:bodyPr>
          <a:lstStyle/>
          <a:p>
            <a:r>
              <a:rPr lang="fr-FR" b="1" dirty="0" smtClean="0">
                <a:solidFill>
                  <a:srgbClr val="00B050"/>
                </a:solidFill>
              </a:rPr>
              <a:t>x(n)</a:t>
            </a:r>
            <a:endParaRPr lang="fr-FR" b="1" dirty="0">
              <a:solidFill>
                <a:srgbClr val="00B050"/>
              </a:solidFill>
            </a:endParaRPr>
          </a:p>
        </p:txBody>
      </p:sp>
      <p:sp>
        <p:nvSpPr>
          <p:cNvPr id="38" name="ZoneTexte 37"/>
          <p:cNvSpPr txBox="1"/>
          <p:nvPr/>
        </p:nvSpPr>
        <p:spPr>
          <a:xfrm>
            <a:off x="7786678" y="3286124"/>
            <a:ext cx="642910" cy="369332"/>
          </a:xfrm>
          <a:prstGeom prst="rect">
            <a:avLst/>
          </a:prstGeom>
          <a:noFill/>
        </p:spPr>
        <p:txBody>
          <a:bodyPr wrap="square" rtlCol="0">
            <a:spAutoFit/>
          </a:bodyPr>
          <a:lstStyle/>
          <a:p>
            <a:r>
              <a:rPr lang="fr-FR" b="1" dirty="0" smtClean="0">
                <a:solidFill>
                  <a:srgbClr val="002060"/>
                </a:solidFill>
              </a:rPr>
              <a:t>x’(n)</a:t>
            </a:r>
            <a:endParaRPr lang="fr-FR" b="1" dirty="0">
              <a:solidFill>
                <a:srgbClr val="002060"/>
              </a:solidFill>
            </a:endParaRPr>
          </a:p>
        </p:txBody>
      </p:sp>
      <p:sp>
        <p:nvSpPr>
          <p:cNvPr id="39" name="ZoneTexte 38"/>
          <p:cNvSpPr txBox="1"/>
          <p:nvPr/>
        </p:nvSpPr>
        <p:spPr>
          <a:xfrm>
            <a:off x="2714580" y="2357430"/>
            <a:ext cx="642910" cy="369332"/>
          </a:xfrm>
          <a:prstGeom prst="rect">
            <a:avLst/>
          </a:prstGeom>
          <a:noFill/>
        </p:spPr>
        <p:txBody>
          <a:bodyPr wrap="square" rtlCol="0">
            <a:spAutoFit/>
          </a:bodyPr>
          <a:lstStyle/>
          <a:p>
            <a:r>
              <a:rPr lang="fr-FR" b="1" dirty="0" smtClean="0">
                <a:solidFill>
                  <a:srgbClr val="00B050"/>
                </a:solidFill>
              </a:rPr>
              <a:t>x</a:t>
            </a:r>
            <a:r>
              <a:rPr lang="fr-FR" b="1" baseline="-25000" dirty="0" smtClean="0">
                <a:solidFill>
                  <a:srgbClr val="00B050"/>
                </a:solidFill>
              </a:rPr>
              <a:t>0</a:t>
            </a:r>
            <a:r>
              <a:rPr lang="fr-FR" b="1" dirty="0" smtClean="0">
                <a:solidFill>
                  <a:srgbClr val="00B050"/>
                </a:solidFill>
              </a:rPr>
              <a:t>(n)</a:t>
            </a:r>
            <a:endParaRPr lang="fr-FR" b="1" dirty="0">
              <a:solidFill>
                <a:srgbClr val="00B050"/>
              </a:solidFill>
            </a:endParaRPr>
          </a:p>
        </p:txBody>
      </p:sp>
      <p:sp>
        <p:nvSpPr>
          <p:cNvPr id="40" name="ZoneTexte 39"/>
          <p:cNvSpPr txBox="1"/>
          <p:nvPr/>
        </p:nvSpPr>
        <p:spPr>
          <a:xfrm>
            <a:off x="2786050" y="4416990"/>
            <a:ext cx="642910" cy="369332"/>
          </a:xfrm>
          <a:prstGeom prst="rect">
            <a:avLst/>
          </a:prstGeom>
          <a:noFill/>
        </p:spPr>
        <p:txBody>
          <a:bodyPr wrap="square" rtlCol="0">
            <a:spAutoFit/>
          </a:bodyPr>
          <a:lstStyle/>
          <a:p>
            <a:r>
              <a:rPr lang="fr-FR" b="1" dirty="0" smtClean="0">
                <a:solidFill>
                  <a:srgbClr val="00B050"/>
                </a:solidFill>
              </a:rPr>
              <a:t>x</a:t>
            </a:r>
            <a:r>
              <a:rPr lang="fr-FR" b="1" baseline="-25000" dirty="0" smtClean="0">
                <a:solidFill>
                  <a:srgbClr val="00B050"/>
                </a:solidFill>
              </a:rPr>
              <a:t>1</a:t>
            </a:r>
            <a:r>
              <a:rPr lang="fr-FR" b="1" dirty="0" smtClean="0">
                <a:solidFill>
                  <a:srgbClr val="00B050"/>
                </a:solidFill>
              </a:rPr>
              <a:t>(n)</a:t>
            </a:r>
            <a:endParaRPr lang="fr-FR" b="1" dirty="0">
              <a:solidFill>
                <a:srgbClr val="00B050"/>
              </a:solidFill>
            </a:endParaRPr>
          </a:p>
        </p:txBody>
      </p:sp>
      <p:sp>
        <p:nvSpPr>
          <p:cNvPr id="41" name="ZoneTexte 40"/>
          <p:cNvSpPr txBox="1"/>
          <p:nvPr/>
        </p:nvSpPr>
        <p:spPr>
          <a:xfrm>
            <a:off x="3760432" y="2714620"/>
            <a:ext cx="642910" cy="369332"/>
          </a:xfrm>
          <a:prstGeom prst="rect">
            <a:avLst/>
          </a:prstGeom>
          <a:noFill/>
        </p:spPr>
        <p:txBody>
          <a:bodyPr wrap="square" rtlCol="0">
            <a:spAutoFit/>
          </a:bodyPr>
          <a:lstStyle/>
          <a:p>
            <a:r>
              <a:rPr lang="fr-FR" b="1" dirty="0" smtClean="0">
                <a:solidFill>
                  <a:srgbClr val="002060"/>
                </a:solidFill>
              </a:rPr>
              <a:t>y</a:t>
            </a:r>
            <a:r>
              <a:rPr lang="fr-FR" b="1" baseline="-25000" dirty="0" smtClean="0">
                <a:solidFill>
                  <a:srgbClr val="002060"/>
                </a:solidFill>
              </a:rPr>
              <a:t>0</a:t>
            </a:r>
            <a:r>
              <a:rPr lang="fr-FR" b="1" dirty="0" smtClean="0">
                <a:solidFill>
                  <a:srgbClr val="002060"/>
                </a:solidFill>
              </a:rPr>
              <a:t>(n)</a:t>
            </a:r>
            <a:endParaRPr lang="fr-FR" b="1" dirty="0">
              <a:solidFill>
                <a:srgbClr val="002060"/>
              </a:solidFill>
            </a:endParaRPr>
          </a:p>
        </p:txBody>
      </p:sp>
      <p:sp>
        <p:nvSpPr>
          <p:cNvPr id="42" name="ZoneTexte 41"/>
          <p:cNvSpPr txBox="1"/>
          <p:nvPr/>
        </p:nvSpPr>
        <p:spPr>
          <a:xfrm>
            <a:off x="3831902" y="4416990"/>
            <a:ext cx="642910" cy="369332"/>
          </a:xfrm>
          <a:prstGeom prst="rect">
            <a:avLst/>
          </a:prstGeom>
          <a:noFill/>
        </p:spPr>
        <p:txBody>
          <a:bodyPr wrap="square" rtlCol="0">
            <a:spAutoFit/>
          </a:bodyPr>
          <a:lstStyle/>
          <a:p>
            <a:r>
              <a:rPr lang="fr-FR" b="1" dirty="0" smtClean="0">
                <a:solidFill>
                  <a:srgbClr val="002060"/>
                </a:solidFill>
              </a:rPr>
              <a:t>y</a:t>
            </a:r>
            <a:r>
              <a:rPr lang="fr-FR" b="1" baseline="-25000" dirty="0" smtClean="0">
                <a:solidFill>
                  <a:srgbClr val="002060"/>
                </a:solidFill>
              </a:rPr>
              <a:t>1</a:t>
            </a:r>
            <a:r>
              <a:rPr lang="fr-FR" b="1" dirty="0" smtClean="0">
                <a:solidFill>
                  <a:srgbClr val="002060"/>
                </a:solidFill>
              </a:rPr>
              <a:t>(n)</a:t>
            </a:r>
            <a:endParaRPr lang="fr-FR" b="1" dirty="0">
              <a:solidFill>
                <a:srgbClr val="002060"/>
              </a:solidFill>
            </a:endParaRPr>
          </a:p>
        </p:txBody>
      </p:sp>
      <p:sp>
        <p:nvSpPr>
          <p:cNvPr id="43" name="ZoneTexte 42"/>
          <p:cNvSpPr txBox="1"/>
          <p:nvPr/>
        </p:nvSpPr>
        <p:spPr>
          <a:xfrm>
            <a:off x="4929158" y="2357430"/>
            <a:ext cx="785818" cy="369332"/>
          </a:xfrm>
          <a:prstGeom prst="rect">
            <a:avLst/>
          </a:prstGeom>
          <a:noFill/>
        </p:spPr>
        <p:txBody>
          <a:bodyPr wrap="square" rtlCol="0">
            <a:spAutoFit/>
          </a:bodyPr>
          <a:lstStyle/>
          <a:p>
            <a:r>
              <a:rPr lang="fr-FR" b="1" dirty="0" smtClean="0">
                <a:solidFill>
                  <a:srgbClr val="7030A0"/>
                </a:solidFill>
              </a:rPr>
              <a:t>y’</a:t>
            </a:r>
            <a:r>
              <a:rPr lang="fr-FR" b="1" baseline="-25000" dirty="0" smtClean="0">
                <a:solidFill>
                  <a:srgbClr val="7030A0"/>
                </a:solidFill>
              </a:rPr>
              <a:t>0</a:t>
            </a:r>
            <a:r>
              <a:rPr lang="fr-FR" b="1" dirty="0" smtClean="0">
                <a:solidFill>
                  <a:srgbClr val="7030A0"/>
                </a:solidFill>
              </a:rPr>
              <a:t>(n)</a:t>
            </a:r>
            <a:endParaRPr lang="fr-FR" b="1" dirty="0">
              <a:solidFill>
                <a:srgbClr val="7030A0"/>
              </a:solidFill>
            </a:endParaRPr>
          </a:p>
        </p:txBody>
      </p:sp>
      <p:sp>
        <p:nvSpPr>
          <p:cNvPr id="44" name="ZoneTexte 43"/>
          <p:cNvSpPr txBox="1"/>
          <p:nvPr/>
        </p:nvSpPr>
        <p:spPr>
          <a:xfrm>
            <a:off x="5000628" y="4416990"/>
            <a:ext cx="714348" cy="369332"/>
          </a:xfrm>
          <a:prstGeom prst="rect">
            <a:avLst/>
          </a:prstGeom>
          <a:noFill/>
        </p:spPr>
        <p:txBody>
          <a:bodyPr wrap="square" rtlCol="0">
            <a:spAutoFit/>
          </a:bodyPr>
          <a:lstStyle/>
          <a:p>
            <a:r>
              <a:rPr lang="fr-FR" b="1" dirty="0" smtClean="0">
                <a:solidFill>
                  <a:srgbClr val="7030A0"/>
                </a:solidFill>
              </a:rPr>
              <a:t>y’</a:t>
            </a:r>
            <a:r>
              <a:rPr lang="fr-FR" b="1" baseline="-25000" dirty="0" smtClean="0">
                <a:solidFill>
                  <a:srgbClr val="7030A0"/>
                </a:solidFill>
              </a:rPr>
              <a:t>1</a:t>
            </a:r>
            <a:r>
              <a:rPr lang="fr-FR" b="1" dirty="0" smtClean="0">
                <a:solidFill>
                  <a:srgbClr val="7030A0"/>
                </a:solidFill>
              </a:rPr>
              <a:t>(n)</a:t>
            </a:r>
            <a:endParaRPr lang="fr-FR" b="1" dirty="0">
              <a:solidFill>
                <a:srgbClr val="7030A0"/>
              </a:solidFill>
            </a:endParaRPr>
          </a:p>
        </p:txBody>
      </p:sp>
      <p:sp>
        <p:nvSpPr>
          <p:cNvPr id="49" name="ZoneTexte 48"/>
          <p:cNvSpPr txBox="1"/>
          <p:nvPr/>
        </p:nvSpPr>
        <p:spPr>
          <a:xfrm>
            <a:off x="7215174" y="3357562"/>
            <a:ext cx="500066" cy="553998"/>
          </a:xfrm>
          <a:prstGeom prst="rect">
            <a:avLst/>
          </a:prstGeom>
          <a:noFill/>
        </p:spPr>
        <p:txBody>
          <a:bodyPr wrap="square" rtlCol="0">
            <a:spAutoFit/>
          </a:bodyPr>
          <a:lstStyle/>
          <a:p>
            <a:pPr algn="ctr"/>
            <a:r>
              <a:rPr lang="fr-FR" sz="3000" dirty="0" smtClean="0">
                <a:solidFill>
                  <a:schemeClr val="accent2">
                    <a:lumMod val="50000"/>
                  </a:schemeClr>
                </a:solidFill>
              </a:rPr>
              <a:t>+</a:t>
            </a:r>
            <a:endParaRPr lang="fr-FR" sz="3000" dirty="0">
              <a:solidFill>
                <a:schemeClr val="accent2">
                  <a:lumMod val="50000"/>
                </a:schemeClr>
              </a:solidFill>
            </a:endParaRPr>
          </a:p>
        </p:txBody>
      </p:sp>
      <p:sp>
        <p:nvSpPr>
          <p:cNvPr id="50" name="ZoneTexte 49"/>
          <p:cNvSpPr txBox="1"/>
          <p:nvPr/>
        </p:nvSpPr>
        <p:spPr>
          <a:xfrm>
            <a:off x="0" y="1033991"/>
            <a:ext cx="9144000" cy="1323439"/>
          </a:xfrm>
          <a:prstGeom prst="rect">
            <a:avLst/>
          </a:prstGeom>
          <a:noFill/>
        </p:spPr>
        <p:txBody>
          <a:bodyPr wrap="square" rtlCol="0">
            <a:spAutoFit/>
          </a:bodyPr>
          <a:lstStyle/>
          <a:p>
            <a:pPr algn="just"/>
            <a:r>
              <a:rPr lang="fr-FR" sz="2000" dirty="0" smtClean="0">
                <a:solidFill>
                  <a:srgbClr val="002060"/>
                </a:solidFill>
                <a:latin typeface="Times New Roman" pitchFamily="18" charset="0"/>
                <a:cs typeface="Times New Roman" pitchFamily="18" charset="0"/>
              </a:rPr>
              <a:t>Parmi les limitations du schéma conventionnel d’une DWT (schéma ci-dessous), utilisant les bancs </a:t>
            </a:r>
            <a:r>
              <a:rPr lang="fr-FR" sz="2000" dirty="0" smtClean="0">
                <a:solidFill>
                  <a:srgbClr val="002060"/>
                </a:solidFill>
                <a:latin typeface="Times New Roman" pitchFamily="18" charset="0"/>
                <a:cs typeface="Times New Roman" pitchFamily="18" charset="0"/>
              </a:rPr>
              <a:t>de filtres, </a:t>
            </a:r>
            <a:r>
              <a:rPr lang="fr-FR" sz="2000" dirty="0" smtClean="0">
                <a:solidFill>
                  <a:srgbClr val="002060"/>
                </a:solidFill>
                <a:latin typeface="Times New Roman" pitchFamily="18" charset="0"/>
                <a:cs typeface="Times New Roman" pitchFamily="18" charset="0"/>
              </a:rPr>
              <a:t>est </a:t>
            </a:r>
            <a:r>
              <a:rPr lang="fr-FR" sz="2000" dirty="0" smtClean="0">
                <a:solidFill>
                  <a:srgbClr val="002060"/>
                </a:solidFill>
                <a:latin typeface="Times New Roman" pitchFamily="18" charset="0"/>
                <a:cs typeface="Times New Roman" pitchFamily="18" charset="0"/>
              </a:rPr>
              <a:t>que l’on effectue un sous-échantillonnage par deux après une opération de filtrage </a:t>
            </a:r>
            <a:r>
              <a:rPr lang="fr-FR" sz="2000" dirty="0" smtClean="0">
                <a:solidFill>
                  <a:srgbClr val="002060"/>
                </a:solidFill>
                <a:latin typeface="Times New Roman" pitchFamily="18" charset="0"/>
                <a:cs typeface="Times New Roman" pitchFamily="18" charset="0"/>
              </a:rPr>
              <a:t> (passe-bas et passe-haut). </a:t>
            </a:r>
            <a:r>
              <a:rPr lang="fr-FR" sz="2000" b="1" u="sng" dirty="0" smtClean="0">
                <a:solidFill>
                  <a:srgbClr val="002060"/>
                </a:solidFill>
                <a:latin typeface="Times New Roman" pitchFamily="18" charset="0"/>
                <a:cs typeface="Times New Roman" pitchFamily="18" charset="0"/>
              </a:rPr>
              <a:t>C’est donc une </a:t>
            </a:r>
            <a:r>
              <a:rPr lang="fr-FR" sz="2000" b="1" u="sng" dirty="0" smtClean="0">
                <a:solidFill>
                  <a:srgbClr val="002060"/>
                </a:solidFill>
                <a:latin typeface="Times New Roman" pitchFamily="18" charset="0"/>
                <a:cs typeface="Times New Roman" pitchFamily="18" charset="0"/>
              </a:rPr>
              <a:t>pure perte </a:t>
            </a:r>
            <a:r>
              <a:rPr lang="fr-FR" sz="2000" b="1" u="sng" dirty="0" smtClean="0">
                <a:solidFill>
                  <a:srgbClr val="002060"/>
                </a:solidFill>
                <a:latin typeface="Times New Roman" pitchFamily="18" charset="0"/>
                <a:cs typeface="Times New Roman" pitchFamily="18" charset="0"/>
              </a:rPr>
              <a:t>de la </a:t>
            </a:r>
            <a:r>
              <a:rPr lang="fr-FR" sz="2000" b="1" u="sng" dirty="0" smtClean="0">
                <a:solidFill>
                  <a:srgbClr val="002060"/>
                </a:solidFill>
                <a:latin typeface="Times New Roman" pitchFamily="18" charset="0"/>
                <a:cs typeface="Times New Roman" pitchFamily="18" charset="0"/>
              </a:rPr>
              <a:t>moitié du coût de calcul effectué par le filtrage</a:t>
            </a:r>
            <a:endParaRPr lang="fr-FR" sz="2000" b="1" u="sng" dirty="0">
              <a:solidFill>
                <a:srgbClr val="002060"/>
              </a:solidFill>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53</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latin typeface="Times New Roman" pitchFamily="18" charset="0"/>
                <a:cs typeface="Times New Roman" pitchFamily="18" charset="0"/>
              </a:rPr>
              <a:t>SCHEMA DE LIFTING DE LA DWT</a:t>
            </a:r>
            <a:endParaRPr lang="fr-FR" sz="3000" b="1" dirty="0">
              <a:solidFill>
                <a:srgbClr val="C00000"/>
              </a:solidFill>
              <a:latin typeface="Times New Roman" pitchFamily="18" charset="0"/>
              <a:cs typeface="Times New Roman" pitchFamily="18" charset="0"/>
            </a:endParaRPr>
          </a:p>
        </p:txBody>
      </p:sp>
      <p:sp>
        <p:nvSpPr>
          <p:cNvPr id="4" name="ZoneTexte 3"/>
          <p:cNvSpPr txBox="1"/>
          <p:nvPr/>
        </p:nvSpPr>
        <p:spPr>
          <a:xfrm>
            <a:off x="0" y="719720"/>
            <a:ext cx="9144000" cy="4832092"/>
          </a:xfrm>
          <a:prstGeom prst="rect">
            <a:avLst/>
          </a:prstGeom>
          <a:noFill/>
        </p:spPr>
        <p:txBody>
          <a:bodyPr wrap="square" rtlCol="0">
            <a:spAutoFit/>
          </a:bodyPr>
          <a:lstStyle/>
          <a:p>
            <a:pPr algn="just"/>
            <a:r>
              <a:rPr lang="fr-FR" sz="2200" dirty="0" smtClean="0">
                <a:latin typeface="Times New Roman" pitchFamily="18" charset="0"/>
                <a:cs typeface="Times New Roman" pitchFamily="18" charset="0"/>
              </a:rPr>
              <a:t>D’autre part, l</a:t>
            </a:r>
            <a:r>
              <a:rPr lang="fr-FR" sz="2200" b="1" dirty="0" smtClean="0">
                <a:latin typeface="Times New Roman" pitchFamily="18" charset="0"/>
                <a:cs typeface="Times New Roman" pitchFamily="18" charset="0"/>
              </a:rPr>
              <a:t>es filtres numériques utilisés, souvent des RIF, ont des </a:t>
            </a:r>
            <a:r>
              <a:rPr lang="fr-FR" sz="2200" dirty="0" smtClean="0">
                <a:latin typeface="Times New Roman" pitchFamily="18" charset="0"/>
                <a:cs typeface="Times New Roman" pitchFamily="18" charset="0"/>
              </a:rPr>
              <a:t>coefficients </a:t>
            </a:r>
            <a:r>
              <a:rPr lang="fr-FR" sz="2200" dirty="0" smtClean="0">
                <a:latin typeface="Times New Roman" pitchFamily="18" charset="0"/>
                <a:cs typeface="Times New Roman" pitchFamily="18" charset="0"/>
              </a:rPr>
              <a:t>à virgule flottante ce qui donne des sorties à virgule flottante aussi. </a:t>
            </a:r>
            <a:r>
              <a:rPr lang="fr-FR" sz="2200" dirty="0" smtClean="0">
                <a:latin typeface="Times New Roman" pitchFamily="18" charset="0"/>
                <a:cs typeface="Times New Roman" pitchFamily="18" charset="0"/>
              </a:rPr>
              <a:t> </a:t>
            </a:r>
          </a:p>
          <a:p>
            <a:pPr algn="just"/>
            <a:endParaRPr lang="fr-FR" sz="2200" dirty="0" smtClean="0">
              <a:latin typeface="Times New Roman" pitchFamily="18" charset="0"/>
              <a:cs typeface="Times New Roman" pitchFamily="18" charset="0"/>
            </a:endParaRPr>
          </a:p>
          <a:p>
            <a:pPr algn="just"/>
            <a:r>
              <a:rPr lang="fr-FR" sz="2200" dirty="0" smtClean="0">
                <a:latin typeface="Times New Roman" pitchFamily="18" charset="0"/>
                <a:cs typeface="Times New Roman" pitchFamily="18" charset="0"/>
              </a:rPr>
              <a:t>Quand </a:t>
            </a:r>
            <a:r>
              <a:rPr lang="fr-FR" sz="2200" dirty="0" smtClean="0">
                <a:latin typeface="Times New Roman" pitchFamily="18" charset="0"/>
                <a:cs typeface="Times New Roman" pitchFamily="18" charset="0"/>
              </a:rPr>
              <a:t>les </a:t>
            </a:r>
            <a:r>
              <a:rPr lang="fr-FR" sz="2200" dirty="0" smtClean="0">
                <a:latin typeface="Times New Roman" pitchFamily="18" charset="0"/>
                <a:cs typeface="Times New Roman" pitchFamily="18" charset="0"/>
              </a:rPr>
              <a:t>données </a:t>
            </a:r>
            <a:r>
              <a:rPr lang="fr-FR" sz="2200" dirty="0" smtClean="0">
                <a:latin typeface="Times New Roman" pitchFamily="18" charset="0"/>
                <a:cs typeface="Times New Roman" pitchFamily="18" charset="0"/>
              </a:rPr>
              <a:t>d'entrée sont une suite </a:t>
            </a:r>
            <a:r>
              <a:rPr lang="fr-FR" sz="2200" dirty="0" smtClean="0">
                <a:latin typeface="Times New Roman" pitchFamily="18" charset="0"/>
                <a:cs typeface="Times New Roman" pitchFamily="18" charset="0"/>
              </a:rPr>
              <a:t>d'entiers (exemple des images numériques), </a:t>
            </a:r>
            <a:r>
              <a:rPr lang="fr-FR" sz="2200" dirty="0" smtClean="0">
                <a:latin typeface="Times New Roman" pitchFamily="18" charset="0"/>
                <a:cs typeface="Times New Roman" pitchFamily="18" charset="0"/>
              </a:rPr>
              <a:t>les sorties filtrées ne sont plus des entiers et doivent, par conséquent, être arrondies (on prend par exemple la partie entière) pour les besoins du codage entropique. Cette opération </a:t>
            </a:r>
            <a:r>
              <a:rPr lang="fr-FR" sz="2200" dirty="0" smtClean="0">
                <a:latin typeface="Times New Roman" pitchFamily="18" charset="0"/>
                <a:cs typeface="Times New Roman" pitchFamily="18" charset="0"/>
              </a:rPr>
              <a:t>d'arrondi </a:t>
            </a:r>
            <a:r>
              <a:rPr lang="fr-FR" sz="2200" dirty="0" smtClean="0">
                <a:latin typeface="Times New Roman" pitchFamily="18" charset="0"/>
                <a:cs typeface="Times New Roman" pitchFamily="18" charset="0"/>
              </a:rPr>
              <a:t>entraîne une perte d'information ce </a:t>
            </a:r>
            <a:r>
              <a:rPr lang="fr-FR" sz="2200" dirty="0" smtClean="0">
                <a:latin typeface="Times New Roman" pitchFamily="18" charset="0"/>
                <a:cs typeface="Times New Roman" pitchFamily="18" charset="0"/>
              </a:rPr>
              <a:t>qui </a:t>
            </a:r>
            <a:r>
              <a:rPr lang="fr-FR" sz="2200" dirty="0" smtClean="0">
                <a:latin typeface="Times New Roman" pitchFamily="18" charset="0"/>
                <a:cs typeface="Times New Roman" pitchFamily="18" charset="0"/>
              </a:rPr>
              <a:t>ne peut être toléré pour le codage sans perte. </a:t>
            </a:r>
            <a:endParaRPr lang="fr-FR" sz="2200" dirty="0" smtClean="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r>
              <a:rPr lang="fr-FR" sz="2200" dirty="0" smtClean="0">
                <a:latin typeface="Times New Roman" pitchFamily="18" charset="0"/>
                <a:cs typeface="Times New Roman" pitchFamily="18" charset="0"/>
              </a:rPr>
              <a:t>Ainsi</a:t>
            </a:r>
            <a:r>
              <a:rPr lang="fr-FR" sz="2200" dirty="0" smtClean="0">
                <a:latin typeface="Times New Roman" pitchFamily="18" charset="0"/>
                <a:cs typeface="Times New Roman" pitchFamily="18" charset="0"/>
              </a:rPr>
              <a:t>, pour </a:t>
            </a:r>
            <a:r>
              <a:rPr lang="fr-FR" sz="2200" dirty="0" smtClean="0">
                <a:latin typeface="Times New Roman" pitchFamily="18" charset="0"/>
                <a:cs typeface="Times New Roman" pitchFamily="18" charset="0"/>
              </a:rPr>
              <a:t>que </a:t>
            </a:r>
            <a:r>
              <a:rPr lang="fr-FR" sz="2200" dirty="0" smtClean="0">
                <a:latin typeface="Times New Roman" pitchFamily="18" charset="0"/>
                <a:cs typeface="Times New Roman" pitchFamily="18" charset="0"/>
              </a:rPr>
              <a:t>notre codage ait le moins de perte, </a:t>
            </a:r>
            <a:r>
              <a:rPr lang="fr-FR" sz="2200" b="1" dirty="0" smtClean="0">
                <a:solidFill>
                  <a:srgbClr val="FF0000"/>
                </a:solidFill>
                <a:latin typeface="Times New Roman" pitchFamily="18" charset="0"/>
                <a:cs typeface="Times New Roman" pitchFamily="18" charset="0"/>
              </a:rPr>
              <a:t>W. </a:t>
            </a:r>
            <a:r>
              <a:rPr lang="fr-FR" sz="2200" b="1" dirty="0" err="1" smtClean="0">
                <a:solidFill>
                  <a:srgbClr val="FF0000"/>
                </a:solidFill>
                <a:latin typeface="Times New Roman" pitchFamily="18" charset="0"/>
                <a:cs typeface="Times New Roman" pitchFamily="18" charset="0"/>
              </a:rPr>
              <a:t>Sweldens</a:t>
            </a:r>
            <a:r>
              <a:rPr lang="fr-FR" sz="2200" b="1" dirty="0" smtClean="0">
                <a:solidFill>
                  <a:srgbClr val="FF0000"/>
                </a:solidFill>
                <a:latin typeface="Times New Roman" pitchFamily="18" charset="0"/>
                <a:cs typeface="Times New Roman" pitchFamily="18" charset="0"/>
              </a:rPr>
              <a:t> </a:t>
            </a:r>
            <a:r>
              <a:rPr lang="fr-FR" sz="2200" dirty="0" smtClean="0">
                <a:latin typeface="Times New Roman" pitchFamily="18" charset="0"/>
                <a:cs typeface="Times New Roman" pitchFamily="18" charset="0"/>
              </a:rPr>
              <a:t>a introduit le concept du schéma de </a:t>
            </a:r>
            <a:r>
              <a:rPr lang="fr-FR" sz="2200" dirty="0" smtClean="0">
                <a:latin typeface="Times New Roman" pitchFamily="18" charset="0"/>
                <a:cs typeface="Times New Roman" pitchFamily="18" charset="0"/>
              </a:rPr>
              <a:t>lifting. </a:t>
            </a:r>
            <a:r>
              <a:rPr lang="fr-FR" sz="2200" dirty="0" smtClean="0">
                <a:latin typeface="Times New Roman" pitchFamily="18" charset="0"/>
                <a:cs typeface="Times New Roman" pitchFamily="18" charset="0"/>
              </a:rPr>
              <a:t>Ce concept a permis la construction des transformées en ondelettes de seconde génération qui lient des entrées entières à des sorties entières.</a:t>
            </a:r>
          </a:p>
          <a:p>
            <a:pPr algn="just"/>
            <a:endParaRPr lang="fr-FR" sz="22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54</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latin typeface="Times New Roman" pitchFamily="18" charset="0"/>
                <a:cs typeface="Times New Roman" pitchFamily="18" charset="0"/>
              </a:rPr>
              <a:t>SCHEMA DE LIFTING DE LA DWT</a:t>
            </a:r>
            <a:endParaRPr lang="fr-FR" sz="3000" b="1" dirty="0">
              <a:solidFill>
                <a:srgbClr val="C00000"/>
              </a:solidFill>
              <a:latin typeface="Times New Roman" pitchFamily="18" charset="0"/>
              <a:cs typeface="Times New Roman" pitchFamily="18" charset="0"/>
            </a:endParaRPr>
          </a:p>
        </p:txBody>
      </p:sp>
      <p:sp>
        <p:nvSpPr>
          <p:cNvPr id="4" name="ZoneTexte 3"/>
          <p:cNvSpPr txBox="1"/>
          <p:nvPr/>
        </p:nvSpPr>
        <p:spPr>
          <a:xfrm>
            <a:off x="0" y="719720"/>
            <a:ext cx="9144000" cy="5847755"/>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Comme nous venons de voir le schéma conventionnel pour l’implémentation d’une DWT est un </a:t>
            </a:r>
            <a:r>
              <a:rPr lang="fr-FR" sz="2200" dirty="0" smtClean="0">
                <a:solidFill>
                  <a:srgbClr val="002060"/>
                </a:solidFill>
                <a:latin typeface="Times New Roman" pitchFamily="18" charset="0"/>
                <a:cs typeface="Times New Roman" pitchFamily="18" charset="0"/>
              </a:rPr>
              <a:t>banc de filtres comprenant un filtre passe-bas </a:t>
            </a:r>
            <a:r>
              <a:rPr lang="fr-FR" sz="2200" dirty="0" smtClean="0">
                <a:solidFill>
                  <a:srgbClr val="002060"/>
                </a:solidFill>
                <a:latin typeface="Times New Roman" pitchFamily="18" charset="0"/>
                <a:cs typeface="Times New Roman" pitchFamily="18" charset="0"/>
              </a:rPr>
              <a:t>et </a:t>
            </a:r>
            <a:r>
              <a:rPr lang="fr-FR" sz="2200" dirty="0" smtClean="0">
                <a:solidFill>
                  <a:srgbClr val="002060"/>
                </a:solidFill>
                <a:latin typeface="Times New Roman" pitchFamily="18" charset="0"/>
                <a:cs typeface="Times New Roman" pitchFamily="18" charset="0"/>
              </a:rPr>
              <a:t>un filtre </a:t>
            </a:r>
            <a:r>
              <a:rPr lang="fr-FR" sz="2200" dirty="0" smtClean="0">
                <a:solidFill>
                  <a:srgbClr val="002060"/>
                </a:solidFill>
                <a:latin typeface="Times New Roman" pitchFamily="18" charset="0"/>
                <a:cs typeface="Times New Roman" pitchFamily="18" charset="0"/>
              </a:rPr>
              <a:t>passe-haut.</a:t>
            </a:r>
          </a:p>
          <a:p>
            <a:pPr algn="just"/>
            <a:endParaRPr lang="fr-FR" sz="2200" dirty="0" smtClean="0">
              <a:latin typeface="Times New Roman" pitchFamily="18" charset="0"/>
              <a:cs typeface="Times New Roman" pitchFamily="18" charset="0"/>
            </a:endParaRPr>
          </a:p>
          <a:p>
            <a:pPr algn="just"/>
            <a:r>
              <a:rPr lang="fr-FR" sz="2200" dirty="0" smtClean="0">
                <a:solidFill>
                  <a:srgbClr val="0070C0"/>
                </a:solidFill>
                <a:latin typeface="Times New Roman" pitchFamily="18" charset="0"/>
                <a:cs typeface="Times New Roman" pitchFamily="18" charset="0"/>
              </a:rPr>
              <a:t>Les filtres numériques utilisés, souvent des RIF, ont des coefficients à valeurs réelles, donc les sorties seront également des valeurs réelles (à </a:t>
            </a:r>
            <a:r>
              <a:rPr lang="fr-FR" sz="2200" dirty="0" smtClean="0">
                <a:solidFill>
                  <a:srgbClr val="0070C0"/>
                </a:solidFill>
                <a:latin typeface="Times New Roman" pitchFamily="18" charset="0"/>
                <a:cs typeface="Times New Roman" pitchFamily="18" charset="0"/>
              </a:rPr>
              <a:t>virgule </a:t>
            </a:r>
            <a:r>
              <a:rPr lang="fr-FR" sz="2200" dirty="0" smtClean="0">
                <a:solidFill>
                  <a:srgbClr val="0070C0"/>
                </a:solidFill>
                <a:latin typeface="Times New Roman" pitchFamily="18" charset="0"/>
                <a:cs typeface="Times New Roman" pitchFamily="18" charset="0"/>
              </a:rPr>
              <a:t>flottante).  Alors, s’il s’agit par exemple d’une image où les niveaux de gris des pixels sont des entiers (de 0 à 255 généralement), </a:t>
            </a:r>
            <a:r>
              <a:rPr lang="fr-FR" sz="2200" dirty="0" smtClean="0">
                <a:solidFill>
                  <a:srgbClr val="0070C0"/>
                </a:solidFill>
                <a:latin typeface="Times New Roman" pitchFamily="18" charset="0"/>
                <a:cs typeface="Times New Roman" pitchFamily="18" charset="0"/>
              </a:rPr>
              <a:t>les sorties filtrées ne sont plus des entiers et doivent, par conséquent, être </a:t>
            </a:r>
            <a:r>
              <a:rPr lang="fr-FR" sz="2200" dirty="0" smtClean="0">
                <a:solidFill>
                  <a:srgbClr val="0070C0"/>
                </a:solidFill>
                <a:latin typeface="Times New Roman" pitchFamily="18" charset="0"/>
                <a:cs typeface="Times New Roman" pitchFamily="18" charset="0"/>
              </a:rPr>
              <a:t>arrondies. </a:t>
            </a:r>
            <a:r>
              <a:rPr lang="fr-FR" sz="2200" dirty="0" smtClean="0">
                <a:solidFill>
                  <a:srgbClr val="0070C0"/>
                </a:solidFill>
                <a:latin typeface="Times New Roman" pitchFamily="18" charset="0"/>
                <a:cs typeface="Times New Roman" pitchFamily="18" charset="0"/>
              </a:rPr>
              <a:t>Cette opération </a:t>
            </a:r>
            <a:r>
              <a:rPr lang="fr-FR" sz="2200" dirty="0" smtClean="0">
                <a:solidFill>
                  <a:srgbClr val="0070C0"/>
                </a:solidFill>
                <a:latin typeface="Times New Roman" pitchFamily="18" charset="0"/>
                <a:cs typeface="Times New Roman" pitchFamily="18" charset="0"/>
              </a:rPr>
              <a:t>d'arrondi </a:t>
            </a:r>
            <a:r>
              <a:rPr lang="fr-FR" sz="2200" dirty="0" smtClean="0">
                <a:solidFill>
                  <a:srgbClr val="0070C0"/>
                </a:solidFill>
                <a:latin typeface="Times New Roman" pitchFamily="18" charset="0"/>
                <a:cs typeface="Times New Roman" pitchFamily="18" charset="0"/>
              </a:rPr>
              <a:t>entraîne une perte d'information ce </a:t>
            </a:r>
            <a:r>
              <a:rPr lang="fr-FR" sz="2200" dirty="0" smtClean="0">
                <a:solidFill>
                  <a:srgbClr val="0070C0"/>
                </a:solidFill>
                <a:latin typeface="Times New Roman" pitchFamily="18" charset="0"/>
                <a:cs typeface="Times New Roman" pitchFamily="18" charset="0"/>
              </a:rPr>
              <a:t>qui </a:t>
            </a:r>
            <a:r>
              <a:rPr lang="fr-FR" sz="2200" dirty="0" smtClean="0">
                <a:solidFill>
                  <a:srgbClr val="0070C0"/>
                </a:solidFill>
                <a:latin typeface="Times New Roman" pitchFamily="18" charset="0"/>
                <a:cs typeface="Times New Roman" pitchFamily="18" charset="0"/>
              </a:rPr>
              <a:t>ne peut être toléré pour le codage sans perte. </a:t>
            </a:r>
            <a:endParaRPr lang="fr-FR" sz="2200" dirty="0" smtClean="0">
              <a:solidFill>
                <a:srgbClr val="0070C0"/>
              </a:solidFill>
              <a:latin typeface="Times New Roman" pitchFamily="18" charset="0"/>
              <a:cs typeface="Times New Roman" pitchFamily="18" charset="0"/>
            </a:endParaRPr>
          </a:p>
          <a:p>
            <a:endParaRPr lang="fr-FR" sz="2200" dirty="0" smtClean="0">
              <a:latin typeface="Times New Roman" pitchFamily="18" charset="0"/>
              <a:cs typeface="Times New Roman" pitchFamily="18" charset="0"/>
            </a:endParaRPr>
          </a:p>
          <a:p>
            <a:pPr algn="just"/>
            <a:r>
              <a:rPr lang="fr-FR" sz="2200" dirty="0" smtClean="0">
                <a:solidFill>
                  <a:srgbClr val="7030A0"/>
                </a:solidFill>
                <a:latin typeface="Times New Roman" pitchFamily="18" charset="0"/>
                <a:cs typeface="Times New Roman" pitchFamily="18" charset="0"/>
              </a:rPr>
              <a:t>Ainsi</a:t>
            </a:r>
            <a:r>
              <a:rPr lang="fr-FR" sz="2200" dirty="0" smtClean="0">
                <a:solidFill>
                  <a:srgbClr val="7030A0"/>
                </a:solidFill>
                <a:latin typeface="Times New Roman" pitchFamily="18" charset="0"/>
                <a:cs typeface="Times New Roman" pitchFamily="18" charset="0"/>
              </a:rPr>
              <a:t>, pour </a:t>
            </a:r>
            <a:r>
              <a:rPr lang="fr-FR" sz="2200" dirty="0" smtClean="0">
                <a:solidFill>
                  <a:srgbClr val="7030A0"/>
                </a:solidFill>
                <a:latin typeface="Times New Roman" pitchFamily="18" charset="0"/>
                <a:cs typeface="Times New Roman" pitchFamily="18" charset="0"/>
              </a:rPr>
              <a:t>que le </a:t>
            </a:r>
            <a:r>
              <a:rPr lang="fr-FR" sz="2200" dirty="0" smtClean="0">
                <a:solidFill>
                  <a:srgbClr val="7030A0"/>
                </a:solidFill>
                <a:latin typeface="Times New Roman" pitchFamily="18" charset="0"/>
                <a:cs typeface="Times New Roman" pitchFamily="18" charset="0"/>
              </a:rPr>
              <a:t>codage ait le moins de perte, W. </a:t>
            </a:r>
            <a:r>
              <a:rPr lang="fr-FR" sz="2200" dirty="0" err="1" smtClean="0">
                <a:solidFill>
                  <a:srgbClr val="7030A0"/>
                </a:solidFill>
                <a:latin typeface="Times New Roman" pitchFamily="18" charset="0"/>
                <a:cs typeface="Times New Roman" pitchFamily="18" charset="0"/>
              </a:rPr>
              <a:t>Sweldens</a:t>
            </a:r>
            <a:r>
              <a:rPr lang="fr-FR" sz="2200" dirty="0" smtClean="0">
                <a:solidFill>
                  <a:srgbClr val="7030A0"/>
                </a:solidFill>
                <a:latin typeface="Times New Roman" pitchFamily="18" charset="0"/>
                <a:cs typeface="Times New Roman" pitchFamily="18" charset="0"/>
              </a:rPr>
              <a:t> a introduit le concept du schéma de </a:t>
            </a:r>
            <a:r>
              <a:rPr lang="fr-FR" sz="2200" dirty="0" smtClean="0">
                <a:solidFill>
                  <a:srgbClr val="7030A0"/>
                </a:solidFill>
                <a:latin typeface="Times New Roman" pitchFamily="18" charset="0"/>
                <a:cs typeface="Times New Roman" pitchFamily="18" charset="0"/>
              </a:rPr>
              <a:t>lifting. </a:t>
            </a:r>
            <a:r>
              <a:rPr lang="fr-FR" sz="2200" dirty="0" smtClean="0">
                <a:solidFill>
                  <a:srgbClr val="7030A0"/>
                </a:solidFill>
                <a:latin typeface="Times New Roman" pitchFamily="18" charset="0"/>
                <a:cs typeface="Times New Roman" pitchFamily="18" charset="0"/>
              </a:rPr>
              <a:t>Ce concept a permis la construction des transformées en ondelettes de seconde génération qui lient des entrées entières à des sorties entières.</a:t>
            </a:r>
          </a:p>
          <a:p>
            <a:pPr algn="just"/>
            <a:endParaRPr lang="fr-FR" sz="22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55</a:t>
            </a:fld>
            <a:endParaRPr lang="fr-FR"/>
          </a:p>
        </p:txBody>
      </p:sp>
      <p:pic>
        <p:nvPicPr>
          <p:cNvPr id="105474" name="Picture 2"/>
          <p:cNvPicPr>
            <a:picLocks noChangeAspect="1" noChangeArrowheads="1"/>
          </p:cNvPicPr>
          <p:nvPr/>
        </p:nvPicPr>
        <p:blipFill>
          <a:blip r:embed="rId2"/>
          <a:srcRect/>
          <a:stretch>
            <a:fillRect/>
          </a:stretch>
        </p:blipFill>
        <p:spPr bwMode="auto">
          <a:xfrm>
            <a:off x="1142976" y="3571876"/>
            <a:ext cx="6543675" cy="3286124"/>
          </a:xfrm>
          <a:prstGeom prst="rect">
            <a:avLst/>
          </a:prstGeom>
          <a:noFill/>
          <a:ln w="9525">
            <a:noFill/>
            <a:miter lim="800000"/>
            <a:headEnd/>
            <a:tailEnd/>
          </a:ln>
          <a:effectLst/>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latin typeface="Times New Roman" pitchFamily="18" charset="0"/>
                <a:cs typeface="Times New Roman" pitchFamily="18" charset="0"/>
              </a:rPr>
              <a:t>SCHEMA DE LIFTING DE LA DWT</a:t>
            </a:r>
            <a:endParaRPr lang="fr-FR" sz="3000" b="1" dirty="0">
              <a:solidFill>
                <a:srgbClr val="C00000"/>
              </a:solidFill>
              <a:latin typeface="Times New Roman" pitchFamily="18" charset="0"/>
              <a:cs typeface="Times New Roman" pitchFamily="18" charset="0"/>
            </a:endParaRPr>
          </a:p>
        </p:txBody>
      </p:sp>
      <p:sp>
        <p:nvSpPr>
          <p:cNvPr id="5" name="ZoneTexte 4"/>
          <p:cNvSpPr txBox="1"/>
          <p:nvPr/>
        </p:nvSpPr>
        <p:spPr>
          <a:xfrm>
            <a:off x="0" y="646869"/>
            <a:ext cx="9144000" cy="3139321"/>
          </a:xfrm>
          <a:prstGeom prst="rect">
            <a:avLst/>
          </a:prstGeom>
          <a:noFill/>
        </p:spPr>
        <p:txBody>
          <a:bodyPr wrap="square" rtlCol="0">
            <a:spAutoFit/>
          </a:bodyPr>
          <a:lstStyle/>
          <a:p>
            <a:pPr algn="just"/>
            <a:r>
              <a:rPr lang="fr-FR" sz="2000" dirty="0" smtClean="0">
                <a:solidFill>
                  <a:srgbClr val="002060"/>
                </a:solidFill>
                <a:latin typeface="Times New Roman" pitchFamily="18" charset="0"/>
                <a:cs typeface="Times New Roman" pitchFamily="18" charset="0"/>
              </a:rPr>
              <a:t>Comme le montre le schéma de principe de cette transformation, une première étape consiste à: </a:t>
            </a:r>
          </a:p>
          <a:p>
            <a:pPr algn="just">
              <a:buFont typeface="Wingdings" pitchFamily="2" charset="2"/>
              <a:buChar char="ü"/>
            </a:pPr>
            <a:r>
              <a:rPr lang="fr-FR" sz="2000" dirty="0" smtClean="0">
                <a:solidFill>
                  <a:srgbClr val="7030A0"/>
                </a:solidFill>
                <a:latin typeface="Times New Roman" pitchFamily="18" charset="0"/>
                <a:cs typeface="Times New Roman" pitchFamily="18" charset="0"/>
              </a:rPr>
              <a:t>calculer la transformée </a:t>
            </a:r>
            <a:r>
              <a:rPr lang="fr-FR" sz="2000" dirty="0" smtClean="0">
                <a:solidFill>
                  <a:srgbClr val="7030A0"/>
                </a:solidFill>
                <a:latin typeface="Times New Roman" pitchFamily="18" charset="0"/>
                <a:cs typeface="Times New Roman" pitchFamily="18" charset="0"/>
              </a:rPr>
              <a:t>en ondelettes classique </a:t>
            </a:r>
            <a:r>
              <a:rPr lang="fr-FR" sz="2000" i="1" dirty="0" smtClean="0">
                <a:solidFill>
                  <a:srgbClr val="7030A0"/>
                </a:solidFill>
                <a:latin typeface="Times New Roman" pitchFamily="18" charset="0"/>
                <a:cs typeface="Times New Roman" pitchFamily="18" charset="0"/>
              </a:rPr>
              <a:t>(</a:t>
            </a:r>
            <a:r>
              <a:rPr lang="fr-FR" sz="2000" i="1" dirty="0" err="1" smtClean="0">
                <a:solidFill>
                  <a:srgbClr val="7030A0"/>
                </a:solidFill>
                <a:latin typeface="Times New Roman" pitchFamily="18" charset="0"/>
                <a:cs typeface="Times New Roman" pitchFamily="18" charset="0"/>
              </a:rPr>
              <a:t>lazy</a:t>
            </a:r>
            <a:r>
              <a:rPr lang="fr-FR" sz="2000" i="1" dirty="0" smtClean="0">
                <a:solidFill>
                  <a:srgbClr val="7030A0"/>
                </a:solidFill>
                <a:latin typeface="Times New Roman" pitchFamily="18" charset="0"/>
                <a:cs typeface="Times New Roman" pitchFamily="18" charset="0"/>
              </a:rPr>
              <a:t> </a:t>
            </a:r>
            <a:r>
              <a:rPr lang="fr-FR" sz="2000" i="1" dirty="0" err="1" smtClean="0">
                <a:solidFill>
                  <a:srgbClr val="7030A0"/>
                </a:solidFill>
                <a:latin typeface="Times New Roman" pitchFamily="18" charset="0"/>
                <a:cs typeface="Times New Roman" pitchFamily="18" charset="0"/>
              </a:rPr>
              <a:t>wvelet</a:t>
            </a:r>
            <a:r>
              <a:rPr lang="fr-FR" sz="2000" i="1" dirty="0" smtClean="0">
                <a:solidFill>
                  <a:srgbClr val="7030A0"/>
                </a:solidFill>
                <a:latin typeface="Times New Roman" pitchFamily="18" charset="0"/>
                <a:cs typeface="Times New Roman" pitchFamily="18" charset="0"/>
              </a:rPr>
              <a:t>)</a:t>
            </a:r>
            <a:r>
              <a:rPr lang="fr-FR" sz="2000" dirty="0" smtClean="0">
                <a:solidFill>
                  <a:srgbClr val="7030A0"/>
                </a:solidFill>
                <a:latin typeface="Times New Roman" pitchFamily="18" charset="0"/>
                <a:cs typeface="Times New Roman" pitchFamily="18" charset="0"/>
              </a:rPr>
              <a:t>, </a:t>
            </a:r>
            <a:r>
              <a:rPr lang="fr-FR" sz="2000" dirty="0" smtClean="0">
                <a:solidFill>
                  <a:srgbClr val="7030A0"/>
                </a:solidFill>
                <a:latin typeface="Times New Roman" pitchFamily="18" charset="0"/>
                <a:cs typeface="Times New Roman" pitchFamily="18" charset="0"/>
              </a:rPr>
              <a:t>qui décompose </a:t>
            </a:r>
            <a:r>
              <a:rPr lang="fr-FR" sz="2000" dirty="0" smtClean="0">
                <a:solidFill>
                  <a:srgbClr val="7030A0"/>
                </a:solidFill>
                <a:latin typeface="Times New Roman" pitchFamily="18" charset="0"/>
                <a:cs typeface="Times New Roman" pitchFamily="18" charset="0"/>
              </a:rPr>
              <a:t>le signal </a:t>
            </a:r>
            <a:r>
              <a:rPr lang="fr-FR" sz="2000" dirty="0" smtClean="0">
                <a:solidFill>
                  <a:srgbClr val="7030A0"/>
                </a:solidFill>
                <a:latin typeface="Times New Roman" pitchFamily="18" charset="0"/>
                <a:cs typeface="Times New Roman" pitchFamily="18" charset="0"/>
              </a:rPr>
              <a:t>en </a:t>
            </a:r>
            <a:r>
              <a:rPr lang="fr-FR" sz="2000" dirty="0" smtClean="0">
                <a:solidFill>
                  <a:srgbClr val="7030A0"/>
                </a:solidFill>
                <a:latin typeface="Times New Roman" pitchFamily="18" charset="0"/>
                <a:cs typeface="Times New Roman" pitchFamily="18" charset="0"/>
              </a:rPr>
              <a:t>des échantillons pairs et impairs </a:t>
            </a:r>
            <a:r>
              <a:rPr lang="fr-FR" sz="2000" dirty="0" smtClean="0">
                <a:solidFill>
                  <a:srgbClr val="7030A0"/>
                </a:solidFill>
                <a:latin typeface="Times New Roman" pitchFamily="18" charset="0"/>
                <a:cs typeface="Times New Roman" pitchFamily="18" charset="0"/>
              </a:rPr>
              <a:t>,</a:t>
            </a:r>
          </a:p>
          <a:p>
            <a:pPr algn="just">
              <a:buFont typeface="Wingdings" pitchFamily="2" charset="2"/>
              <a:buChar char="ü"/>
            </a:pPr>
            <a:r>
              <a:rPr lang="fr-FR" sz="2000" dirty="0" smtClean="0">
                <a:solidFill>
                  <a:srgbClr val="0070C0"/>
                </a:solidFill>
                <a:latin typeface="Times New Roman" pitchFamily="18" charset="0"/>
                <a:cs typeface="Times New Roman" pitchFamily="18" charset="0"/>
              </a:rPr>
              <a:t> </a:t>
            </a:r>
            <a:r>
              <a:rPr lang="fr-FR" sz="2000" dirty="0" smtClean="0">
                <a:solidFill>
                  <a:srgbClr val="0070C0"/>
                </a:solidFill>
                <a:latin typeface="Times New Roman" pitchFamily="18" charset="0"/>
                <a:cs typeface="Times New Roman" pitchFamily="18" charset="0"/>
              </a:rPr>
              <a:t>puis </a:t>
            </a:r>
            <a:r>
              <a:rPr lang="fr-FR" sz="2000" dirty="0" smtClean="0">
                <a:solidFill>
                  <a:srgbClr val="0070C0"/>
                </a:solidFill>
                <a:latin typeface="Times New Roman" pitchFamily="18" charset="0"/>
                <a:cs typeface="Times New Roman" pitchFamily="18" charset="0"/>
              </a:rPr>
              <a:t>d'améliorer ses propriétés en alternant les étapes de prédiction et de mise à </a:t>
            </a:r>
            <a:r>
              <a:rPr lang="fr-FR" sz="2000" dirty="0" smtClean="0">
                <a:solidFill>
                  <a:srgbClr val="0070C0"/>
                </a:solidFill>
                <a:latin typeface="Times New Roman" pitchFamily="18" charset="0"/>
                <a:cs typeface="Times New Roman" pitchFamily="18" charset="0"/>
              </a:rPr>
              <a:t>jour: </a:t>
            </a:r>
          </a:p>
          <a:p>
            <a:pPr lvl="2" algn="just">
              <a:buFont typeface="Wingdings" pitchFamily="2" charset="2"/>
              <a:buChar char="§"/>
            </a:pPr>
            <a:r>
              <a:rPr lang="fr-FR" sz="2000" dirty="0" smtClean="0">
                <a:solidFill>
                  <a:srgbClr val="0070C0"/>
                </a:solidFill>
                <a:latin typeface="Times New Roman" pitchFamily="18" charset="0"/>
                <a:cs typeface="Times New Roman" pitchFamily="18" charset="0"/>
              </a:rPr>
              <a:t> L'étape </a:t>
            </a:r>
            <a:r>
              <a:rPr lang="fr-FR" sz="2000" dirty="0" smtClean="0">
                <a:solidFill>
                  <a:srgbClr val="0070C0"/>
                </a:solidFill>
                <a:latin typeface="Times New Roman" pitchFamily="18" charset="0"/>
                <a:cs typeface="Times New Roman" pitchFamily="18" charset="0"/>
              </a:rPr>
              <a:t>de </a:t>
            </a:r>
            <a:r>
              <a:rPr lang="fr-FR" sz="2000" dirty="0" smtClean="0">
                <a:solidFill>
                  <a:srgbClr val="0070C0"/>
                </a:solidFill>
                <a:latin typeface="Times New Roman" pitchFamily="18" charset="0"/>
                <a:cs typeface="Times New Roman" pitchFamily="18" charset="0"/>
              </a:rPr>
              <a:t>prédiction </a:t>
            </a:r>
            <a:r>
              <a:rPr lang="fr-FR" sz="2000" dirty="0" smtClean="0">
                <a:solidFill>
                  <a:srgbClr val="0070C0"/>
                </a:solidFill>
                <a:latin typeface="Times New Roman" pitchFamily="18" charset="0"/>
                <a:cs typeface="Times New Roman" pitchFamily="18" charset="0"/>
              </a:rPr>
              <a:t>consiste à appliquer un filtre aux échantillons pairs et soustraire le résultat des échantillons </a:t>
            </a:r>
            <a:r>
              <a:rPr lang="fr-FR" sz="2000" dirty="0" smtClean="0">
                <a:solidFill>
                  <a:srgbClr val="0070C0"/>
                </a:solidFill>
                <a:latin typeface="Times New Roman" pitchFamily="18" charset="0"/>
                <a:cs typeface="Times New Roman" pitchFamily="18" charset="0"/>
              </a:rPr>
              <a:t>impairs, </a:t>
            </a:r>
          </a:p>
          <a:p>
            <a:pPr lvl="2" algn="just">
              <a:buFont typeface="Wingdings" pitchFamily="2" charset="2"/>
              <a:buChar char="§"/>
            </a:pPr>
            <a:r>
              <a:rPr lang="fr-FR" sz="2000" dirty="0" smtClean="0">
                <a:solidFill>
                  <a:srgbClr val="0070C0"/>
                </a:solidFill>
                <a:latin typeface="Times New Roman" pitchFamily="18" charset="0"/>
                <a:cs typeface="Times New Roman" pitchFamily="18" charset="0"/>
              </a:rPr>
              <a:t> </a:t>
            </a:r>
            <a:r>
              <a:rPr lang="fr-FR" sz="2000" dirty="0" smtClean="0">
                <a:solidFill>
                  <a:srgbClr val="0070C0"/>
                </a:solidFill>
                <a:latin typeface="Times New Roman" pitchFamily="18" charset="0"/>
                <a:cs typeface="Times New Roman" pitchFamily="18" charset="0"/>
              </a:rPr>
              <a:t>L'étape </a:t>
            </a:r>
            <a:r>
              <a:rPr lang="fr-FR" sz="2000" dirty="0" smtClean="0">
                <a:solidFill>
                  <a:srgbClr val="0070C0"/>
                </a:solidFill>
                <a:latin typeface="Times New Roman" pitchFamily="18" charset="0"/>
                <a:cs typeface="Times New Roman" pitchFamily="18" charset="0"/>
              </a:rPr>
              <a:t>de mise à jour fait exactement l'opération contraire : appliquer un filtre aux échantillons </a:t>
            </a:r>
            <a:r>
              <a:rPr lang="fr-FR" sz="2000" dirty="0" smtClean="0">
                <a:solidFill>
                  <a:srgbClr val="0070C0"/>
                </a:solidFill>
                <a:latin typeface="Times New Roman" pitchFamily="18" charset="0"/>
                <a:cs typeface="Times New Roman" pitchFamily="18" charset="0"/>
              </a:rPr>
              <a:t>impairs </a:t>
            </a:r>
            <a:r>
              <a:rPr lang="fr-FR" sz="2000" dirty="0" smtClean="0">
                <a:solidFill>
                  <a:srgbClr val="0070C0"/>
                </a:solidFill>
                <a:latin typeface="Times New Roman" pitchFamily="18" charset="0"/>
                <a:cs typeface="Times New Roman" pitchFamily="18" charset="0"/>
              </a:rPr>
              <a:t>et soustraire le résultat des échantillons </a:t>
            </a:r>
            <a:r>
              <a:rPr lang="fr-FR" sz="2000" dirty="0" smtClean="0">
                <a:solidFill>
                  <a:srgbClr val="0070C0"/>
                </a:solidFill>
                <a:latin typeface="Times New Roman" pitchFamily="18" charset="0"/>
                <a:cs typeface="Times New Roman" pitchFamily="18" charset="0"/>
              </a:rPr>
              <a:t>pairs.</a:t>
            </a:r>
            <a:endParaRPr lang="fr-FR" sz="2000" dirty="0" smtClean="0">
              <a:solidFill>
                <a:srgbClr val="0070C0"/>
              </a:solidFill>
              <a:latin typeface="Times New Roman" pitchFamily="18" charset="0"/>
              <a:cs typeface="Times New Roman" pitchFamily="18" charset="0"/>
            </a:endParaRPr>
          </a:p>
          <a:p>
            <a:endParaRPr lang="fr-FR" dirty="0"/>
          </a:p>
        </p:txBody>
      </p:sp>
      <p:sp>
        <p:nvSpPr>
          <p:cNvPr id="6" name="ZoneTexte 5"/>
          <p:cNvSpPr txBox="1"/>
          <p:nvPr/>
        </p:nvSpPr>
        <p:spPr>
          <a:xfrm>
            <a:off x="6643702" y="4782933"/>
            <a:ext cx="2357454" cy="646331"/>
          </a:xfrm>
          <a:prstGeom prst="rect">
            <a:avLst/>
          </a:prstGeom>
          <a:noFill/>
        </p:spPr>
        <p:txBody>
          <a:bodyPr wrap="square" rtlCol="0">
            <a:spAutoFit/>
          </a:bodyPr>
          <a:lstStyle/>
          <a:p>
            <a:r>
              <a:rPr lang="fr-FR" b="1" dirty="0" smtClean="0">
                <a:solidFill>
                  <a:srgbClr val="0070C0"/>
                </a:solidFill>
              </a:rPr>
              <a:t>P : Etape prédiction</a:t>
            </a:r>
          </a:p>
          <a:p>
            <a:r>
              <a:rPr lang="fr-FR" b="1" dirty="0" smtClean="0">
                <a:solidFill>
                  <a:srgbClr val="0070C0"/>
                </a:solidFill>
              </a:rPr>
              <a:t>M : Etape Mise à jour</a:t>
            </a:r>
            <a:endParaRPr lang="fr-FR" b="1" dirty="0">
              <a:solidFill>
                <a:srgbClr val="0070C0"/>
              </a:solidFill>
            </a:endParaRPr>
          </a:p>
        </p:txBody>
      </p:sp>
      <p:sp>
        <p:nvSpPr>
          <p:cNvPr id="7" name="ZoneTexte 6"/>
          <p:cNvSpPr txBox="1"/>
          <p:nvPr/>
        </p:nvSpPr>
        <p:spPr>
          <a:xfrm>
            <a:off x="7500958" y="3988362"/>
            <a:ext cx="1643042" cy="369332"/>
          </a:xfrm>
          <a:prstGeom prst="rect">
            <a:avLst/>
          </a:prstGeom>
          <a:noFill/>
        </p:spPr>
        <p:txBody>
          <a:bodyPr wrap="square" rtlCol="0">
            <a:spAutoFit/>
          </a:bodyPr>
          <a:lstStyle/>
          <a:p>
            <a:r>
              <a:rPr lang="fr-FR" b="1" dirty="0" smtClean="0">
                <a:solidFill>
                  <a:srgbClr val="002060"/>
                </a:solidFill>
              </a:rPr>
              <a:t>Approximation</a:t>
            </a:r>
            <a:endParaRPr lang="fr-FR" b="1" dirty="0">
              <a:solidFill>
                <a:srgbClr val="002060"/>
              </a:solidFill>
            </a:endParaRPr>
          </a:p>
        </p:txBody>
      </p:sp>
      <p:sp>
        <p:nvSpPr>
          <p:cNvPr id="8" name="ZoneTexte 7"/>
          <p:cNvSpPr txBox="1"/>
          <p:nvPr/>
        </p:nvSpPr>
        <p:spPr>
          <a:xfrm>
            <a:off x="7529094" y="5660670"/>
            <a:ext cx="1643042" cy="369332"/>
          </a:xfrm>
          <a:prstGeom prst="rect">
            <a:avLst/>
          </a:prstGeom>
          <a:noFill/>
        </p:spPr>
        <p:txBody>
          <a:bodyPr wrap="square" rtlCol="0">
            <a:spAutoFit/>
          </a:bodyPr>
          <a:lstStyle/>
          <a:p>
            <a:r>
              <a:rPr lang="fr-FR" b="1" dirty="0" smtClean="0">
                <a:solidFill>
                  <a:srgbClr val="002060"/>
                </a:solidFill>
              </a:rPr>
              <a:t>Détail</a:t>
            </a:r>
            <a:endParaRPr lang="fr-FR" b="1" dirty="0">
              <a:solidFill>
                <a:srgbClr val="00206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56</a:t>
            </a:fld>
            <a:endParaRPr lang="fr-FR"/>
          </a:p>
        </p:txBody>
      </p:sp>
      <p:pic>
        <p:nvPicPr>
          <p:cNvPr id="105474" name="Picture 2"/>
          <p:cNvPicPr>
            <a:picLocks noChangeAspect="1" noChangeArrowheads="1"/>
          </p:cNvPicPr>
          <p:nvPr/>
        </p:nvPicPr>
        <p:blipFill>
          <a:blip r:embed="rId2"/>
          <a:srcRect/>
          <a:stretch>
            <a:fillRect/>
          </a:stretch>
        </p:blipFill>
        <p:spPr bwMode="auto">
          <a:xfrm>
            <a:off x="214282" y="2643182"/>
            <a:ext cx="7742192" cy="4214818"/>
          </a:xfrm>
          <a:prstGeom prst="rect">
            <a:avLst/>
          </a:prstGeom>
          <a:noFill/>
          <a:ln w="9525">
            <a:noFill/>
            <a:miter lim="800000"/>
            <a:headEnd/>
            <a:tailEnd/>
          </a:ln>
          <a:effectLst/>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latin typeface="Times New Roman" pitchFamily="18" charset="0"/>
                <a:cs typeface="Times New Roman" pitchFamily="18" charset="0"/>
              </a:rPr>
              <a:t>SCHEMA DE LIFTING DE LA DWT</a:t>
            </a:r>
            <a:endParaRPr lang="fr-FR" sz="3000" b="1" dirty="0">
              <a:solidFill>
                <a:srgbClr val="C00000"/>
              </a:solidFill>
              <a:latin typeface="Times New Roman" pitchFamily="18" charset="0"/>
              <a:cs typeface="Times New Roman" pitchFamily="18" charset="0"/>
            </a:endParaRPr>
          </a:p>
        </p:txBody>
      </p:sp>
      <p:sp>
        <p:nvSpPr>
          <p:cNvPr id="5" name="ZoneTexte 4"/>
          <p:cNvSpPr txBox="1"/>
          <p:nvPr/>
        </p:nvSpPr>
        <p:spPr>
          <a:xfrm>
            <a:off x="0" y="892244"/>
            <a:ext cx="9144000" cy="1107996"/>
          </a:xfrm>
          <a:prstGeom prst="rect">
            <a:avLst/>
          </a:prstGeom>
          <a:noFill/>
        </p:spPr>
        <p:txBody>
          <a:bodyPr wrap="square" rtlCol="0">
            <a:spAutoFit/>
          </a:bodyPr>
          <a:lstStyle/>
          <a:p>
            <a:pPr algn="just"/>
            <a:r>
              <a:rPr lang="fr-FR" sz="2200" dirty="0" smtClean="0">
                <a:latin typeface="Times New Roman" pitchFamily="18" charset="0"/>
                <a:cs typeface="Times New Roman" pitchFamily="18" charset="0"/>
              </a:rPr>
              <a:t>Après L </a:t>
            </a:r>
            <a:r>
              <a:rPr lang="fr-FR" sz="2200" dirty="0" smtClean="0">
                <a:latin typeface="Times New Roman" pitchFamily="18" charset="0"/>
                <a:cs typeface="Times New Roman" pitchFamily="18" charset="0"/>
              </a:rPr>
              <a:t>étapes de prédiction / mise à jour, les </a:t>
            </a:r>
            <a:r>
              <a:rPr lang="fr-FR" sz="2200" dirty="0" smtClean="0">
                <a:latin typeface="Times New Roman" pitchFamily="18" charset="0"/>
                <a:cs typeface="Times New Roman" pitchFamily="18" charset="0"/>
              </a:rPr>
              <a:t>échantillons </a:t>
            </a:r>
            <a:r>
              <a:rPr lang="fr-FR" sz="2200" dirty="0" smtClean="0">
                <a:latin typeface="Times New Roman" pitchFamily="18" charset="0"/>
                <a:cs typeface="Times New Roman" pitchFamily="18" charset="0"/>
              </a:rPr>
              <a:t>pairs représentent les coefficients d'approximation alors que les échantillons impairs représentent les coefficients hautes fréquences</a:t>
            </a:r>
            <a:r>
              <a:rPr lang="fr-FR" sz="2200" dirty="0" smtClean="0">
                <a:latin typeface="Times New Roman" pitchFamily="18" charset="0"/>
                <a:cs typeface="Times New Roman" pitchFamily="18" charset="0"/>
              </a:rPr>
              <a:t>.</a:t>
            </a:r>
            <a:endParaRPr lang="fr-FR" sz="2200" dirty="0" smtClean="0">
              <a:latin typeface="Times New Roman" pitchFamily="18" charset="0"/>
              <a:cs typeface="Times New Roman" pitchFamily="18" charset="0"/>
            </a:endParaRPr>
          </a:p>
        </p:txBody>
      </p:sp>
      <p:sp>
        <p:nvSpPr>
          <p:cNvPr id="6" name="ZoneTexte 5"/>
          <p:cNvSpPr txBox="1"/>
          <p:nvPr/>
        </p:nvSpPr>
        <p:spPr>
          <a:xfrm>
            <a:off x="6643702" y="4782933"/>
            <a:ext cx="2357454" cy="646331"/>
          </a:xfrm>
          <a:prstGeom prst="rect">
            <a:avLst/>
          </a:prstGeom>
          <a:noFill/>
        </p:spPr>
        <p:txBody>
          <a:bodyPr wrap="square" rtlCol="0">
            <a:spAutoFit/>
          </a:bodyPr>
          <a:lstStyle/>
          <a:p>
            <a:r>
              <a:rPr lang="fr-FR" b="1" dirty="0" smtClean="0">
                <a:solidFill>
                  <a:srgbClr val="0070C0"/>
                </a:solidFill>
              </a:rPr>
              <a:t>P : Etape prédiction</a:t>
            </a:r>
          </a:p>
          <a:p>
            <a:r>
              <a:rPr lang="fr-FR" b="1" dirty="0" smtClean="0">
                <a:solidFill>
                  <a:srgbClr val="0070C0"/>
                </a:solidFill>
              </a:rPr>
              <a:t>M : Etape Mise à jour</a:t>
            </a:r>
            <a:endParaRPr lang="fr-FR" b="1" dirty="0">
              <a:solidFill>
                <a:srgbClr val="0070C0"/>
              </a:solidFill>
            </a:endParaRPr>
          </a:p>
        </p:txBody>
      </p:sp>
      <p:sp>
        <p:nvSpPr>
          <p:cNvPr id="7" name="ZoneTexte 6"/>
          <p:cNvSpPr txBox="1"/>
          <p:nvPr/>
        </p:nvSpPr>
        <p:spPr>
          <a:xfrm>
            <a:off x="7500958" y="3786190"/>
            <a:ext cx="1643042" cy="369332"/>
          </a:xfrm>
          <a:prstGeom prst="rect">
            <a:avLst/>
          </a:prstGeom>
          <a:noFill/>
        </p:spPr>
        <p:txBody>
          <a:bodyPr wrap="square" rtlCol="0">
            <a:spAutoFit/>
          </a:bodyPr>
          <a:lstStyle/>
          <a:p>
            <a:r>
              <a:rPr lang="fr-FR" b="1" dirty="0" smtClean="0">
                <a:solidFill>
                  <a:srgbClr val="002060"/>
                </a:solidFill>
              </a:rPr>
              <a:t>Approximation</a:t>
            </a:r>
            <a:endParaRPr lang="fr-FR" b="1" dirty="0">
              <a:solidFill>
                <a:srgbClr val="002060"/>
              </a:solidFill>
            </a:endParaRPr>
          </a:p>
        </p:txBody>
      </p:sp>
      <p:sp>
        <p:nvSpPr>
          <p:cNvPr id="8" name="ZoneTexte 7"/>
          <p:cNvSpPr txBox="1"/>
          <p:nvPr/>
        </p:nvSpPr>
        <p:spPr>
          <a:xfrm>
            <a:off x="7529094" y="5845750"/>
            <a:ext cx="1643042" cy="369332"/>
          </a:xfrm>
          <a:prstGeom prst="rect">
            <a:avLst/>
          </a:prstGeom>
          <a:noFill/>
        </p:spPr>
        <p:txBody>
          <a:bodyPr wrap="square" rtlCol="0">
            <a:spAutoFit/>
          </a:bodyPr>
          <a:lstStyle/>
          <a:p>
            <a:r>
              <a:rPr lang="fr-FR" b="1" dirty="0" smtClean="0">
                <a:solidFill>
                  <a:srgbClr val="002060"/>
                </a:solidFill>
              </a:rPr>
              <a:t>Détail</a:t>
            </a:r>
            <a:endParaRPr lang="fr-FR" b="1" dirty="0">
              <a:solidFill>
                <a:srgbClr val="00206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57</a:t>
            </a:fld>
            <a:endParaRPr lang="fr-FR"/>
          </a:p>
        </p:txBody>
      </p:sp>
      <p:pic>
        <p:nvPicPr>
          <p:cNvPr id="106498" name="Picture 2"/>
          <p:cNvPicPr>
            <a:picLocks noChangeAspect="1" noChangeArrowheads="1"/>
          </p:cNvPicPr>
          <p:nvPr/>
        </p:nvPicPr>
        <p:blipFill>
          <a:blip r:embed="rId2"/>
          <a:srcRect/>
          <a:stretch>
            <a:fillRect/>
          </a:stretch>
        </p:blipFill>
        <p:spPr bwMode="auto">
          <a:xfrm>
            <a:off x="790934" y="2371724"/>
            <a:ext cx="6995775" cy="3304388"/>
          </a:xfrm>
          <a:prstGeom prst="rect">
            <a:avLst/>
          </a:prstGeom>
          <a:noFill/>
          <a:ln w="9525">
            <a:noFill/>
            <a:miter lim="800000"/>
            <a:headEnd/>
            <a:tailEnd/>
          </a:ln>
          <a:effectLst/>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latin typeface="Times New Roman" pitchFamily="18" charset="0"/>
                <a:cs typeface="Times New Roman" pitchFamily="18" charset="0"/>
              </a:rPr>
              <a:t>SCHEMA DE LIFTING DE LA DWT</a:t>
            </a:r>
            <a:endParaRPr lang="fr-FR" sz="3000" b="1" dirty="0">
              <a:solidFill>
                <a:srgbClr val="C00000"/>
              </a:solidFill>
              <a:latin typeface="Times New Roman" pitchFamily="18" charset="0"/>
              <a:cs typeface="Times New Roman" pitchFamily="18" charset="0"/>
            </a:endParaRPr>
          </a:p>
        </p:txBody>
      </p:sp>
      <p:sp>
        <p:nvSpPr>
          <p:cNvPr id="5" name="ZoneTexte 4"/>
          <p:cNvSpPr txBox="1"/>
          <p:nvPr/>
        </p:nvSpPr>
        <p:spPr>
          <a:xfrm>
            <a:off x="0" y="1283601"/>
            <a:ext cx="9144000" cy="430887"/>
          </a:xfrm>
          <a:prstGeom prst="rect">
            <a:avLst/>
          </a:prstGeom>
          <a:noFill/>
        </p:spPr>
        <p:txBody>
          <a:bodyPr wrap="square" rtlCol="0">
            <a:spAutoFit/>
          </a:bodyPr>
          <a:lstStyle/>
          <a:p>
            <a:r>
              <a:rPr lang="fr-FR" sz="2200" dirty="0" smtClean="0">
                <a:solidFill>
                  <a:srgbClr val="002060"/>
                </a:solidFill>
                <a:latin typeface="Times New Roman" pitchFamily="18" charset="0"/>
                <a:cs typeface="Times New Roman" pitchFamily="18" charset="0"/>
              </a:rPr>
              <a:t>La DWT inverse sous forme lifting est représentée par le schéma suivant:</a:t>
            </a:r>
            <a:endParaRPr lang="fr-FR" sz="2200" dirty="0">
              <a:solidFill>
                <a:srgbClr val="00206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DE FOURIER A COURT TERME</a:t>
            </a:r>
            <a:endParaRPr lang="fr-FR" sz="3000" b="1" dirty="0">
              <a:solidFill>
                <a:srgbClr val="FF0000"/>
              </a:solidFill>
              <a:latin typeface="Times New Roman" pitchFamily="18" charset="0"/>
              <a:cs typeface="Times New Roman" pitchFamily="18" charset="0"/>
            </a:endParaRPr>
          </a:p>
        </p:txBody>
      </p:sp>
      <p:sp>
        <p:nvSpPr>
          <p:cNvPr id="46" name="ZoneTexte 45"/>
          <p:cNvSpPr txBox="1"/>
          <p:nvPr/>
        </p:nvSpPr>
        <p:spPr>
          <a:xfrm>
            <a:off x="0" y="1264398"/>
            <a:ext cx="9144000" cy="3785652"/>
          </a:xfrm>
          <a:prstGeom prst="rect">
            <a:avLst/>
          </a:prstGeom>
          <a:noFill/>
        </p:spPr>
        <p:txBody>
          <a:bodyPr wrap="square" rtlCol="0">
            <a:spAutoFit/>
          </a:bodyPr>
          <a:lstStyle/>
          <a:p>
            <a:pPr algn="just"/>
            <a:r>
              <a:rPr lang="fr-FR" sz="2000" dirty="0" smtClean="0">
                <a:solidFill>
                  <a:srgbClr val="FF0000"/>
                </a:solidFill>
                <a:latin typeface="Times New Roman" pitchFamily="18" charset="0"/>
                <a:cs typeface="Times New Roman" pitchFamily="18" charset="0"/>
              </a:rPr>
              <a:t>Le choix de la taille de la fenêtre est pertinent et il pose problème lorsqu’il doit être fixe, en effet :</a:t>
            </a:r>
          </a:p>
          <a:p>
            <a:pPr algn="just">
              <a:buFont typeface="Wingdings" pitchFamily="2" charset="2"/>
              <a:buChar char="ü"/>
            </a:pPr>
            <a:r>
              <a:rPr lang="fr-FR" sz="2000" dirty="0" smtClean="0">
                <a:solidFill>
                  <a:srgbClr val="002060"/>
                </a:solidFill>
                <a:latin typeface="Times New Roman" pitchFamily="18" charset="0"/>
                <a:cs typeface="Times New Roman" pitchFamily="18" charset="0"/>
              </a:rPr>
              <a:t> une faible taille de fenêtre favorisera la résolution fréquentielle au détriment de la résolution temporelle. C’est-à-dire risque de non stationnarité.</a:t>
            </a:r>
          </a:p>
          <a:p>
            <a:pPr algn="just">
              <a:buFont typeface="Wingdings" pitchFamily="2" charset="2"/>
              <a:buChar char="ü"/>
            </a:pPr>
            <a:r>
              <a:rPr lang="fr-FR" sz="2000" dirty="0" smtClean="0">
                <a:latin typeface="Times New Roman" pitchFamily="18" charset="0"/>
                <a:cs typeface="Times New Roman" pitchFamily="18" charset="0"/>
              </a:rPr>
              <a:t> </a:t>
            </a:r>
            <a:r>
              <a:rPr lang="fr-FR" sz="2000" dirty="0" smtClean="0">
                <a:solidFill>
                  <a:srgbClr val="7030A0"/>
                </a:solidFill>
                <a:latin typeface="Times New Roman" pitchFamily="18" charset="0"/>
                <a:cs typeface="Times New Roman" pitchFamily="18" charset="0"/>
              </a:rPr>
              <a:t>dans le cas contraire, on aura une mauvaise résolution fréquentielle pour une bonne résolution temporelle</a:t>
            </a:r>
          </a:p>
          <a:p>
            <a:pPr algn="just"/>
            <a:endParaRPr lang="fr-FR" sz="2000" dirty="0" smtClean="0">
              <a:solidFill>
                <a:srgbClr val="7030A0"/>
              </a:solidFill>
              <a:latin typeface="Times New Roman" pitchFamily="18" charset="0"/>
              <a:cs typeface="Times New Roman" pitchFamily="18" charset="0"/>
            </a:endParaRPr>
          </a:p>
          <a:p>
            <a:pPr algn="just"/>
            <a:r>
              <a:rPr lang="fr-FR" sz="2000" dirty="0" smtClean="0">
                <a:solidFill>
                  <a:srgbClr val="00B050"/>
                </a:solidFill>
                <a:latin typeface="Times New Roman" pitchFamily="18" charset="0"/>
                <a:cs typeface="Times New Roman" pitchFamily="18" charset="0"/>
              </a:rPr>
              <a:t>C’est ce qu’on appelle habituellement ‘’P</a:t>
            </a:r>
            <a:r>
              <a:rPr lang="vi-VN" sz="2000" dirty="0" smtClean="0">
                <a:solidFill>
                  <a:srgbClr val="00B050"/>
                </a:solidFill>
                <a:latin typeface="Times New Roman" pitchFamily="18" charset="0"/>
                <a:cs typeface="Times New Roman" pitchFamily="18" charset="0"/>
              </a:rPr>
              <a:t>rincipe </a:t>
            </a:r>
            <a:r>
              <a:rPr lang="vi-VN" sz="2000" dirty="0" smtClean="0">
                <a:solidFill>
                  <a:srgbClr val="00B050"/>
                </a:solidFill>
                <a:latin typeface="Times New Roman" pitchFamily="18" charset="0"/>
                <a:cs typeface="Times New Roman" pitchFamily="18" charset="0"/>
              </a:rPr>
              <a:t>d’incertitude </a:t>
            </a:r>
            <a:r>
              <a:rPr lang="vi-VN" sz="2000" dirty="0" smtClean="0">
                <a:solidFill>
                  <a:srgbClr val="00B050"/>
                </a:solidFill>
                <a:latin typeface="Times New Roman" pitchFamily="18" charset="0"/>
                <a:cs typeface="Times New Roman" pitchFamily="18" charset="0"/>
              </a:rPr>
              <a:t>d’Heisenberg</a:t>
            </a:r>
            <a:r>
              <a:rPr lang="fr-FR" sz="2000" dirty="0" smtClean="0">
                <a:solidFill>
                  <a:srgbClr val="00B050"/>
                </a:solidFill>
                <a:latin typeface="Times New Roman" pitchFamily="18" charset="0"/>
                <a:cs typeface="Times New Roman" pitchFamily="18" charset="0"/>
              </a:rPr>
              <a:t>’’</a:t>
            </a:r>
            <a:r>
              <a:rPr lang="vi-VN" sz="2000" dirty="0" smtClean="0">
                <a:solidFill>
                  <a:srgbClr val="00B050"/>
                </a:solidFill>
                <a:latin typeface="Times New Roman" pitchFamily="18" charset="0"/>
                <a:cs typeface="Times New Roman" pitchFamily="18" charset="0"/>
              </a:rPr>
              <a:t> </a:t>
            </a:r>
            <a:r>
              <a:rPr lang="vi-VN" sz="2000" dirty="0" smtClean="0">
                <a:solidFill>
                  <a:srgbClr val="00B050"/>
                </a:solidFill>
                <a:latin typeface="Times New Roman" pitchFamily="18" charset="0"/>
                <a:cs typeface="Times New Roman" pitchFamily="18" charset="0"/>
              </a:rPr>
              <a:t>: impossible de </a:t>
            </a:r>
            <a:r>
              <a:rPr lang="vi-VN" sz="2000" dirty="0" smtClean="0">
                <a:solidFill>
                  <a:srgbClr val="00B050"/>
                </a:solidFill>
                <a:latin typeface="Times New Roman" pitchFamily="18" charset="0"/>
                <a:cs typeface="Times New Roman" pitchFamily="18" charset="0"/>
              </a:rPr>
              <a:t>localiser</a:t>
            </a:r>
            <a:r>
              <a:rPr lang="fr-FR" sz="2000" dirty="0" smtClean="0">
                <a:solidFill>
                  <a:srgbClr val="00B050"/>
                </a:solidFill>
                <a:latin typeface="Times New Roman" pitchFamily="18" charset="0"/>
                <a:cs typeface="Times New Roman" pitchFamily="18" charset="0"/>
              </a:rPr>
              <a:t> </a:t>
            </a:r>
            <a:r>
              <a:rPr lang="vi-VN" sz="2000" dirty="0" smtClean="0">
                <a:solidFill>
                  <a:srgbClr val="00B050"/>
                </a:solidFill>
                <a:latin typeface="Times New Roman" pitchFamily="18" charset="0"/>
                <a:cs typeface="Times New Roman" pitchFamily="18" charset="0"/>
              </a:rPr>
              <a:t>pr</a:t>
            </a:r>
            <a:r>
              <a:rPr lang="fr-FR" sz="2000" dirty="0" smtClean="0">
                <a:solidFill>
                  <a:srgbClr val="00B050"/>
                </a:solidFill>
                <a:latin typeface="Times New Roman" pitchFamily="18" charset="0"/>
                <a:cs typeface="Times New Roman" pitchFamily="18" charset="0"/>
              </a:rPr>
              <a:t>é</a:t>
            </a:r>
            <a:r>
              <a:rPr lang="vi-VN" sz="2000" dirty="0" smtClean="0">
                <a:solidFill>
                  <a:srgbClr val="00B050"/>
                </a:solidFill>
                <a:latin typeface="Times New Roman" pitchFamily="18" charset="0"/>
                <a:cs typeface="Times New Roman" pitchFamily="18" charset="0"/>
              </a:rPr>
              <a:t>cis</a:t>
            </a:r>
            <a:r>
              <a:rPr lang="fr-FR" sz="2000" dirty="0" smtClean="0">
                <a:solidFill>
                  <a:srgbClr val="00B050"/>
                </a:solidFill>
                <a:latin typeface="Times New Roman" pitchFamily="18" charset="0"/>
                <a:cs typeface="Times New Roman" pitchFamily="18" charset="0"/>
              </a:rPr>
              <a:t>é</a:t>
            </a:r>
            <a:r>
              <a:rPr lang="vi-VN" sz="2000" dirty="0" smtClean="0">
                <a:solidFill>
                  <a:srgbClr val="00B050"/>
                </a:solidFill>
                <a:latin typeface="Times New Roman" pitchFamily="18" charset="0"/>
                <a:cs typeface="Times New Roman" pitchFamily="18" charset="0"/>
              </a:rPr>
              <a:t>ment </a:t>
            </a:r>
            <a:r>
              <a:rPr lang="vi-VN" sz="2000" dirty="0" smtClean="0">
                <a:solidFill>
                  <a:srgbClr val="00B050"/>
                </a:solidFill>
                <a:latin typeface="Times New Roman" pitchFamily="18" charset="0"/>
                <a:cs typeface="Times New Roman" pitchFamily="18" charset="0"/>
              </a:rPr>
              <a:t>un signal en temps et en </a:t>
            </a:r>
            <a:r>
              <a:rPr lang="vi-VN" sz="2000" dirty="0" smtClean="0">
                <a:solidFill>
                  <a:srgbClr val="00B050"/>
                </a:solidFill>
                <a:latin typeface="Times New Roman" pitchFamily="18" charset="0"/>
                <a:cs typeface="Times New Roman" pitchFamily="18" charset="0"/>
              </a:rPr>
              <a:t>fr</a:t>
            </a:r>
            <a:r>
              <a:rPr lang="fr-FR" sz="2000" dirty="0" smtClean="0">
                <a:solidFill>
                  <a:srgbClr val="00B050"/>
                </a:solidFill>
                <a:latin typeface="Times New Roman" pitchFamily="18" charset="0"/>
                <a:cs typeface="Times New Roman" pitchFamily="18" charset="0"/>
              </a:rPr>
              <a:t>é</a:t>
            </a:r>
            <a:r>
              <a:rPr lang="vi-VN" sz="2000" dirty="0" smtClean="0">
                <a:solidFill>
                  <a:srgbClr val="00B050"/>
                </a:solidFill>
                <a:latin typeface="Times New Roman" pitchFamily="18" charset="0"/>
                <a:cs typeface="Times New Roman" pitchFamily="18" charset="0"/>
              </a:rPr>
              <a:t>quence </a:t>
            </a:r>
            <a:r>
              <a:rPr lang="fr-FR" sz="2000" dirty="0" smtClean="0">
                <a:solidFill>
                  <a:srgbClr val="00B050"/>
                </a:solidFill>
                <a:latin typeface="Times New Roman" pitchFamily="18" charset="0"/>
                <a:cs typeface="Times New Roman" pitchFamily="18" charset="0"/>
              </a:rPr>
              <a:t>.</a:t>
            </a:r>
          </a:p>
          <a:p>
            <a:pPr algn="just"/>
            <a:endParaRPr lang="fr-FR" sz="2000" dirty="0" smtClean="0">
              <a:solidFill>
                <a:srgbClr val="00B050"/>
              </a:solidFill>
              <a:latin typeface="Times New Roman" pitchFamily="18" charset="0"/>
              <a:cs typeface="Times New Roman" pitchFamily="18" charset="0"/>
            </a:endParaRPr>
          </a:p>
          <a:p>
            <a:pPr algn="just"/>
            <a:r>
              <a:rPr lang="vi-VN" sz="2000" dirty="0" smtClean="0">
                <a:solidFill>
                  <a:srgbClr val="C00000"/>
                </a:solidFill>
                <a:latin typeface="Times New Roman" pitchFamily="18" charset="0"/>
                <a:cs typeface="Times New Roman" pitchFamily="18" charset="0"/>
              </a:rPr>
              <a:t>R</a:t>
            </a:r>
            <a:r>
              <a:rPr lang="fr-FR" sz="2000" dirty="0" smtClean="0">
                <a:solidFill>
                  <a:srgbClr val="C00000"/>
                </a:solidFill>
                <a:latin typeface="Times New Roman" pitchFamily="18" charset="0"/>
                <a:cs typeface="Times New Roman" pitchFamily="18" charset="0"/>
              </a:rPr>
              <a:t>é</a:t>
            </a:r>
            <a:r>
              <a:rPr lang="vi-VN" sz="2000" dirty="0" smtClean="0">
                <a:solidFill>
                  <a:srgbClr val="C00000"/>
                </a:solidFill>
                <a:latin typeface="Times New Roman" pitchFamily="18" charset="0"/>
                <a:cs typeface="Times New Roman" pitchFamily="18" charset="0"/>
              </a:rPr>
              <a:t>solution temporelle</a:t>
            </a:r>
            <a:r>
              <a:rPr lang="fr-FR" sz="2000" dirty="0" smtClean="0">
                <a:solidFill>
                  <a:srgbClr val="C00000"/>
                </a:solidFill>
                <a:latin typeface="Times New Roman" pitchFamily="18" charset="0"/>
                <a:cs typeface="Times New Roman" pitchFamily="18" charset="0"/>
              </a:rPr>
              <a:t> </a:t>
            </a:r>
            <a:r>
              <a:rPr lang="el-GR" sz="2000" dirty="0" smtClean="0">
                <a:solidFill>
                  <a:srgbClr val="C00000"/>
                </a:solidFill>
                <a:latin typeface="Times New Roman" pitchFamily="18" charset="0"/>
                <a:cs typeface="Times New Roman" pitchFamily="18" charset="0"/>
              </a:rPr>
              <a:t>σ</a:t>
            </a:r>
            <a:r>
              <a:rPr lang="vi-VN" sz="2000" baseline="-25000" dirty="0" smtClean="0">
                <a:solidFill>
                  <a:srgbClr val="C00000"/>
                </a:solidFill>
                <a:latin typeface="Times New Roman" pitchFamily="18" charset="0"/>
                <a:cs typeface="Times New Roman" pitchFamily="18" charset="0"/>
              </a:rPr>
              <a:t>t</a:t>
            </a:r>
            <a:r>
              <a:rPr lang="fr-FR" sz="2000" baseline="-25000" dirty="0" smtClean="0">
                <a:solidFill>
                  <a:srgbClr val="C00000"/>
                </a:solidFill>
                <a:latin typeface="Times New Roman" pitchFamily="18" charset="0"/>
                <a:cs typeface="Times New Roman" pitchFamily="18" charset="0"/>
              </a:rPr>
              <a:t> </a:t>
            </a:r>
            <a:r>
              <a:rPr lang="fr-FR" sz="2000" dirty="0" smtClean="0">
                <a:solidFill>
                  <a:srgbClr val="C00000"/>
                </a:solidFill>
                <a:latin typeface="Times New Roman" pitchFamily="18" charset="0"/>
                <a:cs typeface="Times New Roman" pitchFamily="18" charset="0"/>
              </a:rPr>
              <a:t> e</a:t>
            </a:r>
            <a:r>
              <a:rPr lang="vi-VN" sz="2000" dirty="0" smtClean="0">
                <a:solidFill>
                  <a:srgbClr val="C00000"/>
                </a:solidFill>
                <a:latin typeface="Times New Roman" pitchFamily="18" charset="0"/>
                <a:cs typeface="Times New Roman" pitchFamily="18" charset="0"/>
              </a:rPr>
              <a:t>t fr</a:t>
            </a:r>
            <a:r>
              <a:rPr lang="fr-FR" sz="2000" dirty="0" smtClean="0">
                <a:solidFill>
                  <a:srgbClr val="C00000"/>
                </a:solidFill>
                <a:latin typeface="Times New Roman" pitchFamily="18" charset="0"/>
                <a:cs typeface="Times New Roman" pitchFamily="18" charset="0"/>
              </a:rPr>
              <a:t>é</a:t>
            </a:r>
            <a:r>
              <a:rPr lang="vi-VN" sz="2000" dirty="0" smtClean="0">
                <a:solidFill>
                  <a:srgbClr val="C00000"/>
                </a:solidFill>
                <a:latin typeface="Times New Roman" pitchFamily="18" charset="0"/>
                <a:cs typeface="Times New Roman" pitchFamily="18" charset="0"/>
              </a:rPr>
              <a:t>quentielle</a:t>
            </a:r>
            <a:r>
              <a:rPr lang="fr-FR" sz="2000" dirty="0" smtClean="0">
                <a:solidFill>
                  <a:srgbClr val="C00000"/>
                </a:solidFill>
                <a:latin typeface="Times New Roman" pitchFamily="18" charset="0"/>
                <a:cs typeface="Times New Roman" pitchFamily="18" charset="0"/>
              </a:rPr>
              <a:t> </a:t>
            </a:r>
            <a:r>
              <a:rPr lang="el-GR" sz="2000" dirty="0" smtClean="0">
                <a:solidFill>
                  <a:srgbClr val="C00000"/>
                </a:solidFill>
                <a:latin typeface="Times New Roman" pitchFamily="18" charset="0"/>
                <a:cs typeface="Times New Roman" pitchFamily="18" charset="0"/>
              </a:rPr>
              <a:t>σ</a:t>
            </a:r>
            <a:r>
              <a:rPr lang="vi-VN" sz="2000" baseline="-25000" dirty="0" smtClean="0">
                <a:solidFill>
                  <a:srgbClr val="C00000"/>
                </a:solidFill>
                <a:latin typeface="Times New Roman" pitchFamily="18" charset="0"/>
                <a:cs typeface="Times New Roman" pitchFamily="18" charset="0"/>
              </a:rPr>
              <a:t>f</a:t>
            </a:r>
            <a:r>
              <a:rPr lang="fr-FR" sz="2000" dirty="0" smtClean="0">
                <a:solidFill>
                  <a:srgbClr val="C00000"/>
                </a:solidFill>
                <a:latin typeface="Times New Roman" pitchFamily="18" charset="0"/>
                <a:cs typeface="Times New Roman" pitchFamily="18" charset="0"/>
              </a:rPr>
              <a:t> </a:t>
            </a:r>
            <a:r>
              <a:rPr lang="vi-VN" sz="2000" dirty="0" smtClean="0">
                <a:solidFill>
                  <a:srgbClr val="C00000"/>
                </a:solidFill>
                <a:latin typeface="Times New Roman" pitchFamily="18" charset="0"/>
                <a:cs typeface="Times New Roman" pitchFamily="18" charset="0"/>
              </a:rPr>
              <a:t>v</a:t>
            </a:r>
            <a:r>
              <a:rPr lang="fr-FR" sz="2000" dirty="0" smtClean="0">
                <a:solidFill>
                  <a:srgbClr val="C00000"/>
                </a:solidFill>
                <a:latin typeface="Times New Roman" pitchFamily="18" charset="0"/>
                <a:cs typeface="Times New Roman" pitchFamily="18" charset="0"/>
              </a:rPr>
              <a:t>é</a:t>
            </a:r>
            <a:r>
              <a:rPr lang="vi-VN" sz="2000" dirty="0" smtClean="0">
                <a:solidFill>
                  <a:srgbClr val="C00000"/>
                </a:solidFill>
                <a:latin typeface="Times New Roman" pitchFamily="18" charset="0"/>
                <a:cs typeface="Times New Roman" pitchFamily="18" charset="0"/>
              </a:rPr>
              <a:t>rifient :</a:t>
            </a:r>
            <a:endParaRPr lang="fr-FR" sz="2000" dirty="0" smtClean="0">
              <a:solidFill>
                <a:srgbClr val="C00000"/>
              </a:solidFill>
              <a:latin typeface="Times New Roman" pitchFamily="18" charset="0"/>
              <a:cs typeface="Times New Roman" pitchFamily="18" charset="0"/>
            </a:endParaRPr>
          </a:p>
          <a:p>
            <a:pPr algn="just"/>
            <a:endParaRPr lang="fr-FR" sz="2000" dirty="0">
              <a:solidFill>
                <a:srgbClr val="7030A0"/>
              </a:solidFill>
              <a:latin typeface="Times New Roman" pitchFamily="18" charset="0"/>
              <a:cs typeface="Times New Roman" pitchFamily="18" charset="0"/>
            </a:endParaRPr>
          </a:p>
        </p:txBody>
      </p:sp>
      <p:sp>
        <p:nvSpPr>
          <p:cNvPr id="47" name="Espace réservé du numéro de diapositive 46"/>
          <p:cNvSpPr>
            <a:spLocks noGrp="1"/>
          </p:cNvSpPr>
          <p:nvPr>
            <p:ph type="sldNum" sz="quarter" idx="12"/>
          </p:nvPr>
        </p:nvSpPr>
        <p:spPr/>
        <p:txBody>
          <a:bodyPr/>
          <a:lstStyle/>
          <a:p>
            <a:fld id="{2D849293-9FFB-455D-8E04-D5321DD3C202}" type="slidenum">
              <a:rPr lang="fr-FR" smtClean="0"/>
              <a:pPr/>
              <a:t>6</a:t>
            </a:fld>
            <a:endParaRPr lang="fr-FR"/>
          </a:p>
        </p:txBody>
      </p:sp>
      <p:sp>
        <p:nvSpPr>
          <p:cNvPr id="34" name="ZoneTexte 33"/>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TAILLE DE FENETRE FIXE : PROBLEME</a:t>
            </a:r>
            <a:endParaRPr lang="fr-FR" sz="2400" b="1" dirty="0">
              <a:solidFill>
                <a:srgbClr val="002060"/>
              </a:solidFill>
              <a:latin typeface="Times New Roman" pitchFamily="18" charset="0"/>
              <a:cs typeface="Times New Roman" pitchFamily="18" charset="0"/>
            </a:endParaRPr>
          </a:p>
        </p:txBody>
      </p:sp>
      <p:graphicFrame>
        <p:nvGraphicFramePr>
          <p:cNvPr id="36" name="Objet 35"/>
          <p:cNvGraphicFramePr>
            <a:graphicFrameLocks noChangeAspect="1"/>
          </p:cNvGraphicFramePr>
          <p:nvPr/>
        </p:nvGraphicFramePr>
        <p:xfrm>
          <a:off x="4113414" y="5072074"/>
          <a:ext cx="1548592" cy="857256"/>
        </p:xfrm>
        <a:graphic>
          <a:graphicData uri="http://schemas.openxmlformats.org/presentationml/2006/ole">
            <p:oleObj spid="_x0000_s66562" name="Équation" r:id="rId3" imgW="711000" imgH="39348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DE FOURIER A COURT TERME</a:t>
            </a:r>
            <a:endParaRPr lang="fr-FR" sz="3000" b="1" dirty="0">
              <a:solidFill>
                <a:srgbClr val="FF0000"/>
              </a:solidFill>
              <a:latin typeface="Times New Roman" pitchFamily="18" charset="0"/>
              <a:cs typeface="Times New Roman" pitchFamily="18" charset="0"/>
            </a:endParaRPr>
          </a:p>
        </p:txBody>
      </p:sp>
      <p:sp>
        <p:nvSpPr>
          <p:cNvPr id="46" name="ZoneTexte 45"/>
          <p:cNvSpPr txBox="1"/>
          <p:nvPr/>
        </p:nvSpPr>
        <p:spPr>
          <a:xfrm>
            <a:off x="0" y="1264398"/>
            <a:ext cx="9144000" cy="769441"/>
          </a:xfrm>
          <a:prstGeom prst="rect">
            <a:avLst/>
          </a:prstGeom>
          <a:noFill/>
        </p:spPr>
        <p:txBody>
          <a:bodyPr wrap="square" rtlCol="0">
            <a:spAutoFit/>
          </a:bodyPr>
          <a:lstStyle/>
          <a:p>
            <a:pPr algn="just"/>
            <a:r>
              <a:rPr lang="fr-FR" sz="2200" dirty="0" smtClean="0">
                <a:solidFill>
                  <a:srgbClr val="00B050"/>
                </a:solidFill>
                <a:latin typeface="Times New Roman" pitchFamily="18" charset="0"/>
                <a:cs typeface="Times New Roman" pitchFamily="18" charset="0"/>
              </a:rPr>
              <a:t>C’est ce qu’on appelle habituellement ‘’P</a:t>
            </a:r>
            <a:r>
              <a:rPr lang="vi-VN" sz="2200" dirty="0" smtClean="0">
                <a:solidFill>
                  <a:srgbClr val="00B050"/>
                </a:solidFill>
                <a:latin typeface="Times New Roman" pitchFamily="18" charset="0"/>
                <a:cs typeface="Times New Roman" pitchFamily="18" charset="0"/>
              </a:rPr>
              <a:t>rincipe </a:t>
            </a:r>
            <a:r>
              <a:rPr lang="vi-VN" sz="2200" dirty="0" smtClean="0">
                <a:solidFill>
                  <a:srgbClr val="00B050"/>
                </a:solidFill>
                <a:latin typeface="Times New Roman" pitchFamily="18" charset="0"/>
                <a:cs typeface="Times New Roman" pitchFamily="18" charset="0"/>
              </a:rPr>
              <a:t>d’incertitude </a:t>
            </a:r>
            <a:r>
              <a:rPr lang="vi-VN" sz="2200" dirty="0" smtClean="0">
                <a:solidFill>
                  <a:srgbClr val="00B050"/>
                </a:solidFill>
                <a:latin typeface="Times New Roman" pitchFamily="18" charset="0"/>
                <a:cs typeface="Times New Roman" pitchFamily="18" charset="0"/>
              </a:rPr>
              <a:t>d’Heisenberg</a:t>
            </a:r>
            <a:r>
              <a:rPr lang="fr-FR" sz="2200" dirty="0" smtClean="0">
                <a:solidFill>
                  <a:srgbClr val="00B050"/>
                </a:solidFill>
                <a:latin typeface="Times New Roman" pitchFamily="18" charset="0"/>
                <a:cs typeface="Times New Roman" pitchFamily="18" charset="0"/>
              </a:rPr>
              <a:t>’’</a:t>
            </a:r>
            <a:r>
              <a:rPr lang="vi-VN" sz="2200" dirty="0" smtClean="0">
                <a:solidFill>
                  <a:srgbClr val="00B050"/>
                </a:solidFill>
                <a:latin typeface="Times New Roman" pitchFamily="18" charset="0"/>
                <a:cs typeface="Times New Roman" pitchFamily="18" charset="0"/>
              </a:rPr>
              <a:t> </a:t>
            </a:r>
            <a:r>
              <a:rPr lang="vi-VN" sz="2200" dirty="0" smtClean="0">
                <a:solidFill>
                  <a:srgbClr val="00B050"/>
                </a:solidFill>
                <a:latin typeface="Times New Roman" pitchFamily="18" charset="0"/>
                <a:cs typeface="Times New Roman" pitchFamily="18" charset="0"/>
              </a:rPr>
              <a:t>: impossible de </a:t>
            </a:r>
            <a:r>
              <a:rPr lang="vi-VN" sz="2200" dirty="0" smtClean="0">
                <a:solidFill>
                  <a:srgbClr val="00B050"/>
                </a:solidFill>
                <a:latin typeface="Times New Roman" pitchFamily="18" charset="0"/>
                <a:cs typeface="Times New Roman" pitchFamily="18" charset="0"/>
              </a:rPr>
              <a:t>localiser</a:t>
            </a:r>
            <a:r>
              <a:rPr lang="fr-FR" sz="2200" dirty="0" smtClean="0">
                <a:solidFill>
                  <a:srgbClr val="00B050"/>
                </a:solidFill>
                <a:latin typeface="Times New Roman" pitchFamily="18" charset="0"/>
                <a:cs typeface="Times New Roman" pitchFamily="18" charset="0"/>
              </a:rPr>
              <a:t> </a:t>
            </a:r>
            <a:r>
              <a:rPr lang="vi-VN" sz="2200" dirty="0" smtClean="0">
                <a:solidFill>
                  <a:srgbClr val="00B050"/>
                </a:solidFill>
                <a:latin typeface="Times New Roman" pitchFamily="18" charset="0"/>
                <a:cs typeface="Times New Roman" pitchFamily="18" charset="0"/>
              </a:rPr>
              <a:t>pr</a:t>
            </a:r>
            <a:r>
              <a:rPr lang="fr-FR" sz="2200" dirty="0" smtClean="0">
                <a:solidFill>
                  <a:srgbClr val="00B050"/>
                </a:solidFill>
                <a:latin typeface="Times New Roman" pitchFamily="18" charset="0"/>
                <a:cs typeface="Times New Roman" pitchFamily="18" charset="0"/>
              </a:rPr>
              <a:t>é</a:t>
            </a:r>
            <a:r>
              <a:rPr lang="vi-VN" sz="2200" dirty="0" smtClean="0">
                <a:solidFill>
                  <a:srgbClr val="00B050"/>
                </a:solidFill>
                <a:latin typeface="Times New Roman" pitchFamily="18" charset="0"/>
                <a:cs typeface="Times New Roman" pitchFamily="18" charset="0"/>
              </a:rPr>
              <a:t>cis</a:t>
            </a:r>
            <a:r>
              <a:rPr lang="fr-FR" sz="2200" dirty="0" smtClean="0">
                <a:solidFill>
                  <a:srgbClr val="00B050"/>
                </a:solidFill>
                <a:latin typeface="Times New Roman" pitchFamily="18" charset="0"/>
                <a:cs typeface="Times New Roman" pitchFamily="18" charset="0"/>
              </a:rPr>
              <a:t>é</a:t>
            </a:r>
            <a:r>
              <a:rPr lang="vi-VN" sz="2200" dirty="0" smtClean="0">
                <a:solidFill>
                  <a:srgbClr val="00B050"/>
                </a:solidFill>
                <a:latin typeface="Times New Roman" pitchFamily="18" charset="0"/>
                <a:cs typeface="Times New Roman" pitchFamily="18" charset="0"/>
              </a:rPr>
              <a:t>ment </a:t>
            </a:r>
            <a:r>
              <a:rPr lang="vi-VN" sz="2200" dirty="0" smtClean="0">
                <a:solidFill>
                  <a:srgbClr val="00B050"/>
                </a:solidFill>
                <a:latin typeface="Times New Roman" pitchFamily="18" charset="0"/>
                <a:cs typeface="Times New Roman" pitchFamily="18" charset="0"/>
              </a:rPr>
              <a:t>un signal en temps et en </a:t>
            </a:r>
            <a:r>
              <a:rPr lang="vi-VN" sz="2200" dirty="0" smtClean="0">
                <a:solidFill>
                  <a:srgbClr val="00B050"/>
                </a:solidFill>
                <a:latin typeface="Times New Roman" pitchFamily="18" charset="0"/>
                <a:cs typeface="Times New Roman" pitchFamily="18" charset="0"/>
              </a:rPr>
              <a:t>fr</a:t>
            </a:r>
            <a:r>
              <a:rPr lang="fr-FR" sz="2200" dirty="0" smtClean="0">
                <a:solidFill>
                  <a:srgbClr val="00B050"/>
                </a:solidFill>
                <a:latin typeface="Times New Roman" pitchFamily="18" charset="0"/>
                <a:cs typeface="Times New Roman" pitchFamily="18" charset="0"/>
              </a:rPr>
              <a:t>é</a:t>
            </a:r>
            <a:r>
              <a:rPr lang="vi-VN" sz="2200" dirty="0" smtClean="0">
                <a:solidFill>
                  <a:srgbClr val="00B050"/>
                </a:solidFill>
                <a:latin typeface="Times New Roman" pitchFamily="18" charset="0"/>
                <a:cs typeface="Times New Roman" pitchFamily="18" charset="0"/>
              </a:rPr>
              <a:t>quence </a:t>
            </a:r>
            <a:r>
              <a:rPr lang="fr-FR" sz="2200" dirty="0" smtClean="0">
                <a:solidFill>
                  <a:srgbClr val="00B050"/>
                </a:solidFill>
                <a:latin typeface="Times New Roman" pitchFamily="18" charset="0"/>
                <a:cs typeface="Times New Roman" pitchFamily="18" charset="0"/>
              </a:rPr>
              <a:t>.</a:t>
            </a:r>
          </a:p>
        </p:txBody>
      </p:sp>
      <p:sp>
        <p:nvSpPr>
          <p:cNvPr id="47" name="Espace réservé du numéro de diapositive 46"/>
          <p:cNvSpPr>
            <a:spLocks noGrp="1"/>
          </p:cNvSpPr>
          <p:nvPr>
            <p:ph type="sldNum" sz="quarter" idx="12"/>
          </p:nvPr>
        </p:nvSpPr>
        <p:spPr/>
        <p:txBody>
          <a:bodyPr/>
          <a:lstStyle/>
          <a:p>
            <a:fld id="{2D849293-9FFB-455D-8E04-D5321DD3C202}" type="slidenum">
              <a:rPr lang="fr-FR" smtClean="0"/>
              <a:pPr/>
              <a:t>7</a:t>
            </a:fld>
            <a:endParaRPr lang="fr-FR"/>
          </a:p>
        </p:txBody>
      </p:sp>
      <p:sp>
        <p:nvSpPr>
          <p:cNvPr id="34" name="ZoneTexte 33"/>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TAILLE DE FENETRE FIXE : PROBLEME</a:t>
            </a:r>
            <a:endParaRPr lang="fr-FR" sz="2400" b="1" dirty="0">
              <a:solidFill>
                <a:srgbClr val="002060"/>
              </a:solidFill>
              <a:latin typeface="Times New Roman" pitchFamily="18" charset="0"/>
              <a:cs typeface="Times New Roman" pitchFamily="18" charset="0"/>
            </a:endParaRPr>
          </a:p>
        </p:txBody>
      </p:sp>
      <p:sp>
        <p:nvSpPr>
          <p:cNvPr id="9" name="ZoneTexte 8"/>
          <p:cNvSpPr txBox="1"/>
          <p:nvPr/>
        </p:nvSpPr>
        <p:spPr>
          <a:xfrm>
            <a:off x="0" y="5072074"/>
            <a:ext cx="9144000" cy="1785104"/>
          </a:xfrm>
          <a:prstGeom prst="rect">
            <a:avLst/>
          </a:prstGeom>
          <a:noFill/>
        </p:spPr>
        <p:txBody>
          <a:bodyPr wrap="square" rtlCol="0">
            <a:spAutoFit/>
          </a:bodyPr>
          <a:lstStyle/>
          <a:p>
            <a:pPr algn="just"/>
            <a:r>
              <a:rPr lang="fr-FR" sz="2200" dirty="0" smtClean="0">
                <a:solidFill>
                  <a:srgbClr val="0070C0"/>
                </a:solidFill>
                <a:latin typeface="Times New Roman" pitchFamily="18" charset="0"/>
                <a:cs typeface="Times New Roman" pitchFamily="18" charset="0"/>
              </a:rPr>
              <a:t>On représentera la "localisation temps-fréquence" d'un </a:t>
            </a:r>
            <a:r>
              <a:rPr lang="fr-FR" sz="2200" dirty="0" smtClean="0">
                <a:solidFill>
                  <a:srgbClr val="0070C0"/>
                </a:solidFill>
                <a:latin typeface="Times New Roman" pitchFamily="18" charset="0"/>
                <a:cs typeface="Times New Roman" pitchFamily="18" charset="0"/>
              </a:rPr>
              <a:t>atome </a:t>
            </a:r>
            <a:r>
              <a:rPr lang="fr-FR" sz="2200" dirty="0" smtClean="0">
                <a:solidFill>
                  <a:srgbClr val="0070C0"/>
                </a:solidFill>
                <a:latin typeface="Times New Roman" pitchFamily="18" charset="0"/>
                <a:cs typeface="Times New Roman" pitchFamily="18" charset="0"/>
              </a:rPr>
              <a:t>de </a:t>
            </a:r>
            <a:r>
              <a:rPr lang="fr-FR" sz="2200" dirty="0" smtClean="0">
                <a:solidFill>
                  <a:srgbClr val="0070C0"/>
                </a:solidFill>
                <a:latin typeface="Times New Roman" pitchFamily="18" charset="0"/>
                <a:cs typeface="Times New Roman" pitchFamily="18" charset="0"/>
              </a:rPr>
              <a:t>base (par exemple un détail dans un signal) </a:t>
            </a:r>
            <a:r>
              <a:rPr lang="fr-FR" sz="2200" dirty="0" smtClean="0">
                <a:solidFill>
                  <a:srgbClr val="0070C0"/>
                </a:solidFill>
                <a:latin typeface="Times New Roman" pitchFamily="18" charset="0"/>
                <a:cs typeface="Times New Roman" pitchFamily="18" charset="0"/>
              </a:rPr>
              <a:t>sous forme d'une </a:t>
            </a:r>
            <a:r>
              <a:rPr lang="fr-FR" sz="2200" i="1" dirty="0" smtClean="0">
                <a:solidFill>
                  <a:srgbClr val="0070C0"/>
                </a:solidFill>
                <a:latin typeface="Times New Roman" pitchFamily="18" charset="0"/>
                <a:cs typeface="Times New Roman" pitchFamily="18" charset="0"/>
              </a:rPr>
              <a:t>"</a:t>
            </a:r>
            <a:r>
              <a:rPr lang="fr-FR" sz="2200" b="1" i="1" dirty="0" smtClean="0">
                <a:solidFill>
                  <a:srgbClr val="C00000"/>
                </a:solidFill>
                <a:latin typeface="Times New Roman" pitchFamily="18" charset="0"/>
                <a:cs typeface="Times New Roman" pitchFamily="18" charset="0"/>
              </a:rPr>
              <a:t>boîte de Heisenberg</a:t>
            </a:r>
            <a:r>
              <a:rPr lang="fr-FR" sz="2200" i="1" dirty="0" smtClean="0">
                <a:solidFill>
                  <a:srgbClr val="0070C0"/>
                </a:solidFill>
                <a:latin typeface="Times New Roman" pitchFamily="18" charset="0"/>
                <a:cs typeface="Times New Roman" pitchFamily="18" charset="0"/>
              </a:rPr>
              <a:t>", </a:t>
            </a:r>
            <a:r>
              <a:rPr lang="fr-FR" sz="2200" dirty="0" smtClean="0">
                <a:solidFill>
                  <a:srgbClr val="0070C0"/>
                </a:solidFill>
                <a:latin typeface="Times New Roman" pitchFamily="18" charset="0"/>
                <a:cs typeface="Times New Roman" pitchFamily="18" charset="0"/>
              </a:rPr>
              <a:t>située dans le plan temps fréquence, qui est un rectangle de dimensions </a:t>
            </a:r>
            <a:r>
              <a:rPr lang="fr-FR" sz="2200" dirty="0" smtClean="0">
                <a:solidFill>
                  <a:srgbClr val="0070C0"/>
                </a:solidFill>
                <a:latin typeface="Times New Roman" pitchFamily="18" charset="0"/>
                <a:cs typeface="Times New Roman" pitchFamily="18" charset="0"/>
              </a:rPr>
              <a:t>égales aux deux résolutions </a:t>
            </a:r>
            <a:r>
              <a:rPr lang="fr-FR" sz="2200" dirty="0" smtClean="0">
                <a:solidFill>
                  <a:srgbClr val="0070C0"/>
                </a:solidFill>
                <a:latin typeface="Times New Roman" pitchFamily="18" charset="0"/>
                <a:cs typeface="Times New Roman" pitchFamily="18" charset="0"/>
              </a:rPr>
              <a:t>centré sur le point de coordonnées (centre temporel</a:t>
            </a:r>
            <a:r>
              <a:rPr lang="fr-FR" sz="2200" dirty="0" smtClean="0">
                <a:solidFill>
                  <a:srgbClr val="0070C0"/>
                </a:solidFill>
                <a:latin typeface="Times New Roman" pitchFamily="18" charset="0"/>
                <a:cs typeface="Times New Roman" pitchFamily="18" charset="0"/>
              </a:rPr>
              <a:t>, centre </a:t>
            </a:r>
            <a:r>
              <a:rPr lang="fr-FR" sz="2200" dirty="0" smtClean="0">
                <a:solidFill>
                  <a:srgbClr val="0070C0"/>
                </a:solidFill>
                <a:latin typeface="Times New Roman" pitchFamily="18" charset="0"/>
                <a:cs typeface="Times New Roman" pitchFamily="18" charset="0"/>
              </a:rPr>
              <a:t>fréquentiel</a:t>
            </a:r>
            <a:r>
              <a:rPr lang="fr-FR" sz="2200" dirty="0" smtClean="0">
                <a:solidFill>
                  <a:srgbClr val="0070C0"/>
                </a:solidFill>
                <a:latin typeface="Times New Roman" pitchFamily="18" charset="0"/>
                <a:cs typeface="Times New Roman" pitchFamily="18" charset="0"/>
              </a:rPr>
              <a:t>).</a:t>
            </a:r>
            <a:endParaRPr lang="fr-FR" sz="2200" dirty="0" smtClean="0">
              <a:solidFill>
                <a:srgbClr val="0070C0"/>
              </a:solidFill>
              <a:latin typeface="Times New Roman" pitchFamily="18" charset="0"/>
              <a:cs typeface="Times New Roman" pitchFamily="18" charset="0"/>
            </a:endParaRPr>
          </a:p>
        </p:txBody>
      </p:sp>
      <p:pic>
        <p:nvPicPr>
          <p:cNvPr id="67589" name="Picture 5"/>
          <p:cNvPicPr>
            <a:picLocks noChangeAspect="1" noChangeArrowheads="1"/>
          </p:cNvPicPr>
          <p:nvPr/>
        </p:nvPicPr>
        <p:blipFill>
          <a:blip r:embed="rId2"/>
          <a:srcRect/>
          <a:stretch>
            <a:fillRect/>
          </a:stretch>
        </p:blipFill>
        <p:spPr bwMode="auto">
          <a:xfrm>
            <a:off x="285720" y="1943100"/>
            <a:ext cx="3810000" cy="2971800"/>
          </a:xfrm>
          <a:prstGeom prst="rect">
            <a:avLst/>
          </a:prstGeom>
          <a:noFill/>
          <a:ln w="9525">
            <a:noFill/>
            <a:miter lim="800000"/>
            <a:headEnd/>
            <a:tailEnd/>
          </a:ln>
          <a:effectLst/>
        </p:spPr>
      </p:pic>
      <p:sp>
        <p:nvSpPr>
          <p:cNvPr id="11" name="ZoneTexte 10"/>
          <p:cNvSpPr txBox="1"/>
          <p:nvPr/>
        </p:nvSpPr>
        <p:spPr>
          <a:xfrm>
            <a:off x="4143372" y="2775892"/>
            <a:ext cx="5000628" cy="1938992"/>
          </a:xfrm>
          <a:prstGeom prst="rect">
            <a:avLst/>
          </a:prstGeom>
          <a:noFill/>
        </p:spPr>
        <p:txBody>
          <a:bodyPr wrap="square" rtlCol="0">
            <a:spAutoFit/>
          </a:bodyPr>
          <a:lstStyle/>
          <a:p>
            <a:pPr algn="just"/>
            <a:r>
              <a:rPr lang="fr-FR" sz="2000" i="1" dirty="0" smtClean="0">
                <a:solidFill>
                  <a:srgbClr val="C00000"/>
                </a:solidFill>
                <a:latin typeface="Times New Roman" pitchFamily="18" charset="0"/>
                <a:cs typeface="Times New Roman" pitchFamily="18" charset="0"/>
              </a:rPr>
              <a:t>Avec une transformée de Fourier à court terme on gardera la même résolution temporelle </a:t>
            </a:r>
            <a:r>
              <a:rPr lang="fr-FR" sz="2000" i="1" dirty="0" smtClean="0">
                <a:solidFill>
                  <a:srgbClr val="C00000"/>
                </a:solidFill>
                <a:latin typeface="Times New Roman" pitchFamily="18" charset="0"/>
                <a:cs typeface="Times New Roman" pitchFamily="18" charset="0"/>
                <a:sym typeface="Symbol"/>
              </a:rPr>
              <a:t></a:t>
            </a:r>
            <a:r>
              <a:rPr lang="fr-FR" sz="2000" i="1" baseline="-25000" dirty="0" smtClean="0">
                <a:solidFill>
                  <a:srgbClr val="C00000"/>
                </a:solidFill>
                <a:latin typeface="Times New Roman" pitchFamily="18" charset="0"/>
                <a:cs typeface="Times New Roman" pitchFamily="18" charset="0"/>
                <a:sym typeface="Symbol"/>
              </a:rPr>
              <a:t>t</a:t>
            </a:r>
            <a:r>
              <a:rPr lang="fr-FR" sz="2000" i="1" dirty="0" smtClean="0">
                <a:solidFill>
                  <a:srgbClr val="C00000"/>
                </a:solidFill>
                <a:latin typeface="Times New Roman" pitchFamily="18" charset="0"/>
                <a:cs typeface="Times New Roman" pitchFamily="18" charset="0"/>
                <a:sym typeface="Symbol"/>
              </a:rPr>
              <a:t> et fréquentielle </a:t>
            </a:r>
            <a:r>
              <a:rPr lang="fr-FR" sz="2000" i="1" baseline="-25000" dirty="0" smtClean="0">
                <a:solidFill>
                  <a:srgbClr val="C00000"/>
                </a:solidFill>
                <a:latin typeface="Times New Roman" pitchFamily="18" charset="0"/>
                <a:cs typeface="Times New Roman" pitchFamily="18" charset="0"/>
                <a:sym typeface="Symbol"/>
              </a:rPr>
              <a:t>f</a:t>
            </a:r>
            <a:r>
              <a:rPr lang="fr-FR" sz="2000" i="1" dirty="0" smtClean="0">
                <a:solidFill>
                  <a:srgbClr val="C00000"/>
                </a:solidFill>
                <a:latin typeface="Times New Roman" pitchFamily="18" charset="0"/>
                <a:cs typeface="Times New Roman" pitchFamily="18" charset="0"/>
                <a:sym typeface="Symbol"/>
              </a:rPr>
              <a:t> sur toute la durée du signal et pour localiser toutes les composantes fréquentielles quelles que soient leurs largeurs spectrales …..!</a:t>
            </a:r>
            <a:endParaRPr lang="fr-FR" sz="2000" i="1" dirty="0">
              <a:solidFill>
                <a:srgbClr val="C0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DE FOURIER A COURT TERME</a:t>
            </a:r>
            <a:endParaRPr lang="fr-FR" sz="3000" b="1" dirty="0">
              <a:solidFill>
                <a:srgbClr val="FF0000"/>
              </a:solidFill>
              <a:latin typeface="Times New Roman" pitchFamily="18" charset="0"/>
              <a:cs typeface="Times New Roman" pitchFamily="18" charset="0"/>
            </a:endParaRPr>
          </a:p>
        </p:txBody>
      </p:sp>
      <p:sp>
        <p:nvSpPr>
          <p:cNvPr id="3" name="ZoneTexte 2"/>
          <p:cNvSpPr txBox="1"/>
          <p:nvPr/>
        </p:nvSpPr>
        <p:spPr>
          <a:xfrm>
            <a:off x="0" y="714356"/>
            <a:ext cx="9144000" cy="6186309"/>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Différentes fenêtres peuvent être utilisées :</a:t>
            </a: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fenêtre </a:t>
            </a:r>
            <a:r>
              <a:rPr lang="fr-FR" sz="2200" dirty="0" err="1" smtClean="0">
                <a:solidFill>
                  <a:srgbClr val="002060"/>
                </a:solidFill>
                <a:latin typeface="Times New Roman" pitchFamily="18" charset="0"/>
                <a:cs typeface="Times New Roman" pitchFamily="18" charset="0"/>
              </a:rPr>
              <a:t>rectagulaire</a:t>
            </a:r>
            <a:endParaRPr lang="fr-FR" sz="2200" dirty="0" smtClean="0">
              <a:solidFill>
                <a:srgbClr val="002060"/>
              </a:solidFill>
              <a:latin typeface="Times New Roman" pitchFamily="18" charset="0"/>
              <a:cs typeface="Times New Roman" pitchFamily="18" charset="0"/>
            </a:endParaRP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	fenêtre de </a:t>
            </a:r>
            <a:r>
              <a:rPr lang="fr-FR" sz="2200" dirty="0" err="1" smtClean="0">
                <a:solidFill>
                  <a:srgbClr val="002060"/>
                </a:solidFill>
                <a:latin typeface="Times New Roman" pitchFamily="18" charset="0"/>
                <a:cs typeface="Times New Roman" pitchFamily="18" charset="0"/>
              </a:rPr>
              <a:t>Hamming</a:t>
            </a:r>
            <a:endParaRPr lang="fr-FR" sz="2200" dirty="0" smtClean="0">
              <a:solidFill>
                <a:srgbClr val="002060"/>
              </a:solidFill>
              <a:latin typeface="Times New Roman" pitchFamily="18" charset="0"/>
              <a:cs typeface="Times New Roman" pitchFamily="18" charset="0"/>
            </a:endParaRP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Fenêtre de </a:t>
            </a:r>
            <a:r>
              <a:rPr lang="fr-FR" sz="2200" dirty="0" err="1" smtClean="0">
                <a:solidFill>
                  <a:srgbClr val="002060"/>
                </a:solidFill>
                <a:latin typeface="Times New Roman" pitchFamily="18" charset="0"/>
                <a:cs typeface="Times New Roman" pitchFamily="18" charset="0"/>
              </a:rPr>
              <a:t>Hanning</a:t>
            </a:r>
            <a:endParaRPr lang="fr-FR" sz="2200" dirty="0" smtClean="0">
              <a:solidFill>
                <a:srgbClr val="002060"/>
              </a:solidFill>
              <a:latin typeface="Times New Roman" pitchFamily="18" charset="0"/>
              <a:cs typeface="Times New Roman" pitchFamily="18" charset="0"/>
            </a:endParaRP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	Fenêtre de Bartlett</a:t>
            </a: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	….</a:t>
            </a:r>
            <a:r>
              <a:rPr lang="fr-FR" sz="2200" dirty="0" err="1" smtClean="0">
                <a:solidFill>
                  <a:srgbClr val="002060"/>
                </a:solidFill>
                <a:latin typeface="Times New Roman" pitchFamily="18" charset="0"/>
                <a:cs typeface="Times New Roman" pitchFamily="18" charset="0"/>
              </a:rPr>
              <a:t>etc</a:t>
            </a:r>
            <a:endParaRPr lang="fr-FR" sz="2200" dirty="0" smtClean="0">
              <a:solidFill>
                <a:srgbClr val="002060"/>
              </a:solidFill>
              <a:latin typeface="Times New Roman" pitchFamily="18" charset="0"/>
              <a:cs typeface="Times New Roman" pitchFamily="18" charset="0"/>
            </a:endParaRPr>
          </a:p>
          <a:p>
            <a:pPr lvl="1" algn="just">
              <a:buFont typeface="Wingdings" pitchFamily="2" charset="2"/>
              <a:buChar char="ü"/>
            </a:pPr>
            <a:endParaRPr lang="fr-FR" sz="2200" dirty="0" smtClean="0">
              <a:solidFill>
                <a:srgbClr val="002060"/>
              </a:solidFill>
              <a:latin typeface="Times New Roman" pitchFamily="18" charset="0"/>
              <a:cs typeface="Times New Roman" pitchFamily="18" charset="0"/>
            </a:endParaRPr>
          </a:p>
          <a:p>
            <a:pPr marL="0" lvl="1" algn="just"/>
            <a:r>
              <a:rPr lang="fr-FR" sz="2200" dirty="0" smtClean="0">
                <a:solidFill>
                  <a:srgbClr val="7030A0"/>
                </a:solidFill>
                <a:latin typeface="Times New Roman" pitchFamily="18" charset="0"/>
                <a:cs typeface="Times New Roman" pitchFamily="18" charset="0"/>
              </a:rPr>
              <a:t>Cependant, la TFTC présente aussi un inconvénient majeure à savoir la taille de la fenêtre est fixe. Evidemment, que nous pouvons la choisir, mais durant toute la durée de l’analyse du signal, la fenêtre gardera la même taille . Or un signal, souvent non stationnaire, peut présenter une variabilité qui évolue fortement dans le temps . Alors si on choisit  :</a:t>
            </a:r>
          </a:p>
          <a:p>
            <a:pPr marL="0" lvl="1" algn="just"/>
            <a:endParaRPr lang="fr-FR" sz="2200" dirty="0" smtClean="0">
              <a:solidFill>
                <a:srgbClr val="002060"/>
              </a:solidFill>
              <a:latin typeface="Times New Roman" pitchFamily="18" charset="0"/>
              <a:cs typeface="Times New Roman" pitchFamily="18" charset="0"/>
            </a:endParaRPr>
          </a:p>
          <a:p>
            <a:pPr marL="0" lvl="1" algn="just">
              <a:buFont typeface="Wingdings" pitchFamily="2" charset="2"/>
              <a:buChar char="q"/>
            </a:pPr>
            <a:r>
              <a:rPr lang="fr-FR" sz="2200" dirty="0" smtClean="0">
                <a:solidFill>
                  <a:srgbClr val="002060"/>
                </a:solidFill>
                <a:latin typeface="Times New Roman" pitchFamily="18" charset="0"/>
                <a:cs typeface="Times New Roman" pitchFamily="18" charset="0"/>
              </a:rPr>
              <a:t> </a:t>
            </a:r>
            <a:r>
              <a:rPr lang="fr-FR" sz="2200" dirty="0" smtClean="0">
                <a:solidFill>
                  <a:srgbClr val="00B050"/>
                </a:solidFill>
                <a:latin typeface="Times New Roman" pitchFamily="18" charset="0"/>
                <a:cs typeface="Times New Roman" pitchFamily="18" charset="0"/>
              </a:rPr>
              <a:t>une fenêtre de taille faible nous allons favoriser les détails rapides du signal</a:t>
            </a:r>
          </a:p>
          <a:p>
            <a:pPr marL="0" lvl="1" algn="just">
              <a:buFont typeface="Wingdings" pitchFamily="2" charset="2"/>
              <a:buChar char="q"/>
            </a:pPr>
            <a:r>
              <a:rPr lang="fr-FR" sz="2200" dirty="0" smtClean="0">
                <a:solidFill>
                  <a:srgbClr val="00B050"/>
                </a:solidFill>
                <a:latin typeface="Times New Roman" pitchFamily="18" charset="0"/>
                <a:cs typeface="Times New Roman" pitchFamily="18" charset="0"/>
              </a:rPr>
              <a:t>dans le cas contraire nous n’allons plus pouvoir localiser dans le temps ces mêmes détails rapides.</a:t>
            </a:r>
          </a:p>
          <a:p>
            <a:pPr marL="0" lvl="1" algn="just">
              <a:buFont typeface="Wingdings" pitchFamily="2" charset="2"/>
              <a:buChar char="q"/>
            </a:pPr>
            <a:endParaRPr lang="fr-FR" sz="2200" dirty="0" smtClean="0">
              <a:solidFill>
                <a:srgbClr val="002060"/>
              </a:solidFill>
              <a:latin typeface="Times New Roman" pitchFamily="18" charset="0"/>
              <a:cs typeface="Times New Roman" pitchFamily="18" charset="0"/>
            </a:endParaRPr>
          </a:p>
          <a:p>
            <a:pPr marL="0" lvl="1" algn="just"/>
            <a:r>
              <a:rPr lang="fr-FR" sz="2200" b="1" dirty="0" smtClean="0">
                <a:solidFill>
                  <a:srgbClr val="FF0000"/>
                </a:solidFill>
                <a:latin typeface="Times New Roman" pitchFamily="18" charset="0"/>
                <a:cs typeface="Times New Roman" pitchFamily="18" charset="0"/>
              </a:rPr>
              <a:t>La solution est de choisir une fenêtre de taille variable</a:t>
            </a:r>
            <a:endParaRPr lang="fr-FR" sz="2200" b="1" dirty="0" smtClean="0">
              <a:solidFill>
                <a:srgbClr val="FF0000"/>
              </a:solidFill>
              <a:latin typeface="Times New Roman" pitchFamily="18" charset="0"/>
              <a:cs typeface="Times New Roman" pitchFamily="18" charset="0"/>
            </a:endParaRP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DE FOURIER A COURT TERME</a:t>
            </a:r>
            <a:endParaRPr lang="fr-FR" sz="3000" b="1" dirty="0">
              <a:solidFill>
                <a:srgbClr val="FF0000"/>
              </a:solidFill>
              <a:latin typeface="Times New Roman" pitchFamily="18" charset="0"/>
              <a:cs typeface="Times New Roman" pitchFamily="18" charset="0"/>
            </a:endParaRP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9</a:t>
            </a:fld>
            <a:endParaRPr lang="fr-FR"/>
          </a:p>
        </p:txBody>
      </p:sp>
      <p:pic>
        <p:nvPicPr>
          <p:cNvPr id="68610" name="Picture 2"/>
          <p:cNvPicPr>
            <a:picLocks noChangeAspect="1" noChangeArrowheads="1"/>
          </p:cNvPicPr>
          <p:nvPr/>
        </p:nvPicPr>
        <p:blipFill>
          <a:blip r:embed="rId2"/>
          <a:srcRect/>
          <a:stretch>
            <a:fillRect/>
          </a:stretch>
        </p:blipFill>
        <p:spPr bwMode="auto">
          <a:xfrm>
            <a:off x="4714876" y="2115016"/>
            <a:ext cx="4429124" cy="3600000"/>
          </a:xfrm>
          <a:prstGeom prst="rect">
            <a:avLst/>
          </a:prstGeom>
          <a:noFill/>
          <a:ln w="9525">
            <a:noFill/>
            <a:miter lim="800000"/>
            <a:headEnd/>
            <a:tailEnd/>
          </a:ln>
          <a:effectLst/>
        </p:spPr>
      </p:pic>
      <p:pic>
        <p:nvPicPr>
          <p:cNvPr id="6" name="Picture 5"/>
          <p:cNvPicPr>
            <a:picLocks noChangeAspect="1" noChangeArrowheads="1"/>
          </p:cNvPicPr>
          <p:nvPr/>
        </p:nvPicPr>
        <p:blipFill>
          <a:blip r:embed="rId3"/>
          <a:srcRect/>
          <a:stretch>
            <a:fillRect/>
          </a:stretch>
        </p:blipFill>
        <p:spPr bwMode="auto">
          <a:xfrm>
            <a:off x="71407" y="2115016"/>
            <a:ext cx="4429155" cy="3600000"/>
          </a:xfrm>
          <a:prstGeom prst="rect">
            <a:avLst/>
          </a:prstGeom>
          <a:noFill/>
          <a:ln w="9525">
            <a:noFill/>
            <a:miter lim="800000"/>
            <a:headEnd/>
            <a:tailEnd/>
          </a:ln>
          <a:effectLst/>
        </p:spPr>
      </p:pic>
      <p:sp>
        <p:nvSpPr>
          <p:cNvPr id="7" name="ZoneTexte 6"/>
          <p:cNvSpPr txBox="1"/>
          <p:nvPr/>
        </p:nvSpPr>
        <p:spPr>
          <a:xfrm>
            <a:off x="0" y="642918"/>
            <a:ext cx="9144000" cy="400110"/>
          </a:xfrm>
          <a:prstGeom prst="rect">
            <a:avLst/>
          </a:prstGeom>
          <a:noFill/>
        </p:spPr>
        <p:txBody>
          <a:bodyPr wrap="square" rtlCol="0">
            <a:spAutoFit/>
          </a:bodyPr>
          <a:lstStyle/>
          <a:p>
            <a:pPr algn="ctr"/>
            <a:r>
              <a:rPr lang="fr-FR" sz="2000" b="1" dirty="0" smtClean="0">
                <a:solidFill>
                  <a:srgbClr val="002060"/>
                </a:solidFill>
              </a:rPr>
              <a:t>FENETRE DE TAILLE FIXE    vs     FENETRE DE TAILLE VARIABLE</a:t>
            </a:r>
            <a:endParaRPr lang="fr-FR" sz="2000" b="1" dirty="0">
              <a:solidFill>
                <a:srgbClr val="002060"/>
              </a:solidFill>
            </a:endParaRPr>
          </a:p>
        </p:txBody>
      </p:sp>
      <p:sp>
        <p:nvSpPr>
          <p:cNvPr id="8" name="ZoneTexte 7"/>
          <p:cNvSpPr txBox="1"/>
          <p:nvPr/>
        </p:nvSpPr>
        <p:spPr>
          <a:xfrm>
            <a:off x="0" y="1142984"/>
            <a:ext cx="9144000" cy="707886"/>
          </a:xfrm>
          <a:prstGeom prst="rect">
            <a:avLst/>
          </a:prstGeom>
          <a:noFill/>
        </p:spPr>
        <p:txBody>
          <a:bodyPr wrap="square" rtlCol="0">
            <a:spAutoFit/>
          </a:bodyPr>
          <a:lstStyle/>
          <a:p>
            <a:pPr algn="just"/>
            <a:r>
              <a:rPr lang="fr-FR" sz="2000" dirty="0" smtClean="0">
                <a:solidFill>
                  <a:srgbClr val="002060"/>
                </a:solidFill>
                <a:latin typeface="Times New Roman" pitchFamily="18" charset="0"/>
                <a:cs typeface="Times New Roman" pitchFamily="18" charset="0"/>
              </a:rPr>
              <a:t>Pour mieux expliquer la différence entre une taille fixe et une taille variable de la fenêtre d’analyse, reprenons le principe des  </a:t>
            </a:r>
            <a:r>
              <a:rPr lang="fr-FR" sz="2000" b="1" i="1" dirty="0" smtClean="0">
                <a:solidFill>
                  <a:srgbClr val="FF0000"/>
                </a:solidFill>
                <a:latin typeface="Times New Roman" pitchFamily="18" charset="0"/>
                <a:cs typeface="Times New Roman" pitchFamily="18" charset="0"/>
              </a:rPr>
              <a:t>boîtes </a:t>
            </a:r>
            <a:r>
              <a:rPr lang="fr-FR" sz="2000" b="1" i="1" dirty="0" smtClean="0">
                <a:solidFill>
                  <a:srgbClr val="FF0000"/>
                </a:solidFill>
                <a:latin typeface="Times New Roman" pitchFamily="18" charset="0"/>
                <a:cs typeface="Times New Roman" pitchFamily="18" charset="0"/>
              </a:rPr>
              <a:t>de </a:t>
            </a:r>
            <a:r>
              <a:rPr lang="fr-FR" sz="2000" b="1" i="1" dirty="0" smtClean="0">
                <a:solidFill>
                  <a:srgbClr val="FF0000"/>
                </a:solidFill>
                <a:latin typeface="Times New Roman" pitchFamily="18" charset="0"/>
                <a:cs typeface="Times New Roman" pitchFamily="18" charset="0"/>
              </a:rPr>
              <a:t>Heisenberg </a:t>
            </a:r>
            <a:r>
              <a:rPr lang="fr-FR" sz="2000" dirty="0" smtClean="0">
                <a:solidFill>
                  <a:srgbClr val="002060"/>
                </a:solidFill>
                <a:latin typeface="Times New Roman" pitchFamily="18" charset="0"/>
                <a:cs typeface="Times New Roman" pitchFamily="18" charset="0"/>
              </a:rPr>
              <a:t>pour les deux cas:</a:t>
            </a:r>
            <a:endParaRPr lang="fr-FR" sz="2000" dirty="0">
              <a:solidFill>
                <a:srgbClr val="002060"/>
              </a:solidFill>
              <a:latin typeface="Times New Roman" pitchFamily="18" charset="0"/>
              <a:cs typeface="Times New Roman" pitchFamily="18" charset="0"/>
            </a:endParaRPr>
          </a:p>
        </p:txBody>
      </p:sp>
      <p:sp>
        <p:nvSpPr>
          <p:cNvPr id="9" name="ZoneTexte 8"/>
          <p:cNvSpPr txBox="1"/>
          <p:nvPr/>
        </p:nvSpPr>
        <p:spPr>
          <a:xfrm>
            <a:off x="214282" y="5857892"/>
            <a:ext cx="4429156" cy="584775"/>
          </a:xfrm>
          <a:prstGeom prst="rect">
            <a:avLst/>
          </a:prstGeom>
          <a:noFill/>
        </p:spPr>
        <p:txBody>
          <a:bodyPr wrap="square" rtlCol="0">
            <a:spAutoFit/>
          </a:bodyPr>
          <a:lstStyle/>
          <a:p>
            <a:pPr algn="ctr"/>
            <a:r>
              <a:rPr lang="fr-FR" sz="1600" b="1" dirty="0" smtClean="0">
                <a:solidFill>
                  <a:srgbClr val="C00000"/>
                </a:solidFill>
                <a:latin typeface="Times New Roman" pitchFamily="18" charset="0"/>
                <a:cs typeface="Times New Roman" pitchFamily="18" charset="0"/>
              </a:rPr>
              <a:t>CAS DE LA TRANSFORMEE DE FOURIER A COURT TERME</a:t>
            </a:r>
            <a:endParaRPr lang="fr-FR" sz="1600" b="1" dirty="0">
              <a:solidFill>
                <a:srgbClr val="C00000"/>
              </a:solidFill>
              <a:latin typeface="Times New Roman" pitchFamily="18" charset="0"/>
              <a:cs typeface="Times New Roman" pitchFamily="18" charset="0"/>
            </a:endParaRPr>
          </a:p>
        </p:txBody>
      </p:sp>
      <p:sp>
        <p:nvSpPr>
          <p:cNvPr id="10" name="ZoneTexte 9"/>
          <p:cNvSpPr txBox="1"/>
          <p:nvPr/>
        </p:nvSpPr>
        <p:spPr>
          <a:xfrm>
            <a:off x="4714876" y="5845750"/>
            <a:ext cx="4429156" cy="584775"/>
          </a:xfrm>
          <a:prstGeom prst="rect">
            <a:avLst/>
          </a:prstGeom>
          <a:noFill/>
        </p:spPr>
        <p:txBody>
          <a:bodyPr wrap="square" rtlCol="0">
            <a:spAutoFit/>
          </a:bodyPr>
          <a:lstStyle/>
          <a:p>
            <a:pPr algn="ctr"/>
            <a:r>
              <a:rPr lang="fr-FR" sz="1600" b="1" dirty="0" smtClean="0">
                <a:solidFill>
                  <a:srgbClr val="C00000"/>
                </a:solidFill>
                <a:latin typeface="Times New Roman" pitchFamily="18" charset="0"/>
                <a:cs typeface="Times New Roman" pitchFamily="18" charset="0"/>
              </a:rPr>
              <a:t>CAS DE LA TRANSFORMEE EN ONDELETTES</a:t>
            </a:r>
            <a:endParaRPr lang="fr-FR" sz="1600" b="1" dirty="0">
              <a:solidFill>
                <a:srgbClr val="C0000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3502</TotalTime>
  <Words>3872</Words>
  <Application>Microsoft Office PowerPoint</Application>
  <PresentationFormat>Affichage à l'écran (4:3)</PresentationFormat>
  <Paragraphs>541</Paragraphs>
  <Slides>57</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57</vt:i4>
      </vt:variant>
    </vt:vector>
  </HeadingPairs>
  <TitlesOfParts>
    <vt:vector size="60" baseType="lpstr">
      <vt:lpstr>Thème Office</vt:lpstr>
      <vt:lpstr>Microsoft Éditeur d'équations 3.0</vt:lpstr>
      <vt:lpstr>Équation</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STS</dc:creator>
  <cp:lastModifiedBy>STS</cp:lastModifiedBy>
  <cp:revision>193</cp:revision>
  <dcterms:created xsi:type="dcterms:W3CDTF">2020-05-04T21:24:37Z</dcterms:created>
  <dcterms:modified xsi:type="dcterms:W3CDTF">2020-05-18T00:33:42Z</dcterms:modified>
</cp:coreProperties>
</file>