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4" r:id="rId36"/>
    <p:sldId id="295" r:id="rId37"/>
    <p:sldId id="292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10" r:id="rId50"/>
    <p:sldId id="307" r:id="rId51"/>
    <p:sldId id="312" r:id="rId52"/>
    <p:sldId id="308" r:id="rId5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6E8E3-D898-4A6A-B7AE-89E69450AC44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FE785-CDA0-4239-B75E-5490384A91D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572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FE785-CDA0-4239-B75E-5490384A91DD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13000">
              <a:srgbClr val="F8B049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0A3540-968E-4DF5-A129-49E458624318}" type="datetimeFigureOut">
              <a:rPr lang="fr-FR" smtClean="0"/>
              <a:pPr/>
              <a:t>26/08/2020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DC0BF9-9475-4E53-995E-FC9EB7F6F2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bliqueTop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6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Aharoni" pitchFamily="2" charset="-79"/>
                <a:cs typeface="Aharoni" pitchFamily="2" charset="-79"/>
              </a:rPr>
              <a:t>LES </a:t>
            </a:r>
            <a:r>
              <a:rPr lang="fr-FR" sz="6000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Aharoni" pitchFamily="2" charset="-79"/>
                <a:cs typeface="Aharoni" pitchFamily="2" charset="-79"/>
              </a:rPr>
              <a:t>ANTIBIOTIQUES 3</a:t>
            </a:r>
            <a:endParaRPr lang="fr-FR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b="1" dirty="0" smtClean="0">
              <a:solidFill>
                <a:srgbClr val="0000FF"/>
              </a:solidFill>
            </a:endParaRPr>
          </a:p>
          <a:p>
            <a:r>
              <a:rPr lang="fr-FR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  AÏDAOUI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MACROLIDES INTERACTIONS  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Dérivés de l’ergot de seigle</a:t>
            </a:r>
          </a:p>
          <a:p>
            <a:r>
              <a:rPr lang="fr-FR" sz="3600" b="1" dirty="0" smtClean="0">
                <a:latin typeface="Arial Black" pitchFamily="34" charset="0"/>
              </a:rPr>
              <a:t>Tolérance-bonne</a:t>
            </a:r>
          </a:p>
          <a:p>
            <a:r>
              <a:rPr lang="fr-FR" sz="3600" b="1" dirty="0" smtClean="0">
                <a:latin typeface="Arial Black" pitchFamily="34" charset="0"/>
              </a:rPr>
              <a:t>Pas de contre indications absolues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CYCLINES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/>
              <a:t>Spectre large</a:t>
            </a:r>
          </a:p>
          <a:p>
            <a:r>
              <a:rPr lang="fr-FR" sz="2800" b="1" dirty="0" smtClean="0"/>
              <a:t>Resistance: pneumocoque, streptocoque, staphylocoque, </a:t>
            </a:r>
            <a:r>
              <a:rPr lang="fr-FR" sz="2800" b="1" dirty="0" err="1" smtClean="0"/>
              <a:t>E.coli</a:t>
            </a:r>
            <a:endParaRPr lang="fr-FR" sz="2800" b="1" dirty="0" smtClean="0"/>
          </a:p>
          <a:p>
            <a:r>
              <a:rPr lang="fr-FR" sz="2800" b="1" dirty="0" smtClean="0"/>
              <a:t>Métabolisme hépatique</a:t>
            </a:r>
          </a:p>
          <a:p>
            <a:r>
              <a:rPr lang="fr-FR" sz="2800" b="1" dirty="0" smtClean="0"/>
              <a:t>Elimination par filtrations glomérulaires   </a:t>
            </a:r>
          </a:p>
          <a:p>
            <a:pPr>
              <a:buNone/>
            </a:pPr>
            <a:r>
              <a:rPr lang="fr-FR" sz="2800" b="1" dirty="0" smtClean="0"/>
              <a:t>    </a:t>
            </a:r>
            <a:r>
              <a:rPr lang="fr-FR" sz="2800" b="1" dirty="0" err="1" smtClean="0"/>
              <a:t>Doxycycline</a:t>
            </a:r>
            <a:r>
              <a:rPr lang="fr-FR" sz="2800" b="1" dirty="0" smtClean="0"/>
              <a:t> par voie biliaire</a:t>
            </a:r>
          </a:p>
          <a:p>
            <a:r>
              <a:rPr lang="fr-FR" sz="2800" b="1" dirty="0" smtClean="0"/>
              <a:t>Lipophiles-intracellulaire et intra bactérienne </a:t>
            </a:r>
          </a:p>
          <a:p>
            <a:r>
              <a:rPr lang="fr-FR" sz="2800" b="1" dirty="0" smtClean="0"/>
              <a:t>Diffusion: traverse LCR, sang, articulations et placenta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CYCLINES - PRESENTATION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err="1" smtClean="0">
                <a:latin typeface="Arial Black" pitchFamily="34" charset="0"/>
              </a:rPr>
              <a:t>Chlortetracycline</a:t>
            </a:r>
            <a:r>
              <a:rPr lang="fr-FR" sz="2800" b="1" dirty="0" smtClean="0">
                <a:latin typeface="Arial Black" pitchFamily="34" charset="0"/>
              </a:rPr>
              <a:t>    Auréomycine® 250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Doxycycline</a:t>
            </a:r>
            <a:r>
              <a:rPr lang="fr-FR" sz="2800" b="1" dirty="0" smtClean="0">
                <a:latin typeface="Arial Black" pitchFamily="34" charset="0"/>
              </a:rPr>
              <a:t>               </a:t>
            </a:r>
            <a:r>
              <a:rPr lang="fr-FR" sz="2800" b="1" dirty="0" err="1" smtClean="0">
                <a:latin typeface="Arial Black" pitchFamily="34" charset="0"/>
              </a:rPr>
              <a:t>Vibramycine</a:t>
            </a:r>
            <a:r>
              <a:rPr lang="fr-FR" sz="2800" b="1" dirty="0" smtClean="0">
                <a:latin typeface="Arial Black" pitchFamily="34" charset="0"/>
              </a:rPr>
              <a:t>® 100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Minocycline</a:t>
            </a:r>
            <a:r>
              <a:rPr lang="fr-FR" sz="2800" b="1" dirty="0" smtClean="0">
                <a:latin typeface="Arial Black" pitchFamily="34" charset="0"/>
              </a:rPr>
              <a:t>              </a:t>
            </a:r>
            <a:r>
              <a:rPr lang="fr-FR" sz="2800" b="1" dirty="0" err="1" smtClean="0">
                <a:latin typeface="Arial Black" pitchFamily="34" charset="0"/>
              </a:rPr>
              <a:t>Minocyne</a:t>
            </a:r>
            <a:r>
              <a:rPr lang="fr-FR" sz="2800" b="1" dirty="0" smtClean="0">
                <a:latin typeface="Arial Black" pitchFamily="34" charset="0"/>
              </a:rPr>
              <a:t>® 100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Oxytetracycline</a:t>
            </a:r>
            <a:r>
              <a:rPr lang="fr-FR" sz="2800" b="1" dirty="0" smtClean="0">
                <a:latin typeface="Arial Black" pitchFamily="34" charset="0"/>
              </a:rPr>
              <a:t>         </a:t>
            </a:r>
            <a:r>
              <a:rPr lang="fr-FR" sz="2800" b="1" dirty="0" err="1" smtClean="0">
                <a:latin typeface="Arial Black" pitchFamily="34" charset="0"/>
              </a:rPr>
              <a:t>Tetramycine</a:t>
            </a:r>
            <a:r>
              <a:rPr lang="fr-FR" sz="2800" b="1" dirty="0" smtClean="0">
                <a:latin typeface="Arial Black" pitchFamily="34" charset="0"/>
              </a:rPr>
              <a:t>® 250       Tetrasoluretard®250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Tetracycline</a:t>
            </a:r>
            <a:r>
              <a:rPr lang="fr-FR" sz="2800" b="1" dirty="0" smtClean="0">
                <a:latin typeface="Arial Black" pitchFamily="34" charset="0"/>
              </a:rPr>
              <a:t>               </a:t>
            </a:r>
            <a:r>
              <a:rPr lang="fr-FR" sz="2800" b="1" dirty="0" err="1" smtClean="0">
                <a:latin typeface="Arial Black" pitchFamily="34" charset="0"/>
              </a:rPr>
              <a:t>Tetracycline</a:t>
            </a:r>
            <a:r>
              <a:rPr lang="fr-FR" sz="2800" b="1" dirty="0" smtClean="0">
                <a:latin typeface="Arial Black" pitchFamily="34" charset="0"/>
              </a:rPr>
              <a:t>® 250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Lymecycline</a:t>
            </a:r>
            <a:r>
              <a:rPr lang="fr-FR" sz="2800" b="1" dirty="0" smtClean="0">
                <a:latin typeface="Arial Black" pitchFamily="34" charset="0"/>
              </a:rPr>
              <a:t>                </a:t>
            </a:r>
            <a:r>
              <a:rPr lang="fr-FR" sz="2800" b="1" dirty="0" err="1" smtClean="0">
                <a:latin typeface="Arial Black" pitchFamily="34" charset="0"/>
              </a:rPr>
              <a:t>Tetralysal</a:t>
            </a:r>
            <a:r>
              <a:rPr lang="fr-FR" sz="2800" b="1" dirty="0" smtClean="0">
                <a:latin typeface="Arial Black" pitchFamily="34" charset="0"/>
              </a:rPr>
              <a:t>® 150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Metacycline</a:t>
            </a:r>
            <a:r>
              <a:rPr lang="fr-FR" sz="2800" b="1" dirty="0" smtClean="0">
                <a:latin typeface="Arial Black" pitchFamily="34" charset="0"/>
              </a:rPr>
              <a:t>                 </a:t>
            </a:r>
            <a:r>
              <a:rPr lang="fr-FR" sz="2800" b="1" dirty="0" err="1" smtClean="0">
                <a:latin typeface="Arial Black" pitchFamily="34" charset="0"/>
              </a:rPr>
              <a:t>Lysocline</a:t>
            </a:r>
            <a:r>
              <a:rPr lang="fr-FR" sz="2800" b="1" dirty="0" smtClean="0">
                <a:latin typeface="Arial Black" pitchFamily="34" charset="0"/>
              </a:rPr>
              <a:t>® 300</a:t>
            </a: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CYCLINES – EFFETS SECONDAIRES</a:t>
            </a:r>
            <a:endParaRPr lang="fr-F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latin typeface="Arial Black" pitchFamily="34" charset="0"/>
              </a:rPr>
              <a:t>Troubles digestifs </a:t>
            </a:r>
          </a:p>
          <a:p>
            <a:r>
              <a:rPr lang="fr-FR" sz="2800" b="1" dirty="0" smtClean="0">
                <a:latin typeface="Arial Black" pitchFamily="34" charset="0"/>
              </a:rPr>
              <a:t>Hépatique</a:t>
            </a:r>
          </a:p>
          <a:p>
            <a:r>
              <a:rPr lang="fr-FR" sz="2800" b="1" dirty="0" smtClean="0">
                <a:latin typeface="Arial Black" pitchFamily="34" charset="0"/>
              </a:rPr>
              <a:t>Dentaires</a:t>
            </a:r>
          </a:p>
          <a:p>
            <a:r>
              <a:rPr lang="fr-FR" sz="2800" b="1" dirty="0" smtClean="0">
                <a:latin typeface="Arial Black" pitchFamily="34" charset="0"/>
              </a:rPr>
              <a:t>Osseux</a:t>
            </a:r>
          </a:p>
          <a:p>
            <a:r>
              <a:rPr lang="fr-FR" sz="2800" b="1" dirty="0" smtClean="0">
                <a:latin typeface="Arial Black" pitchFamily="34" charset="0"/>
              </a:rPr>
              <a:t>Rénale</a:t>
            </a:r>
          </a:p>
          <a:p>
            <a:r>
              <a:rPr lang="fr-FR" sz="2800" b="1" dirty="0" smtClean="0">
                <a:latin typeface="Arial Black" pitchFamily="34" charset="0"/>
              </a:rPr>
              <a:t>Peau+ongles</a:t>
            </a:r>
          </a:p>
          <a:p>
            <a:r>
              <a:rPr lang="fr-FR" sz="2800" b="1" dirty="0" smtClean="0">
                <a:latin typeface="Arial Black" pitchFamily="34" charset="0"/>
              </a:rPr>
              <a:t>Système nerveux central</a:t>
            </a:r>
          </a:p>
          <a:p>
            <a:r>
              <a:rPr lang="fr-FR" sz="2800" b="1" dirty="0" smtClean="0">
                <a:latin typeface="Arial Black" pitchFamily="34" charset="0"/>
              </a:rPr>
              <a:t>Muscles </a:t>
            </a:r>
          </a:p>
          <a:p>
            <a:r>
              <a:rPr lang="fr-FR" sz="2800" b="1" dirty="0" smtClean="0">
                <a:latin typeface="Arial Black" pitchFamily="34" charset="0"/>
              </a:rPr>
              <a:t>Hématologique</a:t>
            </a: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CYCLINES - INDICATIONS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latin typeface="Arial Black" pitchFamily="34" charset="0"/>
              </a:rPr>
              <a:t>Brucellose</a:t>
            </a:r>
          </a:p>
          <a:p>
            <a:r>
              <a:rPr lang="fr-FR" sz="3600" b="1" dirty="0" smtClean="0">
                <a:latin typeface="Arial Black" pitchFamily="34" charset="0"/>
              </a:rPr>
              <a:t>Rickettsioses</a:t>
            </a:r>
          </a:p>
          <a:p>
            <a:r>
              <a:rPr lang="fr-FR" sz="3600" b="1" dirty="0" smtClean="0">
                <a:latin typeface="Arial Black" pitchFamily="34" charset="0"/>
              </a:rPr>
              <a:t>Paludisme</a:t>
            </a:r>
          </a:p>
          <a:p>
            <a:r>
              <a:rPr lang="fr-FR" sz="3600" b="1" dirty="0" err="1" smtClean="0">
                <a:latin typeface="Arial Black" pitchFamily="34" charset="0"/>
              </a:rPr>
              <a:t>Chlamydiaes</a:t>
            </a:r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Morsures et griffures </a:t>
            </a:r>
          </a:p>
          <a:p>
            <a:r>
              <a:rPr lang="fr-FR" sz="3600" b="1" dirty="0" smtClean="0">
                <a:latin typeface="Arial Black" pitchFamily="34" charset="0"/>
              </a:rPr>
              <a:t>Cholera</a:t>
            </a:r>
            <a:endParaRPr lang="fr-FR" sz="36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CYCLINES – CONTRE - INDICATION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Femme enceinte</a:t>
            </a:r>
          </a:p>
          <a:p>
            <a:r>
              <a:rPr lang="fr-FR" sz="3600" b="1" dirty="0" smtClean="0">
                <a:latin typeface="Arial Black" pitchFamily="34" charset="0"/>
              </a:rPr>
              <a:t>Insuffisance rénale++</a:t>
            </a:r>
          </a:p>
          <a:p>
            <a:r>
              <a:rPr lang="fr-FR" sz="3600" b="1" dirty="0" smtClean="0">
                <a:latin typeface="Arial Black" pitchFamily="34" charset="0"/>
              </a:rPr>
              <a:t>Insuffisance hépatique++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PHÉNICOLES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Absorption bonne par les chylifères - lymphatique</a:t>
            </a:r>
          </a:p>
          <a:p>
            <a:r>
              <a:rPr lang="fr-FR" sz="3600" b="1" dirty="0" smtClean="0">
                <a:latin typeface="Arial Black" pitchFamily="34" charset="0"/>
              </a:rPr>
              <a:t>Diffusion+++</a:t>
            </a:r>
          </a:p>
          <a:p>
            <a:r>
              <a:rPr lang="fr-FR" sz="3600" b="1" dirty="0" smtClean="0">
                <a:latin typeface="Arial Black" pitchFamily="34" charset="0"/>
              </a:rPr>
              <a:t>Métabolisme hépatique:</a:t>
            </a:r>
          </a:p>
          <a:p>
            <a:pPr marL="0" indent="0">
              <a:buNone/>
            </a:pPr>
            <a:r>
              <a:rPr lang="fr-FR" sz="3600" b="1" dirty="0" smtClean="0">
                <a:latin typeface="Arial Black" pitchFamily="34" charset="0"/>
              </a:rPr>
              <a:t> chloramphénicol (inactivation).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PHÉNICOLES - PRESENTATION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 smtClean="0">
              <a:latin typeface="Arial Black" pitchFamily="34" charset="0"/>
            </a:endParaRPr>
          </a:p>
          <a:p>
            <a:r>
              <a:rPr lang="en-US" sz="3200" b="1" dirty="0" err="1" smtClean="0">
                <a:latin typeface="Arial Black" pitchFamily="34" charset="0"/>
              </a:rPr>
              <a:t>Chloramphénicol</a:t>
            </a:r>
            <a:r>
              <a:rPr lang="en-US" sz="3200" b="1" dirty="0" smtClean="0">
                <a:latin typeface="Arial Black" pitchFamily="34" charset="0"/>
              </a:rPr>
              <a:t>       </a:t>
            </a:r>
            <a:r>
              <a:rPr lang="en-US" sz="3200" b="1" dirty="0" err="1" smtClean="0">
                <a:latin typeface="Arial Black" pitchFamily="34" charset="0"/>
              </a:rPr>
              <a:t>Tifomycine</a:t>
            </a:r>
            <a:r>
              <a:rPr lang="en-US" sz="3200" b="1" dirty="0" smtClean="0">
                <a:latin typeface="Arial Black" pitchFamily="34" charset="0"/>
              </a:rPr>
              <a:t>® cp 250         amp 500</a:t>
            </a:r>
            <a:endParaRPr lang="fr-FR" sz="3200" b="1" dirty="0" smtClean="0">
              <a:latin typeface="Arial Black" pitchFamily="34" charset="0"/>
            </a:endParaRPr>
          </a:p>
          <a:p>
            <a:r>
              <a:rPr lang="en-US" sz="3200" b="1" dirty="0" err="1" smtClean="0">
                <a:latin typeface="Arial Black" pitchFamily="34" charset="0"/>
              </a:rPr>
              <a:t>Thiamphénicol</a:t>
            </a:r>
            <a:r>
              <a:rPr lang="en-US" sz="3200" b="1" dirty="0" smtClean="0">
                <a:latin typeface="Arial Black" pitchFamily="34" charset="0"/>
              </a:rPr>
              <a:t>           </a:t>
            </a:r>
            <a:r>
              <a:rPr lang="en-US" sz="3200" b="1" dirty="0" err="1" smtClean="0">
                <a:latin typeface="Arial Black" pitchFamily="34" charset="0"/>
              </a:rPr>
              <a:t>Tiophénicol</a:t>
            </a:r>
            <a:r>
              <a:rPr lang="en-US" sz="3200" b="1" dirty="0" smtClean="0">
                <a:latin typeface="Arial Black" pitchFamily="34" charset="0"/>
              </a:rPr>
              <a:t>®  cp   250  amp 750</a:t>
            </a: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PHÉNICOLES -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Fièvre typhoïde + paratyphoïde</a:t>
            </a:r>
          </a:p>
          <a:p>
            <a:r>
              <a:rPr lang="fr-FR" sz="3600" b="1" dirty="0" smtClean="0">
                <a:latin typeface="Arial Black" pitchFamily="34" charset="0"/>
              </a:rPr>
              <a:t>méningites purulentes</a:t>
            </a:r>
          </a:p>
          <a:p>
            <a:r>
              <a:rPr lang="fr-FR" sz="3600" b="1" dirty="0" smtClean="0">
                <a:latin typeface="Arial Black" pitchFamily="34" charset="0"/>
              </a:rPr>
              <a:t>Septicémies à staphylocoque + BGN</a:t>
            </a:r>
          </a:p>
          <a:p>
            <a:r>
              <a:rPr lang="fr-FR" sz="3600" b="1" dirty="0" smtClean="0">
                <a:latin typeface="Arial Black" pitchFamily="34" charset="0"/>
              </a:rPr>
              <a:t>infection urinaire + </a:t>
            </a:r>
            <a:r>
              <a:rPr lang="fr-FR" sz="3600" b="1" dirty="0" err="1" smtClean="0">
                <a:latin typeface="Arial Black" pitchFamily="34" charset="0"/>
              </a:rPr>
              <a:t>i.biliaires</a:t>
            </a:r>
            <a:r>
              <a:rPr lang="fr-FR" sz="3600" b="1" dirty="0" smtClean="0">
                <a:latin typeface="Arial Black" pitchFamily="34" charset="0"/>
              </a:rPr>
              <a:t> </a:t>
            </a:r>
            <a:r>
              <a:rPr lang="fr-FR" sz="3600" b="1" dirty="0" err="1" smtClean="0">
                <a:latin typeface="Arial Black" pitchFamily="34" charset="0"/>
              </a:rPr>
              <a:t>thiophénicol</a:t>
            </a:r>
            <a:endParaRPr lang="fr-FR" sz="36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PHÉNICOLES - INCIDENTS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b="1" dirty="0" smtClean="0">
                <a:latin typeface="Arial Black" pitchFamily="34" charset="0"/>
              </a:rPr>
              <a:t>Précoce- dose, réversible.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Erytroblastopenie</a:t>
            </a:r>
            <a:endParaRPr lang="fr-FR" sz="2800" b="1" dirty="0" smtClean="0">
              <a:latin typeface="Arial Black" pitchFamily="34" charset="0"/>
            </a:endParaRPr>
          </a:p>
          <a:p>
            <a:r>
              <a:rPr lang="fr-FR" sz="2800" b="1" dirty="0" smtClean="0">
                <a:latin typeface="Arial Black" pitchFamily="34" charset="0"/>
              </a:rPr>
              <a:t>Leucopénie+ thrombopénie</a:t>
            </a:r>
          </a:p>
          <a:p>
            <a:r>
              <a:rPr lang="fr-FR" sz="2800" b="1" dirty="0" smtClean="0">
                <a:latin typeface="Arial Black" pitchFamily="34" charset="0"/>
              </a:rPr>
              <a:t>Aplasie médullaire</a:t>
            </a:r>
          </a:p>
          <a:p>
            <a:r>
              <a:rPr lang="fr-FR" sz="2800" b="1" dirty="0" smtClean="0">
                <a:latin typeface="Arial Black" pitchFamily="34" charset="0"/>
              </a:rPr>
              <a:t>Syndrome gris </a:t>
            </a:r>
          </a:p>
          <a:p>
            <a:r>
              <a:rPr lang="fr-FR" sz="2800" b="1" dirty="0" smtClean="0">
                <a:latin typeface="Arial Black" pitchFamily="34" charset="0"/>
              </a:rPr>
              <a:t>Lyse bactérienne—FT</a:t>
            </a:r>
          </a:p>
          <a:p>
            <a:r>
              <a:rPr lang="fr-FR" sz="2800" b="1" dirty="0" smtClean="0">
                <a:latin typeface="Arial Black" pitchFamily="34" charset="0"/>
              </a:rPr>
              <a:t>Autres :  glossite atrophique, troubles psychique, cytolyse, allergie cutanée, 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 smtClean="0">
                <a:latin typeface="Arial Black" pitchFamily="34" charset="0"/>
              </a:rPr>
              <a:t>SURVEILLANCE HÉMATOLOGIQUES++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fr-F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Macrolides</a:t>
            </a:r>
          </a:p>
          <a:p>
            <a:pPr algn="ctr">
              <a:buNone/>
            </a:pPr>
            <a:r>
              <a:rPr lang="fr-FR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azalides</a:t>
            </a:r>
            <a:endParaRPr lang="fr-FR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buNone/>
            </a:pPr>
            <a:r>
              <a:rPr lang="fr-FR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lincosamides</a:t>
            </a:r>
            <a:r>
              <a:rPr lang="fr-F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fr-FR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streptogramines</a:t>
            </a:r>
            <a:endParaRPr lang="fr-FR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PHÉNICOLES – CONTRE-INDICATIONS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Femme enceinte 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Nouveau-né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Insuffisance hépatique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Aplasie</a:t>
            </a:r>
          </a:p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b="1" dirty="0" err="1" smtClean="0">
                <a:latin typeface="Arial Black" pitchFamily="34" charset="0"/>
              </a:rPr>
              <a:t>Thiophénicol</a:t>
            </a:r>
            <a:r>
              <a:rPr lang="fr-FR" sz="3200" b="1" dirty="0" smtClean="0">
                <a:latin typeface="Arial Black" pitchFamily="34" charset="0"/>
              </a:rPr>
              <a:t> (-) conjugaison hépatique</a:t>
            </a:r>
          </a:p>
          <a:p>
            <a:r>
              <a:rPr lang="fr-FR" sz="3200" b="1" dirty="0" smtClean="0">
                <a:latin typeface="Arial Black" pitchFamily="34" charset="0"/>
              </a:rPr>
              <a:t>Élimination : </a:t>
            </a:r>
            <a:r>
              <a:rPr lang="fr-FR" sz="3200" b="1" dirty="0" err="1" smtClean="0">
                <a:latin typeface="Arial Black" pitchFamily="34" charset="0"/>
              </a:rPr>
              <a:t>urine+bile</a:t>
            </a:r>
            <a:endParaRPr lang="fr-FR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POLYPEPTIDES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Bactéricides 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spectre étroit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Absorption : </a:t>
            </a:r>
            <a:r>
              <a:rPr lang="fr-FR" sz="3600" b="1" dirty="0" err="1" smtClean="0">
                <a:latin typeface="Arial Black" pitchFamily="34" charset="0"/>
              </a:rPr>
              <a:t>peros</a:t>
            </a:r>
            <a:r>
              <a:rPr lang="fr-FR" sz="3600" b="1" dirty="0" smtClean="0">
                <a:latin typeface="Arial Black" pitchFamily="34" charset="0"/>
              </a:rPr>
              <a:t> (-)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Diffusion : traverse LCR(-)   lait (+)</a:t>
            </a:r>
          </a:p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Fixation: foie, cœur, rein, muscle, cerveau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POLYPEPTIDES - PRESENTATION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latin typeface="Arial Black" pitchFamily="34" charset="0"/>
              </a:rPr>
              <a:t> </a:t>
            </a:r>
            <a:r>
              <a:rPr lang="fr-FR" sz="3600" b="1" dirty="0" err="1" smtClean="0">
                <a:latin typeface="Arial Black" pitchFamily="34" charset="0"/>
              </a:rPr>
              <a:t>Polymixine</a:t>
            </a:r>
            <a:r>
              <a:rPr lang="fr-FR" sz="3600" b="1" dirty="0" smtClean="0">
                <a:latin typeface="Arial Black" pitchFamily="34" charset="0"/>
              </a:rPr>
              <a:t>(colistine)   </a:t>
            </a:r>
            <a:r>
              <a:rPr lang="fr-FR" sz="3600" b="1" dirty="0" err="1" smtClean="0">
                <a:latin typeface="Arial Black" pitchFamily="34" charset="0"/>
              </a:rPr>
              <a:t>Colimycine</a:t>
            </a:r>
            <a:r>
              <a:rPr lang="fr-FR" sz="3600" b="1" dirty="0" smtClean="0">
                <a:latin typeface="Arial Black" pitchFamily="34" charset="0"/>
              </a:rPr>
              <a:t> </a:t>
            </a:r>
          </a:p>
          <a:p>
            <a:r>
              <a:rPr lang="fr-FR" sz="3600" b="1" dirty="0" smtClean="0">
                <a:latin typeface="Arial Black" pitchFamily="34" charset="0"/>
              </a:rPr>
              <a:t> </a:t>
            </a:r>
            <a:r>
              <a:rPr lang="fr-FR" sz="3600" b="1" dirty="0" err="1" smtClean="0">
                <a:latin typeface="Arial Black" pitchFamily="34" charset="0"/>
              </a:rPr>
              <a:t>Bacitracine</a:t>
            </a:r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 Tyrothricine</a:t>
            </a:r>
          </a:p>
          <a:p>
            <a:pPr>
              <a:buFont typeface="Wingdings" pitchFamily="2" charset="2"/>
              <a:buChar char="Ø"/>
            </a:pPr>
            <a:r>
              <a:rPr lang="fr-FR" sz="3600" b="1" dirty="0" smtClean="0">
                <a:latin typeface="Arial Black" pitchFamily="34" charset="0"/>
              </a:rPr>
              <a:t> Posologies  100-200,000 u/kg</a:t>
            </a:r>
          </a:p>
          <a:p>
            <a:endParaRPr lang="fr-FR" sz="2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POLYPEPTIDES -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4000" b="1" dirty="0" smtClean="0">
                <a:latin typeface="Arial Black" pitchFamily="34" charset="0"/>
              </a:rPr>
              <a:t> BGN  pyocyanique</a:t>
            </a:r>
          </a:p>
          <a:p>
            <a:endParaRPr lang="fr-FR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POLYPEPTIDES - ACCIDENTS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600" b="1" dirty="0" smtClean="0">
              <a:latin typeface="Arial Black" pitchFamily="34" charset="0"/>
            </a:endParaRPr>
          </a:p>
          <a:p>
            <a:r>
              <a:rPr lang="fr-FR" sz="3600" b="1" dirty="0" smtClean="0">
                <a:latin typeface="Arial Black" pitchFamily="34" charset="0"/>
              </a:rPr>
              <a:t>Rein: néphropathies </a:t>
            </a:r>
            <a:r>
              <a:rPr lang="fr-FR" sz="3600" b="1" dirty="0" err="1" smtClean="0">
                <a:latin typeface="Arial Black" pitchFamily="34" charset="0"/>
              </a:rPr>
              <a:t>tubulo</a:t>
            </a:r>
            <a:r>
              <a:rPr lang="fr-FR" sz="3600" b="1" dirty="0" smtClean="0">
                <a:latin typeface="Arial Black" pitchFamily="34" charset="0"/>
              </a:rPr>
              <a:t>-interstitielles</a:t>
            </a:r>
          </a:p>
          <a:p>
            <a:r>
              <a:rPr lang="fr-FR" sz="3600" b="1" dirty="0" smtClean="0">
                <a:latin typeface="Arial Black" pitchFamily="34" charset="0"/>
              </a:rPr>
              <a:t>Neurologiques: paresthésies péribuccales, extrémités, confusion- convulsions- coma, bloc neurologique, paralysie respiratoire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MUPIROCINE</a:t>
            </a:r>
            <a:endParaRPr lang="fr-F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400" b="1" dirty="0" smtClean="0">
              <a:latin typeface="Arial Black" pitchFamily="34" charset="0"/>
            </a:endParaRPr>
          </a:p>
          <a:p>
            <a:r>
              <a:rPr lang="fr-FR" sz="4400" b="1" dirty="0" err="1" smtClean="0">
                <a:latin typeface="Arial Black" pitchFamily="34" charset="0"/>
              </a:rPr>
              <a:t>Bactroban</a:t>
            </a:r>
            <a:r>
              <a:rPr lang="fr-FR" sz="4400" b="1" dirty="0" smtClean="0">
                <a:latin typeface="Arial Black" pitchFamily="34" charset="0"/>
              </a:rPr>
              <a:t> pommade à 2%  cure de 5 jours</a:t>
            </a:r>
          </a:p>
          <a:p>
            <a:r>
              <a:rPr lang="fr-FR" sz="4400" b="1" dirty="0" err="1" smtClean="0">
                <a:latin typeface="Arial Black" pitchFamily="34" charset="0"/>
              </a:rPr>
              <a:t>Mupiderm</a:t>
            </a:r>
            <a:r>
              <a:rPr lang="fr-FR" sz="4400" b="1" dirty="0" smtClean="0">
                <a:latin typeface="Arial Black" pitchFamily="34" charset="0"/>
              </a:rPr>
              <a:t>  pommade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QUINOLONES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b="1" dirty="0" smtClean="0">
              <a:latin typeface="Arial Black" pitchFamily="34" charset="0"/>
            </a:endParaRPr>
          </a:p>
          <a:p>
            <a:r>
              <a:rPr lang="fr-FR" sz="4000" b="1" dirty="0" smtClean="0">
                <a:latin typeface="Arial Black" pitchFamily="34" charset="0"/>
              </a:rPr>
              <a:t>Métabolisme hépatique</a:t>
            </a:r>
          </a:p>
          <a:p>
            <a:r>
              <a:rPr lang="fr-FR" sz="4000" b="1" dirty="0" smtClean="0">
                <a:latin typeface="Arial Black" pitchFamily="34" charset="0"/>
              </a:rPr>
              <a:t>Elimination urinaire++</a:t>
            </a:r>
          </a:p>
          <a:p>
            <a:r>
              <a:rPr lang="fr-FR" sz="4000" b="1" dirty="0" smtClean="0">
                <a:latin typeface="Arial Black" pitchFamily="34" charset="0"/>
              </a:rPr>
              <a:t>Absorption digestive bonne</a:t>
            </a:r>
          </a:p>
          <a:p>
            <a:r>
              <a:rPr lang="fr-FR" sz="4000" b="1" dirty="0" smtClean="0">
                <a:latin typeface="Arial Black" pitchFamily="34" charset="0"/>
              </a:rPr>
              <a:t>Diffusion+++</a:t>
            </a:r>
          </a:p>
          <a:p>
            <a:endParaRPr lang="fr-FR" sz="4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QUINOLONES - PRESENTATION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None/>
            </a:pPr>
            <a:r>
              <a:rPr lang="fr-FR" sz="2200" b="1" dirty="0" smtClean="0">
                <a:latin typeface="Arial Black" pitchFamily="34" charset="0"/>
              </a:rPr>
              <a:t>1- Acide </a:t>
            </a:r>
            <a:r>
              <a:rPr lang="fr-FR" sz="2200" b="1" dirty="0" err="1" smtClean="0">
                <a:latin typeface="Arial Black" pitchFamily="34" charset="0"/>
              </a:rPr>
              <a:t>nalidixique</a:t>
            </a:r>
            <a:r>
              <a:rPr lang="fr-FR" sz="2200" b="1" dirty="0" smtClean="0">
                <a:latin typeface="Arial Black" pitchFamily="34" charset="0"/>
              </a:rPr>
              <a:t>      </a:t>
            </a:r>
            <a:r>
              <a:rPr lang="fr-FR" sz="2200" b="1" dirty="0" err="1" smtClean="0">
                <a:latin typeface="Arial Black" pitchFamily="34" charset="0"/>
              </a:rPr>
              <a:t>Negram</a:t>
            </a:r>
            <a:r>
              <a:rPr lang="fr-FR" sz="2200" b="1" dirty="0" smtClean="0">
                <a:latin typeface="Arial Black" pitchFamily="34" charset="0"/>
              </a:rPr>
              <a:t>®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1gr  sirop</a:t>
            </a:r>
          </a:p>
          <a:p>
            <a:r>
              <a:rPr lang="fr-FR" sz="2200" b="1" dirty="0" smtClean="0">
                <a:latin typeface="Arial Black" pitchFamily="34" charset="0"/>
              </a:rPr>
              <a:t>Acide </a:t>
            </a:r>
            <a:r>
              <a:rPr lang="fr-FR" sz="2200" b="1" dirty="0" err="1" smtClean="0">
                <a:latin typeface="Arial Black" pitchFamily="34" charset="0"/>
              </a:rPr>
              <a:t>pipemidique</a:t>
            </a:r>
            <a:r>
              <a:rPr lang="fr-FR" sz="2200" b="1" dirty="0" smtClean="0">
                <a:latin typeface="Arial Black" pitchFamily="34" charset="0"/>
              </a:rPr>
              <a:t>    </a:t>
            </a:r>
            <a:r>
              <a:rPr lang="fr-FR" sz="2200" b="1" dirty="0" err="1" smtClean="0">
                <a:latin typeface="Arial Black" pitchFamily="34" charset="0"/>
              </a:rPr>
              <a:t>Pipram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200-400</a:t>
            </a:r>
          </a:p>
          <a:p>
            <a:r>
              <a:rPr lang="fr-FR" sz="2200" b="1" dirty="0" smtClean="0">
                <a:latin typeface="Arial Black" pitchFamily="34" charset="0"/>
              </a:rPr>
              <a:t>Acide </a:t>
            </a:r>
            <a:r>
              <a:rPr lang="fr-FR" sz="2200" b="1" dirty="0" err="1" smtClean="0">
                <a:latin typeface="Arial Black" pitchFamily="34" charset="0"/>
              </a:rPr>
              <a:t>oxolonique</a:t>
            </a:r>
            <a:r>
              <a:rPr lang="fr-FR" sz="2200" b="1" dirty="0" smtClean="0">
                <a:latin typeface="Arial Black" pitchFamily="34" charset="0"/>
              </a:rPr>
              <a:t>       </a:t>
            </a:r>
            <a:r>
              <a:rPr lang="fr-FR" sz="2200" b="1" dirty="0" err="1" smtClean="0">
                <a:latin typeface="Arial Black" pitchFamily="34" charset="0"/>
              </a:rPr>
              <a:t>Urotrate</a:t>
            </a:r>
            <a:r>
              <a:rPr lang="fr-FR" sz="2200" b="1" dirty="0" smtClean="0">
                <a:latin typeface="Arial Black" pitchFamily="34" charset="0"/>
              </a:rPr>
              <a:t>®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Flumequine</a:t>
            </a:r>
            <a:r>
              <a:rPr lang="fr-FR" sz="2200" b="1" dirty="0" smtClean="0">
                <a:latin typeface="Arial Black" pitchFamily="34" charset="0"/>
              </a:rPr>
              <a:t>                </a:t>
            </a:r>
            <a:r>
              <a:rPr lang="fr-FR" sz="2200" b="1" dirty="0" err="1" smtClean="0">
                <a:latin typeface="Arial Black" pitchFamily="34" charset="0"/>
              </a:rPr>
              <a:t>Apurone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400</a:t>
            </a:r>
          </a:p>
          <a:p>
            <a:pPr lvl="0">
              <a:buNone/>
            </a:pPr>
            <a:r>
              <a:rPr lang="fr-FR" sz="2200" b="1" dirty="0" smtClean="0">
                <a:latin typeface="Arial Black" pitchFamily="34" charset="0"/>
              </a:rPr>
              <a:t>2- </a:t>
            </a:r>
            <a:r>
              <a:rPr lang="fr-FR" sz="2200" b="1" dirty="0" err="1" smtClean="0">
                <a:latin typeface="Arial Black" pitchFamily="34" charset="0"/>
              </a:rPr>
              <a:t>Ciprofloxacine</a:t>
            </a:r>
            <a:r>
              <a:rPr lang="fr-FR" sz="2200" b="1" dirty="0" smtClean="0">
                <a:latin typeface="Arial Black" pitchFamily="34" charset="0"/>
              </a:rPr>
              <a:t>           </a:t>
            </a:r>
            <a:r>
              <a:rPr lang="fr-FR" sz="2200" b="1" dirty="0" err="1" smtClean="0">
                <a:latin typeface="Arial Black" pitchFamily="34" charset="0"/>
              </a:rPr>
              <a:t>Ciflox</a:t>
            </a:r>
            <a:r>
              <a:rPr lang="fr-FR" sz="2200" b="1" dirty="0" smtClean="0">
                <a:latin typeface="Arial Black" pitchFamily="34" charset="0"/>
              </a:rPr>
              <a:t>®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250-500-750  amp200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Norfloxacine</a:t>
            </a:r>
            <a:r>
              <a:rPr lang="fr-FR" sz="2200" b="1" dirty="0" smtClean="0">
                <a:latin typeface="Arial Black" pitchFamily="34" charset="0"/>
              </a:rPr>
              <a:t>               </a:t>
            </a:r>
            <a:r>
              <a:rPr lang="fr-FR" sz="2200" b="1" dirty="0" err="1" smtClean="0">
                <a:latin typeface="Arial Black" pitchFamily="34" charset="0"/>
              </a:rPr>
              <a:t>Noroxine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400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Ofloxacine</a:t>
            </a:r>
            <a:r>
              <a:rPr lang="fr-FR" sz="2200" b="1" dirty="0" smtClean="0">
                <a:latin typeface="Arial Black" pitchFamily="34" charset="0"/>
              </a:rPr>
              <a:t>                  </a:t>
            </a:r>
            <a:r>
              <a:rPr lang="fr-FR" sz="2200" b="1" dirty="0" err="1" smtClean="0">
                <a:latin typeface="Arial Black" pitchFamily="34" charset="0"/>
              </a:rPr>
              <a:t>Oflocet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200   </a:t>
            </a:r>
            <a:r>
              <a:rPr lang="fr-FR" sz="2200" b="1" dirty="0" err="1" smtClean="0">
                <a:latin typeface="Arial Black" pitchFamily="34" charset="0"/>
              </a:rPr>
              <a:t>amp</a:t>
            </a:r>
            <a:r>
              <a:rPr lang="fr-FR" sz="2200" b="1" dirty="0" smtClean="0">
                <a:latin typeface="Arial Black" pitchFamily="34" charset="0"/>
              </a:rPr>
              <a:t> 200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Pefloxacine</a:t>
            </a:r>
            <a:r>
              <a:rPr lang="fr-FR" sz="2200" b="1" dirty="0" smtClean="0">
                <a:latin typeface="Arial Black" pitchFamily="34" charset="0"/>
              </a:rPr>
              <a:t>                 </a:t>
            </a:r>
            <a:r>
              <a:rPr lang="fr-FR" sz="2200" b="1" dirty="0" err="1" smtClean="0">
                <a:latin typeface="Arial Black" pitchFamily="34" charset="0"/>
              </a:rPr>
              <a:t>Peflacine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400  </a:t>
            </a:r>
            <a:r>
              <a:rPr lang="fr-FR" sz="2200" b="1" dirty="0" err="1" smtClean="0">
                <a:latin typeface="Arial Black" pitchFamily="34" charset="0"/>
              </a:rPr>
              <a:t>amp</a:t>
            </a:r>
            <a:r>
              <a:rPr lang="fr-FR" sz="2200" b="1" dirty="0" smtClean="0">
                <a:latin typeface="Arial Black" pitchFamily="34" charset="0"/>
              </a:rPr>
              <a:t>  400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Levofloxacine</a:t>
            </a:r>
            <a:r>
              <a:rPr lang="fr-FR" sz="2200" b="1" dirty="0" smtClean="0">
                <a:latin typeface="Arial Black" pitchFamily="34" charset="0"/>
              </a:rPr>
              <a:t>            </a:t>
            </a:r>
            <a:r>
              <a:rPr lang="fr-FR" sz="2200" b="1" dirty="0" err="1" smtClean="0">
                <a:latin typeface="Arial Black" pitchFamily="34" charset="0"/>
              </a:rPr>
              <a:t>Tavanic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cp</a:t>
            </a:r>
            <a:r>
              <a:rPr lang="fr-FR" sz="2200" b="1" dirty="0" smtClean="0">
                <a:latin typeface="Arial Black" pitchFamily="34" charset="0"/>
              </a:rPr>
              <a:t> 500  </a:t>
            </a:r>
            <a:r>
              <a:rPr lang="fr-FR" sz="2200" b="1" dirty="0" err="1" smtClean="0">
                <a:latin typeface="Arial Black" pitchFamily="34" charset="0"/>
              </a:rPr>
              <a:t>amp</a:t>
            </a:r>
            <a:r>
              <a:rPr lang="fr-FR" sz="2200" b="1" dirty="0" smtClean="0">
                <a:latin typeface="Arial Black" pitchFamily="34" charset="0"/>
              </a:rPr>
              <a:t> 250-500</a:t>
            </a:r>
          </a:p>
          <a:p>
            <a:pPr>
              <a:buNone/>
            </a:pPr>
            <a:endParaRPr lang="fr-FR" sz="2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QUINOLONES -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36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latin typeface="Arial Black" pitchFamily="34" charset="0"/>
              </a:rPr>
              <a:t>BGN</a:t>
            </a:r>
          </a:p>
          <a:p>
            <a:pPr>
              <a:buFont typeface="Wingdings" pitchFamily="2" charset="2"/>
              <a:buChar char="v"/>
            </a:pPr>
            <a:r>
              <a:rPr lang="en-US" sz="3600" b="1" dirty="0" err="1" smtClean="0">
                <a:latin typeface="Arial Black" pitchFamily="34" charset="0"/>
              </a:rPr>
              <a:t>Staphylocoque</a:t>
            </a:r>
            <a:endParaRPr lang="en-US" sz="36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600" b="1" dirty="0" err="1" smtClean="0">
                <a:latin typeface="Arial Black" pitchFamily="34" charset="0"/>
              </a:rPr>
              <a:t>Fièvre</a:t>
            </a:r>
            <a:r>
              <a:rPr lang="en-US" sz="3600" b="1" dirty="0" smtClean="0">
                <a:latin typeface="Arial Black" pitchFamily="34" charset="0"/>
              </a:rPr>
              <a:t> </a:t>
            </a:r>
            <a:r>
              <a:rPr lang="en-US" sz="3600" b="1" dirty="0" err="1" smtClean="0">
                <a:latin typeface="Arial Black" pitchFamily="34" charset="0"/>
              </a:rPr>
              <a:t>typhoïde</a:t>
            </a:r>
            <a:endParaRPr lang="en-US" sz="36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latin typeface="Arial Black" pitchFamily="34" charset="0"/>
              </a:rPr>
              <a:t>Infections </a:t>
            </a:r>
            <a:r>
              <a:rPr lang="en-US" sz="3600" b="1" dirty="0" err="1" smtClean="0">
                <a:latin typeface="Arial Black" pitchFamily="34" charset="0"/>
              </a:rPr>
              <a:t>respiratoires</a:t>
            </a:r>
            <a:endParaRPr lang="fr-FR" sz="36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QUINOLONES - ACCIDENTS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latin typeface="Arial Black" pitchFamily="34" charset="0"/>
              </a:rPr>
              <a:t>Neurologique: HIC, confusions, convulsions…..</a:t>
            </a:r>
          </a:p>
          <a:p>
            <a:r>
              <a:rPr lang="fr-FR" sz="2800" b="1" dirty="0" smtClean="0">
                <a:latin typeface="Arial Black" pitchFamily="34" charset="0"/>
              </a:rPr>
              <a:t>Cardiovasculaires: collapsus</a:t>
            </a:r>
          </a:p>
          <a:p>
            <a:r>
              <a:rPr lang="fr-FR" sz="2800" b="1" dirty="0" smtClean="0">
                <a:latin typeface="Arial Black" pitchFamily="34" charset="0"/>
              </a:rPr>
              <a:t>Métaboliques: acidose métabolique ++</a:t>
            </a:r>
          </a:p>
          <a:p>
            <a:r>
              <a:rPr lang="fr-FR" sz="2800" b="1" dirty="0" smtClean="0">
                <a:latin typeface="Arial Black" pitchFamily="34" charset="0"/>
              </a:rPr>
              <a:t>Hématologiques:  anémies hémolytiques (déficit en G6PD)</a:t>
            </a:r>
          </a:p>
          <a:p>
            <a:r>
              <a:rPr lang="fr-FR" sz="2800" b="1" dirty="0" smtClean="0">
                <a:latin typeface="Arial Black" pitchFamily="34" charset="0"/>
              </a:rPr>
              <a:t>Digestifs: diarrhée</a:t>
            </a:r>
          </a:p>
          <a:p>
            <a:r>
              <a:rPr lang="fr-FR" sz="2800" b="1" dirty="0" smtClean="0">
                <a:latin typeface="Arial Black" pitchFamily="34" charset="0"/>
              </a:rPr>
              <a:t>Cutanées:  photosensibilité, dermatoses bulleuses,  alopécie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Antibiotique bactériostatique</a:t>
            </a:r>
          </a:p>
          <a:p>
            <a:pPr lvl="0">
              <a:buNone/>
            </a:pPr>
            <a:endParaRPr lang="fr-FR" sz="3600" b="1" dirty="0" smtClean="0">
              <a:latin typeface="Arial Black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Spectre étroit</a:t>
            </a:r>
          </a:p>
          <a:p>
            <a:pPr lvl="0">
              <a:buNone/>
            </a:pPr>
            <a:endParaRPr lang="fr-FR" sz="3600" b="1" dirty="0" smtClean="0">
              <a:latin typeface="Arial Black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Possèdent un grand noyau lactone à 14, 15 ,16 chainons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QUINOLONES – CONTRE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000" b="1" dirty="0" smtClean="0">
              <a:latin typeface="Arial Black" pitchFamily="34" charset="0"/>
            </a:endParaRPr>
          </a:p>
          <a:p>
            <a:r>
              <a:rPr lang="fr-FR" sz="4000" b="1" dirty="0" smtClean="0">
                <a:latin typeface="Arial Black" pitchFamily="34" charset="0"/>
              </a:rPr>
              <a:t>Enfants </a:t>
            </a:r>
          </a:p>
          <a:p>
            <a:r>
              <a:rPr lang="fr-FR" sz="4000" b="1" dirty="0" smtClean="0">
                <a:latin typeface="Arial Black" pitchFamily="34" charset="0"/>
              </a:rPr>
              <a:t>Femme enceinte</a:t>
            </a:r>
          </a:p>
          <a:p>
            <a:r>
              <a:rPr lang="fr-FR" sz="4000" b="1" dirty="0" smtClean="0">
                <a:latin typeface="Arial Black" pitchFamily="34" charset="0"/>
              </a:rPr>
              <a:t>Déficit en G6PD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Acide </a:t>
            </a:r>
            <a:r>
              <a:rPr lang="fr-FR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fusidique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500" b="1" dirty="0" smtClean="0">
                <a:latin typeface="Arial Black" pitchFamily="34" charset="0"/>
              </a:rPr>
              <a:t>Absorption ++</a:t>
            </a:r>
          </a:p>
          <a:p>
            <a:r>
              <a:rPr lang="fr-FR" sz="2500" b="1" dirty="0" smtClean="0">
                <a:latin typeface="Arial Black" pitchFamily="34" charset="0"/>
              </a:rPr>
              <a:t>Diffusion++ LCR (-)</a:t>
            </a:r>
          </a:p>
          <a:p>
            <a:r>
              <a:rPr lang="fr-FR" sz="2500" b="1" dirty="0" smtClean="0">
                <a:latin typeface="Arial Black" pitchFamily="34" charset="0"/>
              </a:rPr>
              <a:t>Métabolisme hépatique : inactif</a:t>
            </a:r>
          </a:p>
          <a:p>
            <a:r>
              <a:rPr lang="fr-FR" sz="2500" b="1" dirty="0" smtClean="0">
                <a:latin typeface="Arial Black" pitchFamily="34" charset="0"/>
              </a:rPr>
              <a:t>Tolérance bonne</a:t>
            </a:r>
          </a:p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POSOLOGIE:</a:t>
            </a:r>
          </a:p>
          <a:p>
            <a:r>
              <a:rPr lang="fr-FR" sz="2500" b="1" dirty="0" smtClean="0">
                <a:latin typeface="Arial Black" pitchFamily="34" charset="0"/>
              </a:rPr>
              <a:t>Acide </a:t>
            </a:r>
            <a:r>
              <a:rPr lang="fr-FR" sz="2500" b="1" dirty="0" err="1" smtClean="0">
                <a:latin typeface="Arial Black" pitchFamily="34" charset="0"/>
              </a:rPr>
              <a:t>fusidique</a:t>
            </a:r>
            <a:r>
              <a:rPr lang="fr-FR" sz="2500" b="1" dirty="0" smtClean="0">
                <a:latin typeface="Arial Black" pitchFamily="34" charset="0"/>
              </a:rPr>
              <a:t>    </a:t>
            </a:r>
            <a:r>
              <a:rPr lang="fr-FR" sz="2500" b="1" dirty="0" err="1" smtClean="0">
                <a:latin typeface="Arial Black" pitchFamily="34" charset="0"/>
              </a:rPr>
              <a:t>Fucidine</a:t>
            </a:r>
            <a:r>
              <a:rPr lang="fr-FR" sz="2500" b="1" dirty="0" smtClean="0">
                <a:latin typeface="Arial Black" pitchFamily="34" charset="0"/>
              </a:rPr>
              <a:t>® cp250, sirop,  </a:t>
            </a:r>
            <a:r>
              <a:rPr lang="fr-FR" sz="2500" b="1" dirty="0" err="1" smtClean="0">
                <a:latin typeface="Arial Black" pitchFamily="34" charset="0"/>
              </a:rPr>
              <a:t>amp</a:t>
            </a:r>
            <a:r>
              <a:rPr lang="fr-FR" sz="2500" b="1" dirty="0" smtClean="0">
                <a:latin typeface="Arial Black" pitchFamily="34" charset="0"/>
              </a:rPr>
              <a:t>  500  perfusion, pommade</a:t>
            </a:r>
          </a:p>
          <a:p>
            <a:r>
              <a:rPr lang="en-US" sz="2500" b="1" dirty="0" err="1" smtClean="0">
                <a:latin typeface="Arial Black" pitchFamily="34" charset="0"/>
              </a:rPr>
              <a:t>Fucithalmic</a:t>
            </a:r>
            <a:r>
              <a:rPr lang="fr-FR" sz="2500" b="1" dirty="0" smtClean="0">
                <a:latin typeface="Arial Black" pitchFamily="34" charset="0"/>
              </a:rPr>
              <a:t>®</a:t>
            </a:r>
            <a:r>
              <a:rPr lang="en-US" sz="2500" b="1" dirty="0" smtClean="0">
                <a:latin typeface="Arial Black" pitchFamily="34" charset="0"/>
              </a:rPr>
              <a:t>   gel </a:t>
            </a:r>
            <a:r>
              <a:rPr lang="en-US" sz="2500" b="1" dirty="0" err="1" smtClean="0">
                <a:latin typeface="Arial Black" pitchFamily="34" charset="0"/>
              </a:rPr>
              <a:t>ophtalmique</a:t>
            </a:r>
            <a:r>
              <a:rPr lang="en-US" sz="2500" b="1" dirty="0" smtClean="0">
                <a:latin typeface="Arial Black" pitchFamily="34" charset="0"/>
              </a:rPr>
              <a:t> 1%</a:t>
            </a:r>
            <a:endParaRPr lang="fr-FR" sz="2500" b="1" dirty="0" smtClean="0">
              <a:latin typeface="Arial Black" pitchFamily="34" charset="0"/>
            </a:endParaRPr>
          </a:p>
          <a:p>
            <a:r>
              <a:rPr lang="en-US" sz="2500" b="1" dirty="0" smtClean="0">
                <a:latin typeface="Arial Black" pitchFamily="34" charset="0"/>
              </a:rPr>
              <a:t>Dose 30-50 mg/kg/j</a:t>
            </a:r>
            <a:endParaRPr lang="fr-FR" sz="2500" b="1" dirty="0" smtClean="0">
              <a:latin typeface="Arial Black" pitchFamily="34" charset="0"/>
            </a:endParaRPr>
          </a:p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INDICATIONS:</a:t>
            </a:r>
          </a:p>
          <a:p>
            <a:r>
              <a:rPr lang="fr-FR" sz="2500" b="1" dirty="0" smtClean="0">
                <a:latin typeface="Arial Black" pitchFamily="34" charset="0"/>
              </a:rPr>
              <a:t>Infections  à staphylocoque  ++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GLYCOPEPTIDES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200" b="1" dirty="0" smtClean="0">
                <a:latin typeface="Arial Black" pitchFamily="34" charset="0"/>
              </a:rPr>
              <a:t>Diffusion++  LCR(+ /-)</a:t>
            </a:r>
          </a:p>
          <a:p>
            <a:r>
              <a:rPr lang="fr-FR" sz="2200" b="1" dirty="0" smtClean="0">
                <a:latin typeface="Arial Black" pitchFamily="34" charset="0"/>
              </a:rPr>
              <a:t>Spectre:  </a:t>
            </a:r>
            <a:r>
              <a:rPr lang="fr-FR" sz="2200" b="1" dirty="0" err="1" smtClean="0">
                <a:latin typeface="Arial Black" pitchFamily="34" charset="0"/>
              </a:rPr>
              <a:t>cocci</a:t>
            </a:r>
            <a:r>
              <a:rPr lang="fr-FR" sz="2200" b="1" dirty="0" smtClean="0">
                <a:latin typeface="Arial Black" pitchFamily="34" charset="0"/>
              </a:rPr>
              <a:t> Gram(+) staphylocoque, bacille Gram(+)</a:t>
            </a:r>
          </a:p>
          <a:p>
            <a:r>
              <a:rPr lang="fr-FR" sz="2200" b="1" dirty="0" smtClean="0">
                <a:latin typeface="Arial Black" pitchFamily="34" charset="0"/>
              </a:rPr>
              <a:t>BGN (-), ne pénètre pas la barrière externe</a:t>
            </a:r>
          </a:p>
          <a:p>
            <a:r>
              <a:rPr lang="fr-FR" sz="2200" b="1" dirty="0" smtClean="0">
                <a:latin typeface="Arial Black" pitchFamily="34" charset="0"/>
              </a:rPr>
              <a:t>Elimination rénale 80-90%</a:t>
            </a:r>
          </a:p>
          <a:p>
            <a:pPr>
              <a:buNone/>
            </a:pPr>
            <a:r>
              <a:rPr lang="fr-FR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PRESENTATION: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Vancomycine</a:t>
            </a:r>
            <a:r>
              <a:rPr lang="fr-FR" sz="2200" b="1" dirty="0" smtClean="0">
                <a:latin typeface="Arial Black" pitchFamily="34" charset="0"/>
              </a:rPr>
              <a:t>     </a:t>
            </a:r>
            <a:r>
              <a:rPr lang="fr-FR" sz="2200" b="1" dirty="0" err="1" smtClean="0">
                <a:latin typeface="Arial Black" pitchFamily="34" charset="0"/>
              </a:rPr>
              <a:t>Vancocine</a:t>
            </a:r>
            <a:r>
              <a:rPr lang="fr-FR" sz="2200" b="1" dirty="0" smtClean="0">
                <a:latin typeface="Arial Black" pitchFamily="34" charset="0"/>
              </a:rPr>
              <a:t>®  </a:t>
            </a:r>
            <a:r>
              <a:rPr lang="fr-FR" sz="2200" b="1" dirty="0" err="1" smtClean="0">
                <a:latin typeface="Arial Black" pitchFamily="34" charset="0"/>
              </a:rPr>
              <a:t>fl</a:t>
            </a:r>
            <a:r>
              <a:rPr lang="fr-FR" sz="2200" b="1" dirty="0" smtClean="0">
                <a:latin typeface="Arial Black" pitchFamily="34" charset="0"/>
              </a:rPr>
              <a:t> 125,250,500,1g IV,  poudre,  suspension buvable</a:t>
            </a:r>
          </a:p>
          <a:p>
            <a:pPr>
              <a:buNone/>
            </a:pPr>
            <a:r>
              <a:rPr lang="fr-FR" sz="2200" b="1" dirty="0" smtClean="0">
                <a:latin typeface="Arial Black" pitchFamily="34" charset="0"/>
              </a:rPr>
              <a:t>    Posologie: </a:t>
            </a:r>
            <a:r>
              <a:rPr lang="en-US" sz="2200" b="1" dirty="0" smtClean="0">
                <a:latin typeface="Arial Black" pitchFamily="34" charset="0"/>
              </a:rPr>
              <a:t> 30 mg/kg/j</a:t>
            </a:r>
            <a:endParaRPr lang="fr-FR" sz="2200" b="1" dirty="0" smtClean="0">
              <a:latin typeface="Arial Black" pitchFamily="34" charset="0"/>
            </a:endParaRPr>
          </a:p>
          <a:p>
            <a:r>
              <a:rPr lang="en-US" sz="2200" b="1" dirty="0" err="1" smtClean="0">
                <a:latin typeface="Arial Black" pitchFamily="34" charset="0"/>
              </a:rPr>
              <a:t>Teicoplanine</a:t>
            </a:r>
            <a:r>
              <a:rPr lang="en-US" sz="2200" b="1" dirty="0" smtClean="0">
                <a:latin typeface="Arial Black" pitchFamily="34" charset="0"/>
              </a:rPr>
              <a:t>      </a:t>
            </a:r>
            <a:r>
              <a:rPr lang="en-US" sz="2200" b="1" dirty="0" err="1" smtClean="0">
                <a:latin typeface="Arial Black" pitchFamily="34" charset="0"/>
              </a:rPr>
              <a:t>Targocid</a:t>
            </a:r>
            <a:r>
              <a:rPr lang="en-US" sz="2200" b="1" dirty="0" smtClean="0">
                <a:latin typeface="Arial Black" pitchFamily="34" charset="0"/>
              </a:rPr>
              <a:t>®  fl 100,200,400mg  IM, IV</a:t>
            </a:r>
            <a:endParaRPr lang="fr-FR" sz="22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2200" b="1" dirty="0" smtClean="0">
                <a:latin typeface="Arial Black" pitchFamily="34" charset="0"/>
              </a:rPr>
              <a:t>    </a:t>
            </a:r>
            <a:r>
              <a:rPr lang="en-US" sz="2200" b="1" dirty="0" err="1" smtClean="0">
                <a:latin typeface="Arial Black" pitchFamily="34" charset="0"/>
              </a:rPr>
              <a:t>Posologie</a:t>
            </a:r>
            <a:r>
              <a:rPr lang="en-US" sz="2200" b="1" dirty="0" smtClean="0">
                <a:latin typeface="Arial Black" pitchFamily="34" charset="0"/>
              </a:rPr>
              <a:t>:  </a:t>
            </a:r>
            <a:r>
              <a:rPr lang="fr-FR" sz="2200" b="1" dirty="0" smtClean="0">
                <a:latin typeface="Arial Black" pitchFamily="34" charset="0"/>
              </a:rPr>
              <a:t>3-6mg/kg/j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GLYCOPEPTIDES – EFFETS SECONDAIRES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Digestifs: nausées, vomissements, diarrhées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Allergie cutanée:  </a:t>
            </a:r>
            <a:r>
              <a:rPr lang="fr-FR" sz="3200" b="1" dirty="0" err="1" smtClean="0">
                <a:latin typeface="Arial Black" pitchFamily="34" charset="0"/>
              </a:rPr>
              <a:t>Red</a:t>
            </a:r>
            <a:r>
              <a:rPr lang="fr-FR" sz="3200" b="1" dirty="0" smtClean="0">
                <a:latin typeface="Arial Black" pitchFamily="34" charset="0"/>
              </a:rPr>
              <a:t>-man syndrome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smtClean="0">
                <a:latin typeface="Arial Black" pitchFamily="34" charset="0"/>
              </a:rPr>
              <a:t>Rein</a:t>
            </a: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Ototoxicité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200" b="1" dirty="0" err="1" smtClean="0">
                <a:latin typeface="Arial Black" pitchFamily="34" charset="0"/>
              </a:rPr>
              <a:t>Teicoplanine</a:t>
            </a:r>
            <a:r>
              <a:rPr lang="fr-FR" sz="3200" b="1" dirty="0" smtClean="0">
                <a:latin typeface="Arial Black" pitchFamily="34" charset="0"/>
              </a:rPr>
              <a:t> contre-indiquée chez la femme enceinte et l’enfant</a:t>
            </a:r>
          </a:p>
          <a:p>
            <a:pPr>
              <a:buFont typeface="Wingdings" pitchFamily="2" charset="2"/>
              <a:buChar char="v"/>
            </a:pP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SULFAMIDES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b="1" dirty="0" smtClean="0">
                <a:latin typeface="Arial Black" pitchFamily="34" charset="0"/>
              </a:rPr>
              <a:t>Spectre large</a:t>
            </a:r>
          </a:p>
          <a:p>
            <a:pPr>
              <a:buNone/>
            </a:pPr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b="1" dirty="0" smtClean="0">
                <a:latin typeface="Arial Black" pitchFamily="34" charset="0"/>
              </a:rPr>
              <a:t>Diffusion  ++</a:t>
            </a:r>
          </a:p>
          <a:p>
            <a:pPr>
              <a:buNone/>
            </a:pPr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b="1" dirty="0" smtClean="0">
                <a:latin typeface="Arial Black" pitchFamily="34" charset="0"/>
              </a:rPr>
              <a:t>Elimination urinaire</a:t>
            </a: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SULFAMIDES - PRESENTATIONS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000" b="1" dirty="0" smtClean="0">
                <a:latin typeface="Arial Black" pitchFamily="34" charset="0"/>
              </a:rPr>
              <a:t> Urinaires:    </a:t>
            </a:r>
            <a:r>
              <a:rPr lang="fr-FR" sz="2000" b="1" dirty="0" err="1" smtClean="0">
                <a:latin typeface="Arial Black" pitchFamily="34" charset="0"/>
              </a:rPr>
              <a:t>Sulfamethizol</a:t>
            </a:r>
            <a:r>
              <a:rPr lang="fr-FR" sz="2000" b="1" dirty="0" smtClean="0">
                <a:latin typeface="Arial Black" pitchFamily="34" charset="0"/>
              </a:rPr>
              <a:t>  </a:t>
            </a:r>
            <a:r>
              <a:rPr lang="fr-FR" sz="2000" b="1" dirty="0" err="1" smtClean="0">
                <a:latin typeface="Arial Black" pitchFamily="34" charset="0"/>
              </a:rPr>
              <a:t>Rufol</a:t>
            </a:r>
            <a:r>
              <a:rPr lang="fr-FR" sz="2000" b="1" dirty="0" smtClean="0">
                <a:latin typeface="Arial Black" pitchFamily="34" charset="0"/>
              </a:rPr>
              <a:t>® cp100, dose 400-600/j</a:t>
            </a:r>
          </a:p>
          <a:p>
            <a:pPr>
              <a:buFont typeface="Wingdings" pitchFamily="2" charset="2"/>
              <a:buChar char="v"/>
            </a:pPr>
            <a:r>
              <a:rPr lang="fr-FR" sz="2000" b="1" dirty="0" smtClean="0">
                <a:latin typeface="Arial Black" pitchFamily="34" charset="0"/>
              </a:rPr>
              <a:t> Intestinale: </a:t>
            </a:r>
            <a:r>
              <a:rPr lang="fr-FR" sz="2000" b="1" dirty="0" err="1" smtClean="0">
                <a:latin typeface="Arial Black" pitchFamily="34" charset="0"/>
              </a:rPr>
              <a:t>Sulfasalazine</a:t>
            </a:r>
            <a:r>
              <a:rPr lang="fr-FR" sz="2000" b="1" dirty="0" smtClean="0">
                <a:latin typeface="Arial Black" pitchFamily="34" charset="0"/>
              </a:rPr>
              <a:t>    </a:t>
            </a:r>
            <a:r>
              <a:rPr lang="fr-FR" sz="2000" b="1" dirty="0" err="1" smtClean="0">
                <a:latin typeface="Arial Black" pitchFamily="34" charset="0"/>
              </a:rPr>
              <a:t>Salazopyrine</a:t>
            </a:r>
            <a:r>
              <a:rPr lang="fr-FR" sz="2000" b="1" dirty="0" smtClean="0">
                <a:latin typeface="Arial Black" pitchFamily="34" charset="0"/>
              </a:rPr>
              <a:t>®  </a:t>
            </a:r>
            <a:r>
              <a:rPr lang="fr-FR" sz="2000" b="1" dirty="0" err="1" smtClean="0">
                <a:latin typeface="Arial Black" pitchFamily="34" charset="0"/>
              </a:rPr>
              <a:t>cp</a:t>
            </a:r>
            <a:r>
              <a:rPr lang="fr-FR" sz="2000" b="1" dirty="0" smtClean="0">
                <a:latin typeface="Arial Black" pitchFamily="34" charset="0"/>
              </a:rPr>
              <a:t> 500,4cp/j</a:t>
            </a:r>
          </a:p>
          <a:p>
            <a:pPr marL="0" indent="0">
              <a:buNone/>
            </a:pPr>
            <a:r>
              <a:rPr lang="fr-FR" sz="2000" b="1" dirty="0">
                <a:latin typeface="Arial Black" pitchFamily="34" charset="0"/>
              </a:rPr>
              <a:t> </a:t>
            </a:r>
            <a:r>
              <a:rPr lang="fr-FR" sz="2000" b="1" dirty="0" smtClean="0">
                <a:latin typeface="Arial Black" pitchFamily="34" charset="0"/>
              </a:rPr>
              <a:t>  </a:t>
            </a:r>
            <a:r>
              <a:rPr lang="en-US" sz="2000" b="1" dirty="0" smtClean="0">
                <a:latin typeface="Arial Black" pitchFamily="34" charset="0"/>
              </a:rPr>
              <a:t> Sulfadiazine      </a:t>
            </a:r>
            <a:r>
              <a:rPr lang="en-US" sz="2000" b="1" dirty="0" err="1" smtClean="0">
                <a:latin typeface="Arial Black" pitchFamily="34" charset="0"/>
              </a:rPr>
              <a:t>Adiazine</a:t>
            </a:r>
            <a:r>
              <a:rPr lang="en-US" sz="2000" b="1" dirty="0" smtClean="0">
                <a:latin typeface="Arial Black" pitchFamily="34" charset="0"/>
              </a:rPr>
              <a:t>® cp 500, 100mg/kg/j</a:t>
            </a:r>
            <a:endParaRPr lang="fr-FR" sz="20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latin typeface="Arial Black" pitchFamily="34" charset="0"/>
              </a:rPr>
              <a:t> </a:t>
            </a:r>
            <a:r>
              <a:rPr lang="fr-FR" sz="2000" b="1" dirty="0" smtClean="0">
                <a:latin typeface="Arial Black" pitchFamily="34" charset="0"/>
              </a:rPr>
              <a:t>Associés:</a:t>
            </a:r>
          </a:p>
          <a:p>
            <a:pPr>
              <a:buNone/>
            </a:pPr>
            <a:r>
              <a:rPr lang="fr-FR" sz="2000" b="1" dirty="0" smtClean="0">
                <a:latin typeface="Arial Black" pitchFamily="34" charset="0"/>
              </a:rPr>
              <a:t>     </a:t>
            </a:r>
            <a:r>
              <a:rPr lang="fr-FR" sz="2000" b="1" dirty="0" err="1" smtClean="0">
                <a:latin typeface="Arial Black" pitchFamily="34" charset="0"/>
              </a:rPr>
              <a:t>Sulfamethoxazole</a:t>
            </a:r>
            <a:r>
              <a:rPr lang="fr-FR" sz="2000" b="1" dirty="0" smtClean="0">
                <a:latin typeface="Arial Black" pitchFamily="34" charset="0"/>
              </a:rPr>
              <a:t>+</a:t>
            </a:r>
            <a:r>
              <a:rPr lang="fr-FR" sz="2000" b="1" dirty="0" err="1" smtClean="0">
                <a:latin typeface="Arial Black" pitchFamily="34" charset="0"/>
              </a:rPr>
              <a:t>Trimetoprime</a:t>
            </a:r>
            <a:r>
              <a:rPr lang="fr-FR" sz="2000" b="1" dirty="0" smtClean="0">
                <a:latin typeface="Arial Black" pitchFamily="34" charset="0"/>
              </a:rPr>
              <a:t> = </a:t>
            </a:r>
            <a:r>
              <a:rPr lang="fr-FR" sz="2000" b="1" dirty="0" err="1" smtClean="0">
                <a:latin typeface="Arial Black" pitchFamily="34" charset="0"/>
              </a:rPr>
              <a:t>Bactrim</a:t>
            </a:r>
            <a:r>
              <a:rPr lang="fr-FR" sz="2000" b="1" dirty="0" smtClean="0">
                <a:latin typeface="Arial Black" pitchFamily="34" charset="0"/>
              </a:rPr>
              <a:t>®  </a:t>
            </a:r>
            <a:r>
              <a:rPr lang="fr-FR" sz="2000" b="1" dirty="0" err="1" smtClean="0">
                <a:latin typeface="Arial Black" pitchFamily="34" charset="0"/>
              </a:rPr>
              <a:t>cp</a:t>
            </a:r>
            <a:r>
              <a:rPr lang="fr-FR" sz="2000" b="1" dirty="0" smtClean="0">
                <a:latin typeface="Arial Black" pitchFamily="34" charset="0"/>
              </a:rPr>
              <a:t> 480  sirop  </a:t>
            </a:r>
            <a:r>
              <a:rPr lang="fr-FR" sz="2000" b="1" dirty="0" err="1" smtClean="0">
                <a:latin typeface="Arial Black" pitchFamily="34" charset="0"/>
              </a:rPr>
              <a:t>amp</a:t>
            </a:r>
            <a:r>
              <a:rPr lang="fr-FR" sz="2000" b="1" dirty="0" smtClean="0">
                <a:latin typeface="Arial Black" pitchFamily="34" charset="0"/>
              </a:rPr>
              <a:t>  480  forte</a:t>
            </a:r>
          </a:p>
          <a:p>
            <a:pPr>
              <a:buNone/>
            </a:pPr>
            <a:r>
              <a:rPr lang="fr-FR" sz="2000" b="1" dirty="0" smtClean="0">
                <a:latin typeface="Arial Black" pitchFamily="34" charset="0"/>
              </a:rPr>
              <a:t>   ou </a:t>
            </a:r>
            <a:r>
              <a:rPr lang="fr-FR" sz="2000" b="1" dirty="0" err="1" smtClean="0">
                <a:latin typeface="Arial Black" pitchFamily="34" charset="0"/>
              </a:rPr>
              <a:t>Cotrimoxazole</a:t>
            </a:r>
            <a:r>
              <a:rPr lang="fr-FR" sz="2000" b="1" dirty="0" smtClean="0">
                <a:latin typeface="Arial Black" pitchFamily="34" charset="0"/>
              </a:rPr>
              <a:t> = </a:t>
            </a:r>
            <a:r>
              <a:rPr lang="fr-FR" sz="2000" b="1" dirty="0" err="1" smtClean="0">
                <a:latin typeface="Arial Black" pitchFamily="34" charset="0"/>
              </a:rPr>
              <a:t>Eusaprim</a:t>
            </a:r>
            <a:r>
              <a:rPr lang="fr-FR" sz="2000" b="1" dirty="0" smtClean="0">
                <a:latin typeface="Arial Black" pitchFamily="34" charset="0"/>
              </a:rPr>
              <a:t>® </a:t>
            </a:r>
            <a:r>
              <a:rPr lang="en-US" sz="2000" b="1" dirty="0" err="1" smtClean="0">
                <a:latin typeface="Arial Black" pitchFamily="34" charset="0"/>
              </a:rPr>
              <a:t>Sulfadoxine+Pyrimethamine</a:t>
            </a:r>
            <a:r>
              <a:rPr lang="en-US" sz="2000" b="1" dirty="0" smtClean="0">
                <a:latin typeface="Arial Black" pitchFamily="34" charset="0"/>
              </a:rPr>
              <a:t>= </a:t>
            </a:r>
            <a:r>
              <a:rPr lang="en-US" sz="2000" b="1" dirty="0" err="1" smtClean="0">
                <a:latin typeface="Arial Black" pitchFamily="34" charset="0"/>
              </a:rPr>
              <a:t>Fansidar</a:t>
            </a:r>
            <a:r>
              <a:rPr lang="en-US" sz="2000" b="1" dirty="0" smtClean="0">
                <a:latin typeface="Arial Black" pitchFamily="34" charset="0"/>
              </a:rPr>
              <a:t>®  amp IM  420  </a:t>
            </a:r>
            <a:r>
              <a:rPr lang="en-US" sz="2000" b="1" dirty="0" err="1" smtClean="0">
                <a:latin typeface="Arial Black" pitchFamily="34" charset="0"/>
              </a:rPr>
              <a:t>cp</a:t>
            </a:r>
            <a:r>
              <a:rPr lang="en-US" sz="2000" b="1" dirty="0" smtClean="0">
                <a:latin typeface="Arial Black" pitchFamily="34" charset="0"/>
              </a:rPr>
              <a:t> 525</a:t>
            </a:r>
            <a:endParaRPr lang="fr-FR" sz="2000" b="1" dirty="0" smtClean="0">
              <a:latin typeface="Arial Black" pitchFamily="34" charset="0"/>
            </a:endParaRPr>
          </a:p>
          <a:p>
            <a:endParaRPr lang="fr-FR" sz="2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SULFAMIDES –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>
                <a:latin typeface="Arial Black" pitchFamily="34" charset="0"/>
              </a:rPr>
              <a:t>Infections urinaires</a:t>
            </a:r>
          </a:p>
          <a:p>
            <a:r>
              <a:rPr lang="fr-FR" sz="3200" b="1" dirty="0" smtClean="0">
                <a:latin typeface="Arial Black" pitchFamily="34" charset="0"/>
              </a:rPr>
              <a:t>Toxoplasmose</a:t>
            </a:r>
          </a:p>
          <a:p>
            <a:r>
              <a:rPr lang="fr-FR" sz="3200" b="1" dirty="0" smtClean="0">
                <a:latin typeface="Arial Black" pitchFamily="34" charset="0"/>
              </a:rPr>
              <a:t>Pneumocystose </a:t>
            </a:r>
          </a:p>
          <a:p>
            <a:r>
              <a:rPr lang="fr-FR" sz="3200" b="1" dirty="0" smtClean="0">
                <a:latin typeface="Arial Black" pitchFamily="34" charset="0"/>
              </a:rPr>
              <a:t>Infections ORL</a:t>
            </a:r>
          </a:p>
          <a:p>
            <a:r>
              <a:rPr lang="fr-FR" sz="3200" b="1" dirty="0" smtClean="0">
                <a:latin typeface="Arial Black" pitchFamily="34" charset="0"/>
              </a:rPr>
              <a:t>Infections respiratoires</a:t>
            </a:r>
          </a:p>
          <a:p>
            <a:r>
              <a:rPr lang="fr-FR" sz="3200" b="1" dirty="0" smtClean="0">
                <a:latin typeface="Arial Black" pitchFamily="34" charset="0"/>
              </a:rPr>
              <a:t>Germes: staphylocoque- </a:t>
            </a:r>
            <a:r>
              <a:rPr lang="fr-FR" sz="3200" b="1" dirty="0" err="1" smtClean="0">
                <a:latin typeface="Arial Black" pitchFamily="34" charset="0"/>
              </a:rPr>
              <a:t>salmonnella</a:t>
            </a:r>
            <a:r>
              <a:rPr lang="fr-FR" sz="3200" b="1" dirty="0" smtClean="0">
                <a:latin typeface="Arial Black" pitchFamily="34" charset="0"/>
              </a:rPr>
              <a:t>- </a:t>
            </a:r>
            <a:r>
              <a:rPr lang="fr-FR" sz="3200" b="1" dirty="0" err="1" smtClean="0">
                <a:latin typeface="Arial Black" pitchFamily="34" charset="0"/>
              </a:rPr>
              <a:t>shigella</a:t>
            </a:r>
            <a:endParaRPr lang="fr-FR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SULFAMIDES – EFFETS SECONDAIRES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latin typeface="Arial Black" pitchFamily="34" charset="0"/>
              </a:rPr>
              <a:t>Digestifs</a:t>
            </a:r>
          </a:p>
          <a:p>
            <a:r>
              <a:rPr lang="fr-FR" sz="3600" b="1" dirty="0" smtClean="0">
                <a:latin typeface="Arial Black" pitchFamily="34" charset="0"/>
              </a:rPr>
              <a:t>Cutanée: syndrome de Lyell, syndrome de Stevens Johnson</a:t>
            </a:r>
          </a:p>
          <a:p>
            <a:r>
              <a:rPr lang="fr-FR" sz="3600" b="1" dirty="0" smtClean="0">
                <a:latin typeface="Arial Black" pitchFamily="34" charset="0"/>
              </a:rPr>
              <a:t>Anémie hémolytique et mégaloblastique</a:t>
            </a:r>
          </a:p>
          <a:p>
            <a:r>
              <a:rPr lang="fr-FR" sz="3600" b="1" dirty="0" smtClean="0">
                <a:latin typeface="Arial Black" pitchFamily="34" charset="0"/>
              </a:rPr>
              <a:t>Neutropénie- thrombopénie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Rifamycines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latin typeface="Arial Black" pitchFamily="34" charset="0"/>
              </a:rPr>
              <a:t>Dose 10-20 mg/kg/j</a:t>
            </a:r>
          </a:p>
          <a:p>
            <a:r>
              <a:rPr lang="fr-FR" sz="2800" b="1" dirty="0" smtClean="0">
                <a:latin typeface="Arial Black" pitchFamily="34" charset="0"/>
              </a:rPr>
              <a:t>Absorption+++ </a:t>
            </a:r>
          </a:p>
          <a:p>
            <a:r>
              <a:rPr lang="fr-FR" sz="2800" b="1" dirty="0" smtClean="0">
                <a:latin typeface="Arial Black" pitchFamily="34" charset="0"/>
              </a:rPr>
              <a:t>Diffusion+++</a:t>
            </a:r>
          </a:p>
          <a:p>
            <a:pPr>
              <a:buNone/>
            </a:pPr>
            <a:r>
              <a:rPr lang="fr-FR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PRESENRATION:</a:t>
            </a:r>
          </a:p>
          <a:p>
            <a:r>
              <a:rPr lang="fr-FR" sz="2800" b="1" dirty="0" smtClean="0">
                <a:latin typeface="Arial Black" pitchFamily="34" charset="0"/>
              </a:rPr>
              <a:t>Rifampicine      </a:t>
            </a:r>
            <a:r>
              <a:rPr lang="fr-FR" sz="2800" b="1" dirty="0" err="1" smtClean="0">
                <a:latin typeface="Arial Black" pitchFamily="34" charset="0"/>
              </a:rPr>
              <a:t>Rifadine</a:t>
            </a:r>
            <a:r>
              <a:rPr lang="fr-FR" sz="2800" b="1" dirty="0" smtClean="0">
                <a:latin typeface="Arial Black" pitchFamily="34" charset="0"/>
              </a:rPr>
              <a:t>®  gel 300  </a:t>
            </a:r>
            <a:r>
              <a:rPr lang="fr-FR" sz="2800" b="1" dirty="0" err="1" smtClean="0">
                <a:latin typeface="Arial Black" pitchFamily="34" charset="0"/>
              </a:rPr>
              <a:t>amp</a:t>
            </a:r>
            <a:r>
              <a:rPr lang="fr-FR" sz="2800" b="1" dirty="0" smtClean="0">
                <a:latin typeface="Arial Black" pitchFamily="34" charset="0"/>
              </a:rPr>
              <a:t> 600  IV</a:t>
            </a:r>
          </a:p>
          <a:p>
            <a:pPr>
              <a:buNone/>
            </a:pPr>
            <a:r>
              <a:rPr lang="fr-FR" sz="2800" b="1" dirty="0" smtClean="0">
                <a:latin typeface="Arial Black" pitchFamily="34" charset="0"/>
              </a:rPr>
              <a:t>                                 </a:t>
            </a:r>
            <a:r>
              <a:rPr lang="fr-FR" sz="2800" b="1" dirty="0" err="1" smtClean="0">
                <a:latin typeface="Arial Black" pitchFamily="34" charset="0"/>
              </a:rPr>
              <a:t>Rimactan</a:t>
            </a:r>
            <a:r>
              <a:rPr lang="fr-FR" sz="2800" b="1" dirty="0" smtClean="0">
                <a:latin typeface="Arial Black" pitchFamily="34" charset="0"/>
              </a:rPr>
              <a:t>® gel  300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Rifamycines</a:t>
            </a:r>
            <a:r>
              <a:rPr lang="fr-FR" sz="2800" b="1" dirty="0" smtClean="0">
                <a:latin typeface="Arial Black" pitchFamily="34" charset="0"/>
              </a:rPr>
              <a:t>      </a:t>
            </a:r>
            <a:r>
              <a:rPr lang="fr-FR" sz="2800" b="1" dirty="0" err="1" smtClean="0">
                <a:latin typeface="Arial Black" pitchFamily="34" charset="0"/>
              </a:rPr>
              <a:t>Otofa</a:t>
            </a:r>
            <a:r>
              <a:rPr lang="fr-FR" sz="2800" b="1" dirty="0" smtClean="0">
                <a:latin typeface="Arial Black" pitchFamily="34" charset="0"/>
              </a:rPr>
              <a:t>®  </a:t>
            </a:r>
            <a:r>
              <a:rPr lang="fr-FR" sz="2800" b="1" dirty="0" err="1" smtClean="0">
                <a:latin typeface="Arial Black" pitchFamily="34" charset="0"/>
              </a:rPr>
              <a:t>amp</a:t>
            </a:r>
            <a:r>
              <a:rPr lang="fr-FR" sz="2800" b="1" dirty="0" smtClean="0">
                <a:latin typeface="Arial Black" pitchFamily="34" charset="0"/>
              </a:rPr>
              <a:t> 100-800mg</a:t>
            </a:r>
          </a:p>
          <a:p>
            <a:pPr>
              <a:buNone/>
            </a:pPr>
            <a:r>
              <a:rPr lang="fr-FR" sz="2800" b="1" dirty="0" smtClean="0">
                <a:latin typeface="Arial Black" pitchFamily="34" charset="0"/>
              </a:rPr>
              <a:t>                                 </a:t>
            </a:r>
            <a:r>
              <a:rPr lang="fr-FR" sz="2800" b="1" dirty="0" err="1" smtClean="0">
                <a:latin typeface="Arial Black" pitchFamily="34" charset="0"/>
              </a:rPr>
              <a:t>Rifamycine</a:t>
            </a:r>
            <a:r>
              <a:rPr lang="fr-FR" sz="2800" b="1" dirty="0" smtClean="0">
                <a:latin typeface="Arial Black" pitchFamily="34" charset="0"/>
              </a:rPr>
              <a:t>®collyre-pommade</a:t>
            </a:r>
          </a:p>
          <a:p>
            <a:pPr>
              <a:buNone/>
            </a:pP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Rifamycines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INDICATIONS:</a:t>
            </a:r>
            <a:endParaRPr lang="fr-FR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US" sz="2000" b="1" dirty="0" err="1" smtClean="0">
                <a:latin typeface="Arial Black" pitchFamily="34" charset="0"/>
              </a:rPr>
              <a:t>Rifabutine</a:t>
            </a:r>
            <a:r>
              <a:rPr lang="en-US" sz="2000" b="1" dirty="0" smtClean="0">
                <a:latin typeface="Arial Black" pitchFamily="34" charset="0"/>
              </a:rPr>
              <a:t> :  </a:t>
            </a:r>
            <a:r>
              <a:rPr lang="en-US" sz="2000" b="1" dirty="0" err="1" smtClean="0">
                <a:latin typeface="Arial Black" pitchFamily="34" charset="0"/>
              </a:rPr>
              <a:t>Ansatipine</a:t>
            </a:r>
            <a:r>
              <a:rPr lang="en-US" sz="2000" b="1" dirty="0" smtClean="0">
                <a:latin typeface="Arial Black" pitchFamily="34" charset="0"/>
              </a:rPr>
              <a:t>® 300mg/j per </a:t>
            </a:r>
            <a:r>
              <a:rPr lang="en-US" sz="2000" b="1" dirty="0" err="1" smtClean="0">
                <a:latin typeface="Arial Black" pitchFamily="34" charset="0"/>
              </a:rPr>
              <a:t>os</a:t>
            </a:r>
            <a:endParaRPr lang="fr-FR" sz="20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EFFETS SECONDAIRES:</a:t>
            </a:r>
          </a:p>
          <a:p>
            <a:r>
              <a:rPr lang="fr-FR" sz="2000" b="1" dirty="0" smtClean="0">
                <a:latin typeface="Arial Black" pitchFamily="34" charset="0"/>
              </a:rPr>
              <a:t>Cutanée</a:t>
            </a:r>
          </a:p>
          <a:p>
            <a:r>
              <a:rPr lang="fr-FR" sz="2000" b="1" dirty="0" smtClean="0">
                <a:latin typeface="Arial Black" pitchFamily="34" charset="0"/>
              </a:rPr>
              <a:t>Hépatique: cytolyse,  </a:t>
            </a:r>
            <a:r>
              <a:rPr lang="fr-FR" sz="2000" b="1" dirty="0" err="1" smtClean="0">
                <a:latin typeface="Arial Black" pitchFamily="34" charset="0"/>
              </a:rPr>
              <a:t>choléstase</a:t>
            </a:r>
            <a:endParaRPr lang="fr-FR" sz="2000" b="1" dirty="0" smtClean="0">
              <a:latin typeface="Arial Black" pitchFamily="34" charset="0"/>
            </a:endParaRPr>
          </a:p>
          <a:p>
            <a:r>
              <a:rPr lang="fr-FR" sz="2000" b="1" dirty="0" smtClean="0">
                <a:latin typeface="Arial Black" pitchFamily="34" charset="0"/>
              </a:rPr>
              <a:t>Hématologique: thrombopénies, anémies hémolytiques</a:t>
            </a:r>
          </a:p>
          <a:p>
            <a:r>
              <a:rPr lang="fr-FR" sz="2000" b="1" dirty="0" smtClean="0">
                <a:latin typeface="Arial Black" pitchFamily="34" charset="0"/>
              </a:rPr>
              <a:t>Rénale: insuffisance rénale</a:t>
            </a:r>
          </a:p>
          <a:p>
            <a:pPr>
              <a:buNone/>
            </a:pP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INTERACTIONS:</a:t>
            </a:r>
          </a:p>
          <a:p>
            <a:r>
              <a:rPr lang="fr-FR" sz="2000" b="1" dirty="0" smtClean="0">
                <a:latin typeface="Arial Black" pitchFamily="34" charset="0"/>
              </a:rPr>
              <a:t>contraceptifs</a:t>
            </a:r>
          </a:p>
          <a:p>
            <a:r>
              <a:rPr lang="fr-FR" sz="2000" b="1" dirty="0" smtClean="0">
                <a:latin typeface="Arial Black" pitchFamily="34" charset="0"/>
              </a:rPr>
              <a:t>anticoagulant oraux</a:t>
            </a:r>
          </a:p>
          <a:p>
            <a:r>
              <a:rPr lang="fr-FR" sz="2000" b="1" dirty="0" err="1" smtClean="0">
                <a:latin typeface="Arial Black" pitchFamily="34" charset="0"/>
              </a:rPr>
              <a:t>digoxine</a:t>
            </a:r>
            <a:endParaRPr lang="fr-FR" sz="2000" b="1" dirty="0" smtClean="0">
              <a:latin typeface="Arial Black" pitchFamily="34" charset="0"/>
            </a:endParaRPr>
          </a:p>
          <a:p>
            <a:r>
              <a:rPr lang="fr-FR" sz="2000" b="1" dirty="0" err="1" smtClean="0">
                <a:latin typeface="Arial Black" pitchFamily="34" charset="0"/>
              </a:rPr>
              <a:t>kétoconazole</a:t>
            </a:r>
            <a:endParaRPr lang="fr-FR" sz="2000" b="1" dirty="0" smtClean="0">
              <a:latin typeface="Arial Black" pitchFamily="34" charset="0"/>
            </a:endParaRPr>
          </a:p>
          <a:p>
            <a:r>
              <a:rPr lang="en-US" sz="2000" b="1" dirty="0" err="1" smtClean="0">
                <a:latin typeface="Arial Black" pitchFamily="34" charset="0"/>
              </a:rPr>
              <a:t>chloramphénicol</a:t>
            </a:r>
            <a:endParaRPr lang="fr-FR" sz="2000" b="1" dirty="0" smtClean="0">
              <a:latin typeface="Arial Black" pitchFamily="34" charset="0"/>
            </a:endParaRPr>
          </a:p>
          <a:p>
            <a:endParaRPr lang="fr-FR" sz="2000" b="1" dirty="0" smtClean="0">
              <a:latin typeface="Arial Black" pitchFamily="34" charset="0"/>
            </a:endParaRPr>
          </a:p>
          <a:p>
            <a:endParaRPr lang="fr-FR" sz="2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</a:rPr>
              <a:t>MACROLIDES</a:t>
            </a:r>
            <a:endParaRPr lang="fr-FR" b="1" u="sng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latin typeface="Arial Black" pitchFamily="34" charset="0"/>
              </a:rPr>
              <a:t>Erythromycine        </a:t>
            </a:r>
            <a:r>
              <a:rPr lang="fr-FR" sz="2000" b="1" dirty="0" err="1" smtClean="0">
                <a:latin typeface="Arial Black" pitchFamily="34" charset="0"/>
              </a:rPr>
              <a:t>Erythrocine®Logécine</a:t>
            </a:r>
            <a:r>
              <a:rPr lang="fr-FR" sz="2000" b="1" dirty="0" smtClean="0">
                <a:latin typeface="Arial Black" pitchFamily="34" charset="0"/>
              </a:rPr>
              <a:t>®</a:t>
            </a:r>
            <a:endParaRPr lang="fr-FR" sz="2800" b="1" dirty="0" smtClean="0">
              <a:latin typeface="Arial Black" pitchFamily="34" charset="0"/>
            </a:endParaRPr>
          </a:p>
          <a:p>
            <a:r>
              <a:rPr lang="fr-FR" sz="2800" b="1" dirty="0" err="1" smtClean="0">
                <a:latin typeface="Arial Black" pitchFamily="34" charset="0"/>
              </a:rPr>
              <a:t>Roxithromycine</a:t>
            </a:r>
            <a:r>
              <a:rPr lang="fr-FR" sz="2800" b="1" dirty="0" smtClean="0">
                <a:latin typeface="Arial Black" pitchFamily="34" charset="0"/>
              </a:rPr>
              <a:t>      </a:t>
            </a:r>
            <a:r>
              <a:rPr lang="fr-FR" sz="2800" b="1" dirty="0" err="1" smtClean="0">
                <a:latin typeface="Arial Black" pitchFamily="34" charset="0"/>
              </a:rPr>
              <a:t>Rulid</a:t>
            </a:r>
            <a:r>
              <a:rPr lang="fr-FR" sz="2800" b="1" dirty="0" smtClean="0">
                <a:latin typeface="Arial Black" pitchFamily="34" charset="0"/>
              </a:rPr>
              <a:t>®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Spiramycine</a:t>
            </a:r>
            <a:r>
              <a:rPr lang="fr-FR" sz="2800" b="1" dirty="0" smtClean="0">
                <a:latin typeface="Arial Black" pitchFamily="34" charset="0"/>
              </a:rPr>
              <a:t>           </a:t>
            </a:r>
            <a:r>
              <a:rPr lang="fr-FR" sz="2800" b="1" dirty="0" err="1" smtClean="0">
                <a:latin typeface="Arial Black" pitchFamily="34" charset="0"/>
              </a:rPr>
              <a:t>Rovamycine</a:t>
            </a:r>
            <a:r>
              <a:rPr lang="fr-FR" sz="2800" b="1" dirty="0" smtClean="0">
                <a:latin typeface="Arial Black" pitchFamily="34" charset="0"/>
              </a:rPr>
              <a:t>®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Josamycine</a:t>
            </a:r>
            <a:r>
              <a:rPr lang="fr-FR" sz="2800" b="1" dirty="0" smtClean="0">
                <a:latin typeface="Arial Black" pitchFamily="34" charset="0"/>
              </a:rPr>
              <a:t>            </a:t>
            </a:r>
            <a:r>
              <a:rPr lang="fr-FR" sz="2800" b="1" dirty="0" err="1" smtClean="0">
                <a:latin typeface="Arial Black" pitchFamily="34" charset="0"/>
              </a:rPr>
              <a:t>Josacine</a:t>
            </a:r>
            <a:r>
              <a:rPr lang="fr-FR" sz="2800" b="1" dirty="0" smtClean="0">
                <a:latin typeface="Arial Black" pitchFamily="34" charset="0"/>
              </a:rPr>
              <a:t>®</a:t>
            </a:r>
          </a:p>
          <a:p>
            <a:r>
              <a:rPr lang="fr-FR" sz="2800" b="1" dirty="0" err="1" smtClean="0">
                <a:latin typeface="Arial Black" pitchFamily="34" charset="0"/>
              </a:rPr>
              <a:t>Spiraramycine</a:t>
            </a:r>
            <a:r>
              <a:rPr lang="fr-FR" sz="2800" b="1" dirty="0" smtClean="0">
                <a:latin typeface="Arial Black" pitchFamily="34" charset="0"/>
              </a:rPr>
              <a:t>         </a:t>
            </a:r>
          </a:p>
          <a:p>
            <a:pPr>
              <a:buNone/>
            </a:pPr>
            <a:r>
              <a:rPr lang="en-US" sz="2800" b="1" dirty="0" smtClean="0">
                <a:latin typeface="Arial Black" pitchFamily="34" charset="0"/>
              </a:rPr>
              <a:t> + </a:t>
            </a:r>
            <a:r>
              <a:rPr lang="en-US" sz="2800" b="1" dirty="0" err="1" smtClean="0">
                <a:latin typeface="Arial Black" pitchFamily="34" charset="0"/>
              </a:rPr>
              <a:t>Métronicazole</a:t>
            </a:r>
            <a:r>
              <a:rPr lang="en-US" sz="2800" b="1" dirty="0" smtClean="0">
                <a:latin typeface="Arial Black" pitchFamily="34" charset="0"/>
              </a:rPr>
              <a:t>       </a:t>
            </a:r>
            <a:r>
              <a:rPr lang="en-US" sz="2800" b="1" dirty="0" err="1" smtClean="0">
                <a:latin typeface="Arial Black" pitchFamily="34" charset="0"/>
              </a:rPr>
              <a:t>Rodogyl</a:t>
            </a:r>
            <a:r>
              <a:rPr lang="en-US" sz="2800" b="1" dirty="0" smtClean="0">
                <a:latin typeface="Arial Black" pitchFamily="34" charset="0"/>
              </a:rPr>
              <a:t>®-</a:t>
            </a:r>
            <a:r>
              <a:rPr lang="en-US" sz="2800" b="1" dirty="0" err="1" smtClean="0">
                <a:latin typeface="Arial Black" pitchFamily="34" charset="0"/>
              </a:rPr>
              <a:t>Birodogyl</a:t>
            </a:r>
            <a:r>
              <a:rPr lang="en-US" sz="2800" b="1" dirty="0" smtClean="0">
                <a:latin typeface="Arial Black" pitchFamily="34" charset="0"/>
              </a:rPr>
              <a:t>®</a:t>
            </a:r>
            <a:endParaRPr lang="fr-FR" sz="2800" b="1" dirty="0" smtClean="0">
              <a:latin typeface="Arial Black" pitchFamily="34" charset="0"/>
            </a:endParaRPr>
          </a:p>
          <a:p>
            <a:r>
              <a:rPr lang="en-US" sz="2800" b="1" dirty="0" err="1" smtClean="0">
                <a:latin typeface="Arial Black" pitchFamily="34" charset="0"/>
              </a:rPr>
              <a:t>Clarithromycine</a:t>
            </a:r>
            <a:r>
              <a:rPr lang="en-US" sz="2800" b="1" dirty="0" smtClean="0">
                <a:latin typeface="Arial Black" pitchFamily="34" charset="0"/>
              </a:rPr>
              <a:t>      </a:t>
            </a:r>
            <a:r>
              <a:rPr lang="en-US" sz="2800" b="1" dirty="0" err="1" smtClean="0">
                <a:latin typeface="Arial Black" pitchFamily="34" charset="0"/>
              </a:rPr>
              <a:t>Zeclar</a:t>
            </a:r>
            <a:r>
              <a:rPr lang="en-US" sz="2800" b="1" dirty="0" smtClean="0">
                <a:latin typeface="Arial Black" pitchFamily="34" charset="0"/>
              </a:rPr>
              <a:t> ®</a:t>
            </a:r>
          </a:p>
          <a:p>
            <a:r>
              <a:rPr lang="en-US" sz="2800" b="1" dirty="0" err="1" smtClean="0">
                <a:latin typeface="Arial Black" pitchFamily="34" charset="0"/>
              </a:rPr>
              <a:t>Azithromycine</a:t>
            </a:r>
            <a:r>
              <a:rPr lang="en-US" sz="2800" b="1" dirty="0" smtClean="0">
                <a:latin typeface="Arial Black" pitchFamily="34" charset="0"/>
              </a:rPr>
              <a:t>         </a:t>
            </a:r>
            <a:r>
              <a:rPr lang="en-US" sz="2800" b="1" dirty="0" err="1" smtClean="0">
                <a:latin typeface="Arial Black" pitchFamily="34" charset="0"/>
              </a:rPr>
              <a:t>Zithromax</a:t>
            </a:r>
            <a:r>
              <a:rPr lang="en-US" sz="2800" b="1" dirty="0" smtClean="0">
                <a:latin typeface="Arial Black" pitchFamily="34" charset="0"/>
              </a:rPr>
              <a:t>®</a:t>
            </a:r>
            <a:endParaRPr lang="fr-FR" sz="28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FOSFOMYCINE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latin typeface="Arial Black" pitchFamily="34" charset="0"/>
              </a:rPr>
              <a:t>Spectre: </a:t>
            </a:r>
            <a:r>
              <a:rPr lang="fr-FR" sz="2800" b="1" dirty="0" err="1" smtClean="0">
                <a:latin typeface="Arial Black" pitchFamily="34" charset="0"/>
              </a:rPr>
              <a:t>Cocci</a:t>
            </a:r>
            <a:r>
              <a:rPr lang="fr-FR" sz="2800" b="1" dirty="0" smtClean="0">
                <a:latin typeface="Arial Black" pitchFamily="34" charset="0"/>
              </a:rPr>
              <a:t> G(+), BGN: KES + </a:t>
            </a:r>
            <a:r>
              <a:rPr lang="fr-FR" sz="2800" b="1" dirty="0" err="1" smtClean="0">
                <a:latin typeface="Arial Black" pitchFamily="34" charset="0"/>
              </a:rPr>
              <a:t>pseudomonas</a:t>
            </a:r>
            <a:endParaRPr lang="fr-FR" sz="2800" b="1" dirty="0" smtClean="0">
              <a:latin typeface="Arial Black" pitchFamily="34" charset="0"/>
            </a:endParaRPr>
          </a:p>
          <a:p>
            <a:r>
              <a:rPr lang="fr-FR" sz="2800" b="1" dirty="0" smtClean="0">
                <a:latin typeface="Arial Black" pitchFamily="34" charset="0"/>
              </a:rPr>
              <a:t>Bactéricide</a:t>
            </a:r>
          </a:p>
          <a:p>
            <a:r>
              <a:rPr lang="fr-FR" sz="2800" b="1" dirty="0" smtClean="0">
                <a:latin typeface="Arial Black" pitchFamily="34" charset="0"/>
              </a:rPr>
              <a:t>Liaison protéique (-)</a:t>
            </a:r>
          </a:p>
          <a:p>
            <a:r>
              <a:rPr lang="fr-FR" sz="2800" b="1" dirty="0" smtClean="0">
                <a:latin typeface="Arial Black" pitchFamily="34" charset="0"/>
              </a:rPr>
              <a:t>Diffusion: ++ LCR, placenta</a:t>
            </a:r>
          </a:p>
          <a:p>
            <a:r>
              <a:rPr lang="fr-FR" sz="2800" b="1" dirty="0" smtClean="0">
                <a:latin typeface="Arial Black" pitchFamily="34" charset="0"/>
              </a:rPr>
              <a:t>Elimination urinaire active ++</a:t>
            </a:r>
          </a:p>
          <a:p>
            <a:r>
              <a:rPr lang="fr-FR" sz="2800" b="1" dirty="0" smtClean="0">
                <a:latin typeface="Arial Black" pitchFamily="34" charset="0"/>
              </a:rPr>
              <a:t>Posologie: 8-12g /j adulte</a:t>
            </a:r>
          </a:p>
          <a:p>
            <a:pPr>
              <a:buNone/>
            </a:pPr>
            <a:r>
              <a:rPr lang="fr-FR" sz="2800" b="1" dirty="0" smtClean="0">
                <a:latin typeface="Arial Black" pitchFamily="34" charset="0"/>
              </a:rPr>
              <a:t>                      150-200mg/kg/j enfant</a:t>
            </a:r>
          </a:p>
          <a:p>
            <a:r>
              <a:rPr lang="fr-FR" sz="2800" b="1" dirty="0" smtClean="0">
                <a:latin typeface="Arial Black" pitchFamily="34" charset="0"/>
              </a:rPr>
              <a:t>Tolérance bonne</a:t>
            </a:r>
          </a:p>
          <a:p>
            <a:r>
              <a:rPr lang="fr-FR" sz="2800" b="1" dirty="0" smtClean="0">
                <a:latin typeface="Arial Black" pitchFamily="34" charset="0"/>
              </a:rPr>
              <a:t>Riche en sel </a:t>
            </a:r>
          </a:p>
          <a:p>
            <a:pPr>
              <a:buNone/>
            </a:pP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FOSFOMYCINE - INDICATIONS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b="1" dirty="0" smtClean="0">
                <a:latin typeface="Arial Black" pitchFamily="34" charset="0"/>
              </a:rPr>
              <a:t>Infections urinaires, intestinales, pulmonaires, ORL</a:t>
            </a:r>
          </a:p>
          <a:p>
            <a:r>
              <a:rPr lang="fr-FR" sz="3200" b="1" dirty="0" smtClean="0">
                <a:latin typeface="Arial Black" pitchFamily="34" charset="0"/>
              </a:rPr>
              <a:t>Germes: staphylocoque, BGN: </a:t>
            </a:r>
            <a:r>
              <a:rPr lang="fr-FR" sz="3200" b="1" dirty="0" err="1" smtClean="0">
                <a:latin typeface="Arial Black" pitchFamily="34" charset="0"/>
              </a:rPr>
              <a:t>pseudomonas</a:t>
            </a:r>
            <a:endParaRPr lang="fr-FR" sz="32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fr-FR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PRESENTATION:</a:t>
            </a:r>
          </a:p>
          <a:p>
            <a:r>
              <a:rPr lang="fr-FR" sz="3200" b="1" dirty="0" err="1" smtClean="0">
                <a:latin typeface="Arial Black" pitchFamily="34" charset="0"/>
              </a:rPr>
              <a:t>Fosfomycine</a:t>
            </a:r>
            <a:r>
              <a:rPr lang="fr-FR" sz="3200" b="1" dirty="0" smtClean="0">
                <a:latin typeface="Arial Black" pitchFamily="34" charset="0"/>
              </a:rPr>
              <a:t>, </a:t>
            </a:r>
            <a:r>
              <a:rPr lang="fr-FR" sz="3200" b="1" dirty="0" err="1" smtClean="0">
                <a:latin typeface="Arial Black" pitchFamily="34" charset="0"/>
              </a:rPr>
              <a:t>Trométamol</a:t>
            </a:r>
            <a:r>
              <a:rPr lang="fr-FR" sz="3200" b="1" dirty="0" smtClean="0">
                <a:latin typeface="Arial Black" pitchFamily="34" charset="0"/>
              </a:rPr>
              <a:t> , </a:t>
            </a:r>
            <a:r>
              <a:rPr lang="fr-FR" sz="3200" b="1" dirty="0" err="1" smtClean="0">
                <a:latin typeface="Arial Black" pitchFamily="34" charset="0"/>
              </a:rPr>
              <a:t>Uridose</a:t>
            </a:r>
            <a:r>
              <a:rPr lang="fr-FR" sz="3200" b="1" dirty="0" smtClean="0">
                <a:latin typeface="Arial Black" pitchFamily="34" charset="0"/>
              </a:rPr>
              <a:t> a prise unique : 3g</a:t>
            </a:r>
          </a:p>
          <a:p>
            <a:pPr>
              <a:buNone/>
            </a:pP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NITRO-IMIDAZOLES</a:t>
            </a:r>
            <a:r>
              <a:rPr lang="fr-FR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48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2800" dirty="0" err="1" smtClean="0">
                <a:latin typeface="Arial Black" pitchFamily="34" charset="0"/>
              </a:rPr>
              <a:t>Metronidazole</a:t>
            </a:r>
            <a:r>
              <a:rPr lang="fr-FR" sz="2800" dirty="0" smtClean="0">
                <a:latin typeface="Arial Black" pitchFamily="34" charset="0"/>
              </a:rPr>
              <a:t>        </a:t>
            </a:r>
            <a:r>
              <a:rPr lang="fr-FR" sz="2800" dirty="0" err="1" smtClean="0">
                <a:latin typeface="Arial Black" pitchFamily="34" charset="0"/>
              </a:rPr>
              <a:t>flagyl</a:t>
            </a:r>
            <a:r>
              <a:rPr lang="fr-FR" sz="2800" dirty="0" smtClean="0">
                <a:latin typeface="Arial Black" pitchFamily="34" charset="0"/>
              </a:rPr>
              <a:t>® </a:t>
            </a:r>
            <a:r>
              <a:rPr lang="fr-FR" sz="2800" dirty="0" err="1" smtClean="0">
                <a:latin typeface="Arial Black" pitchFamily="34" charset="0"/>
              </a:rPr>
              <a:t>cp</a:t>
            </a:r>
            <a:r>
              <a:rPr lang="fr-FR" sz="2800" dirty="0" smtClean="0">
                <a:latin typeface="Arial Black" pitchFamily="34" charset="0"/>
              </a:rPr>
              <a:t> 250-500 fl500 sirop</a:t>
            </a:r>
          </a:p>
          <a:p>
            <a:r>
              <a:rPr lang="en-US" sz="2800" dirty="0" err="1" smtClean="0">
                <a:latin typeface="Arial Black" pitchFamily="34" charset="0"/>
              </a:rPr>
              <a:t>Nimorazole</a:t>
            </a:r>
            <a:r>
              <a:rPr lang="en-US" sz="2800" dirty="0" smtClean="0">
                <a:latin typeface="Arial Black" pitchFamily="34" charset="0"/>
              </a:rPr>
              <a:t>             </a:t>
            </a:r>
            <a:r>
              <a:rPr lang="en-US" sz="2800" dirty="0" err="1" smtClean="0">
                <a:latin typeface="Arial Black" pitchFamily="34" charset="0"/>
              </a:rPr>
              <a:t>naxogyn</a:t>
            </a:r>
            <a:r>
              <a:rPr lang="en-US" sz="2800" dirty="0" smtClean="0">
                <a:latin typeface="Arial Black" pitchFamily="34" charset="0"/>
              </a:rPr>
              <a:t>® cp 1g</a:t>
            </a:r>
            <a:endParaRPr lang="fr-FR" sz="2800" dirty="0" smtClean="0">
              <a:latin typeface="Arial Black" pitchFamily="34" charset="0"/>
            </a:endParaRPr>
          </a:p>
          <a:p>
            <a:r>
              <a:rPr lang="en-US" sz="2800" dirty="0" err="1" smtClean="0">
                <a:latin typeface="Arial Black" pitchFamily="34" charset="0"/>
              </a:rPr>
              <a:t>Ornidazole</a:t>
            </a:r>
            <a:r>
              <a:rPr lang="en-US" sz="2800" dirty="0" smtClean="0">
                <a:latin typeface="Arial Black" pitchFamily="34" charset="0"/>
              </a:rPr>
              <a:t>              </a:t>
            </a:r>
            <a:r>
              <a:rPr lang="en-US" sz="2800" dirty="0" err="1" smtClean="0">
                <a:latin typeface="Arial Black" pitchFamily="34" charset="0"/>
              </a:rPr>
              <a:t>tiberal</a:t>
            </a:r>
            <a:r>
              <a:rPr lang="en-US" sz="2800" dirty="0" smtClean="0">
                <a:latin typeface="Arial Black" pitchFamily="34" charset="0"/>
              </a:rPr>
              <a:t>® cp 500 fl 500</a:t>
            </a:r>
            <a:endParaRPr lang="fr-FR" sz="2800" dirty="0" smtClean="0">
              <a:latin typeface="Arial Black" pitchFamily="34" charset="0"/>
            </a:endParaRPr>
          </a:p>
          <a:p>
            <a:r>
              <a:rPr lang="fr-FR" sz="2800" dirty="0" err="1" smtClean="0">
                <a:latin typeface="Arial Black" pitchFamily="34" charset="0"/>
              </a:rPr>
              <a:t>Secnidazole</a:t>
            </a:r>
            <a:r>
              <a:rPr lang="fr-FR" sz="2800" dirty="0" smtClean="0">
                <a:latin typeface="Arial Black" pitchFamily="34" charset="0"/>
              </a:rPr>
              <a:t>             </a:t>
            </a:r>
            <a:r>
              <a:rPr lang="fr-FR" sz="2800" dirty="0" err="1" smtClean="0">
                <a:latin typeface="Arial Black" pitchFamily="34" charset="0"/>
              </a:rPr>
              <a:t>flagentyl</a:t>
            </a:r>
            <a:r>
              <a:rPr lang="fr-FR" sz="2800" dirty="0" smtClean="0">
                <a:latin typeface="Arial Black" pitchFamily="34" charset="0"/>
              </a:rPr>
              <a:t>® cp500</a:t>
            </a:r>
          </a:p>
          <a:p>
            <a:r>
              <a:rPr lang="fr-FR" sz="2800" dirty="0" err="1" smtClean="0">
                <a:latin typeface="Arial Black" pitchFamily="34" charset="0"/>
              </a:rPr>
              <a:t>Tinidazole</a:t>
            </a:r>
            <a:r>
              <a:rPr lang="fr-FR" sz="2800" dirty="0" smtClean="0">
                <a:latin typeface="Arial Black" pitchFamily="34" charset="0"/>
              </a:rPr>
              <a:t>                </a:t>
            </a:r>
            <a:r>
              <a:rPr lang="fr-FR" sz="2800" dirty="0" err="1" smtClean="0">
                <a:latin typeface="Arial Black" pitchFamily="34" charset="0"/>
              </a:rPr>
              <a:t>fasigyne</a:t>
            </a:r>
            <a:r>
              <a:rPr lang="fr-FR" sz="2800" dirty="0" smtClean="0">
                <a:latin typeface="Arial Black" pitchFamily="34" charset="0"/>
              </a:rPr>
              <a:t>®cp500</a:t>
            </a:r>
          </a:p>
          <a:p>
            <a:pPr>
              <a:buNone/>
            </a:pPr>
            <a:endParaRPr lang="fr-FR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dirty="0" smtClean="0">
                <a:latin typeface="Arial Black" pitchFamily="34" charset="0"/>
              </a:rPr>
              <a:t>*Biodisponibilité +++</a:t>
            </a:r>
          </a:p>
          <a:p>
            <a:r>
              <a:rPr lang="fr-FR" sz="3200" dirty="0" smtClean="0">
                <a:latin typeface="Arial Black" pitchFamily="34" charset="0"/>
              </a:rPr>
              <a:t>*Diffusions++</a:t>
            </a:r>
          </a:p>
          <a:p>
            <a:r>
              <a:rPr lang="fr-FR" sz="3200" dirty="0" smtClean="0">
                <a:latin typeface="Arial Black" pitchFamily="34" charset="0"/>
              </a:rPr>
              <a:t>*Transformation hépatique</a:t>
            </a:r>
            <a:endParaRPr lang="fr-FR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5300" b="1" dirty="0" smtClean="0">
                <a:solidFill>
                  <a:srgbClr val="002060"/>
                </a:solidFill>
              </a:rPr>
              <a:t>EFFETS SECONDAIRE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3200" dirty="0" smtClean="0">
                <a:latin typeface="Arial Black" pitchFamily="34" charset="0"/>
              </a:rPr>
              <a:t>Digestifs gout métallique</a:t>
            </a:r>
          </a:p>
          <a:p>
            <a:r>
              <a:rPr lang="fr-FR" sz="3200" dirty="0" smtClean="0">
                <a:latin typeface="Arial Black" pitchFamily="34" charset="0"/>
              </a:rPr>
              <a:t>Cutanées prurit urticaire</a:t>
            </a:r>
          </a:p>
          <a:p>
            <a:r>
              <a:rPr lang="fr-FR" sz="3200" dirty="0" smtClean="0">
                <a:latin typeface="Arial Black" pitchFamily="34" charset="0"/>
              </a:rPr>
              <a:t>Neutropénies </a:t>
            </a:r>
          </a:p>
          <a:p>
            <a:r>
              <a:rPr lang="fr-FR" sz="3200" dirty="0" smtClean="0">
                <a:latin typeface="Arial Black" pitchFamily="34" charset="0"/>
              </a:rPr>
              <a:t>Neurologiques ataxie neuropathies périphériques convulsions</a:t>
            </a:r>
          </a:p>
          <a:p>
            <a:r>
              <a:rPr lang="fr-FR" sz="3200" dirty="0" smtClean="0">
                <a:latin typeface="Arial Black" pitchFamily="34" charset="0"/>
              </a:rPr>
              <a:t>(-) arrêt du TRT</a:t>
            </a:r>
          </a:p>
          <a:p>
            <a:pPr>
              <a:buNone/>
            </a:pPr>
            <a:endParaRPr lang="fr-FR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rgbClr val="002060"/>
                </a:solidFill>
              </a:rPr>
              <a:t>INDICATIONS</a:t>
            </a:r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dirty="0" smtClean="0">
                <a:latin typeface="Arial Black" pitchFamily="34" charset="0"/>
              </a:rPr>
              <a:t>Anaérobies</a:t>
            </a:r>
          </a:p>
          <a:p>
            <a:r>
              <a:rPr lang="fr-FR" sz="3200" dirty="0" smtClean="0">
                <a:latin typeface="Arial Black" pitchFamily="34" charset="0"/>
              </a:rPr>
              <a:t>Amibiase</a:t>
            </a:r>
          </a:p>
          <a:p>
            <a:r>
              <a:rPr lang="fr-FR" sz="3200" dirty="0" err="1" smtClean="0">
                <a:latin typeface="Arial Black" pitchFamily="34" charset="0"/>
              </a:rPr>
              <a:t>Giardiase</a:t>
            </a:r>
            <a:endParaRPr lang="fr-FR" sz="3200" dirty="0" smtClean="0">
              <a:latin typeface="Arial Black" pitchFamily="34" charset="0"/>
            </a:endParaRPr>
          </a:p>
          <a:p>
            <a:r>
              <a:rPr lang="fr-FR" sz="3200" dirty="0" smtClean="0">
                <a:latin typeface="Arial Black" pitchFamily="34" charset="0"/>
              </a:rPr>
              <a:t>Trichomonas </a:t>
            </a:r>
            <a:r>
              <a:rPr lang="fr-FR" sz="3200" dirty="0" err="1" smtClean="0">
                <a:latin typeface="Arial Black" pitchFamily="34" charset="0"/>
              </a:rPr>
              <a:t>vaginalis</a:t>
            </a:r>
            <a:endParaRPr lang="fr-FR" sz="3200" dirty="0" smtClean="0">
              <a:latin typeface="Arial Black" pitchFamily="34" charset="0"/>
            </a:endParaRPr>
          </a:p>
          <a:p>
            <a:r>
              <a:rPr lang="fr-FR" sz="3200" dirty="0" smtClean="0">
                <a:latin typeface="Arial Black" pitchFamily="34" charset="0"/>
              </a:rPr>
              <a:t>Posologie     </a:t>
            </a:r>
            <a:r>
              <a:rPr lang="fr-FR" sz="3200" dirty="0" err="1" smtClean="0">
                <a:latin typeface="Arial Black" pitchFamily="34" charset="0"/>
              </a:rPr>
              <a:t>Metronidazole</a:t>
            </a:r>
            <a:r>
              <a:rPr lang="fr-FR" sz="3200" dirty="0" smtClean="0">
                <a:latin typeface="Arial Black" pitchFamily="34" charset="0"/>
              </a:rPr>
              <a:t> 40-50 mg /kg/j</a:t>
            </a:r>
          </a:p>
          <a:p>
            <a:pPr>
              <a:buNone/>
            </a:pPr>
            <a:endParaRPr lang="fr-FR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OXAZOLIDINONES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3200" b="1" dirty="0" smtClean="0">
              <a:latin typeface="Arial Black" pitchFamily="34" charset="0"/>
            </a:endParaRPr>
          </a:p>
          <a:p>
            <a:r>
              <a:rPr lang="fr-FR" sz="3200" dirty="0" err="1" smtClean="0">
                <a:latin typeface="Arial Black" pitchFamily="34" charset="0"/>
              </a:rPr>
              <a:t>Linezolide</a:t>
            </a:r>
            <a:r>
              <a:rPr lang="fr-FR" sz="3200" dirty="0" smtClean="0">
                <a:latin typeface="Arial Black" pitchFamily="34" charset="0"/>
              </a:rPr>
              <a:t>         </a:t>
            </a:r>
            <a:r>
              <a:rPr lang="fr-FR" sz="3200" dirty="0" err="1" smtClean="0">
                <a:latin typeface="Arial Black" pitchFamily="34" charset="0"/>
              </a:rPr>
              <a:t>zyvoxid</a:t>
            </a:r>
            <a:r>
              <a:rPr lang="fr-FR" sz="3200" dirty="0" smtClean="0">
                <a:latin typeface="Arial Black" pitchFamily="34" charset="0"/>
              </a:rPr>
              <a:t>®  </a:t>
            </a:r>
            <a:r>
              <a:rPr lang="fr-FR" sz="3200" dirty="0" err="1" smtClean="0">
                <a:latin typeface="Arial Black" pitchFamily="34" charset="0"/>
              </a:rPr>
              <a:t>cp</a:t>
            </a:r>
            <a:r>
              <a:rPr lang="fr-FR" sz="3200" dirty="0" smtClean="0">
                <a:latin typeface="Arial Black" pitchFamily="34" charset="0"/>
              </a:rPr>
              <a:t> 600mg 2 fois/j</a:t>
            </a:r>
          </a:p>
          <a:p>
            <a:r>
              <a:rPr lang="en-US" sz="3200" dirty="0" smtClean="0">
                <a:latin typeface="Arial Black" pitchFamily="34" charset="0"/>
              </a:rPr>
              <a:t>Staph </a:t>
            </a:r>
            <a:r>
              <a:rPr lang="en-US" sz="3200" dirty="0" err="1" smtClean="0">
                <a:latin typeface="Arial Black" pitchFamily="34" charset="0"/>
              </a:rPr>
              <a:t>meti</a:t>
            </a:r>
            <a:r>
              <a:rPr lang="en-US" sz="3200" dirty="0" smtClean="0">
                <a:latin typeface="Arial Black" pitchFamily="34" charset="0"/>
              </a:rPr>
              <a:t> R</a:t>
            </a:r>
            <a:endParaRPr lang="fr-FR" sz="3200" dirty="0" smtClean="0">
              <a:latin typeface="Arial Black" pitchFamily="34" charset="0"/>
            </a:endParaRPr>
          </a:p>
          <a:p>
            <a:r>
              <a:rPr lang="en-US" sz="3200" dirty="0" err="1" smtClean="0">
                <a:latin typeface="Arial Black" pitchFamily="34" charset="0"/>
              </a:rPr>
              <a:t>Pneumo</a:t>
            </a:r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 err="1" smtClean="0">
                <a:latin typeface="Arial Black" pitchFamily="34" charset="0"/>
              </a:rPr>
              <a:t>peni</a:t>
            </a:r>
            <a:r>
              <a:rPr lang="en-US" sz="3200" dirty="0" smtClean="0">
                <a:latin typeface="Arial Black" pitchFamily="34" charset="0"/>
              </a:rPr>
              <a:t> R</a:t>
            </a:r>
            <a:endParaRPr lang="fr-FR" sz="3200" dirty="0" smtClean="0">
              <a:latin typeface="Arial Black" pitchFamily="34" charset="0"/>
            </a:endParaRPr>
          </a:p>
          <a:p>
            <a:r>
              <a:rPr lang="fr-FR" sz="3200" dirty="0" err="1" smtClean="0">
                <a:latin typeface="Arial Black" pitchFamily="34" charset="0"/>
              </a:rPr>
              <a:t>Enterocoques</a:t>
            </a:r>
            <a:r>
              <a:rPr lang="fr-FR" sz="3200" dirty="0" smtClean="0">
                <a:latin typeface="Arial Black" pitchFamily="34" charset="0"/>
              </a:rPr>
              <a:t> </a:t>
            </a:r>
            <a:r>
              <a:rPr lang="fr-FR" sz="3200" dirty="0" err="1" smtClean="0">
                <a:latin typeface="Arial Black" pitchFamily="34" charset="0"/>
              </a:rPr>
              <a:t>vanco</a:t>
            </a:r>
            <a:r>
              <a:rPr lang="fr-FR" sz="3200" dirty="0" smtClean="0">
                <a:latin typeface="Arial Black" pitchFamily="34" charset="0"/>
              </a:rPr>
              <a:t>-R</a:t>
            </a:r>
          </a:p>
          <a:p>
            <a:r>
              <a:rPr lang="fr-FR" sz="3200" dirty="0" err="1" smtClean="0">
                <a:latin typeface="Arial Black" pitchFamily="34" charset="0"/>
              </a:rPr>
              <a:t>Myelotoxicité</a:t>
            </a:r>
            <a:endParaRPr lang="fr-FR" sz="32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50304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    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> </a:t>
            </a:r>
            <a:r>
              <a:rPr lang="fr-FR" dirty="0" smtClean="0"/>
              <a:t>           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              </a:t>
            </a:r>
            <a:r>
              <a:rPr lang="fr-FR" b="1" dirty="0" err="1" smtClean="0">
                <a:solidFill>
                  <a:schemeClr val="tx1"/>
                </a:solidFill>
              </a:rPr>
              <a:t>Tedizolide</a:t>
            </a:r>
            <a:r>
              <a:rPr lang="fr-FR" b="1" dirty="0" smtClean="0">
                <a:solidFill>
                  <a:schemeClr val="tx1"/>
                </a:solidFill>
              </a:rPr>
              <a:t> : </a:t>
            </a:r>
            <a:r>
              <a:rPr lang="fr-FR" b="1" dirty="0" err="1" smtClean="0">
                <a:solidFill>
                  <a:schemeClr val="tx1"/>
                </a:solidFill>
              </a:rPr>
              <a:t>Sivextro</a:t>
            </a:r>
            <a:r>
              <a:rPr lang="fr-FR" b="1" dirty="0" smtClean="0">
                <a:solidFill>
                  <a:schemeClr val="tx1"/>
                </a:solidFill>
              </a:rPr>
              <a:t>*</a:t>
            </a:r>
            <a:r>
              <a:rPr lang="fr-FR" b="1" dirty="0">
                <a:solidFill>
                  <a:schemeClr val="tx1"/>
                </a:solidFill>
              </a:rPr>
              <a:t/>
            </a:r>
            <a:br>
              <a:rPr lang="fr-FR" b="1" dirty="0">
                <a:solidFill>
                  <a:schemeClr val="tx1"/>
                </a:solidFill>
              </a:rPr>
            </a:b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Autofit/>
          </a:bodyPr>
          <a:lstStyle/>
          <a:p>
            <a:r>
              <a:rPr lang="fr-FR" sz="2200" dirty="0" smtClean="0">
                <a:latin typeface="Arial Black" pitchFamily="34" charset="0"/>
              </a:rPr>
              <a:t>Comprimés : 200mg        ampoule </a:t>
            </a:r>
            <a:r>
              <a:rPr lang="fr-FR" sz="2200" dirty="0" err="1" smtClean="0">
                <a:latin typeface="Arial Black" pitchFamily="34" charset="0"/>
              </a:rPr>
              <a:t>inj</a:t>
            </a:r>
            <a:r>
              <a:rPr lang="fr-FR" sz="2200" dirty="0" smtClean="0">
                <a:latin typeface="Arial Black" pitchFamily="34" charset="0"/>
              </a:rPr>
              <a:t>: 200mg </a:t>
            </a:r>
          </a:p>
          <a:p>
            <a:r>
              <a:rPr lang="fr-FR" sz="2200" dirty="0" smtClean="0">
                <a:latin typeface="Arial Black" pitchFamily="34" charset="0"/>
              </a:rPr>
              <a:t>Posologie </a:t>
            </a:r>
            <a:r>
              <a:rPr lang="fr-FR" sz="2200" dirty="0">
                <a:latin typeface="Arial Black" pitchFamily="34" charset="0"/>
              </a:rPr>
              <a:t>: 200 </a:t>
            </a:r>
            <a:r>
              <a:rPr lang="fr-FR" sz="2200" dirty="0" smtClean="0">
                <a:latin typeface="Arial Black" pitchFamily="34" charset="0"/>
              </a:rPr>
              <a:t>mg/j</a:t>
            </a:r>
          </a:p>
          <a:p>
            <a:r>
              <a:rPr lang="fr-FR" sz="2200" dirty="0">
                <a:latin typeface="Arial Black" pitchFamily="34" charset="0"/>
              </a:rPr>
              <a:t>Biodisponibilité forme orale : 91 </a:t>
            </a:r>
            <a:r>
              <a:rPr lang="fr-FR" sz="2200" dirty="0" smtClean="0">
                <a:latin typeface="Arial Black" pitchFamily="34" charset="0"/>
              </a:rPr>
              <a:t>%</a:t>
            </a:r>
          </a:p>
          <a:p>
            <a:r>
              <a:rPr lang="fr-FR" sz="2200" dirty="0" smtClean="0">
                <a:latin typeface="Arial Black" pitchFamily="34" charset="0"/>
              </a:rPr>
              <a:t>Elimination </a:t>
            </a:r>
            <a:r>
              <a:rPr lang="fr-FR" sz="2200" dirty="0">
                <a:latin typeface="Arial Black" pitchFamily="34" charset="0"/>
              </a:rPr>
              <a:t>: 90 % fèces, 10 % </a:t>
            </a:r>
            <a:r>
              <a:rPr lang="fr-FR" sz="2200" dirty="0" smtClean="0">
                <a:latin typeface="Arial Black" pitchFamily="34" charset="0"/>
              </a:rPr>
              <a:t>urines</a:t>
            </a:r>
          </a:p>
          <a:p>
            <a:r>
              <a:rPr lang="fr-FR" sz="2200" b="1" i="1" u="sng" dirty="0">
                <a:latin typeface="Arial Black" pitchFamily="34" charset="0"/>
              </a:rPr>
              <a:t>Les avantages </a:t>
            </a:r>
            <a:r>
              <a:rPr lang="fr-FR" sz="2200" dirty="0">
                <a:latin typeface="Arial Black" pitchFamily="34" charset="0"/>
              </a:rPr>
              <a:t>:</a:t>
            </a:r>
            <a:r>
              <a:rPr lang="fr-FR" sz="2200" dirty="0" smtClean="0">
                <a:latin typeface="Arial Black" pitchFamily="34" charset="0"/>
              </a:rPr>
              <a:t> </a:t>
            </a:r>
          </a:p>
          <a:p>
            <a:r>
              <a:rPr lang="fr-FR" sz="2200" dirty="0" smtClean="0">
                <a:latin typeface="Arial Black" pitchFamily="34" charset="0"/>
              </a:rPr>
              <a:t> </a:t>
            </a:r>
            <a:r>
              <a:rPr lang="fr-FR" sz="2200" dirty="0">
                <a:latin typeface="Arial Black" pitchFamily="34" charset="0"/>
              </a:rPr>
              <a:t>Une AMM pour un traitement de 6 j dans les infections de la peau et des parties molles. </a:t>
            </a:r>
            <a:endParaRPr lang="fr-FR" sz="2200" dirty="0" smtClean="0">
              <a:latin typeface="Arial Black" pitchFamily="34" charset="0"/>
            </a:endParaRPr>
          </a:p>
          <a:p>
            <a:r>
              <a:rPr lang="fr-FR" sz="2200" dirty="0" smtClean="0">
                <a:latin typeface="Arial Black" pitchFamily="34" charset="0"/>
              </a:rPr>
              <a:t> </a:t>
            </a:r>
            <a:r>
              <a:rPr lang="fr-FR" sz="2200" dirty="0">
                <a:latin typeface="Arial Black" pitchFamily="34" charset="0"/>
              </a:rPr>
              <a:t>1 seule prise par jour. </a:t>
            </a:r>
            <a:endParaRPr lang="fr-FR" sz="2200" dirty="0" smtClean="0">
              <a:latin typeface="Arial Black" pitchFamily="34" charset="0"/>
            </a:endParaRPr>
          </a:p>
          <a:p>
            <a:r>
              <a:rPr lang="fr-FR" sz="2200" dirty="0" smtClean="0">
                <a:latin typeface="Arial Black" pitchFamily="34" charset="0"/>
              </a:rPr>
              <a:t> </a:t>
            </a:r>
            <a:r>
              <a:rPr lang="fr-FR" sz="2200" dirty="0" err="1">
                <a:latin typeface="Arial Black" pitchFamily="34" charset="0"/>
              </a:rPr>
              <a:t>Hématotoxicité</a:t>
            </a:r>
            <a:r>
              <a:rPr lang="fr-FR" sz="2200" dirty="0">
                <a:latin typeface="Arial Black" pitchFamily="34" charset="0"/>
              </a:rPr>
              <a:t> moindre, permettant des traitements prolongés</a:t>
            </a:r>
          </a:p>
        </p:txBody>
      </p:sp>
    </p:spTree>
    <p:extLst>
      <p:ext uri="{BB962C8B-B14F-4D97-AF65-F5344CB8AC3E}">
        <p14:creationId xmlns:p14="http://schemas.microsoft.com/office/powerpoint/2010/main" val="25240242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err="1" smtClean="0">
                <a:solidFill>
                  <a:schemeClr val="tx1"/>
                </a:solidFill>
              </a:rPr>
              <a:t>Ceftolozane</a:t>
            </a:r>
            <a:r>
              <a:rPr lang="fr-FR" b="1" dirty="0" smtClean="0">
                <a:solidFill>
                  <a:schemeClr val="tx1"/>
                </a:solidFill>
              </a:rPr>
              <a:t>/</a:t>
            </a:r>
            <a:r>
              <a:rPr lang="fr-FR" b="1" dirty="0" err="1" smtClean="0">
                <a:solidFill>
                  <a:schemeClr val="tx1"/>
                </a:solidFill>
              </a:rPr>
              <a:t>Tazobactam:Zerbaxa</a:t>
            </a:r>
            <a:r>
              <a:rPr lang="fr-FR" b="1" dirty="0" smtClean="0">
                <a:solidFill>
                  <a:schemeClr val="tx1"/>
                </a:solidFill>
              </a:rPr>
              <a:t>*</a:t>
            </a:r>
            <a:r>
              <a:rPr lang="fr-FR" b="1" dirty="0">
                <a:solidFill>
                  <a:schemeClr val="tx1"/>
                </a:solidFill>
              </a:rPr>
              <a:t/>
            </a:r>
            <a:br>
              <a:rPr lang="fr-FR" b="1" dirty="0">
                <a:solidFill>
                  <a:schemeClr val="tx1"/>
                </a:solidFill>
              </a:rPr>
            </a:b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17856"/>
          </a:xfrm>
        </p:spPr>
        <p:txBody>
          <a:bodyPr>
            <a:normAutofit/>
          </a:bodyPr>
          <a:lstStyle/>
          <a:p>
            <a:r>
              <a:rPr lang="fr-FR" dirty="0" err="1" smtClean="0">
                <a:latin typeface="Arial Black" pitchFamily="34" charset="0"/>
              </a:rPr>
              <a:t>Ceftolozane</a:t>
            </a:r>
            <a:r>
              <a:rPr lang="fr-FR" dirty="0" smtClean="0">
                <a:latin typeface="Arial Black" pitchFamily="34" charset="0"/>
              </a:rPr>
              <a:t> : </a:t>
            </a:r>
            <a:r>
              <a:rPr lang="fr-FR" dirty="0">
                <a:latin typeface="Arial Black" pitchFamily="34" charset="0"/>
              </a:rPr>
              <a:t>activité anti-pyocyanique +++ </a:t>
            </a:r>
          </a:p>
          <a:p>
            <a:r>
              <a:rPr lang="fr-FR" dirty="0" err="1" smtClean="0">
                <a:latin typeface="Arial Black" pitchFamily="34" charset="0"/>
              </a:rPr>
              <a:t>Ceftolozane</a:t>
            </a:r>
            <a:r>
              <a:rPr lang="fr-FR" dirty="0" smtClean="0">
                <a:latin typeface="Arial Black" pitchFamily="34" charset="0"/>
              </a:rPr>
              <a:t>/</a:t>
            </a:r>
            <a:r>
              <a:rPr lang="fr-FR" dirty="0" err="1" smtClean="0">
                <a:latin typeface="Arial Black" pitchFamily="34" charset="0"/>
              </a:rPr>
              <a:t>tazobactam</a:t>
            </a:r>
            <a:r>
              <a:rPr lang="fr-FR" dirty="0" smtClean="0">
                <a:latin typeface="Arial Black" pitchFamily="34" charset="0"/>
              </a:rPr>
              <a:t> </a:t>
            </a:r>
            <a:r>
              <a:rPr lang="fr-FR" dirty="0">
                <a:latin typeface="Arial Black" pitchFamily="34" charset="0"/>
              </a:rPr>
              <a:t>:</a:t>
            </a:r>
            <a:r>
              <a:rPr lang="fr-FR" dirty="0" smtClean="0">
                <a:latin typeface="Arial Black" pitchFamily="34" charset="0"/>
              </a:rPr>
              <a:t> Spectre </a:t>
            </a:r>
            <a:r>
              <a:rPr lang="fr-FR" dirty="0">
                <a:latin typeface="Arial Black" pitchFamily="34" charset="0"/>
              </a:rPr>
              <a:t>large incluant les entérobactéries sécrétrices de </a:t>
            </a:r>
            <a:r>
              <a:rPr lang="fr-FR" dirty="0" smtClean="0">
                <a:latin typeface="Arial Black" pitchFamily="34" charset="0"/>
              </a:rPr>
              <a:t>BLSE</a:t>
            </a:r>
          </a:p>
          <a:p>
            <a:r>
              <a:rPr lang="fr-FR" dirty="0" smtClean="0">
                <a:latin typeface="Arial Black" pitchFamily="34" charset="0"/>
              </a:rPr>
              <a:t>Flacons </a:t>
            </a:r>
            <a:r>
              <a:rPr lang="fr-FR" dirty="0">
                <a:latin typeface="Arial Black" pitchFamily="34" charset="0"/>
              </a:rPr>
              <a:t>1500 mg pour </a:t>
            </a:r>
            <a:r>
              <a:rPr lang="fr-FR" dirty="0" smtClean="0">
                <a:latin typeface="Arial Black" pitchFamily="34" charset="0"/>
              </a:rPr>
              <a:t>IV </a:t>
            </a:r>
            <a:r>
              <a:rPr lang="fr-FR" dirty="0">
                <a:latin typeface="Arial Black" pitchFamily="34" charset="0"/>
              </a:rPr>
              <a:t>(1 g </a:t>
            </a:r>
            <a:r>
              <a:rPr lang="fr-FR" dirty="0" err="1">
                <a:latin typeface="Arial Black" pitchFamily="34" charset="0"/>
              </a:rPr>
              <a:t>Ceftolozane</a:t>
            </a:r>
            <a:r>
              <a:rPr lang="fr-FR" dirty="0">
                <a:latin typeface="Arial Black" pitchFamily="34" charset="0"/>
              </a:rPr>
              <a:t>/0,5 g </a:t>
            </a:r>
            <a:r>
              <a:rPr lang="fr-FR" dirty="0" err="1">
                <a:latin typeface="Arial Black" pitchFamily="34" charset="0"/>
              </a:rPr>
              <a:t>Tazobactam</a:t>
            </a:r>
            <a:r>
              <a:rPr lang="fr-FR" dirty="0">
                <a:latin typeface="Arial Black" pitchFamily="34" charset="0"/>
              </a:rPr>
              <a:t>) 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Posologie </a:t>
            </a:r>
            <a:r>
              <a:rPr lang="fr-FR" dirty="0">
                <a:latin typeface="Arial Black" pitchFamily="34" charset="0"/>
              </a:rPr>
              <a:t>: </a:t>
            </a:r>
            <a:r>
              <a:rPr lang="fr-FR" dirty="0" smtClean="0">
                <a:latin typeface="Arial Black" pitchFamily="34" charset="0"/>
              </a:rPr>
              <a:t>1500 </a:t>
            </a:r>
            <a:r>
              <a:rPr lang="fr-FR" dirty="0">
                <a:latin typeface="Arial Black" pitchFamily="34" charset="0"/>
              </a:rPr>
              <a:t>mg X 3/j </a:t>
            </a:r>
            <a:r>
              <a:rPr lang="fr-FR" dirty="0" smtClean="0">
                <a:latin typeface="Arial Black" pitchFamily="34" charset="0"/>
              </a:rPr>
              <a:t> </a:t>
            </a:r>
            <a:endParaRPr lang="fr-FR" dirty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Elimination rénale (Adaptation </a:t>
            </a:r>
            <a:r>
              <a:rPr lang="fr-FR" dirty="0">
                <a:latin typeface="Arial Black" pitchFamily="34" charset="0"/>
              </a:rPr>
              <a:t>à la fonction </a:t>
            </a:r>
            <a:r>
              <a:rPr lang="fr-FR" dirty="0" smtClean="0">
                <a:latin typeface="Arial Black" pitchFamily="34" charset="0"/>
              </a:rPr>
              <a:t>rénale)</a:t>
            </a:r>
            <a:endParaRPr lang="fr-F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0692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       </a:t>
            </a:r>
            <a:r>
              <a:rPr lang="fr-FR" b="1" dirty="0" err="1" smtClean="0">
                <a:solidFill>
                  <a:schemeClr val="tx1"/>
                </a:solidFill>
              </a:rPr>
              <a:t>Avibactam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Arial Black" pitchFamily="34" charset="0"/>
              </a:rPr>
              <a:t>Inhibiteur </a:t>
            </a:r>
            <a:r>
              <a:rPr lang="fr-FR" dirty="0">
                <a:latin typeface="Arial Black" pitchFamily="34" charset="0"/>
              </a:rPr>
              <a:t>de bêta-</a:t>
            </a:r>
            <a:r>
              <a:rPr lang="fr-FR" dirty="0" err="1">
                <a:latin typeface="Arial Black" pitchFamily="34" charset="0"/>
              </a:rPr>
              <a:t>lactamases</a:t>
            </a:r>
            <a:r>
              <a:rPr lang="fr-FR" dirty="0">
                <a:latin typeface="Arial Black" pitchFamily="34" charset="0"/>
              </a:rPr>
              <a:t> non-bêta-</a:t>
            </a:r>
            <a:r>
              <a:rPr lang="fr-FR" dirty="0" err="1">
                <a:latin typeface="Arial Black" pitchFamily="34" charset="0"/>
              </a:rPr>
              <a:t>lactamine</a:t>
            </a:r>
            <a:r>
              <a:rPr lang="fr-FR" dirty="0">
                <a:latin typeface="Arial Black" pitchFamily="34" charset="0"/>
              </a:rPr>
              <a:t> 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Spectre </a:t>
            </a:r>
            <a:r>
              <a:rPr lang="fr-FR" dirty="0">
                <a:latin typeface="Arial Black" pitchFamily="34" charset="0"/>
              </a:rPr>
              <a:t>: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– </a:t>
            </a:r>
            <a:r>
              <a:rPr lang="fr-FR" dirty="0">
                <a:latin typeface="Arial Black" pitchFamily="34" charset="0"/>
              </a:rPr>
              <a:t>BLSE de classes A et D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– </a:t>
            </a:r>
            <a:r>
              <a:rPr lang="fr-FR" dirty="0">
                <a:latin typeface="Arial Black" pitchFamily="34" charset="0"/>
              </a:rPr>
              <a:t>enzymes de classe A, dont KPC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– </a:t>
            </a:r>
            <a:r>
              <a:rPr lang="fr-FR" dirty="0">
                <a:latin typeface="Arial Black" pitchFamily="34" charset="0"/>
              </a:rPr>
              <a:t>Enzymes de classe C : </a:t>
            </a:r>
            <a:r>
              <a:rPr lang="fr-FR" dirty="0" err="1">
                <a:latin typeface="Arial Black" pitchFamily="34" charset="0"/>
              </a:rPr>
              <a:t>AmpC</a:t>
            </a:r>
            <a:r>
              <a:rPr lang="fr-FR" dirty="0">
                <a:latin typeface="Arial Black" pitchFamily="34" charset="0"/>
              </a:rPr>
              <a:t>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– </a:t>
            </a:r>
            <a:r>
              <a:rPr lang="fr-FR" dirty="0">
                <a:latin typeface="Arial Black" pitchFamily="34" charset="0"/>
              </a:rPr>
              <a:t>Certaines enzymes de classe D : Certaines OXA (OXA-48)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– </a:t>
            </a:r>
            <a:r>
              <a:rPr lang="fr-FR" dirty="0">
                <a:latin typeface="Arial Black" pitchFamily="34" charset="0"/>
              </a:rPr>
              <a:t>M. </a:t>
            </a:r>
            <a:r>
              <a:rPr lang="fr-FR" dirty="0" err="1" smtClean="0">
                <a:latin typeface="Arial Black" pitchFamily="34" charset="0"/>
              </a:rPr>
              <a:t>tuberculosis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Inactif </a:t>
            </a:r>
            <a:r>
              <a:rPr lang="fr-FR" dirty="0">
                <a:latin typeface="Arial Black" pitchFamily="34" charset="0"/>
              </a:rPr>
              <a:t>: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• </a:t>
            </a:r>
            <a:r>
              <a:rPr lang="fr-FR" dirty="0">
                <a:latin typeface="Arial Black" pitchFamily="34" charset="0"/>
              </a:rPr>
              <a:t>Classe B : VIM, NDM-1, et autres </a:t>
            </a:r>
            <a:r>
              <a:rPr lang="fr-FR" dirty="0" err="1">
                <a:latin typeface="Arial Black" pitchFamily="34" charset="0"/>
              </a:rPr>
              <a:t>métalloprotéases</a:t>
            </a:r>
            <a:r>
              <a:rPr lang="fr-FR" dirty="0">
                <a:latin typeface="Arial Black" pitchFamily="34" charset="0"/>
              </a:rPr>
              <a:t>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• </a:t>
            </a:r>
            <a:r>
              <a:rPr lang="fr-FR" dirty="0">
                <a:latin typeface="Arial Black" pitchFamily="34" charset="0"/>
              </a:rPr>
              <a:t>OXA-23, OXA 24/40 (</a:t>
            </a:r>
            <a:r>
              <a:rPr lang="fr-FR" dirty="0" err="1">
                <a:latin typeface="Arial Black" pitchFamily="34" charset="0"/>
              </a:rPr>
              <a:t>Acinetobacter</a:t>
            </a:r>
            <a:r>
              <a:rPr lang="fr-FR" dirty="0">
                <a:latin typeface="Arial Black" pitchFamily="34" charset="0"/>
              </a:rPr>
              <a:t> </a:t>
            </a:r>
            <a:r>
              <a:rPr lang="fr-FR" dirty="0" err="1">
                <a:latin typeface="Arial Black" pitchFamily="34" charset="0"/>
              </a:rPr>
              <a:t>baumanii</a:t>
            </a:r>
            <a:r>
              <a:rPr lang="fr-FR" dirty="0">
                <a:latin typeface="Arial Black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097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KETOLIDES</a:t>
            </a:r>
            <a:r>
              <a:rPr lang="en-US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b="1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3600" b="1" dirty="0" err="1" smtClean="0">
                <a:latin typeface="Arial Black" pitchFamily="34" charset="0"/>
              </a:rPr>
              <a:t>Telithromycine</a:t>
            </a:r>
            <a:r>
              <a:rPr lang="en-US" sz="3600" b="1" dirty="0" smtClean="0">
                <a:latin typeface="Arial Black" pitchFamily="34" charset="0"/>
              </a:rPr>
              <a:t>:  </a:t>
            </a:r>
            <a:r>
              <a:rPr lang="en-US" sz="3600" b="1" dirty="0" err="1" smtClean="0">
                <a:latin typeface="Arial Black" pitchFamily="34" charset="0"/>
              </a:rPr>
              <a:t>ketek</a:t>
            </a:r>
            <a:r>
              <a:rPr lang="fr-FR" sz="3600" b="1" dirty="0" smtClean="0">
                <a:latin typeface="Arial Black" pitchFamily="34" charset="0"/>
              </a:rPr>
              <a:t>®</a:t>
            </a:r>
            <a:r>
              <a:rPr lang="en-US" sz="3600" b="1" dirty="0" smtClean="0">
                <a:latin typeface="Arial Black" pitchFamily="34" charset="0"/>
              </a:rPr>
              <a:t> 400 mg 2cp /j</a:t>
            </a:r>
            <a:endParaRPr lang="fr-FR" sz="36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10376"/>
          </a:xfrm>
        </p:spPr>
        <p:txBody>
          <a:bodyPr>
            <a:normAutofit/>
          </a:bodyPr>
          <a:lstStyle/>
          <a:p>
            <a:r>
              <a:rPr lang="fr-FR" sz="4400" b="1" dirty="0" err="1">
                <a:solidFill>
                  <a:schemeClr val="tx1"/>
                </a:solidFill>
              </a:rPr>
              <a:t>Ceftazidime-avibactam</a:t>
            </a:r>
            <a:r>
              <a:rPr lang="fr-FR" sz="4400" b="1" dirty="0">
                <a:solidFill>
                  <a:schemeClr val="tx1"/>
                </a:solidFill>
              </a:rPr>
              <a:t> </a:t>
            </a:r>
            <a:r>
              <a:rPr lang="fr-FR" sz="4400" b="1" dirty="0" smtClean="0">
                <a:solidFill>
                  <a:schemeClr val="tx1"/>
                </a:solidFill>
              </a:rPr>
              <a:t>: </a:t>
            </a:r>
            <a:r>
              <a:rPr lang="fr-FR" sz="4400" b="1" dirty="0" err="1" smtClean="0">
                <a:solidFill>
                  <a:schemeClr val="tx1"/>
                </a:solidFill>
              </a:rPr>
              <a:t>Zavicefta</a:t>
            </a:r>
            <a:r>
              <a:rPr lang="fr-FR" sz="4400" b="1" dirty="0" smtClean="0">
                <a:solidFill>
                  <a:schemeClr val="tx1"/>
                </a:solidFill>
              </a:rPr>
              <a:t>*</a:t>
            </a:r>
            <a:endParaRPr lang="fr-FR" sz="44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Arial Black" pitchFamily="34" charset="0"/>
              </a:rPr>
              <a:t>•Spectre </a:t>
            </a:r>
            <a:r>
              <a:rPr lang="fr-FR" dirty="0">
                <a:latin typeface="Arial Black" pitchFamily="34" charset="0"/>
              </a:rPr>
              <a:t>de la </a:t>
            </a:r>
            <a:r>
              <a:rPr lang="fr-FR" dirty="0" err="1">
                <a:latin typeface="Arial Black" pitchFamily="34" charset="0"/>
              </a:rPr>
              <a:t>ceftazidime</a:t>
            </a:r>
            <a:r>
              <a:rPr lang="fr-FR" dirty="0">
                <a:latin typeface="Arial Black" pitchFamily="34" charset="0"/>
              </a:rPr>
              <a:t>, + inhibition large de </a:t>
            </a:r>
            <a:r>
              <a:rPr lang="el-GR" dirty="0">
                <a:latin typeface="Arial Black" pitchFamily="34" charset="0"/>
              </a:rPr>
              <a:t>β-</a:t>
            </a:r>
            <a:r>
              <a:rPr lang="fr-FR" dirty="0" err="1">
                <a:latin typeface="Arial Black" pitchFamily="34" charset="0"/>
              </a:rPr>
              <a:t>lactamases</a:t>
            </a:r>
            <a:r>
              <a:rPr lang="fr-FR" dirty="0">
                <a:latin typeface="Arial Black" pitchFamily="34" charset="0"/>
              </a:rPr>
              <a:t>. 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• Peu </a:t>
            </a:r>
            <a:r>
              <a:rPr lang="fr-FR" dirty="0">
                <a:latin typeface="Arial Black" pitchFamily="34" charset="0"/>
              </a:rPr>
              <a:t>d’activité sur </a:t>
            </a:r>
            <a:r>
              <a:rPr lang="fr-FR" dirty="0" smtClean="0">
                <a:latin typeface="Arial Black" pitchFamily="34" charset="0"/>
              </a:rPr>
              <a:t>:Gram </a:t>
            </a:r>
            <a:r>
              <a:rPr lang="fr-FR" dirty="0">
                <a:latin typeface="Arial Black" pitchFamily="34" charset="0"/>
              </a:rPr>
              <a:t>+ </a:t>
            </a:r>
            <a:r>
              <a:rPr lang="fr-FR" dirty="0" smtClean="0">
                <a:latin typeface="Arial Black" pitchFamily="34" charset="0"/>
              </a:rPr>
              <a:t>et </a:t>
            </a:r>
            <a:r>
              <a:rPr lang="fr-FR" dirty="0" err="1" smtClean="0">
                <a:latin typeface="Arial Black" pitchFamily="34" charset="0"/>
              </a:rPr>
              <a:t>Acinetobacter</a:t>
            </a:r>
            <a:r>
              <a:rPr lang="fr-FR" dirty="0" smtClean="0">
                <a:latin typeface="Arial Black" pitchFamily="34" charset="0"/>
              </a:rPr>
              <a:t> </a:t>
            </a:r>
          </a:p>
          <a:p>
            <a:r>
              <a:rPr lang="fr-FR" dirty="0" smtClean="0">
                <a:latin typeface="Arial Black" pitchFamily="34" charset="0"/>
              </a:rPr>
              <a:t>• </a:t>
            </a:r>
            <a:r>
              <a:rPr lang="fr-FR" dirty="0">
                <a:latin typeface="Arial Black" pitchFamily="34" charset="0"/>
              </a:rPr>
              <a:t>Activité variable sur B. </a:t>
            </a:r>
            <a:r>
              <a:rPr lang="fr-FR" dirty="0" err="1">
                <a:latin typeface="Arial Black" pitchFamily="34" charset="0"/>
              </a:rPr>
              <a:t>fragilis</a:t>
            </a:r>
            <a:r>
              <a:rPr lang="fr-FR" dirty="0">
                <a:latin typeface="Arial Black" pitchFamily="34" charset="0"/>
              </a:rPr>
              <a:t> 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Posologie </a:t>
            </a:r>
            <a:r>
              <a:rPr lang="fr-FR" dirty="0">
                <a:latin typeface="Arial Black" pitchFamily="34" charset="0"/>
              </a:rPr>
              <a:t>: • 2,5 g (2 g </a:t>
            </a:r>
            <a:r>
              <a:rPr lang="fr-FR" dirty="0" err="1">
                <a:latin typeface="Arial Black" pitchFamily="34" charset="0"/>
              </a:rPr>
              <a:t>Ceftazidime</a:t>
            </a:r>
            <a:r>
              <a:rPr lang="fr-FR" dirty="0">
                <a:latin typeface="Arial Black" pitchFamily="34" charset="0"/>
              </a:rPr>
              <a:t>, 0,5 g </a:t>
            </a:r>
            <a:r>
              <a:rPr lang="fr-FR" dirty="0" err="1">
                <a:latin typeface="Arial Black" pitchFamily="34" charset="0"/>
              </a:rPr>
              <a:t>Avibactam</a:t>
            </a:r>
            <a:r>
              <a:rPr lang="fr-FR" dirty="0">
                <a:latin typeface="Arial Black" pitchFamily="34" charset="0"/>
              </a:rPr>
              <a:t>) X 3/j </a:t>
            </a:r>
            <a:endParaRPr lang="fr-FR" dirty="0" smtClean="0">
              <a:latin typeface="Arial Black" pitchFamily="34" charset="0"/>
            </a:endParaRPr>
          </a:p>
          <a:p>
            <a:r>
              <a:rPr lang="fr-FR" dirty="0" smtClean="0">
                <a:latin typeface="Arial Black" pitchFamily="34" charset="0"/>
              </a:rPr>
              <a:t>• </a:t>
            </a:r>
            <a:r>
              <a:rPr lang="fr-FR" dirty="0">
                <a:latin typeface="Arial Black" pitchFamily="34" charset="0"/>
              </a:rPr>
              <a:t>Perfusions de 2 h</a:t>
            </a:r>
          </a:p>
        </p:txBody>
      </p:sp>
    </p:spTree>
    <p:extLst>
      <p:ext uri="{BB962C8B-B14F-4D97-AF65-F5344CB8AC3E}">
        <p14:creationId xmlns:p14="http://schemas.microsoft.com/office/powerpoint/2010/main" val="7880657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err="1">
                <a:latin typeface="Arial Black" pitchFamily="34" charset="0"/>
              </a:rPr>
              <a:t>Aztreonam</a:t>
            </a:r>
            <a:r>
              <a:rPr lang="fr-FR" sz="4000" dirty="0">
                <a:latin typeface="Arial Black" pitchFamily="34" charset="0"/>
              </a:rPr>
              <a:t> </a:t>
            </a:r>
            <a:r>
              <a:rPr lang="fr-FR" sz="4000" dirty="0" smtClean="0">
                <a:latin typeface="Arial Black" pitchFamily="34" charset="0"/>
              </a:rPr>
              <a:t>– </a:t>
            </a:r>
            <a:r>
              <a:rPr lang="fr-FR" sz="4000" dirty="0" err="1" smtClean="0">
                <a:latin typeface="Arial Black" pitchFamily="34" charset="0"/>
              </a:rPr>
              <a:t>Avibactam</a:t>
            </a:r>
            <a:endParaRPr lang="fr-FR" sz="4000" dirty="0" smtClean="0">
              <a:latin typeface="Arial Black" pitchFamily="34" charset="0"/>
            </a:endParaRPr>
          </a:p>
          <a:p>
            <a:r>
              <a:rPr lang="fr-FR" sz="4000" dirty="0" err="1">
                <a:latin typeface="Arial Black" pitchFamily="34" charset="0"/>
              </a:rPr>
              <a:t>Imipénème</a:t>
            </a:r>
            <a:r>
              <a:rPr lang="fr-FR" sz="4000" dirty="0">
                <a:latin typeface="Arial Black" pitchFamily="34" charset="0"/>
              </a:rPr>
              <a:t>/</a:t>
            </a:r>
            <a:r>
              <a:rPr lang="fr-FR" sz="4000" dirty="0" err="1">
                <a:latin typeface="Arial Black" pitchFamily="34" charset="0"/>
              </a:rPr>
              <a:t>cilastatine</a:t>
            </a:r>
            <a:r>
              <a:rPr lang="fr-FR" sz="4000" dirty="0">
                <a:latin typeface="Arial Black" pitchFamily="34" charset="0"/>
              </a:rPr>
              <a:t> – </a:t>
            </a:r>
            <a:r>
              <a:rPr lang="fr-FR" sz="4000" dirty="0" err="1" smtClean="0">
                <a:latin typeface="Arial Black" pitchFamily="34" charset="0"/>
              </a:rPr>
              <a:t>Relebactam</a:t>
            </a:r>
            <a:endParaRPr lang="fr-FR" sz="4000" dirty="0" smtClean="0">
              <a:latin typeface="Arial Black" pitchFamily="34" charset="0"/>
            </a:endParaRPr>
          </a:p>
          <a:p>
            <a:r>
              <a:rPr lang="fr-FR" sz="4000" dirty="0" err="1" smtClean="0">
                <a:latin typeface="Arial Black" pitchFamily="34" charset="0"/>
              </a:rPr>
              <a:t>Méropénème-Vaborbactam</a:t>
            </a:r>
            <a:endParaRPr lang="fr-FR" sz="4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5617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/>
            </a:r>
            <a:br>
              <a:rPr lang="fr-FR" b="1" dirty="0" smtClean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       </a:t>
            </a:r>
            <a:r>
              <a:rPr lang="fr-FR" b="1" dirty="0" err="1" smtClean="0">
                <a:solidFill>
                  <a:schemeClr val="tx1"/>
                </a:solidFill>
              </a:rPr>
              <a:t>Témocilline</a:t>
            </a:r>
            <a:r>
              <a:rPr lang="fr-FR" b="1" dirty="0" smtClean="0">
                <a:solidFill>
                  <a:schemeClr val="tx1"/>
                </a:solidFill>
              </a:rPr>
              <a:t> : </a:t>
            </a:r>
            <a:r>
              <a:rPr lang="fr-FR" b="1" dirty="0" err="1" smtClean="0">
                <a:solidFill>
                  <a:schemeClr val="tx1"/>
                </a:solidFill>
              </a:rPr>
              <a:t>Negaban</a:t>
            </a:r>
            <a:r>
              <a:rPr lang="fr-FR" b="1" dirty="0" smtClean="0">
                <a:solidFill>
                  <a:schemeClr val="tx1"/>
                </a:solidFill>
              </a:rPr>
              <a:t>*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latin typeface="Arial Black" pitchFamily="34" charset="0"/>
              </a:rPr>
              <a:t>Pénicilline </a:t>
            </a:r>
            <a:r>
              <a:rPr lang="fr-FR" dirty="0">
                <a:latin typeface="Arial Black" pitchFamily="34" charset="0"/>
              </a:rPr>
              <a:t>dérivée de la </a:t>
            </a:r>
            <a:r>
              <a:rPr lang="fr-FR" dirty="0" err="1">
                <a:latin typeface="Arial Black" pitchFamily="34" charset="0"/>
              </a:rPr>
              <a:t>ticarcilline</a:t>
            </a:r>
            <a:r>
              <a:rPr lang="fr-FR" dirty="0">
                <a:latin typeface="Arial Black" pitchFamily="34" charset="0"/>
              </a:rPr>
              <a:t> </a:t>
            </a:r>
            <a:endParaRPr lang="fr-F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 Black" pitchFamily="34" charset="0"/>
              </a:rPr>
              <a:t>- </a:t>
            </a:r>
            <a:r>
              <a:rPr lang="fr-FR" dirty="0">
                <a:latin typeface="Arial Black" pitchFamily="34" charset="0"/>
              </a:rPr>
              <a:t>Son spectre étroit: • Actif vis-à-vis de la pluparts des bactéries à Gram </a:t>
            </a:r>
            <a:r>
              <a:rPr lang="fr-FR" dirty="0" smtClean="0">
                <a:latin typeface="Arial Black" pitchFamily="34" charset="0"/>
              </a:rPr>
              <a:t>négatif</a:t>
            </a:r>
            <a:endParaRPr lang="fr-FR" dirty="0">
              <a:latin typeface="Arial Black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 Black" pitchFamily="34" charset="0"/>
              </a:rPr>
              <a:t>-</a:t>
            </a:r>
            <a:r>
              <a:rPr lang="fr-FR" dirty="0" smtClean="0">
                <a:latin typeface="Arial Black" pitchFamily="34" charset="0"/>
              </a:rPr>
              <a:t>Inactive </a:t>
            </a:r>
            <a:r>
              <a:rPr lang="fr-FR" dirty="0">
                <a:latin typeface="Arial Black" pitchFamily="34" charset="0"/>
              </a:rPr>
              <a:t>sur : – P. </a:t>
            </a:r>
            <a:r>
              <a:rPr lang="fr-FR" dirty="0" err="1">
                <a:latin typeface="Arial Black" pitchFamily="34" charset="0"/>
              </a:rPr>
              <a:t>aeruginosa</a:t>
            </a:r>
            <a:r>
              <a:rPr lang="fr-FR" dirty="0">
                <a:latin typeface="Arial Black" pitchFamily="34" charset="0"/>
              </a:rPr>
              <a:t> – </a:t>
            </a:r>
            <a:r>
              <a:rPr lang="fr-FR" dirty="0" err="1">
                <a:latin typeface="Arial Black" pitchFamily="34" charset="0"/>
              </a:rPr>
              <a:t>Acinetobacter</a:t>
            </a:r>
            <a:r>
              <a:rPr lang="fr-FR" dirty="0">
                <a:latin typeface="Arial Black" pitchFamily="34" charset="0"/>
              </a:rPr>
              <a:t> </a:t>
            </a:r>
            <a:r>
              <a:rPr lang="fr-FR" dirty="0" err="1" smtClean="0">
                <a:latin typeface="Arial Black" pitchFamily="34" charset="0"/>
              </a:rPr>
              <a:t>baumanii</a:t>
            </a:r>
            <a:r>
              <a:rPr lang="fr-FR" dirty="0" smtClean="0">
                <a:latin typeface="Arial Black" pitchFamily="34" charset="0"/>
              </a:rPr>
              <a:t> </a:t>
            </a:r>
            <a:r>
              <a:rPr lang="fr-FR" dirty="0">
                <a:latin typeface="Arial Black" pitchFamily="34" charset="0"/>
              </a:rPr>
              <a:t>– </a:t>
            </a:r>
            <a:r>
              <a:rPr lang="fr-FR" dirty="0" err="1">
                <a:latin typeface="Arial Black" pitchFamily="34" charset="0"/>
              </a:rPr>
              <a:t>Stenotrophomonas</a:t>
            </a:r>
            <a:r>
              <a:rPr lang="fr-FR" dirty="0">
                <a:latin typeface="Arial Black" pitchFamily="34" charset="0"/>
              </a:rPr>
              <a:t> </a:t>
            </a:r>
            <a:r>
              <a:rPr lang="fr-FR" dirty="0" err="1">
                <a:latin typeface="Arial Black" pitchFamily="34" charset="0"/>
              </a:rPr>
              <a:t>maltophilia</a:t>
            </a:r>
            <a:r>
              <a:rPr lang="fr-FR" dirty="0">
                <a:latin typeface="Arial Black" pitchFamily="34" charset="0"/>
              </a:rPr>
              <a:t> – Gram + – Les </a:t>
            </a:r>
            <a:r>
              <a:rPr lang="fr-FR" dirty="0" smtClean="0">
                <a:latin typeface="Arial Black" pitchFamily="34" charset="0"/>
              </a:rPr>
              <a:t>anaérobies</a:t>
            </a:r>
          </a:p>
          <a:p>
            <a:r>
              <a:rPr lang="fr-FR" dirty="0" smtClean="0">
                <a:latin typeface="Arial Black" pitchFamily="34" charset="0"/>
              </a:rPr>
              <a:t>Alternative </a:t>
            </a:r>
            <a:r>
              <a:rPr lang="fr-FR" dirty="0">
                <a:latin typeface="Arial Black" pitchFamily="34" charset="0"/>
              </a:rPr>
              <a:t>+++ aux </a:t>
            </a:r>
            <a:r>
              <a:rPr lang="fr-FR" dirty="0" err="1">
                <a:latin typeface="Arial Black" pitchFamily="34" charset="0"/>
              </a:rPr>
              <a:t>carbapénèmes</a:t>
            </a:r>
            <a:r>
              <a:rPr lang="fr-FR" dirty="0">
                <a:latin typeface="Arial Black" pitchFamily="34" charset="0"/>
              </a:rPr>
              <a:t> sur infections documentées à </a:t>
            </a:r>
            <a:r>
              <a:rPr lang="fr-FR" dirty="0" smtClean="0">
                <a:latin typeface="Arial Black" pitchFamily="34" charset="0"/>
              </a:rPr>
              <a:t>BLSE.</a:t>
            </a:r>
          </a:p>
          <a:p>
            <a:r>
              <a:rPr lang="fr-FR" dirty="0" smtClean="0">
                <a:latin typeface="Arial Black" pitchFamily="34" charset="0"/>
              </a:rPr>
              <a:t>Posologie </a:t>
            </a:r>
            <a:r>
              <a:rPr lang="fr-FR" dirty="0">
                <a:latin typeface="Arial Black" pitchFamily="34" charset="0"/>
              </a:rPr>
              <a:t>4 g/j discontinu ou continu, 6 g sur infections sévères et/ou réa</a:t>
            </a:r>
          </a:p>
        </p:txBody>
      </p:sp>
    </p:spTree>
    <p:extLst>
      <p:ext uri="{BB962C8B-B14F-4D97-AF65-F5344CB8AC3E}">
        <p14:creationId xmlns:p14="http://schemas.microsoft.com/office/powerpoint/2010/main" val="4000762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LINCOSAMIDES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600" b="1" dirty="0" smtClean="0">
                <a:latin typeface="Arial Black" pitchFamily="34" charset="0"/>
              </a:rPr>
              <a:t>Clindamycine:  </a:t>
            </a:r>
            <a:r>
              <a:rPr lang="fr-FR" sz="3600" b="1" dirty="0" err="1" smtClean="0">
                <a:latin typeface="Arial Black" pitchFamily="34" charset="0"/>
              </a:rPr>
              <a:t>Dalacine</a:t>
            </a:r>
            <a:r>
              <a:rPr lang="fr-FR" sz="3600" b="1" dirty="0" smtClean="0">
                <a:latin typeface="Arial Black" pitchFamily="34" charset="0"/>
              </a:rPr>
              <a:t>® gel300, </a:t>
            </a:r>
          </a:p>
          <a:p>
            <a:pPr>
              <a:buNone/>
            </a:pPr>
            <a:r>
              <a:rPr lang="fr-FR" sz="3600" b="1" dirty="0" smtClean="0">
                <a:latin typeface="Arial Black" pitchFamily="34" charset="0"/>
              </a:rPr>
              <a:t>   </a:t>
            </a:r>
            <a:r>
              <a:rPr lang="fr-FR" sz="3600" b="1" dirty="0" err="1" smtClean="0">
                <a:latin typeface="Arial Black" pitchFamily="34" charset="0"/>
              </a:rPr>
              <a:t>cp</a:t>
            </a:r>
            <a:r>
              <a:rPr lang="fr-FR" sz="3600" b="1" dirty="0" smtClean="0">
                <a:latin typeface="Arial Black" pitchFamily="34" charset="0"/>
              </a:rPr>
              <a:t> 600    10-30mg/kg/j</a:t>
            </a:r>
          </a:p>
          <a:p>
            <a:pPr>
              <a:buNone/>
            </a:pPr>
            <a:endParaRPr lang="fr-FR" sz="36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600" b="1" dirty="0" err="1" smtClean="0">
                <a:latin typeface="Arial Black" pitchFamily="34" charset="0"/>
              </a:rPr>
              <a:t>Lincomycine</a:t>
            </a:r>
            <a:r>
              <a:rPr lang="fr-FR" sz="3600" b="1" dirty="0" smtClean="0">
                <a:latin typeface="Arial Black" pitchFamily="34" charset="0"/>
              </a:rPr>
              <a:t> </a:t>
            </a:r>
            <a:r>
              <a:rPr lang="fr-FR" sz="3600" b="1" dirty="0" err="1" smtClean="0">
                <a:latin typeface="Arial Black" pitchFamily="34" charset="0"/>
              </a:rPr>
              <a:t>lincocine</a:t>
            </a:r>
            <a:r>
              <a:rPr lang="fr-FR" sz="3600" b="1" dirty="0" smtClean="0">
                <a:latin typeface="Arial Black" pitchFamily="34" charset="0"/>
              </a:rPr>
              <a:t> ®gel 500    cp600   25-50mg/kg/j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SINERGISTINES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r-FR" sz="3600" b="1" dirty="0" err="1" smtClean="0">
                <a:latin typeface="Arial Black" pitchFamily="34" charset="0"/>
              </a:rPr>
              <a:t>Pristinamycine</a:t>
            </a:r>
            <a:r>
              <a:rPr lang="fr-FR" sz="3600" b="1" dirty="0" smtClean="0">
                <a:latin typeface="Arial Black" pitchFamily="34" charset="0"/>
              </a:rPr>
              <a:t>:  </a:t>
            </a:r>
            <a:r>
              <a:rPr lang="fr-FR" sz="3600" b="1" dirty="0" err="1" smtClean="0">
                <a:latin typeface="Arial Black" pitchFamily="34" charset="0"/>
              </a:rPr>
              <a:t>Pyostacine</a:t>
            </a:r>
            <a:r>
              <a:rPr lang="fr-FR" sz="3600" b="1" dirty="0" smtClean="0">
                <a:latin typeface="Arial Black" pitchFamily="34" charset="0"/>
              </a:rPr>
              <a:t>®</a:t>
            </a:r>
          </a:p>
          <a:p>
            <a:pPr>
              <a:buNone/>
            </a:pPr>
            <a:endParaRPr lang="fr-FR" sz="3600" b="1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fr-FR" sz="3600" b="1" dirty="0" err="1" smtClean="0">
                <a:latin typeface="Arial Black" pitchFamily="34" charset="0"/>
              </a:rPr>
              <a:t>Quinupristine</a:t>
            </a:r>
            <a:r>
              <a:rPr lang="fr-FR" sz="3600" b="1" dirty="0" smtClean="0">
                <a:latin typeface="Arial Black" pitchFamily="34" charset="0"/>
              </a:rPr>
              <a:t> / </a:t>
            </a:r>
            <a:r>
              <a:rPr lang="fr-FR" sz="3600" b="1" dirty="0" err="1" smtClean="0">
                <a:latin typeface="Arial Black" pitchFamily="34" charset="0"/>
              </a:rPr>
              <a:t>Dalfopristine</a:t>
            </a:r>
            <a:r>
              <a:rPr lang="fr-FR" sz="3600" b="1" dirty="0" smtClean="0">
                <a:latin typeface="Arial Black" pitchFamily="34" charset="0"/>
              </a:rPr>
              <a:t> </a:t>
            </a:r>
            <a:r>
              <a:rPr lang="fr-FR" sz="3600" b="1" dirty="0" err="1" smtClean="0">
                <a:latin typeface="Arial Black" pitchFamily="34" charset="0"/>
              </a:rPr>
              <a:t>Synercid</a:t>
            </a:r>
            <a:r>
              <a:rPr lang="fr-FR" sz="3600" b="1" dirty="0" smtClean="0">
                <a:latin typeface="Arial Black" pitchFamily="34" charset="0"/>
              </a:rPr>
              <a:t>®  IV 3xj 22,5 mg/kg/j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MACROLIDES INDICATIONS 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4922520"/>
          </a:xfrm>
        </p:spPr>
        <p:txBody>
          <a:bodyPr>
            <a:noAutofit/>
          </a:bodyPr>
          <a:lstStyle/>
          <a:p>
            <a:pPr lvl="0"/>
            <a:r>
              <a:rPr lang="fr-FR" sz="2200" b="1" dirty="0" smtClean="0">
                <a:latin typeface="Arial Black" pitchFamily="34" charset="0"/>
              </a:rPr>
              <a:t>Pneumopathies atypiques, </a:t>
            </a:r>
            <a:r>
              <a:rPr lang="fr-FR" sz="2200" b="1" dirty="0" err="1" smtClean="0">
                <a:latin typeface="Arial Black" pitchFamily="34" charset="0"/>
              </a:rPr>
              <a:t>légionnella</a:t>
            </a:r>
            <a:endParaRPr lang="fr-FR" sz="2200" b="1" dirty="0" smtClean="0">
              <a:latin typeface="Arial Black" pitchFamily="34" charset="0"/>
            </a:endParaRPr>
          </a:p>
          <a:p>
            <a:r>
              <a:rPr lang="fr-FR" sz="2200" b="1" dirty="0" smtClean="0">
                <a:latin typeface="Arial Black" pitchFamily="34" charset="0"/>
              </a:rPr>
              <a:t>Infections cutanées  à staphylocoque et streptocoque</a:t>
            </a:r>
          </a:p>
          <a:p>
            <a:r>
              <a:rPr lang="fr-FR" sz="2200" b="1" dirty="0" smtClean="0">
                <a:latin typeface="Arial Black" pitchFamily="34" charset="0"/>
              </a:rPr>
              <a:t>Infections génitales à chlamydia</a:t>
            </a:r>
          </a:p>
          <a:p>
            <a:r>
              <a:rPr lang="fr-FR" sz="2200" b="1" dirty="0" smtClean="0">
                <a:latin typeface="Arial Black" pitchFamily="34" charset="0"/>
              </a:rPr>
              <a:t>Infections </a:t>
            </a:r>
            <a:r>
              <a:rPr lang="fr-FR" sz="2200" b="1" dirty="0" err="1" smtClean="0">
                <a:latin typeface="Arial Black" pitchFamily="34" charset="0"/>
              </a:rPr>
              <a:t>stomatologiques</a:t>
            </a:r>
            <a:endParaRPr lang="fr-FR" sz="2200" b="1" dirty="0" smtClean="0">
              <a:latin typeface="Arial Black" pitchFamily="34" charset="0"/>
            </a:endParaRPr>
          </a:p>
          <a:p>
            <a:r>
              <a:rPr lang="fr-FR" sz="2200" b="1" dirty="0" smtClean="0">
                <a:latin typeface="Arial Black" pitchFamily="34" charset="0"/>
              </a:rPr>
              <a:t>Toxoplasmoses: femmes enceintes, enfant, ganglionnaires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Cryptosporidiose</a:t>
            </a:r>
            <a:r>
              <a:rPr lang="fr-FR" sz="2200" b="1" dirty="0" smtClean="0">
                <a:latin typeface="Arial Black" pitchFamily="34" charset="0"/>
              </a:rPr>
              <a:t> intestinale</a:t>
            </a:r>
          </a:p>
          <a:p>
            <a:r>
              <a:rPr lang="fr-FR" sz="2200" b="1" dirty="0" err="1" smtClean="0">
                <a:latin typeface="Arial Black" pitchFamily="34" charset="0"/>
              </a:rPr>
              <a:t>Meningococcémies</a:t>
            </a:r>
            <a:r>
              <a:rPr lang="fr-FR" sz="2200" b="1" dirty="0" smtClean="0">
                <a:latin typeface="Arial Black" pitchFamily="34" charset="0"/>
              </a:rPr>
              <a:t>- </a:t>
            </a:r>
            <a:r>
              <a:rPr lang="fr-FR" sz="2200" b="1" dirty="0" err="1" smtClean="0">
                <a:latin typeface="Arial Black" pitchFamily="34" charset="0"/>
              </a:rPr>
              <a:t>chimioprophylaxie</a:t>
            </a:r>
            <a:endParaRPr lang="fr-FR" sz="2200" b="1" dirty="0" smtClean="0">
              <a:latin typeface="Arial Black" pitchFamily="34" charset="0"/>
            </a:endParaRPr>
          </a:p>
          <a:p>
            <a:pPr lvl="0"/>
            <a:r>
              <a:rPr lang="fr-FR" sz="2200" b="1" dirty="0" smtClean="0">
                <a:latin typeface="Arial Black" pitchFamily="34" charset="0"/>
              </a:rPr>
              <a:t>Allergie ou contre indication au </a:t>
            </a:r>
            <a:r>
              <a:rPr lang="fr-FR" sz="2200" b="1" dirty="0" err="1" smtClean="0">
                <a:latin typeface="Arial Black" pitchFamily="34" charset="0"/>
              </a:rPr>
              <a:t>penicilline</a:t>
            </a:r>
            <a:endParaRPr lang="fr-FR" sz="2200" b="1" dirty="0" smtClean="0">
              <a:latin typeface="Arial Black" pitchFamily="34" charset="0"/>
            </a:endParaRPr>
          </a:p>
          <a:p>
            <a:r>
              <a:rPr lang="fr-FR" sz="2200" b="1" dirty="0" smtClean="0">
                <a:latin typeface="Arial Black" pitchFamily="34" charset="0"/>
              </a:rPr>
              <a:t>Maladies d’inoculation</a:t>
            </a:r>
          </a:p>
          <a:p>
            <a:r>
              <a:rPr lang="fr-FR" sz="2200" b="1" dirty="0" smtClean="0">
                <a:latin typeface="Arial Black" pitchFamily="34" charset="0"/>
              </a:rPr>
              <a:t>Prévention de l’endocardite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MACROLIDES - INCIDENTS</a:t>
            </a:r>
            <a:endParaRPr lang="fr-FR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>
                <a:latin typeface="Arial Black" pitchFamily="34" charset="0"/>
              </a:rPr>
              <a:t>Digestifs</a:t>
            </a:r>
          </a:p>
          <a:p>
            <a:r>
              <a:rPr lang="fr-FR" sz="4000" b="1" dirty="0" smtClean="0">
                <a:latin typeface="Arial Black" pitchFamily="34" charset="0"/>
              </a:rPr>
              <a:t>Hépatite </a:t>
            </a:r>
            <a:r>
              <a:rPr lang="fr-FR" sz="4000" b="1" dirty="0" err="1" smtClean="0">
                <a:latin typeface="Arial Black" pitchFamily="34" charset="0"/>
              </a:rPr>
              <a:t>choléstatique</a:t>
            </a:r>
            <a:endParaRPr lang="fr-FR" sz="4000" b="1" dirty="0" smtClean="0">
              <a:latin typeface="Arial Black" pitchFamily="34" charset="0"/>
            </a:endParaRPr>
          </a:p>
          <a:p>
            <a:r>
              <a:rPr lang="fr-FR" sz="4000" b="1" dirty="0" smtClean="0">
                <a:latin typeface="Arial Black" pitchFamily="34" charset="0"/>
              </a:rPr>
              <a:t>Colite pseudomembraneuse </a:t>
            </a:r>
          </a:p>
          <a:p>
            <a:r>
              <a:rPr lang="fr-FR" sz="4000" b="1" dirty="0" err="1" smtClean="0">
                <a:latin typeface="Arial Black" pitchFamily="34" charset="0"/>
              </a:rPr>
              <a:t>Ototoxicité</a:t>
            </a:r>
            <a:r>
              <a:rPr lang="fr-FR" sz="4000" b="1" dirty="0" smtClean="0">
                <a:latin typeface="Arial Black" pitchFamily="34" charset="0"/>
              </a:rPr>
              <a:t>- sujet âgé</a:t>
            </a:r>
            <a:endParaRPr lang="fr-FR" sz="4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457</TotalTime>
  <Words>1179</Words>
  <Application>Microsoft Office PowerPoint</Application>
  <PresentationFormat>Affichage à l'écran (4:3)</PresentationFormat>
  <Paragraphs>345</Paragraphs>
  <Slides>52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52</vt:i4>
      </vt:variant>
    </vt:vector>
  </HeadingPairs>
  <TitlesOfParts>
    <vt:vector size="53" baseType="lpstr">
      <vt:lpstr>Débit</vt:lpstr>
      <vt:lpstr>LES ANTIBIOTIQUES 3</vt:lpstr>
      <vt:lpstr>Présentation PowerPoint</vt:lpstr>
      <vt:lpstr>Présentation PowerPoint</vt:lpstr>
      <vt:lpstr>MACROLIDES</vt:lpstr>
      <vt:lpstr>KETOLIDES </vt:lpstr>
      <vt:lpstr> LINCOSAMIDES</vt:lpstr>
      <vt:lpstr>SINERGISTINES</vt:lpstr>
      <vt:lpstr>MACROLIDES INDICATIONS </vt:lpstr>
      <vt:lpstr>MACROLIDES - INCIDENTS</vt:lpstr>
      <vt:lpstr>MACROLIDES INTERACTIONS  </vt:lpstr>
      <vt:lpstr>CYCLINES</vt:lpstr>
      <vt:lpstr>CYCLINES - PRESENTATION</vt:lpstr>
      <vt:lpstr>CYCLINES – EFFETS SECONDAIRES</vt:lpstr>
      <vt:lpstr>CYCLINES - INDICATIONS</vt:lpstr>
      <vt:lpstr>CYCLINES – CONTRE - INDICATION</vt:lpstr>
      <vt:lpstr>PHÉNICOLES</vt:lpstr>
      <vt:lpstr>PHÉNICOLES - PRESENTATION</vt:lpstr>
      <vt:lpstr>PHÉNICOLES - INDICATIONS</vt:lpstr>
      <vt:lpstr>PHÉNICOLES - INCIDENTS</vt:lpstr>
      <vt:lpstr>PHÉNICOLES – CONTRE-INDICATIONS</vt:lpstr>
      <vt:lpstr>POLYPEPTIDES</vt:lpstr>
      <vt:lpstr>POLYPEPTIDES - PRESENTATION</vt:lpstr>
      <vt:lpstr>POLYPEPTIDES - INDICATIONS</vt:lpstr>
      <vt:lpstr>POLYPEPTIDES - ACCIDENTS</vt:lpstr>
      <vt:lpstr>MUPIROCINE</vt:lpstr>
      <vt:lpstr>QUINOLONES</vt:lpstr>
      <vt:lpstr>QUINOLONES - PRESENTATION</vt:lpstr>
      <vt:lpstr>QUINOLONES - INDICATIONS</vt:lpstr>
      <vt:lpstr>QUINOLONES - ACCIDENTS</vt:lpstr>
      <vt:lpstr>QUINOLONES – CONTRE INDICATIONS</vt:lpstr>
      <vt:lpstr>Acide fusidique</vt:lpstr>
      <vt:lpstr>GLYCOPEPTIDES</vt:lpstr>
      <vt:lpstr>GLYCOPEPTIDES – EFFETS SECONDAIRES</vt:lpstr>
      <vt:lpstr>SULFAMIDES</vt:lpstr>
      <vt:lpstr>SULFAMIDES - PRESENTATIONS</vt:lpstr>
      <vt:lpstr>SULFAMIDES – INDICATIONS</vt:lpstr>
      <vt:lpstr>SULFAMIDES – EFFETS SECONDAIRES</vt:lpstr>
      <vt:lpstr>Rifamycines</vt:lpstr>
      <vt:lpstr>Rifamycines</vt:lpstr>
      <vt:lpstr>FOSFOMYCINE</vt:lpstr>
      <vt:lpstr>FOSFOMYCINE - INDICATIONS</vt:lpstr>
      <vt:lpstr>NITRO-IMIDAZOLES </vt:lpstr>
      <vt:lpstr>Présentation PowerPoint</vt:lpstr>
      <vt:lpstr>EFFETS SECONDAIRE </vt:lpstr>
      <vt:lpstr>INDICATIONS</vt:lpstr>
      <vt:lpstr>OXAZOLIDINONES </vt:lpstr>
      <vt:lpstr>                                    Tedizolide : Sivextro* </vt:lpstr>
      <vt:lpstr> Ceftolozane/Tazobactam:Zerbaxa* </vt:lpstr>
      <vt:lpstr>                    Avibactam</vt:lpstr>
      <vt:lpstr>Ceftazidime-avibactam : Zavicefta*</vt:lpstr>
      <vt:lpstr>Présentation PowerPoint</vt:lpstr>
      <vt:lpstr>         Témocilline : Negaban*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ANTIBIOTIQUES</dc:title>
  <dc:creator>DARSOUNI DALEL</dc:creator>
  <cp:lastModifiedBy>Fadila</cp:lastModifiedBy>
  <cp:revision>58</cp:revision>
  <dcterms:created xsi:type="dcterms:W3CDTF">2011-01-05T13:44:59Z</dcterms:created>
  <dcterms:modified xsi:type="dcterms:W3CDTF">2020-08-26T12:25:45Z</dcterms:modified>
</cp:coreProperties>
</file>