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70" r:id="rId4"/>
    <p:sldId id="269" r:id="rId5"/>
    <p:sldId id="266" r:id="rId6"/>
    <p:sldId id="262" r:id="rId7"/>
    <p:sldId id="260" r:id="rId8"/>
    <p:sldId id="290" r:id="rId9"/>
    <p:sldId id="275" r:id="rId10"/>
    <p:sldId id="281" r:id="rId11"/>
    <p:sldId id="282" r:id="rId12"/>
    <p:sldId id="283" r:id="rId13"/>
    <p:sldId id="286" r:id="rId14"/>
    <p:sldId id="291"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608" autoAdjust="0"/>
  </p:normalViewPr>
  <p:slideViewPr>
    <p:cSldViewPr>
      <p:cViewPr varScale="1">
        <p:scale>
          <a:sx n="44" d="100"/>
          <a:sy n="44" d="100"/>
        </p:scale>
        <p:origin x="-1435"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154B03-6566-4EDB-8337-80B406F9F09E}" type="datetimeFigureOut">
              <a:rPr lang="fr-FR" smtClean="0"/>
              <a:pPr/>
              <a:t>14/04/2020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43E673-7371-4811-9D56-DEEDB3E1FE6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L’insuffisance surrénale lente est une pathologie chronique, probablement sous-diagnostiquée, en particulier pour les formes secondaires à une corticothérapie prolongée. Sa prise en charge permet d’assurer au patient une qualité de vie satisfaisante et de le mettre à l’abri d’une décompensation aiguë.</a:t>
            </a:r>
          </a:p>
          <a:p>
            <a:r>
              <a:rPr lang="fr-FR" dirty="0" smtClean="0"/>
              <a:t>potentiellement grave en raison du risque d’insuffisance surrénale aiguë qui peut survenir à tout moment. Cette complication est létale en l’absence d’un traitement rapide et adapté.</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dirty="0" smtClean="0"/>
              <a:t>Biologiquement</a:t>
            </a:r>
          </a:p>
          <a:p>
            <a:r>
              <a:rPr lang="fr-FR" sz="1200" dirty="0" smtClean="0"/>
              <a:t>Le tableau biologique est le suivant (* : spécifiques de l’insuffisance surrénale primitive) :</a:t>
            </a:r>
          </a:p>
          <a:p>
            <a:r>
              <a:rPr lang="fr-FR" sz="1200" dirty="0" smtClean="0"/>
              <a:t>– hémoconcentration*, insuffisance rénale fonctionnelle*  (+++);</a:t>
            </a:r>
          </a:p>
          <a:p>
            <a:r>
              <a:rPr lang="fr-FR" sz="1200" dirty="0" smtClean="0"/>
              <a:t>– hyponatrémie, hyperkaliémie* (carence en aldostérone) (+++) ;</a:t>
            </a:r>
          </a:p>
          <a:p>
            <a:r>
              <a:rPr lang="fr-FR" sz="1200" dirty="0" smtClean="0"/>
              <a:t>– hypoglycémie ;</a:t>
            </a:r>
          </a:p>
          <a:p>
            <a:r>
              <a:rPr lang="fr-FR" sz="1200" dirty="0" smtClean="0"/>
              <a:t>– </a:t>
            </a:r>
            <a:r>
              <a:rPr lang="fr-FR" sz="1200" dirty="0" err="1" smtClean="0"/>
              <a:t>natriurèse</a:t>
            </a:r>
            <a:r>
              <a:rPr lang="fr-FR" sz="1200" dirty="0" smtClean="0"/>
              <a:t> conservée ;</a:t>
            </a:r>
          </a:p>
          <a:p>
            <a:r>
              <a:rPr lang="fr-FR" sz="1200" dirty="0" smtClean="0"/>
              <a:t>– rarement, hypercalcémie vraie (parfois fausse hypercalcémie par hémoconcentration).</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En cas d’insuffisance surrénale lente connue, toutes ces situations doivent s’accompagner d’une augmentation du traitement hormonal substitutif</a:t>
            </a:r>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médecin urgentiste ou l’anesthésiste recevant un patient insuffisant surrénalien victime d’un accident de la voie publique (AVP), d’un infarctus, d’une pneumonie, ou dans un contexte d’urgence chirurgicale doit connaître le risque d’insuffisance surrénale aiguë et savoir le prévenir. Lorsque la prise orale du traitement est impossible, l’hydrocortisone peut être administrée en IM ou IV à raison de 50 mg/6 h, ou 200 mg en IV continue sur 24 h à la SAP.</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Il faut bien différencier l’insuffisance surrénale liée à une pathologie des glandes surrénales elles-mêmes (c’est-à-dire l’insuffisance surrénale primaire, ou périphérique, ou la maladie d’Addison), de l’insuffisance </a:t>
            </a:r>
            <a:r>
              <a:rPr lang="fr-FR" dirty="0" err="1" smtClean="0"/>
              <a:t>corticotrope</a:t>
            </a:r>
            <a:r>
              <a:rPr lang="fr-FR" dirty="0" smtClean="0"/>
              <a:t> liée à un manque d’ACTH.</a:t>
            </a:r>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 Asthénie physique et psychique ; elle est constamment présente, augmentée au cours de la journée et à l’effort ;</a:t>
            </a:r>
            <a:br>
              <a:rPr lang="fr-FR" dirty="0" smtClean="0"/>
            </a:br>
            <a:r>
              <a:rPr lang="fr-FR" dirty="0" smtClean="0"/>
              <a:t>– l’amaigrissement, l’anorexie (100 % des cas également), avec toutefois conservation d’une appétence pour le sel ;</a:t>
            </a:r>
            <a:br>
              <a:rPr lang="fr-FR" dirty="0" smtClean="0"/>
            </a:br>
            <a:r>
              <a:rPr lang="fr-FR" dirty="0" smtClean="0"/>
              <a:t>– l’hypotension artérielle (dans 90 % des cas), se manifestant au début par une hypotension orthostatique et une accélération du pouls, traduisant la déshydratation extracellulaire ;</a:t>
            </a:r>
            <a:br>
              <a:rPr lang="fr-FR" dirty="0" smtClean="0"/>
            </a:br>
            <a:r>
              <a:rPr lang="fr-FR" dirty="0" smtClean="0"/>
              <a:t>– des nausées très fréquentes : l’apparition de vomissements, de diarrhée et de douleurs abdominales doit faire craindre l’insuffisance surrénale aiguë ;</a:t>
            </a:r>
            <a:br>
              <a:rPr lang="fr-FR" dirty="0" smtClean="0"/>
            </a:br>
            <a:r>
              <a:rPr lang="fr-FR" dirty="0" smtClean="0"/>
              <a:t>– la mélanodermie (80 % des cas) : pigmentation prédominant sur les zones exposées au soleil, les zones de frottement, les plis palmaires et les ongles ; taches ardoisées sur la muqueuse buccale</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Pas de perte de sel car la sécrétion d’aldostérone est préservée et l’ACTH est basse.</a:t>
            </a:r>
          </a:p>
          <a:p>
            <a:r>
              <a:rPr lang="fr-FR" dirty="0" smtClean="0"/>
              <a:t>Les signes cliniques sont souvent moins marqués, en particulier la baisse </a:t>
            </a:r>
            <a:r>
              <a:rPr lang="fr-FR" dirty="0" err="1" smtClean="0"/>
              <a:t>tensionnelle</a:t>
            </a:r>
            <a:r>
              <a:rPr lang="fr-FR" dirty="0" smtClean="0"/>
              <a:t> et les troubles digestifs. L’asthénie peut être la seule manifestation clinique. L’état de choc est rare (mais grave).</a:t>
            </a:r>
          </a:p>
          <a:p>
            <a:r>
              <a:rPr lang="fr-FR" dirty="0" smtClean="0"/>
              <a:t>La mélanodermie est remplacée par une pâleur +++.</a:t>
            </a:r>
          </a:p>
          <a:p>
            <a:r>
              <a:rPr lang="fr-FR" dirty="0" smtClean="0"/>
              <a:t>Il peut s’y associer, en fonction de l’étiologie, des signes témoignant du déficit des autres hormones hypophysaires, un syndrome tumoral avec des signes de compression chiasmatique et des céphalées (cf. chapitre 12 : « Adénome hypophysaire »).</a:t>
            </a:r>
          </a:p>
          <a:p>
            <a:r>
              <a:rPr lang="fr-FR" dirty="0" smtClean="0"/>
              <a:t>On peut observer une hyponatrémie (de dilution) mais pas d’hyperkaliémie.</a:t>
            </a:r>
          </a:p>
          <a:p>
            <a:r>
              <a:rPr lang="fr-FR" dirty="0" smtClean="0"/>
              <a:t>L’hypoglycémie est plus fréquente en cas d’insuffisance antéhypophysaire globale.</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L’origine auto-immune concerne environ 80 % des cas, c’est donc de loin la cause la plus fréquente.</a:t>
            </a:r>
          </a:p>
          <a:p>
            <a:r>
              <a:rPr lang="fr-FR" dirty="0" smtClean="0"/>
              <a:t>Elle est plus fréquente chez la femme que chez l’homme (sex-ratio de 3/1).</a:t>
            </a:r>
          </a:p>
          <a:p>
            <a:r>
              <a:rPr lang="fr-FR" dirty="0" smtClean="0"/>
              <a:t>On retrouve fréquemment des antécédents familiaux de maladies auto-immunes.</a:t>
            </a:r>
          </a:p>
          <a:p>
            <a:r>
              <a:rPr lang="fr-FR" dirty="0" smtClean="0"/>
              <a:t>La maladie d’Addison peut être isolée ou associée à d’autres maladies auto-immunes :</a:t>
            </a:r>
          </a:p>
          <a:p>
            <a:r>
              <a:rPr lang="fr-FR" dirty="0" smtClean="0"/>
              <a:t>– thyroïdite de Hashimoto (syndrome de Schmidt) +++ ;</a:t>
            </a:r>
          </a:p>
          <a:p>
            <a:r>
              <a:rPr lang="fr-FR" dirty="0" smtClean="0"/>
              <a:t>– diabète de type 1 ;</a:t>
            </a:r>
          </a:p>
          <a:p>
            <a:r>
              <a:rPr lang="fr-FR" dirty="0" smtClean="0"/>
              <a:t>– insuffisance ovarienne prématurée (ménopause précoce) ;</a:t>
            </a:r>
          </a:p>
          <a:p>
            <a:r>
              <a:rPr lang="fr-FR" dirty="0" smtClean="0"/>
              <a:t>– vitiligo, etc.</a:t>
            </a:r>
          </a:p>
          <a:p>
            <a:r>
              <a:rPr lang="fr-FR" dirty="0" smtClean="0"/>
              <a:t>Deux syndromes ont été bien caractérisés </a:t>
            </a:r>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Elle concerne environ 20 % des cas de maladie d’Addison en France.</a:t>
            </a:r>
          </a:p>
          <a:p>
            <a:r>
              <a:rPr lang="fr-FR" dirty="0" smtClean="0"/>
              <a:t>Elle est due à une localisation du BK (bacille de Koch) dans les surrénales suite à une dissémination hématogène. Elle ne devient habituellement parlante que plusieurs années après la première localisation de la tuberculose.</a:t>
            </a:r>
          </a:p>
          <a:p>
            <a:r>
              <a:rPr lang="fr-FR" dirty="0" smtClean="0"/>
              <a:t>Le terrain est le suivant : il s’agit souvent de sujets transplantés (provenant de pays dans lesquels la tuberculose est endémique) ou immunodéprimés, avec antécédents de tuberculose et/ou autre atteinte symptomatique de la maladie.</a:t>
            </a:r>
          </a:p>
          <a:p>
            <a:r>
              <a:rPr lang="fr-FR" dirty="0" smtClean="0"/>
              <a:t>Des examens complémentaires peuvent être proposés :</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1" dirty="0" smtClean="0"/>
              <a:t>Autres causes surrénaliennes</a:t>
            </a:r>
          </a:p>
          <a:p>
            <a:r>
              <a:rPr lang="fr-FR" dirty="0" smtClean="0"/>
              <a:t>Ces autres causes sont :</a:t>
            </a:r>
          </a:p>
          <a:p>
            <a:r>
              <a:rPr lang="fr-FR" dirty="0" smtClean="0"/>
              <a:t>– iatrogènes : </a:t>
            </a:r>
            <a:r>
              <a:rPr lang="fr-FR" dirty="0" err="1" smtClean="0"/>
              <a:t>surrénalectomie</a:t>
            </a:r>
            <a:r>
              <a:rPr lang="fr-FR" dirty="0" smtClean="0"/>
              <a:t> bilatérale, </a:t>
            </a:r>
            <a:r>
              <a:rPr lang="fr-FR" dirty="0" err="1" smtClean="0"/>
              <a:t>anticortisolique</a:t>
            </a:r>
            <a:r>
              <a:rPr lang="fr-FR" dirty="0" smtClean="0"/>
              <a:t> de synthèse (</a:t>
            </a:r>
            <a:r>
              <a:rPr lang="fr-FR" dirty="0" err="1" smtClean="0"/>
              <a:t>Op’DDD</a:t>
            </a:r>
            <a:r>
              <a:rPr lang="fr-FR" dirty="0" smtClean="0"/>
              <a:t> : </a:t>
            </a:r>
            <a:r>
              <a:rPr lang="fr-FR" dirty="0" err="1" smtClean="0"/>
              <a:t>Lysodren</a:t>
            </a:r>
            <a:r>
              <a:rPr lang="fr-FR" dirty="0" smtClean="0"/>
              <a:t>®), </a:t>
            </a:r>
            <a:r>
              <a:rPr lang="fr-FR" dirty="0" err="1" smtClean="0"/>
              <a:t>kétoconazole</a:t>
            </a:r>
            <a:r>
              <a:rPr lang="fr-FR" dirty="0" smtClean="0"/>
              <a:t> (</a:t>
            </a:r>
            <a:r>
              <a:rPr lang="fr-FR" dirty="0" err="1" smtClean="0"/>
              <a:t>Nizoral</a:t>
            </a:r>
            <a:r>
              <a:rPr lang="fr-FR" dirty="0" smtClean="0"/>
              <a:t>®), etc. ;</a:t>
            </a:r>
            <a:br>
              <a:rPr lang="fr-FR" dirty="0" smtClean="0"/>
            </a:br>
            <a:r>
              <a:rPr lang="fr-FR" dirty="0" smtClean="0"/>
              <a:t>– métastases bilatérales : cancer du poumon, cancer du rein, du sein ou ORL, etc. Le scanner montre deux masses surrénaliennes : le primitif est le plus souvent facilement retrouvé (scanner </a:t>
            </a:r>
            <a:r>
              <a:rPr lang="fr-FR" dirty="0" err="1" smtClean="0"/>
              <a:t>thoraco</a:t>
            </a:r>
            <a:r>
              <a:rPr lang="fr-FR" dirty="0" smtClean="0"/>
              <a:t>-abdominal, fibroscopie bronchique, etc.). En cas de doute, la biopsie surrénalienne peut aider (mais attention, car avant une biopsie surrénalienne il faut avoir formellement éliminé un phéochromocytome) ;</a:t>
            </a:r>
            <a:br>
              <a:rPr lang="fr-FR" dirty="0" smtClean="0"/>
            </a:br>
            <a:r>
              <a:rPr lang="fr-FR" dirty="0" smtClean="0"/>
              <a:t>– tumeurs primitives bilatérales : lymphome (figure 18.2) ;</a:t>
            </a:r>
            <a:br>
              <a:rPr lang="fr-FR" dirty="0" smtClean="0"/>
            </a:br>
            <a:r>
              <a:rPr lang="fr-FR" dirty="0" smtClean="0"/>
              <a:t>– maladie </a:t>
            </a:r>
            <a:r>
              <a:rPr lang="fr-FR" dirty="0" err="1" smtClean="0"/>
              <a:t>infiltrative</a:t>
            </a:r>
            <a:r>
              <a:rPr lang="fr-FR" dirty="0" smtClean="0"/>
              <a:t> : sarcoïdose, amylose, etc. ;</a:t>
            </a:r>
            <a:br>
              <a:rPr lang="fr-FR" dirty="0" smtClean="0"/>
            </a:br>
            <a:r>
              <a:rPr lang="fr-FR" dirty="0" smtClean="0"/>
              <a:t>– causes vasculaires : nécrose des surrénales à l’occasion d’un état de choc, thrombose des veines surrénaliennes, etc.</a:t>
            </a:r>
          </a:p>
          <a:p>
            <a:r>
              <a:rPr lang="fr-FR" dirty="0" smtClean="0"/>
              <a:t>– Fig. 18.2. Lymphome des surrénales.</a:t>
            </a:r>
          </a:p>
          <a:p>
            <a:r>
              <a:rPr lang="fr-FR" dirty="0" smtClean="0"/>
              <a:t>Scanner abdominal montrant de volumineuses masses surrénales bilatérales (flèches) révélatrices d’un lymphome primitif responsable d’une insuffisance surrénale primitive.</a:t>
            </a:r>
            <a:endParaRPr lang="fr-FR" smtClean="0"/>
          </a:p>
          <a:p>
            <a:endParaRPr lang="fr-FR"/>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Il faut habituellement une dose </a:t>
            </a:r>
            <a:r>
              <a:rPr lang="fr-FR" dirty="0" err="1" smtClean="0"/>
              <a:t>supraphysiologique</a:t>
            </a:r>
            <a:r>
              <a:rPr lang="fr-FR" dirty="0" smtClean="0"/>
              <a:t> (plus de 30 mg d’équivalent hydrocortisone, soit plus de 7 mg de </a:t>
            </a:r>
            <a:r>
              <a:rPr lang="fr-FR" dirty="0" err="1" smtClean="0"/>
              <a:t>prednisone</a:t>
            </a:r>
            <a:r>
              <a:rPr lang="fr-FR" dirty="0" smtClean="0"/>
              <a:t>, par exemple) pendant 3 à 4 semaines (en fait, grande variabilité individuelle dans la sensibilité de l’axe aux corticoïdes).</a:t>
            </a:r>
          </a:p>
          <a:p>
            <a:r>
              <a:rPr lang="fr-FR" dirty="0" smtClean="0"/>
              <a:t>Les antécédents de corticothérapie doivent être recherchés à l’interrogatoire en sachant que d’autres voies d’administration, autres que la voie orale, peuvent être en cause : corticothérapie percutanée, intramusculaire (formes retard +++), intra-articulaire, forme inhalée.</a:t>
            </a:r>
          </a:p>
          <a:p>
            <a:r>
              <a:rPr lang="fr-FR" dirty="0" smtClean="0"/>
              <a:t>Au cours d’une corticothérapie, l’axe </a:t>
            </a:r>
            <a:r>
              <a:rPr lang="fr-FR" dirty="0" err="1" smtClean="0"/>
              <a:t>hypophysosurrénalien</a:t>
            </a:r>
            <a:r>
              <a:rPr lang="fr-FR" dirty="0" smtClean="0"/>
              <a:t> est constamment freiné. Une décompensation peut survenir en cas de pathologie intercurrente ou en cas de dose &lt; 5 mg d’équivalent </a:t>
            </a:r>
            <a:r>
              <a:rPr lang="fr-FR" dirty="0" err="1" smtClean="0"/>
              <a:t>prednisone</a:t>
            </a:r>
            <a:r>
              <a:rPr lang="fr-FR" dirty="0" smtClean="0"/>
              <a:t> (correspondant à 20 mg d’hydrocortisone) </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Pathologie grave dont le traitement ne souffre aucun </a:t>
            </a:r>
            <a:r>
              <a:rPr lang="fr-FR" dirty="0" err="1" smtClean="0"/>
              <a:t>retard,même</a:t>
            </a:r>
            <a:r>
              <a:rPr lang="fr-FR" dirty="0" smtClean="0"/>
              <a:t> sans certitude diagnostique.</a:t>
            </a:r>
          </a:p>
          <a:p>
            <a:r>
              <a:rPr lang="fr-FR" dirty="0" smtClean="0"/>
              <a:t>Les dosages hormonaux pourront être réalisés secondairement.</a:t>
            </a:r>
          </a:p>
          <a:p>
            <a:r>
              <a:rPr lang="fr-FR" b="1" dirty="0" smtClean="0"/>
              <a:t>A. Quand l’évoquer ?</a:t>
            </a:r>
          </a:p>
          <a:p>
            <a:r>
              <a:rPr lang="fr-FR" b="1" dirty="0" smtClean="0"/>
              <a:t>1. Clinique</a:t>
            </a:r>
          </a:p>
          <a:p>
            <a:r>
              <a:rPr lang="fr-FR" dirty="0" smtClean="0"/>
              <a:t>Le tableau clinique est souvent d’emblée très aigu :</a:t>
            </a:r>
          </a:p>
          <a:p>
            <a:r>
              <a:rPr lang="fr-FR" dirty="0" smtClean="0"/>
              <a:t>– déshydratation extracellulaire avec pli cutané, hypotension pouvant aller jusqu’au collapsus ;</a:t>
            </a:r>
          </a:p>
          <a:p>
            <a:r>
              <a:rPr lang="fr-FR" dirty="0" smtClean="0"/>
              <a:t>– confusion, crises convulsives secondaires à l’hyponatrémie et à l’hypoglycémie, voire coma ;</a:t>
            </a:r>
          </a:p>
          <a:p>
            <a:r>
              <a:rPr lang="fr-FR" dirty="0" smtClean="0"/>
              <a:t>– troubles digestifs : anorexie, nausées, vomissements, douleurs abdominales, diarrhée ;</a:t>
            </a:r>
          </a:p>
          <a:p>
            <a:r>
              <a:rPr lang="fr-FR" dirty="0" smtClean="0"/>
              <a:t>– douleurs diffuses, en particulier douleurs musculaires, céphalées ;</a:t>
            </a:r>
          </a:p>
          <a:p>
            <a:r>
              <a:rPr lang="fr-FR" dirty="0" smtClean="0"/>
              <a:t>– fièvre, à laquelle peut participer une infection ayant précipité la décompensation.</a:t>
            </a:r>
          </a:p>
          <a:p>
            <a:r>
              <a:rPr lang="fr-FR" dirty="0" smtClean="0"/>
              <a:t>On peut être orienté par une insuffisance surrénale connue préexistante, une mélanodermie ou une anamnèse évocatrice d’insuffisance surrénale lente : asthénie, anorexie et amaigrissement d’aggravation progressive.</a:t>
            </a:r>
          </a:p>
          <a:p>
            <a:endParaRPr lang="fr-FR" dirty="0"/>
          </a:p>
        </p:txBody>
      </p:sp>
      <p:sp>
        <p:nvSpPr>
          <p:cNvPr id="4" name="Espace réservé du numéro de diapositive 3"/>
          <p:cNvSpPr>
            <a:spLocks noGrp="1"/>
          </p:cNvSpPr>
          <p:nvPr>
            <p:ph type="sldNum" sz="quarter" idx="10"/>
          </p:nvPr>
        </p:nvSpPr>
        <p:spPr/>
        <p:txBody>
          <a:bodyPr/>
          <a:lstStyle/>
          <a:p>
            <a:fld id="{5143E673-7371-4811-9D56-DEEDB3E1FE63}"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E08FAC41-8612-4351-BCAD-1CB0960FC01B}"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E08FAC41-8612-4351-BCAD-1CB0960FC01B}"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E08FAC41-8612-4351-BCAD-1CB0960FC01B}"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08FAC41-8612-4351-BCAD-1CB0960FC01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74BD471C-351B-4C56-8B30-089FB9D8408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E08FAC41-8612-4351-BCAD-1CB0960FC01B}"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4BD471C-351B-4C56-8B30-089FB9D8408A}" type="datetimeFigureOut">
              <a:rPr lang="fr-FR" smtClean="0"/>
              <a:pPr/>
              <a:t>14/04/2020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08FAC41-8612-4351-BCAD-1CB0960FC01B}"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3600" dirty="0" smtClean="0"/>
              <a:t>L’INSUFFISANCE SURRENALIENNE</a:t>
            </a:r>
            <a:endParaRPr lang="fr-FR" sz="3600" dirty="0"/>
          </a:p>
        </p:txBody>
      </p:sp>
      <p:sp>
        <p:nvSpPr>
          <p:cNvPr id="3" name="Sous-titre 2"/>
          <p:cNvSpPr>
            <a:spLocks noGrp="1"/>
          </p:cNvSpPr>
          <p:nvPr>
            <p:ph type="subTitle" idx="1"/>
          </p:nvPr>
        </p:nvSpPr>
        <p:spPr>
          <a:xfrm>
            <a:off x="1403648" y="4653136"/>
            <a:ext cx="7406640" cy="1752600"/>
          </a:xfrm>
        </p:spPr>
        <p:txBody>
          <a:bodyPr>
            <a:normAutofit/>
          </a:bodyPr>
          <a:lstStyle/>
          <a:p>
            <a:r>
              <a:rPr lang="fr-FR" sz="1800" dirty="0" smtClean="0"/>
              <a:t>DR HARBI.A</a:t>
            </a:r>
          </a:p>
          <a:p>
            <a:r>
              <a:rPr lang="fr-FR" sz="1800" dirty="0" err="1" smtClean="0"/>
              <a:t>Sce</a:t>
            </a:r>
            <a:r>
              <a:rPr lang="fr-FR" sz="1800" dirty="0" smtClean="0"/>
              <a:t> ENDOCRINOLOGIE CHU ANNABA</a:t>
            </a:r>
            <a:endParaRPr lang="fr-FR"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INSUFFISANCE SURRENALIENNE AIGUE</a:t>
            </a:r>
            <a:endParaRPr lang="fr-FR" dirty="0"/>
          </a:p>
        </p:txBody>
      </p:sp>
      <p:sp>
        <p:nvSpPr>
          <p:cNvPr id="3" name="Espace réservé du contenu 2"/>
          <p:cNvSpPr>
            <a:spLocks noGrp="1"/>
          </p:cNvSpPr>
          <p:nvPr>
            <p:ph idx="1"/>
          </p:nvPr>
        </p:nvSpPr>
        <p:spPr>
          <a:xfrm>
            <a:off x="1115616" y="1447800"/>
            <a:ext cx="7818072" cy="5077544"/>
          </a:xfrm>
        </p:spPr>
        <p:txBody>
          <a:bodyPr>
            <a:normAutofit fontScale="85000" lnSpcReduction="10000"/>
          </a:bodyPr>
          <a:lstStyle/>
          <a:p>
            <a:pPr algn="ctr"/>
            <a:r>
              <a:rPr lang="fr-FR" b="1" dirty="0" smtClean="0"/>
              <a:t> </a:t>
            </a:r>
            <a:r>
              <a:rPr lang="fr-FR" sz="3300" b="1" dirty="0" smtClean="0"/>
              <a:t>Quand l’évoquer ?</a:t>
            </a:r>
          </a:p>
          <a:p>
            <a:r>
              <a:rPr lang="fr-FR" sz="3300" b="1" dirty="0" smtClean="0"/>
              <a:t>1. Clinique</a:t>
            </a:r>
          </a:p>
          <a:p>
            <a:r>
              <a:rPr lang="fr-FR" sz="3300" dirty="0" smtClean="0"/>
              <a:t>Le tableau d’emblée très aigu :</a:t>
            </a:r>
          </a:p>
          <a:p>
            <a:r>
              <a:rPr lang="fr-FR" sz="3300" dirty="0" smtClean="0"/>
              <a:t>– Déshydratation extracellulaire avec pli cutané, hypotension pouvant aller jusqu’au collapsus ;</a:t>
            </a:r>
          </a:p>
          <a:p>
            <a:r>
              <a:rPr lang="fr-FR" sz="3300" dirty="0" smtClean="0"/>
              <a:t>– Confusion, crises convulsives par hyponatrémie et hypoglycémie, voire coma ;</a:t>
            </a:r>
          </a:p>
          <a:p>
            <a:r>
              <a:rPr lang="fr-FR" sz="3300" dirty="0" smtClean="0"/>
              <a:t>– Troubles digestifs : anorexie, nausées, vomissements, douleurs abdominales, diarrhée ;</a:t>
            </a:r>
          </a:p>
          <a:p>
            <a:r>
              <a:rPr lang="fr-FR" sz="3300" dirty="0" smtClean="0"/>
              <a:t>– Fièvre, à laquelle peut participer une infection ayant précipité la décompensation.</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2800" b="1" dirty="0" smtClean="0"/>
              <a:t>Biologiquement</a:t>
            </a:r>
          </a:p>
          <a:p>
            <a:pPr>
              <a:buNone/>
            </a:pPr>
            <a:endParaRPr lang="fr-FR" sz="2800" b="1" dirty="0" smtClean="0"/>
          </a:p>
          <a:p>
            <a:r>
              <a:rPr lang="fr-FR" sz="2800" dirty="0" smtClean="0"/>
              <a:t>– Hémoconcentration </a:t>
            </a:r>
          </a:p>
          <a:p>
            <a:r>
              <a:rPr lang="fr-FR" sz="2800" dirty="0" smtClean="0"/>
              <a:t>Insuffisance rénale fonctionnelle (+++)</a:t>
            </a:r>
          </a:p>
          <a:p>
            <a:r>
              <a:rPr lang="fr-FR" sz="2800" dirty="0" smtClean="0"/>
              <a:t>– Hyponatrémie, Hyperkaliémie(carence en aldostérone) (+++) </a:t>
            </a:r>
          </a:p>
          <a:p>
            <a:r>
              <a:rPr lang="fr-FR" sz="2800" dirty="0" smtClean="0"/>
              <a:t>– Hypoglycémie ;</a:t>
            </a:r>
          </a:p>
          <a:p>
            <a:r>
              <a:rPr lang="fr-FR" sz="2800" dirty="0" smtClean="0"/>
              <a:t>– </a:t>
            </a:r>
            <a:r>
              <a:rPr lang="fr-FR" sz="2800" dirty="0" err="1" smtClean="0"/>
              <a:t>Natriurèse</a:t>
            </a:r>
            <a:r>
              <a:rPr lang="fr-FR" sz="2800" dirty="0" smtClean="0"/>
              <a:t> conservée ;</a:t>
            </a:r>
          </a:p>
          <a:p>
            <a:pPr>
              <a:buNone/>
            </a:pPr>
            <a:endParaRPr lang="fr-FR" sz="3300" dirty="0"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2800" b="1" dirty="0" smtClean="0"/>
              <a:t>Causes </a:t>
            </a:r>
          </a:p>
          <a:p>
            <a:pPr>
              <a:buNone/>
            </a:pPr>
            <a:endParaRPr lang="fr-FR" sz="2800" b="1" dirty="0" smtClean="0"/>
          </a:p>
          <a:p>
            <a:r>
              <a:rPr lang="fr-FR" sz="2800" dirty="0" smtClean="0"/>
              <a:t>Insuffisance surrénale chronique décompensée spontanément ou à l’occasion d’une pathologie intercurrente (infections en particulier, infarctus du myocarde, intervention chirurgicale, anesthésie, acte diagnostique invasif, etc.)..</a:t>
            </a:r>
          </a:p>
          <a:p>
            <a:r>
              <a:rPr lang="fr-FR" sz="2800" dirty="0" smtClean="0"/>
              <a:t>Bloc enzymatique surrénalien complet (dans la période néonatale)</a:t>
            </a:r>
          </a:p>
          <a:p>
            <a:r>
              <a:rPr lang="fr-FR" sz="2800" dirty="0" smtClean="0"/>
              <a:t>Hémorragie bilatérale des surrénales.</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043608" y="332656"/>
            <a:ext cx="7890080" cy="5915744"/>
          </a:xfrm>
        </p:spPr>
        <p:txBody>
          <a:bodyPr>
            <a:normAutofit fontScale="25000" lnSpcReduction="20000"/>
          </a:bodyPr>
          <a:lstStyle/>
          <a:p>
            <a:r>
              <a:rPr lang="fr-FR" sz="11200" b="1" dirty="0" smtClean="0"/>
              <a:t>Prévention</a:t>
            </a:r>
          </a:p>
          <a:p>
            <a:r>
              <a:rPr lang="fr-FR" sz="11200" dirty="0" err="1" smtClean="0"/>
              <a:t>Education</a:t>
            </a:r>
            <a:r>
              <a:rPr lang="fr-FR" sz="11200" dirty="0" smtClean="0"/>
              <a:t> du patient à augmenter lui-même ses doses en cas de facteurs de décompensation potentiels.</a:t>
            </a:r>
          </a:p>
          <a:p>
            <a:r>
              <a:rPr lang="fr-FR" sz="11200" dirty="0" smtClean="0"/>
              <a:t>Informer le médecin traitant pour qu’il sache vérifier que les doses sont augmentées en cas de pathologie intercurrente, et à reconnaître une insuffisance surrénale aiguë et en débuter le traitement à domicile avant d’adresser le patient à l’hôpital.</a:t>
            </a:r>
          </a:p>
          <a:p>
            <a:r>
              <a:rPr lang="fr-FR" sz="11200" dirty="0" smtClean="0"/>
              <a:t>En cas de chirurgie, on peut proposer 50 à 100 mg initialement en fonction du type de chirurgie, puis 50 à 100 mg/6 h en IM ou IV, en fonction de la lourdeur de l’acte. Puis, proposer un retour progressif aux doses habituelles en diminuant par exemple la posologie de moitié chaque jour.</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908720"/>
            <a:ext cx="7818072" cy="5688632"/>
          </a:xfrm>
        </p:spPr>
        <p:txBody>
          <a:bodyPr>
            <a:normAutofit fontScale="92500"/>
          </a:bodyPr>
          <a:lstStyle/>
          <a:p>
            <a:r>
              <a:rPr lang="fr-FR" dirty="0" smtClean="0"/>
              <a:t>L’insuffisance </a:t>
            </a:r>
            <a:r>
              <a:rPr lang="fr-FR" dirty="0" smtClean="0"/>
              <a:t>surrénalienne chronique apparue dans l’enfance peut s’accompagner d’un retard de l’éruption dentaire.</a:t>
            </a:r>
          </a:p>
          <a:p>
            <a:r>
              <a:rPr lang="fr-FR" dirty="0" smtClean="0"/>
              <a:t>La présence des taches ardoisées au niveau des muqueuses orales (muqueuse jugale, palais, gencives, luette) est inconstante et doit être interprétée en fonction du contexte racial. Cependant, il est impératif d’éliminer l’existence d’une maladie d’Addison avant de procéder aux manœuvres invasives, car une extraction dentaire sur ce terrain peut avoir des conséquences catastrophiques.</a:t>
            </a:r>
          </a:p>
          <a:p>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1043608" y="1447800"/>
            <a:ext cx="7890080" cy="4800600"/>
          </a:xfrm>
        </p:spPr>
        <p:txBody>
          <a:bodyPr>
            <a:noAutofit/>
          </a:bodyPr>
          <a:lstStyle/>
          <a:p>
            <a:r>
              <a:rPr lang="fr-FR" sz="2800" dirty="0" smtClean="0"/>
              <a:t>C’est un déficit de la sécrétion des hormones </a:t>
            </a:r>
            <a:r>
              <a:rPr lang="fr-FR" sz="2800" dirty="0" err="1" smtClean="0"/>
              <a:t>corticosurrenaliennes</a:t>
            </a:r>
            <a:r>
              <a:rPr lang="fr-FR" sz="2800" dirty="0" smtClean="0"/>
              <a:t> d’installation progressive ou aigue</a:t>
            </a:r>
          </a:p>
          <a:p>
            <a:r>
              <a:rPr lang="fr-FR" sz="2800" dirty="0" smtClean="0"/>
              <a:t>L’insuffisance surrénale lente est une pathologie chronique, potentiellement grave vu le risque d’insuffisance surrénale aiguë qui peut survenir à tout moment(complication létale en l’absence d’un traitement rapide et adapté).</a:t>
            </a:r>
          </a:p>
          <a:p>
            <a:r>
              <a:rPr lang="fr-FR" sz="2800" dirty="0" smtClean="0"/>
              <a:t>Sa prise en charge permet d’assurer au patient une qualité de vie satisfaisante et d’</a:t>
            </a:r>
            <a:r>
              <a:rPr lang="fr-FR" sz="2800" dirty="0" err="1" smtClean="0"/>
              <a:t>éviteer</a:t>
            </a:r>
            <a:r>
              <a:rPr lang="fr-FR" sz="2800" dirty="0" smtClean="0"/>
              <a:t> une décompensation aiguë.</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a:t>
            </a:r>
            <a:endParaRPr lang="fr-FR" dirty="0"/>
          </a:p>
        </p:txBody>
      </p:sp>
      <p:sp>
        <p:nvSpPr>
          <p:cNvPr id="3" name="Espace réservé du contenu 2"/>
          <p:cNvSpPr>
            <a:spLocks noGrp="1"/>
          </p:cNvSpPr>
          <p:nvPr>
            <p:ph idx="1"/>
          </p:nvPr>
        </p:nvSpPr>
        <p:spPr>
          <a:xfrm>
            <a:off x="1115616" y="1447800"/>
            <a:ext cx="7818072" cy="5077544"/>
          </a:xfrm>
        </p:spPr>
        <p:txBody>
          <a:bodyPr/>
          <a:lstStyle/>
          <a:p>
            <a:r>
              <a:rPr lang="fr-FR" b="1" dirty="0" smtClean="0"/>
              <a:t>1</a:t>
            </a:r>
            <a:r>
              <a:rPr lang="fr-FR" sz="2800" b="1" dirty="0" smtClean="0"/>
              <a:t>. Insuffisance surrénale primaire (maladie d’Addison)</a:t>
            </a:r>
          </a:p>
          <a:p>
            <a:r>
              <a:rPr lang="fr-FR" sz="2800" dirty="0" smtClean="0"/>
              <a:t>Tableau peu spécifique, début insidieux.</a:t>
            </a:r>
          </a:p>
          <a:p>
            <a:r>
              <a:rPr lang="fr-FR" sz="2800" dirty="0" smtClean="0"/>
              <a:t> Seule la mélanodermie est évocatrice mais elle peut être difficile à apprécier. Parmi les manifestations, on peut trouver :</a:t>
            </a:r>
            <a:endParaRPr lang="fr-FR" sz="2800" b="1" dirty="0"/>
          </a:p>
        </p:txBody>
      </p:sp>
      <p:pic>
        <p:nvPicPr>
          <p:cNvPr id="1026" name="Picture 2"/>
          <p:cNvPicPr>
            <a:picLocks noChangeAspect="1" noChangeArrowheads="1"/>
          </p:cNvPicPr>
          <p:nvPr/>
        </p:nvPicPr>
        <p:blipFill>
          <a:blip r:embed="rId3" cstate="print"/>
          <a:srcRect/>
          <a:stretch>
            <a:fillRect/>
          </a:stretch>
        </p:blipFill>
        <p:spPr bwMode="auto">
          <a:xfrm>
            <a:off x="6012160" y="4365104"/>
            <a:ext cx="2914650" cy="2143125"/>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1907704" y="4365104"/>
            <a:ext cx="2647950" cy="20882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7818072" cy="5149552"/>
          </a:xfrm>
        </p:spPr>
        <p:txBody>
          <a:bodyPr>
            <a:normAutofit/>
          </a:bodyPr>
          <a:lstStyle/>
          <a:p>
            <a:r>
              <a:rPr lang="fr-FR" sz="2800" dirty="0" smtClean="0"/>
              <a:t>Asthénie physique et psychique ; </a:t>
            </a:r>
          </a:p>
          <a:p>
            <a:r>
              <a:rPr lang="fr-FR" sz="2800" dirty="0" smtClean="0"/>
              <a:t>Amaigrissement,  anorexie  </a:t>
            </a:r>
          </a:p>
          <a:p>
            <a:r>
              <a:rPr lang="fr-FR" sz="2800" dirty="0" smtClean="0"/>
              <a:t>Hypotension artérielle ,au début hypotension orthostatique et une accélération du pouls, traduisant la déshydratation extracellulaire ; </a:t>
            </a:r>
          </a:p>
          <a:p>
            <a:r>
              <a:rPr lang="fr-FR" sz="2800" dirty="0" smtClean="0"/>
              <a:t>Nausées  </a:t>
            </a:r>
          </a:p>
          <a:p>
            <a:r>
              <a:rPr lang="fr-FR" sz="2800" dirty="0" smtClean="0"/>
              <a:t>Mélanodermie</a:t>
            </a:r>
          </a:p>
          <a:p>
            <a:r>
              <a:rPr lang="fr-FR" sz="2800" dirty="0" smtClean="0"/>
              <a:t>Chez la femme, une aménorrhée, une dépilation axillaire et pubienne</a:t>
            </a:r>
            <a:r>
              <a:rPr lang="fr-FR" dirty="0" smtClean="0"/>
              <a:t>.</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a:t>
            </a:r>
            <a:r>
              <a:rPr lang="fr-FR" sz="3100" b="1" dirty="0" smtClean="0"/>
              <a:t>nsuffisance surrénale haute (</a:t>
            </a:r>
            <a:r>
              <a:rPr lang="fr-FR" sz="3100" b="1" dirty="0" err="1" smtClean="0"/>
              <a:t>corticotrope</a:t>
            </a:r>
            <a:r>
              <a:rPr lang="fr-FR" sz="3100" b="1" dirty="0" smtClean="0"/>
              <a:t>)</a:t>
            </a:r>
            <a:r>
              <a:rPr lang="fr-FR" b="1" dirty="0" smtClean="0"/>
              <a:t/>
            </a:r>
            <a:br>
              <a:rPr lang="fr-FR" b="1" dirty="0" smtClean="0"/>
            </a:br>
            <a:endParaRPr lang="fr-FR" dirty="0"/>
          </a:p>
        </p:txBody>
      </p:sp>
      <p:sp>
        <p:nvSpPr>
          <p:cNvPr id="3" name="Espace réservé du contenu 2"/>
          <p:cNvSpPr>
            <a:spLocks noGrp="1"/>
          </p:cNvSpPr>
          <p:nvPr>
            <p:ph idx="1"/>
          </p:nvPr>
        </p:nvSpPr>
        <p:spPr>
          <a:xfrm>
            <a:off x="1115616" y="1447800"/>
            <a:ext cx="7818072" cy="5149552"/>
          </a:xfrm>
        </p:spPr>
        <p:txBody>
          <a:bodyPr>
            <a:normAutofit fontScale="92500" lnSpcReduction="10000"/>
          </a:bodyPr>
          <a:lstStyle/>
          <a:p>
            <a:pPr>
              <a:buNone/>
            </a:pPr>
            <a:endParaRPr lang="fr-FR" dirty="0" smtClean="0"/>
          </a:p>
          <a:p>
            <a:r>
              <a:rPr lang="fr-FR" sz="3000" dirty="0" smtClean="0"/>
              <a:t>Signes cliniques moins marqués, l’</a:t>
            </a:r>
            <a:r>
              <a:rPr lang="fr-FR" sz="3000" dirty="0" err="1" smtClean="0"/>
              <a:t>asthenie</a:t>
            </a:r>
            <a:r>
              <a:rPr lang="fr-FR" sz="3000" dirty="0" smtClean="0"/>
              <a:t> peut être la seule manifestation clinique. </a:t>
            </a:r>
          </a:p>
          <a:p>
            <a:r>
              <a:rPr lang="fr-FR" sz="3000" dirty="0" smtClean="0"/>
              <a:t>Pâleur +++,dépigmentation.</a:t>
            </a:r>
          </a:p>
          <a:p>
            <a:r>
              <a:rPr lang="fr-FR" sz="3000" dirty="0" smtClean="0"/>
              <a:t>Signes associés de déficit d’autres hormones hypophysaires, un syndrome tumoral</a:t>
            </a:r>
          </a:p>
          <a:p>
            <a:r>
              <a:rPr lang="fr-FR" sz="3000" dirty="0" smtClean="0"/>
              <a:t>On peut observer une hyponatrémie (de dilution) mais pas d’hyperkaliémie.</a:t>
            </a:r>
          </a:p>
          <a:p>
            <a:r>
              <a:rPr lang="fr-FR" sz="3000" dirty="0" smtClean="0"/>
              <a:t>L’hypoglycémie est plus fréquente en cas d’insuffisance antéhypophysaire globale.</a:t>
            </a:r>
          </a:p>
          <a:p>
            <a:r>
              <a:rPr lang="fr-FR" sz="3000" dirty="0" smtClean="0"/>
              <a:t>Pas de perte de sel</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DIAGNOSTIC ETIOLOGIQUE</a:t>
            </a:r>
            <a:endParaRPr lang="fr-FR" dirty="0"/>
          </a:p>
        </p:txBody>
      </p:sp>
      <p:sp>
        <p:nvSpPr>
          <p:cNvPr id="3" name="Espace réservé du contenu 2"/>
          <p:cNvSpPr>
            <a:spLocks noGrp="1"/>
          </p:cNvSpPr>
          <p:nvPr>
            <p:ph idx="1"/>
          </p:nvPr>
        </p:nvSpPr>
        <p:spPr/>
        <p:txBody>
          <a:bodyPr>
            <a:normAutofit fontScale="92500"/>
          </a:bodyPr>
          <a:lstStyle/>
          <a:p>
            <a:pPr>
              <a:buNone/>
            </a:pPr>
            <a:endParaRPr lang="fr-FR" b="1" dirty="0" smtClean="0"/>
          </a:p>
          <a:p>
            <a:r>
              <a:rPr lang="fr-FR" b="1" dirty="0" smtClean="0"/>
              <a:t>Origine auto-immune : rétraction corticale(maladie d’ADDISON)</a:t>
            </a:r>
          </a:p>
          <a:p>
            <a:r>
              <a:rPr lang="fr-FR" dirty="0" smtClean="0"/>
              <a:t>80 % des cas</a:t>
            </a:r>
          </a:p>
          <a:p>
            <a:r>
              <a:rPr lang="fr-FR" dirty="0" smtClean="0"/>
              <a:t>sex-ratio: 3/1.</a:t>
            </a:r>
          </a:p>
          <a:p>
            <a:r>
              <a:rPr lang="fr-FR" dirty="0" smtClean="0"/>
              <a:t>On retrouve fréquemment des antécédents familiaux de maladies auto-immunes.</a:t>
            </a:r>
          </a:p>
          <a:p>
            <a:r>
              <a:rPr lang="fr-FR" dirty="0" smtClean="0"/>
              <a:t>PEA type 1, PEA type 2</a:t>
            </a:r>
          </a:p>
          <a:p>
            <a:r>
              <a:rPr lang="fr-FR" dirty="0" smtClean="0"/>
              <a:t>Auto-anticorps anti-21-</a:t>
            </a:r>
            <a:r>
              <a:rPr lang="fr-FR" dirty="0" err="1" smtClean="0"/>
              <a:t>hydroxylase</a:t>
            </a:r>
            <a:r>
              <a:rPr lang="fr-FR" dirty="0" smtClean="0"/>
              <a:t> (+++)</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47800"/>
            <a:ext cx="7818072" cy="4800600"/>
          </a:xfrm>
        </p:spPr>
        <p:txBody>
          <a:bodyPr>
            <a:normAutofit/>
          </a:bodyPr>
          <a:lstStyle/>
          <a:p>
            <a:r>
              <a:rPr lang="fr-FR" sz="2800" b="1" dirty="0" smtClean="0"/>
              <a:t>Tuberculose bilatérale des surrénales</a:t>
            </a:r>
          </a:p>
          <a:p>
            <a:r>
              <a:rPr lang="fr-FR" sz="2800" dirty="0" smtClean="0"/>
              <a:t>– TDM des surrénales (+++) : Surrénales augmentées de taille à la phase initiale puis s’atrophient et se calcifient dans 50 % des cas</a:t>
            </a:r>
          </a:p>
          <a:p>
            <a:r>
              <a:rPr lang="fr-FR" sz="2800" b="1" dirty="0" smtClean="0"/>
              <a:t>Infection par le VIH</a:t>
            </a:r>
          </a:p>
          <a:p>
            <a:endParaRPr lang="fr-FR"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1187624" y="260648"/>
            <a:ext cx="7746064" cy="5987752"/>
          </a:xfrm>
        </p:spPr>
        <p:txBody>
          <a:bodyPr>
            <a:normAutofit/>
          </a:bodyPr>
          <a:lstStyle/>
          <a:p>
            <a:r>
              <a:rPr lang="fr-FR" sz="3000" b="1" dirty="0" smtClean="0"/>
              <a:t>Autres causes surrénaliennes</a:t>
            </a:r>
          </a:p>
          <a:p>
            <a:r>
              <a:rPr lang="fr-FR" sz="3000" dirty="0" smtClean="0"/>
              <a:t>Iatrogènes : </a:t>
            </a:r>
            <a:r>
              <a:rPr lang="fr-FR" sz="3000" dirty="0" err="1" smtClean="0"/>
              <a:t>surrénalectomie</a:t>
            </a:r>
            <a:r>
              <a:rPr lang="fr-FR" sz="3000" dirty="0" smtClean="0"/>
              <a:t> bilatérale, </a:t>
            </a:r>
            <a:r>
              <a:rPr lang="fr-FR" sz="3000" dirty="0" err="1" smtClean="0"/>
              <a:t>anticortisolique</a:t>
            </a:r>
            <a:r>
              <a:rPr lang="fr-FR" sz="3000" dirty="0" smtClean="0"/>
              <a:t> de synthèse (</a:t>
            </a:r>
            <a:r>
              <a:rPr lang="fr-FR" sz="3000" dirty="0" err="1" smtClean="0"/>
              <a:t>Op’DDD</a:t>
            </a:r>
            <a:r>
              <a:rPr lang="fr-FR" sz="3000" dirty="0" smtClean="0"/>
              <a:t> : </a:t>
            </a:r>
            <a:r>
              <a:rPr lang="fr-FR" sz="3000" dirty="0" err="1" smtClean="0"/>
              <a:t>Lysodren</a:t>
            </a:r>
            <a:r>
              <a:rPr lang="fr-FR" sz="3000" dirty="0" smtClean="0"/>
              <a:t>®), </a:t>
            </a:r>
            <a:r>
              <a:rPr lang="fr-FR" sz="3000" dirty="0" err="1" smtClean="0"/>
              <a:t>kétoconazole</a:t>
            </a:r>
            <a:r>
              <a:rPr lang="fr-FR" sz="3000" dirty="0" smtClean="0"/>
              <a:t> (</a:t>
            </a:r>
            <a:r>
              <a:rPr lang="fr-FR" sz="3000" dirty="0" err="1" smtClean="0"/>
              <a:t>Nizoral</a:t>
            </a:r>
            <a:r>
              <a:rPr lang="fr-FR" sz="3000" dirty="0" smtClean="0"/>
              <a:t>®), etc. ;</a:t>
            </a:r>
          </a:p>
          <a:p>
            <a:r>
              <a:rPr lang="fr-FR" sz="3000" dirty="0" smtClean="0"/>
              <a:t>Métastases bilatérales : poumon, rein,  sein ou ORL</a:t>
            </a:r>
          </a:p>
          <a:p>
            <a:r>
              <a:rPr lang="fr-FR" sz="3000" dirty="0" smtClean="0"/>
              <a:t>Tumeurs primitives bilatérales : lymphome</a:t>
            </a:r>
          </a:p>
          <a:p>
            <a:r>
              <a:rPr lang="fr-FR" sz="3000" dirty="0" smtClean="0"/>
              <a:t>Maladie </a:t>
            </a:r>
            <a:r>
              <a:rPr lang="fr-FR" sz="3000" dirty="0" err="1" smtClean="0"/>
              <a:t>infiltrative</a:t>
            </a:r>
            <a:r>
              <a:rPr lang="fr-FR" sz="3000" dirty="0" smtClean="0"/>
              <a:t> : sarcoïdose, amylose,</a:t>
            </a:r>
          </a:p>
          <a:p>
            <a:r>
              <a:rPr lang="fr-FR" sz="3000" dirty="0" smtClean="0"/>
              <a:t>Causes vasculaires : nécrose des surrénales par état de choc, thrombose des veines surrénaliennes.</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476672"/>
            <a:ext cx="7818072" cy="5771728"/>
          </a:xfrm>
        </p:spPr>
        <p:txBody>
          <a:bodyPr>
            <a:normAutofit/>
          </a:bodyPr>
          <a:lstStyle/>
          <a:p>
            <a:r>
              <a:rPr lang="fr-FR" sz="2800" b="1" dirty="0" smtClean="0"/>
              <a:t>Causes d’insuffisance </a:t>
            </a:r>
            <a:r>
              <a:rPr lang="fr-FR" sz="2800" b="1" dirty="0" err="1" smtClean="0"/>
              <a:t>corticotrope</a:t>
            </a:r>
            <a:r>
              <a:rPr lang="fr-FR" sz="2800" b="1" dirty="0" smtClean="0"/>
              <a:t> </a:t>
            </a:r>
          </a:p>
          <a:p>
            <a:r>
              <a:rPr lang="fr-FR" sz="2800" dirty="0" smtClean="0"/>
              <a:t>Interruption d’une corticothérapie prolongée.</a:t>
            </a:r>
          </a:p>
          <a:p>
            <a:r>
              <a:rPr lang="fr-FR" sz="2800" dirty="0" smtClean="0"/>
              <a:t>tumeur de la région </a:t>
            </a:r>
            <a:r>
              <a:rPr lang="fr-FR" sz="2800" dirty="0" err="1" smtClean="0"/>
              <a:t>hypothalamo</a:t>
            </a:r>
            <a:r>
              <a:rPr lang="fr-FR" sz="2800" dirty="0" smtClean="0"/>
              <a:t>-hypophysaire ;</a:t>
            </a:r>
          </a:p>
          <a:p>
            <a:r>
              <a:rPr lang="fr-FR" sz="2800" dirty="0" smtClean="0"/>
              <a:t>Atteinte auto-immune (</a:t>
            </a:r>
            <a:r>
              <a:rPr lang="fr-FR" sz="2800" dirty="0" err="1" smtClean="0"/>
              <a:t>hypophysite</a:t>
            </a:r>
            <a:r>
              <a:rPr lang="fr-FR" sz="2800" dirty="0" smtClean="0"/>
              <a:t>) ;</a:t>
            </a:r>
          </a:p>
          <a:p>
            <a:r>
              <a:rPr lang="fr-FR" sz="2800" dirty="0" smtClean="0"/>
              <a:t>Granulomatose (sarcoïdose en particulier) ;</a:t>
            </a:r>
          </a:p>
          <a:p>
            <a:r>
              <a:rPr lang="fr-FR" sz="2800" dirty="0" smtClean="0"/>
              <a:t>Traumatisme ;</a:t>
            </a:r>
          </a:p>
          <a:p>
            <a:r>
              <a:rPr lang="fr-FR" sz="2800" dirty="0" smtClean="0"/>
              <a:t>Chirurgie hypophysaire ;</a:t>
            </a:r>
          </a:p>
          <a:p>
            <a:r>
              <a:rPr lang="fr-FR" sz="2800" dirty="0" smtClean="0"/>
              <a:t>Radiothérapie ;</a:t>
            </a:r>
          </a:p>
          <a:p>
            <a:r>
              <a:rPr lang="fr-FR" sz="2800" dirty="0" smtClean="0"/>
              <a:t>Nécrose brutale à l’occasion d’un choc </a:t>
            </a:r>
            <a:r>
              <a:rPr lang="fr-FR" sz="2800" dirty="0" err="1" smtClean="0"/>
              <a:t>hypovolémique</a:t>
            </a:r>
            <a:r>
              <a:rPr lang="fr-FR" sz="2800" dirty="0" smtClean="0"/>
              <a:t> dans le post-partum (syndrome de </a:t>
            </a:r>
            <a:r>
              <a:rPr lang="fr-FR" sz="2800" dirty="0" err="1" smtClean="0"/>
              <a:t>Sheehan</a:t>
            </a:r>
            <a:r>
              <a:rPr lang="fr-FR" sz="2800" dirty="0" smtClean="0"/>
              <a:t>) (très rare).</a:t>
            </a:r>
            <a:endParaRPr lang="fr-FR"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434</TotalTime>
  <Words>752</Words>
  <Application>Microsoft Office PowerPoint</Application>
  <PresentationFormat>Affichage à l'écran (4:3)</PresentationFormat>
  <Paragraphs>141</Paragraphs>
  <Slides>14</Slides>
  <Notes>12</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Solstice</vt:lpstr>
      <vt:lpstr>L’INSUFFISANCE SURRENALIENNE</vt:lpstr>
      <vt:lpstr>INTRODUCTION</vt:lpstr>
      <vt:lpstr>CLINIQUE</vt:lpstr>
      <vt:lpstr>Diapositive 4</vt:lpstr>
      <vt:lpstr>Insuffisance surrénale haute (corticotrope) </vt:lpstr>
      <vt:lpstr>DIAGNOSTIC ETIOLOGIQUE</vt:lpstr>
      <vt:lpstr>Diapositive 7</vt:lpstr>
      <vt:lpstr>Diapositive 8</vt:lpstr>
      <vt:lpstr>Diapositive 9</vt:lpstr>
      <vt:lpstr>INSUFFISANCE SURRENALIENNE AIGUE</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L’INSUFFISANCE SURRENALIENNE</dc:title>
  <dc:creator>khalil arioua</dc:creator>
  <cp:lastModifiedBy>khalil arioua</cp:lastModifiedBy>
  <cp:revision>5</cp:revision>
  <dcterms:created xsi:type="dcterms:W3CDTF">2018-12-02T07:35:24Z</dcterms:created>
  <dcterms:modified xsi:type="dcterms:W3CDTF">2020-04-14T15:52:10Z</dcterms:modified>
</cp:coreProperties>
</file>