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85" r:id="rId1"/>
  </p:sldMasterIdLst>
  <p:notesMasterIdLst>
    <p:notesMasterId r:id="rId82"/>
  </p:notesMasterIdLst>
  <p:handoutMasterIdLst>
    <p:handoutMasterId r:id="rId83"/>
  </p:handoutMasterIdLst>
  <p:sldIdLst>
    <p:sldId id="293" r:id="rId2"/>
    <p:sldId id="332" r:id="rId3"/>
    <p:sldId id="346" r:id="rId4"/>
    <p:sldId id="312" r:id="rId5"/>
    <p:sldId id="311" r:id="rId6"/>
    <p:sldId id="342" r:id="rId7"/>
    <p:sldId id="327" r:id="rId8"/>
    <p:sldId id="347" r:id="rId9"/>
    <p:sldId id="339" r:id="rId10"/>
    <p:sldId id="326" r:id="rId11"/>
    <p:sldId id="282" r:id="rId12"/>
    <p:sldId id="261" r:id="rId13"/>
    <p:sldId id="286" r:id="rId14"/>
    <p:sldId id="352" r:id="rId15"/>
    <p:sldId id="283" r:id="rId16"/>
    <p:sldId id="330" r:id="rId17"/>
    <p:sldId id="288" r:id="rId18"/>
    <p:sldId id="331" r:id="rId19"/>
    <p:sldId id="328" r:id="rId20"/>
    <p:sldId id="287" r:id="rId21"/>
    <p:sldId id="285" r:id="rId22"/>
    <p:sldId id="289" r:id="rId23"/>
    <p:sldId id="290" r:id="rId24"/>
    <p:sldId id="291" r:id="rId25"/>
    <p:sldId id="292" r:id="rId26"/>
    <p:sldId id="259" r:id="rId27"/>
    <p:sldId id="260" r:id="rId28"/>
    <p:sldId id="262" r:id="rId29"/>
    <p:sldId id="263" r:id="rId30"/>
    <p:sldId id="351" r:id="rId31"/>
    <p:sldId id="325" r:id="rId32"/>
    <p:sldId id="295" r:id="rId33"/>
    <p:sldId id="294" r:id="rId34"/>
    <p:sldId id="265" r:id="rId35"/>
    <p:sldId id="266" r:id="rId36"/>
    <p:sldId id="267" r:id="rId37"/>
    <p:sldId id="324" r:id="rId38"/>
    <p:sldId id="271" r:id="rId39"/>
    <p:sldId id="272" r:id="rId40"/>
    <p:sldId id="315" r:id="rId41"/>
    <p:sldId id="316" r:id="rId42"/>
    <p:sldId id="317" r:id="rId43"/>
    <p:sldId id="318" r:id="rId44"/>
    <p:sldId id="319" r:id="rId45"/>
    <p:sldId id="320" r:id="rId46"/>
    <p:sldId id="321" r:id="rId47"/>
    <p:sldId id="273" r:id="rId48"/>
    <p:sldId id="334" r:id="rId49"/>
    <p:sldId id="274" r:id="rId50"/>
    <p:sldId id="300" r:id="rId51"/>
    <p:sldId id="343" r:id="rId52"/>
    <p:sldId id="333" r:id="rId53"/>
    <p:sldId id="275" r:id="rId54"/>
    <p:sldId id="336" r:id="rId55"/>
    <p:sldId id="335" r:id="rId56"/>
    <p:sldId id="337" r:id="rId57"/>
    <p:sldId id="322" r:id="rId58"/>
    <p:sldId id="338" r:id="rId59"/>
    <p:sldId id="296" r:id="rId60"/>
    <p:sldId id="297" r:id="rId61"/>
    <p:sldId id="344" r:id="rId62"/>
    <p:sldId id="276" r:id="rId63"/>
    <p:sldId id="277" r:id="rId64"/>
    <p:sldId id="303" r:id="rId65"/>
    <p:sldId id="302" r:id="rId66"/>
    <p:sldId id="278" r:id="rId67"/>
    <p:sldId id="307" r:id="rId68"/>
    <p:sldId id="349" r:id="rId69"/>
    <p:sldId id="345" r:id="rId70"/>
    <p:sldId id="301" r:id="rId71"/>
    <p:sldId id="314" r:id="rId72"/>
    <p:sldId id="304" r:id="rId73"/>
    <p:sldId id="305" r:id="rId74"/>
    <p:sldId id="306" r:id="rId75"/>
    <p:sldId id="279" r:id="rId76"/>
    <p:sldId id="309" r:id="rId77"/>
    <p:sldId id="280" r:id="rId78"/>
    <p:sldId id="281" r:id="rId79"/>
    <p:sldId id="298" r:id="rId80"/>
    <p:sldId id="299" r:id="rId8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1600" b="1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26B4"/>
    <a:srgbClr val="512373"/>
    <a:srgbClr val="D60093"/>
    <a:srgbClr val="FF6600"/>
    <a:srgbClr val="6600FF"/>
    <a:srgbClr val="009900"/>
    <a:srgbClr val="9966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34578" autoAdjust="0"/>
    <p:restoredTop sz="96985" autoAdjust="0"/>
  </p:normalViewPr>
  <p:slideViewPr>
    <p:cSldViewPr>
      <p:cViewPr>
        <p:scale>
          <a:sx n="66" d="100"/>
          <a:sy n="66" d="100"/>
        </p:scale>
        <p:origin x="-197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  <p:sld r:id="rId20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28" d="100"/>
          <a:sy n="28" d="100"/>
        </p:scale>
        <p:origin x="-1212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35.xml"/><Relationship Id="rId13" Type="http://schemas.openxmlformats.org/officeDocument/2006/relationships/slide" Target="slides/slide49.xml"/><Relationship Id="rId18" Type="http://schemas.openxmlformats.org/officeDocument/2006/relationships/slide" Target="slides/slide75.xml"/><Relationship Id="rId3" Type="http://schemas.openxmlformats.org/officeDocument/2006/relationships/slide" Target="slides/slide27.xml"/><Relationship Id="rId7" Type="http://schemas.openxmlformats.org/officeDocument/2006/relationships/slide" Target="slides/slide34.xml"/><Relationship Id="rId12" Type="http://schemas.openxmlformats.org/officeDocument/2006/relationships/slide" Target="slides/slide47.xml"/><Relationship Id="rId17" Type="http://schemas.openxmlformats.org/officeDocument/2006/relationships/slide" Target="slides/slide66.xml"/><Relationship Id="rId2" Type="http://schemas.openxmlformats.org/officeDocument/2006/relationships/slide" Target="slides/slide26.xml"/><Relationship Id="rId16" Type="http://schemas.openxmlformats.org/officeDocument/2006/relationships/slide" Target="slides/slide63.xml"/><Relationship Id="rId20" Type="http://schemas.openxmlformats.org/officeDocument/2006/relationships/slide" Target="slides/slide78.xml"/><Relationship Id="rId1" Type="http://schemas.openxmlformats.org/officeDocument/2006/relationships/slide" Target="slides/slide12.xml"/><Relationship Id="rId6" Type="http://schemas.openxmlformats.org/officeDocument/2006/relationships/slide" Target="slides/slide30.xml"/><Relationship Id="rId11" Type="http://schemas.openxmlformats.org/officeDocument/2006/relationships/slide" Target="slides/slide39.xml"/><Relationship Id="rId5" Type="http://schemas.openxmlformats.org/officeDocument/2006/relationships/slide" Target="slides/slide29.xml"/><Relationship Id="rId15" Type="http://schemas.openxmlformats.org/officeDocument/2006/relationships/slide" Target="slides/slide62.xml"/><Relationship Id="rId10" Type="http://schemas.openxmlformats.org/officeDocument/2006/relationships/slide" Target="slides/slide38.xml"/><Relationship Id="rId19" Type="http://schemas.openxmlformats.org/officeDocument/2006/relationships/slide" Target="slides/slide77.xml"/><Relationship Id="rId4" Type="http://schemas.openxmlformats.org/officeDocument/2006/relationships/slide" Target="slides/slide28.xml"/><Relationship Id="rId9" Type="http://schemas.openxmlformats.org/officeDocument/2006/relationships/slide" Target="slides/slide36.xml"/><Relationship Id="rId14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E453F12E-4A4F-4BB9-AAE8-4541285122FE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01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93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0">
                <a:effectLst/>
                <a:cs typeface="+mn-cs"/>
              </a:defRPr>
            </a:lvl1pPr>
          </a:lstStyle>
          <a:p>
            <a:pPr>
              <a:defRPr/>
            </a:pPr>
            <a:fld id="{0272973F-0070-40BE-A385-B2482DC95C08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1139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69636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63C16C-CEF7-4AE0-A31A-4A32B6DA5079}" type="slidenum">
              <a:rPr lang="fr-FR" smtClean="0"/>
              <a:pPr>
                <a:defRPr/>
              </a:pPr>
              <a:t>1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68E52B-BA51-4FB4-B60B-33B329E182B8}" type="slidenum">
              <a:rPr lang="fr-FR" smtClean="0"/>
              <a:pPr>
                <a:defRPr/>
              </a:pPr>
              <a:t>36</a:t>
            </a:fld>
            <a:endParaRPr lang="fr-FR" dirty="0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C46F65E-BFFA-4176-BE7E-3E4A2DB4648A}" type="slidenum">
              <a:rPr lang="fr-FR" smtClean="0"/>
              <a:pPr>
                <a:defRPr/>
              </a:pPr>
              <a:t>38</a:t>
            </a:fld>
            <a:endParaRPr lang="fr-FR" dirty="0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148B71E-8C7A-402B-8CF7-F95A25094813}" type="slidenum">
              <a:rPr lang="fr-FR" smtClean="0"/>
              <a:pPr>
                <a:defRPr/>
              </a:pPr>
              <a:t>39</a:t>
            </a:fld>
            <a:endParaRPr lang="fr-FR" dirty="0" smtClean="0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 smtClean="0"/>
          </a:p>
        </p:txBody>
      </p:sp>
      <p:sp>
        <p:nvSpPr>
          <p:cNvPr id="80900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42C84FA-D067-4CF5-BAE3-8E432EAC459F}" type="slidenum">
              <a:rPr lang="fr-FR" smtClean="0"/>
              <a:pPr>
                <a:defRPr/>
              </a:pPr>
              <a:t>43</a:t>
            </a:fld>
            <a:endParaRPr lang="fr-FR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72F24EC-F9AD-4C22-A3D5-07D46E9532B9}" type="slidenum">
              <a:rPr lang="fr-FR" smtClean="0"/>
              <a:pPr>
                <a:defRPr/>
              </a:pPr>
              <a:t>47</a:t>
            </a:fld>
            <a:endParaRPr lang="fr-FR" dirty="0" smtClean="0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A4BBD96-09F4-43A8-9980-546725BFADB7}" type="slidenum">
              <a:rPr lang="fr-FR" smtClean="0"/>
              <a:pPr>
                <a:defRPr/>
              </a:pPr>
              <a:t>49</a:t>
            </a:fld>
            <a:endParaRPr lang="fr-FR" dirty="0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773CD4-3480-4717-95A3-EADEB2E29101}" type="slidenum">
              <a:rPr lang="fr-FR" smtClean="0"/>
              <a:pPr>
                <a:defRPr/>
              </a:pPr>
              <a:t>53</a:t>
            </a:fld>
            <a:endParaRPr lang="fr-FR" dirty="0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854961-E8A7-4335-902F-1A440AEF272B}" type="slidenum">
              <a:rPr lang="fr-FR" smtClean="0"/>
              <a:pPr>
                <a:defRPr/>
              </a:pPr>
              <a:t>62</a:t>
            </a:fld>
            <a:endParaRPr lang="fr-FR" dirty="0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0E03BB-BC13-414A-954A-1C80A5EFA3FE}" type="slidenum">
              <a:rPr lang="fr-FR" smtClean="0"/>
              <a:pPr>
                <a:defRPr/>
              </a:pPr>
              <a:t>63</a:t>
            </a:fld>
            <a:endParaRPr lang="fr-FR" dirty="0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04BCC0-7E53-40C2-825E-E5CFCBF4E586}" type="slidenum">
              <a:rPr lang="fr-FR" smtClean="0"/>
              <a:pPr>
                <a:defRPr/>
              </a:pPr>
              <a:t>66</a:t>
            </a:fld>
            <a:endParaRPr lang="fr-FR" dirty="0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770F232-F339-4745-BB73-4164ACAFA9C8}" type="slidenum">
              <a:rPr lang="fr-FR" smtClean="0"/>
              <a:pPr>
                <a:defRPr/>
              </a:pPr>
              <a:t>12</a:t>
            </a:fld>
            <a:endParaRPr lang="fr-FR" dirty="0" smtClean="0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0EB7C8-D4C6-415C-99F2-17B47A44CD81}" type="slidenum">
              <a:rPr lang="fr-FR" smtClean="0"/>
              <a:pPr>
                <a:defRPr/>
              </a:pPr>
              <a:t>75</a:t>
            </a:fld>
            <a:endParaRPr lang="fr-FR" dirty="0" smtClean="0"/>
          </a:p>
        </p:txBody>
      </p:sp>
      <p:sp>
        <p:nvSpPr>
          <p:cNvPr id="110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3D7517-D644-414C-92DE-307E5215781D}" type="slidenum">
              <a:rPr lang="fr-FR" smtClean="0"/>
              <a:pPr>
                <a:defRPr/>
              </a:pPr>
              <a:t>77</a:t>
            </a:fld>
            <a:endParaRPr lang="fr-FR" dirty="0" smtClean="0"/>
          </a:p>
        </p:txBody>
      </p:sp>
      <p:sp>
        <p:nvSpPr>
          <p:cNvPr id="111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B84A00D-5EF6-428D-99F5-6325444A0556}" type="slidenum">
              <a:rPr lang="fr-FR" smtClean="0"/>
              <a:pPr>
                <a:defRPr/>
              </a:pPr>
              <a:t>78</a:t>
            </a:fld>
            <a:endParaRPr lang="fr-FR" dirty="0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153B7DF-61E9-45BF-8D8B-B8A5077D00C8}" type="slidenum">
              <a:rPr lang="fr-FR" smtClean="0"/>
              <a:pPr>
                <a:defRPr/>
              </a:pPr>
              <a:t>26</a:t>
            </a:fld>
            <a:endParaRPr lang="fr-FR" dirty="0" smtClean="0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E44AF27-9609-4C75-8DE1-215325ECCE55}" type="slidenum">
              <a:rPr lang="fr-FR" smtClean="0"/>
              <a:pPr>
                <a:defRPr/>
              </a:pPr>
              <a:t>27</a:t>
            </a:fld>
            <a:endParaRPr lang="fr-FR" dirty="0" smtClean="0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0FF88-D40D-435D-982E-B22827DF260E}" type="slidenum">
              <a:rPr lang="fr-FR" smtClean="0"/>
              <a:pPr>
                <a:defRPr/>
              </a:pPr>
              <a:t>28</a:t>
            </a:fld>
            <a:endParaRPr lang="fr-FR" dirty="0" smtClean="0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9E28FB2-1542-4D8F-9A16-437BE86933E1}" type="slidenum">
              <a:rPr lang="fr-FR" smtClean="0"/>
              <a:pPr>
                <a:defRPr/>
              </a:pPr>
              <a:t>29</a:t>
            </a:fld>
            <a:endParaRPr lang="fr-FR" dirty="0" smtClean="0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219E79F-5045-46C3-8B86-B67F9B7DF069}" type="slidenum">
              <a:rPr lang="fr-FR" smtClean="0"/>
              <a:pPr>
                <a:defRPr/>
              </a:pPr>
              <a:t>30</a:t>
            </a:fld>
            <a:endParaRPr lang="fr-FR" dirty="0" smtClean="0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2FDEF9F-17A4-449A-9D94-538AFEDF4A69}" type="slidenum">
              <a:rPr lang="fr-FR" smtClean="0"/>
              <a:pPr>
                <a:defRPr/>
              </a:pPr>
              <a:t>34</a:t>
            </a:fld>
            <a:endParaRPr lang="fr-FR" dirty="0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F7D6EFC-489F-453B-9CE9-48E2ADD300D3}" type="slidenum">
              <a:rPr lang="fr-FR" smtClean="0"/>
              <a:pPr>
                <a:defRPr/>
              </a:pPr>
              <a:t>35</a:t>
            </a:fld>
            <a:endParaRPr lang="fr-FR" dirty="0" smtClean="0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5" name="Ellipse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4" name="Titr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22" name="Sous-titr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6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7" name="Espace réservé du pied de pag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6E8A7D7-A445-4DEB-9C9C-BACBEB8F4EB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  <p:hf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C9DED-B0E2-4BCD-BB76-9617A4D38A3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E5C98-7B89-4164-8F21-8DB039AFD21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5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25983-DFF2-4E08-A30C-75D13CF5064B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6" name="Ellipse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7" name="Ellipse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9ED1994-2C6E-480F-ACBB-DD9E79FF0C49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6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324EF-0B3B-406B-8483-FF72C883CF80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98B22F7-DCB5-45E1-A342-F5C1E4EA338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2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4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D8A82-24FF-4EF3-AEE3-8A896CF5C9C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3" name="Rectangle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4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5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1AAC3B-C96A-4634-BC79-8B88E8C799D1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3A2E9EF-CE3C-4176-B18E-41160034A8F4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>
            <a:extLst/>
          </a:lstStyle>
          <a:p>
            <a:pPr indent="-283464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 dirty="0">
              <a:latin typeface="+mn-lt"/>
              <a:cs typeface="+mn-cs"/>
            </a:endParaRPr>
          </a:p>
        </p:txBody>
      </p:sp>
      <p:sp>
        <p:nvSpPr>
          <p:cNvPr id="6" name="Organigramme : Processus 5"/>
          <p:cNvSpPr/>
          <p:nvPr/>
        </p:nvSpPr>
        <p:spPr>
          <a:xfrm rot="19468671">
            <a:off x="396875" y="954088"/>
            <a:ext cx="685800" cy="204787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7" name="Organigramme : Processus 6"/>
          <p:cNvSpPr/>
          <p:nvPr/>
        </p:nvSpPr>
        <p:spPr>
          <a:xfrm rot="2103354" flipH="1">
            <a:off x="5003800" y="936625"/>
            <a:ext cx="649288" cy="2047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fr-FR" noProof="0" dirty="0" smtClean="0"/>
              <a:t>Cliquez sur l'icône pour ajouter une image</a:t>
            </a:r>
            <a:endParaRPr lang="en-US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8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9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4ED60B9-3830-43FB-A02C-0E3C6922B36A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cteurs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1" name="Bouée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5" name="Espace réservé du titre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033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24" name="Espace réservé de la dat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spcBef>
                <a:spcPct val="20000"/>
              </a:spcBef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cs typeface="+mn-cs"/>
              </a:defRPr>
            </a:lvl1pPr>
            <a:extLst/>
          </a:lstStyle>
          <a:p>
            <a:pPr>
              <a:defRPr/>
            </a:pPr>
            <a:r>
              <a:rPr lang="fr-FR"/>
              <a:t>jeudi 05 mai 2005 </a:t>
            </a:r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spcBef>
                <a:spcPct val="20000"/>
              </a:spcBef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4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spcBef>
                <a:spcPct val="20000"/>
              </a:spcBef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  <a:cs typeface="+mn-cs"/>
              </a:defRPr>
            </a:lvl1pPr>
            <a:extLst/>
          </a:lstStyle>
          <a:p>
            <a:pPr>
              <a:defRPr/>
            </a:pPr>
            <a:fld id="{4A8BE63A-DFF9-461B-B111-014DCEF94D9D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  <p:sp>
        <p:nvSpPr>
          <p:cNvPr id="15" name="Rectangle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spcBef>
                <a:spcPct val="20000"/>
              </a:spcBef>
              <a:defRPr/>
            </a:pPr>
            <a:endParaRPr lang="en-US" dirty="0"/>
          </a:p>
        </p:txBody>
      </p:sp>
      <p:sp>
        <p:nvSpPr>
          <p:cNvPr id="13" name="Rectangle 41"/>
          <p:cNvSpPr>
            <a:spLocks noChangeArrowheads="1"/>
          </p:cNvSpPr>
          <p:nvPr/>
        </p:nvSpPr>
        <p:spPr bwMode="auto">
          <a:xfrm>
            <a:off x="392113" y="152400"/>
            <a:ext cx="8751887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fr-FR" sz="3600" b="0" dirty="0">
              <a:cs typeface="+mn-cs"/>
            </a:endParaRPr>
          </a:p>
        </p:txBody>
      </p:sp>
      <p:sp>
        <p:nvSpPr>
          <p:cNvPr id="14" name="Rectangle 42"/>
          <p:cNvSpPr>
            <a:spLocks noChangeArrowheads="1"/>
          </p:cNvSpPr>
          <p:nvPr/>
        </p:nvSpPr>
        <p:spPr bwMode="auto">
          <a:xfrm>
            <a:off x="381000" y="0"/>
            <a:ext cx="8751888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endParaRPr kumimoji="1" lang="fr-FR" sz="3600" b="0" dirty="0"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9" r:id="rId1"/>
    <p:sldLayoutId id="2147484864" r:id="rId2"/>
    <p:sldLayoutId id="2147484870" r:id="rId3"/>
    <p:sldLayoutId id="2147484865" r:id="rId4"/>
    <p:sldLayoutId id="2147484871" r:id="rId5"/>
    <p:sldLayoutId id="2147484866" r:id="rId6"/>
    <p:sldLayoutId id="2147484872" r:id="rId7"/>
    <p:sldLayoutId id="2147484873" r:id="rId8"/>
    <p:sldLayoutId id="2147484874" r:id="rId9"/>
    <p:sldLayoutId id="2147484867" r:id="rId10"/>
    <p:sldLayoutId id="2147484868" r:id="rId11"/>
  </p:sldLayoutIdLst>
  <p:hf sldNum="0"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300" kern="1200">
          <a:solidFill>
            <a:srgbClr val="572314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572314"/>
          </a:solidFill>
          <a:latin typeface="Gill Sans MT" pitchFamily="34" charset="0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C32D2E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84AA33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7" Type="http://schemas.openxmlformats.org/officeDocument/2006/relationships/image" Target="../media/image8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jpeg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7" Type="http://schemas.openxmlformats.org/officeDocument/2006/relationships/image" Target="../media/image92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1.jpeg"/><Relationship Id="rId5" Type="http://schemas.openxmlformats.org/officeDocument/2006/relationships/image" Target="../media/image90.jpeg"/><Relationship Id="rId4" Type="http://schemas.openxmlformats.org/officeDocument/2006/relationships/image" Target="../media/image8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jpeg"/><Relationship Id="rId7" Type="http://schemas.openxmlformats.org/officeDocument/2006/relationships/image" Target="../media/image103.jpeg"/><Relationship Id="rId2" Type="http://schemas.openxmlformats.org/officeDocument/2006/relationships/image" Target="../media/image9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2.jpeg"/><Relationship Id="rId5" Type="http://schemas.openxmlformats.org/officeDocument/2006/relationships/image" Target="../media/image101.jpeg"/><Relationship Id="rId4" Type="http://schemas.openxmlformats.org/officeDocument/2006/relationships/image" Target="../media/image100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10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7.jpeg"/><Relationship Id="rId4" Type="http://schemas.openxmlformats.org/officeDocument/2006/relationships/image" Target="../media/image106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1.jpeg"/><Relationship Id="rId4" Type="http://schemas.openxmlformats.org/officeDocument/2006/relationships/image" Target="../media/image110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jpeg"/><Relationship Id="rId2" Type="http://schemas.openxmlformats.org/officeDocument/2006/relationships/image" Target="../media/image1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8.jpeg"/><Relationship Id="rId4" Type="http://schemas.openxmlformats.org/officeDocument/2006/relationships/image" Target="../media/image117.jpe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5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jpe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jpeg"/><Relationship Id="rId2" Type="http://schemas.openxmlformats.org/officeDocument/2006/relationships/image" Target="../media/image1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jpeg"/><Relationship Id="rId2" Type="http://schemas.openxmlformats.org/officeDocument/2006/relationships/image" Target="../media/image13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4.jpeg"/><Relationship Id="rId4" Type="http://schemas.openxmlformats.org/officeDocument/2006/relationships/image" Target="../media/image133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jpeg"/><Relationship Id="rId2" Type="http://schemas.openxmlformats.org/officeDocument/2006/relationships/image" Target="../media/image139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jpe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jpeg"/><Relationship Id="rId2" Type="http://schemas.openxmlformats.org/officeDocument/2006/relationships/image" Target="../media/image1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0.jpeg"/><Relationship Id="rId4" Type="http://schemas.openxmlformats.org/officeDocument/2006/relationships/image" Target="../media/image149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jpeg"/><Relationship Id="rId2" Type="http://schemas.openxmlformats.org/officeDocument/2006/relationships/image" Target="../media/image15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jpeg"/><Relationship Id="rId2" Type="http://schemas.openxmlformats.org/officeDocument/2006/relationships/image" Target="../media/image1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6.jpeg"/><Relationship Id="rId4" Type="http://schemas.openxmlformats.org/officeDocument/2006/relationships/image" Target="../media/image155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jpeg"/><Relationship Id="rId2" Type="http://schemas.openxmlformats.org/officeDocument/2006/relationships/image" Target="../media/image157.jpe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jpeg"/><Relationship Id="rId2" Type="http://schemas.openxmlformats.org/officeDocument/2006/relationships/image" Target="../media/image159.jpe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1.jpe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3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jpeg"/><Relationship Id="rId2" Type="http://schemas.openxmlformats.org/officeDocument/2006/relationships/image" Target="../media/image16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8195" name="Espace réservé du contenu 2"/>
          <p:cNvSpPr>
            <a:spLocks noGrp="1"/>
          </p:cNvSpPr>
          <p:nvPr>
            <p:ph idx="1"/>
          </p:nvPr>
        </p:nvSpPr>
        <p:spPr>
          <a:xfrm>
            <a:off x="1435100" y="260350"/>
            <a:ext cx="7499350" cy="6121400"/>
          </a:xfrm>
        </p:spPr>
        <p:txBody>
          <a:bodyPr/>
          <a:lstStyle/>
          <a:p>
            <a:pPr algn="ctr" eaLnBrk="1" hangingPunct="1">
              <a:buFont typeface="Wingdings 2" pitchFamily="18" charset="2"/>
              <a:buNone/>
            </a:pPr>
            <a:endParaRPr lang="fr-FR" sz="5400" smtClean="0"/>
          </a:p>
          <a:p>
            <a:pPr algn="ctr" eaLnBrk="1" hangingPunct="1">
              <a:buFont typeface="Wingdings 2" pitchFamily="18" charset="2"/>
              <a:buNone/>
            </a:pPr>
            <a:r>
              <a:rPr lang="fr-FR" sz="5400" b="1" smtClean="0"/>
              <a:t>ENDOSCOPIE DIGESTIVE</a:t>
            </a:r>
          </a:p>
          <a:p>
            <a:pPr eaLnBrk="1" hangingPunct="1">
              <a:buFont typeface="Wingdings 2" pitchFamily="18" charset="2"/>
              <a:buNone/>
            </a:pPr>
            <a:endParaRPr lang="fr-FR" smtClean="0"/>
          </a:p>
          <a:p>
            <a:pPr algn="r" eaLnBrk="1" hangingPunct="1">
              <a:buFont typeface="Wingdings 2" pitchFamily="18" charset="2"/>
              <a:buNone/>
            </a:pPr>
            <a:endParaRPr lang="fr-FR" smtClean="0"/>
          </a:p>
          <a:p>
            <a:pPr algn="r" eaLnBrk="1" hangingPunct="1">
              <a:buFont typeface="Wingdings 2" pitchFamily="18" charset="2"/>
              <a:buNone/>
            </a:pPr>
            <a:endParaRPr lang="fr-FR" sz="2400" b="1" smtClean="0"/>
          </a:p>
          <a:p>
            <a:pPr algn="r" eaLnBrk="1" hangingPunct="1">
              <a:buFont typeface="Wingdings 2" pitchFamily="18" charset="2"/>
              <a:buNone/>
            </a:pPr>
            <a:r>
              <a:rPr lang="fr-FR" sz="2000" b="1" smtClean="0"/>
              <a:t>Dr DAMMENE DEBBIH  K.</a:t>
            </a:r>
          </a:p>
          <a:p>
            <a:pPr algn="r" eaLnBrk="1" hangingPunct="1">
              <a:buFont typeface="Wingdings 2" pitchFamily="18" charset="2"/>
              <a:buNone/>
            </a:pPr>
            <a:r>
              <a:rPr lang="fr-FR" sz="2000" b="1" smtClean="0"/>
              <a:t>Gastro-entérologue</a:t>
            </a:r>
          </a:p>
          <a:p>
            <a:pPr algn="r" eaLnBrk="1" hangingPunct="1">
              <a:buFont typeface="Wingdings 2" pitchFamily="18" charset="2"/>
              <a:buNone/>
            </a:pPr>
            <a:endParaRPr lang="fr-FR" sz="2000" b="1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8197" name="Picture 5" descr="C:\Documents and Settings\Administrateur\Bureau\Photos cours externe\Endoscopie\FOGD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450" y="2998788"/>
            <a:ext cx="5319713" cy="367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100013"/>
            <a:ext cx="7499350" cy="1143001"/>
          </a:xfrm>
        </p:spPr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7411" name="Espace réservé du contenu 2"/>
          <p:cNvSpPr>
            <a:spLocks noGrp="1"/>
          </p:cNvSpPr>
          <p:nvPr>
            <p:ph idx="1"/>
          </p:nvPr>
        </p:nvSpPr>
        <p:spPr>
          <a:xfrm>
            <a:off x="1071563" y="0"/>
            <a:ext cx="7862887" cy="6524625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z="2800" b="1" u="sng" smtClean="0"/>
              <a:t> 1/ Déroulement de l’examen:</a:t>
            </a:r>
          </a:p>
          <a:p>
            <a:pPr>
              <a:buFontTx/>
              <a:buChar char="-"/>
            </a:pPr>
            <a:r>
              <a:rPr lang="fr-FR" sz="2000" smtClean="0"/>
              <a:t>Patient à jeun, décubitus latéral gauche</a:t>
            </a:r>
          </a:p>
          <a:p>
            <a:pPr>
              <a:buFontTx/>
              <a:buChar char="-"/>
            </a:pPr>
            <a:r>
              <a:rPr lang="fr-FR" sz="2000" smtClean="0"/>
              <a:t>Enlever les prothèses mobiles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- Mise en place de cal dent</a:t>
            </a:r>
          </a:p>
          <a:p>
            <a:pPr>
              <a:buFontTx/>
              <a:buChar char="-"/>
            </a:pPr>
            <a:r>
              <a:rPr lang="fr-FR" sz="2000" smtClean="0"/>
              <a:t>Prémédication : anesthésie locale 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pharyngo-laryngée avec du gel de xylocaine avant l’examen</a:t>
            </a:r>
          </a:p>
          <a:p>
            <a:pPr>
              <a:buFont typeface="Wingdings 2" pitchFamily="18" charset="2"/>
              <a:buNone/>
            </a:pPr>
            <a:r>
              <a:rPr lang="fr-FR" sz="2800" b="1" u="sng" smtClean="0"/>
              <a:t>2/ Résultats </a:t>
            </a:r>
          </a:p>
          <a:p>
            <a:pPr>
              <a:buFont typeface="Wingdings 2" pitchFamily="18" charset="2"/>
              <a:buNone/>
            </a:pPr>
            <a:r>
              <a:rPr lang="fr-FR" sz="2400" b="1" smtClean="0"/>
              <a:t>a- Fibroscopie normale:</a:t>
            </a:r>
          </a:p>
          <a:p>
            <a:pPr>
              <a:buFontTx/>
              <a:buChar char="-"/>
            </a:pPr>
            <a:r>
              <a:rPr lang="fr-FR" sz="2000" smtClean="0"/>
              <a:t>Franchissement de la bouche de Killian (située à 15 cm des arcades dentaires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Muqueuse œsophagienne blanche, gastrique rose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Transition des 2 muqueuse, linéaire ou irrégulière : ligne Z</a:t>
            </a:r>
          </a:p>
          <a:p>
            <a:pPr>
              <a:buFontTx/>
              <a:buChar char="-"/>
            </a:pPr>
            <a:r>
              <a:rPr lang="fr-FR" sz="2000" smtClean="0"/>
              <a:t>Examen de l’estomac : Fundus, antre , la petite et grande courbure, </a:t>
            </a:r>
          </a:p>
          <a:p>
            <a:pPr>
              <a:buFont typeface="Wingdings 2" pitchFamily="18" charset="2"/>
              <a:buNone/>
            </a:pPr>
            <a:r>
              <a:rPr lang="fr-FR" sz="2000" smtClean="0"/>
              <a:t>Les plis fundiques parallèles au grand axe de l’estomac</a:t>
            </a:r>
          </a:p>
          <a:p>
            <a:pPr>
              <a:buFontTx/>
              <a:buChar char="-"/>
            </a:pPr>
            <a:r>
              <a:rPr lang="fr-FR" sz="2000" smtClean="0"/>
              <a:t>Passage du pylore vers le bulbe duodénal (lisse)  et le 2</a:t>
            </a:r>
            <a:r>
              <a:rPr lang="fr-FR" sz="2000" baseline="30000" smtClean="0"/>
              <a:t>ème</a:t>
            </a:r>
            <a:r>
              <a:rPr lang="fr-FR" sz="2000" smtClean="0"/>
              <a:t> duodénum</a:t>
            </a:r>
          </a:p>
          <a:p>
            <a:pPr>
              <a:buFontTx/>
              <a:buChar char="-"/>
            </a:pPr>
            <a:r>
              <a:rPr lang="fr-FR" sz="2000" smtClean="0"/>
              <a:t>La papille : situé au bord interne de D 2</a:t>
            </a:r>
          </a:p>
          <a:p>
            <a:pPr>
              <a:buFont typeface="Wingdings 2" pitchFamily="18" charset="2"/>
              <a:buNone/>
            </a:pPr>
            <a:endParaRPr lang="fr-FR" sz="2400" smtClean="0"/>
          </a:p>
          <a:p>
            <a:pPr>
              <a:buFontTx/>
              <a:buChar char="-"/>
            </a:pPr>
            <a:endParaRPr lang="fr-FR" sz="2400" smtClean="0"/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7413" name="Picture 5" descr="C:\Documents and Settings\Administrateur\Bureau\Photos cours externe\Endoscopie\FOGD\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00788" y="0"/>
            <a:ext cx="2843212" cy="206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18436" name="Picture 2" descr="J:\Nouveau dossier\yn024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2770187" cy="3214688"/>
          </a:xfrm>
        </p:spPr>
      </p:pic>
      <p:pic>
        <p:nvPicPr>
          <p:cNvPr id="18437" name="Picture 3" descr="J:\Nouveau dossier\ya450x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313"/>
            <a:ext cx="27670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4" descr="J:\Nouveau dossier\yn043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285750"/>
            <a:ext cx="2717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9" name="Picture 5" descr="J:\Nouveau dossier\yn043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667125"/>
            <a:ext cx="26336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0" name="Picture 6" descr="J:\Nouveau dossier\ya515x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643313"/>
            <a:ext cx="257175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1" name="Picture 7" descr="J:\Nouveau dossier\yn041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0450" y="3595688"/>
            <a:ext cx="26463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33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EA7E6C5F-F15A-4DCC-8072-5FCB1E35B9D6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12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143000" y="260350"/>
            <a:ext cx="7300913" cy="100012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cs typeface="+mn-cs"/>
              </a:rPr>
              <a:t>     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3200" dirty="0">
                <a:cs typeface="+mn-cs"/>
              </a:rPr>
              <a:t>b- Les principales lésions observées :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0" y="1285875"/>
            <a:ext cx="9144000" cy="5072063"/>
          </a:xfrm>
          <a:prstGeom prst="rect">
            <a:avLst/>
          </a:prstGeom>
        </p:spPr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  1) Les lésions  œsophagiennes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dirty="0"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 Hernie hiatale.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 </a:t>
            </a:r>
            <a:r>
              <a:rPr lang="fr-FR" sz="2400" b="0" dirty="0" err="1">
                <a:cs typeface="+mn-cs"/>
              </a:rPr>
              <a:t>Oesophagite</a:t>
            </a:r>
            <a:r>
              <a:rPr lang="fr-FR" sz="2400" b="0" dirty="0">
                <a:cs typeface="+mn-cs"/>
              </a:rPr>
              <a:t> peptique.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 </a:t>
            </a:r>
            <a:r>
              <a:rPr lang="fr-FR" sz="2400" b="0" dirty="0" err="1">
                <a:cs typeface="+mn-cs"/>
              </a:rPr>
              <a:t>Endobrachyœsophage</a:t>
            </a:r>
            <a:r>
              <a:rPr lang="fr-FR" sz="2400" b="0" dirty="0">
                <a:cs typeface="+mn-cs"/>
              </a:rPr>
              <a:t>. (Œsophage de </a:t>
            </a:r>
            <a:r>
              <a:rPr lang="fr-FR" sz="2400" b="0" dirty="0" err="1">
                <a:cs typeface="+mn-cs"/>
              </a:rPr>
              <a:t>Barrett</a:t>
            </a:r>
            <a:r>
              <a:rPr lang="fr-FR" sz="2400" b="0" dirty="0">
                <a:cs typeface="+mn-cs"/>
              </a:rPr>
              <a:t>)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</a:t>
            </a:r>
            <a:r>
              <a:rPr lang="fr-FR" sz="2400" b="0" dirty="0" err="1">
                <a:cs typeface="+mn-cs"/>
              </a:rPr>
              <a:t>Oesophagite</a:t>
            </a:r>
            <a:r>
              <a:rPr lang="fr-FR" sz="2400" b="0" dirty="0">
                <a:cs typeface="+mn-cs"/>
              </a:rPr>
              <a:t>  caustique.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Cancer de l’œsophage.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Varices œsophagiennes.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b="0" dirty="0">
                <a:cs typeface="+mn-cs"/>
              </a:rPr>
              <a:t> Syndrome de Mallory Weiss: déchirure de la muqueuse du bas œsophage (cardia) provoquée </a:t>
            </a:r>
            <a:r>
              <a:rPr lang="fr-FR" sz="2400" b="0">
                <a:cs typeface="+mn-cs"/>
              </a:rPr>
              <a:t>par des vomissements </a:t>
            </a:r>
            <a:r>
              <a:rPr lang="fr-FR" sz="2400" b="0" dirty="0">
                <a:cs typeface="+mn-cs"/>
              </a:rPr>
              <a:t>répétés importants. (N né ou femme enceinte).++	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20483" name="Espace réservé du contenu 2"/>
          <p:cNvSpPr>
            <a:spLocks noGrp="1"/>
          </p:cNvSpPr>
          <p:nvPr>
            <p:ph idx="1"/>
          </p:nvPr>
        </p:nvSpPr>
        <p:spPr>
          <a:xfrm>
            <a:off x="1435100" y="1914525"/>
            <a:ext cx="7499350" cy="4800600"/>
          </a:xfrm>
        </p:spPr>
        <p:txBody>
          <a:bodyPr/>
          <a:lstStyle/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r>
              <a:rPr lang="fr-FR" b="1" smtClean="0"/>
              <a:t>2) Les lésions  gastriques et duodénales</a:t>
            </a:r>
          </a:p>
          <a:p>
            <a:pPr lvl="2" eaLnBrk="1" hangingPunct="1">
              <a:spcBef>
                <a:spcPct val="0"/>
              </a:spcBef>
              <a:buFont typeface="Wingdings 2" pitchFamily="18" charset="2"/>
              <a:buNone/>
            </a:pPr>
            <a:endParaRPr lang="fr-FR" smtClean="0"/>
          </a:p>
          <a:p>
            <a:pPr lvl="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sz="2400" smtClean="0"/>
              <a:t> Maladie ulcéreuse gastro duodénale.</a:t>
            </a:r>
          </a:p>
          <a:p>
            <a:pPr lvl="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sz="2400" smtClean="0"/>
              <a:t> Gastrite aiguë ou chronique.</a:t>
            </a:r>
          </a:p>
          <a:p>
            <a:pPr lvl="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sz="2400" smtClean="0"/>
              <a:t> Cancer de l’estomac.</a:t>
            </a:r>
          </a:p>
          <a:p>
            <a:pPr lvl="3" eaLnBrk="1" hangingPunct="1">
              <a:spcBef>
                <a:spcPct val="0"/>
              </a:spcBef>
              <a:buFont typeface="Wingdings" pitchFamily="2" charset="2"/>
              <a:buChar char="§"/>
            </a:pPr>
            <a:r>
              <a:rPr lang="fr-FR" sz="2400" smtClean="0"/>
              <a:t> Lésions induites par l’aspirine et les AINS.</a:t>
            </a:r>
          </a:p>
          <a:p>
            <a:pPr eaLnBrk="1" hangingPunct="1"/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1508" name="Picture 2" descr="J:\Nouveau dossier\yn0244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2770187" cy="3214688"/>
          </a:xfrm>
        </p:spPr>
      </p:pic>
      <p:pic>
        <p:nvPicPr>
          <p:cNvPr id="21509" name="Picture 3" descr="J:\Nouveau dossier\ya450x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313"/>
            <a:ext cx="2767012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J:\Nouveau dossier\yn043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1888" y="285750"/>
            <a:ext cx="27178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5" descr="J:\Nouveau dossier\yn043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667125"/>
            <a:ext cx="26336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6" descr="J:\Nouveau dossier\ya515x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14688" y="3643313"/>
            <a:ext cx="2571750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7" descr="J:\Nouveau dossier\yn0419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40450" y="3595688"/>
            <a:ext cx="2646363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pic>
        <p:nvPicPr>
          <p:cNvPr id="22531" name="Picture 2" descr="J:\Nouveau dossier\yn006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71438"/>
            <a:ext cx="2887662" cy="3357562"/>
          </a:xfrm>
        </p:spPr>
      </p:pic>
      <p:pic>
        <p:nvPicPr>
          <p:cNvPr id="22532" name="Picture 3" descr="J:\Nouveau dossier\ya511x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50" y="71438"/>
            <a:ext cx="2803525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3" name="Picture 4" descr="J:\Nouveau dossier\yn0466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88" y="142875"/>
            <a:ext cx="3024187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4" name="Picture 6" descr="http://www.gastrolab.info/im/im005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3571875"/>
            <a:ext cx="30003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7" descr="J:\Nouveau dossier\im0064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0550" y="3571875"/>
            <a:ext cx="2941638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6" name="Picture 8" descr="J:\Nouveau dossier\158[1]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9813" y="3395663"/>
            <a:ext cx="2952750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355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142875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4000" dirty="0" smtClean="0"/>
              <a:t>Pathologie du cardia</a:t>
            </a:r>
            <a:endParaRPr lang="fr-FR" sz="40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4580" name="Picture 2" descr="J:\Nouveau dossier\ya836v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857250"/>
            <a:ext cx="2987675" cy="2987675"/>
          </a:xfrm>
        </p:spPr>
      </p:pic>
      <p:pic>
        <p:nvPicPr>
          <p:cNvPr id="24581" name="Picture 3" descr="J:\Nouveau dossier\yn034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92525" y="2476500"/>
            <a:ext cx="2951163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4" descr="J:\Nouveau dossier\y0317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5250" y="4000500"/>
            <a:ext cx="2976563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Syndrome de Mallory WEISS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560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095625" y="1928813"/>
            <a:ext cx="2946400" cy="39290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²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662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214313"/>
            <a:ext cx="3078162" cy="3176587"/>
          </a:xfrm>
          <a:noFill/>
        </p:spPr>
      </p:pic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13" y="214313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3571875"/>
            <a:ext cx="3227387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90488"/>
            <a:ext cx="7499350" cy="1143001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I- Introduction:</a:t>
            </a:r>
            <a:endParaRPr lang="fr-FR" dirty="0"/>
          </a:p>
        </p:txBody>
      </p:sp>
      <p:sp>
        <p:nvSpPr>
          <p:cNvPr id="9219" name="Espace réservé du contenu 2"/>
          <p:cNvSpPr>
            <a:spLocks noGrp="1"/>
          </p:cNvSpPr>
          <p:nvPr>
            <p:ph idx="1"/>
          </p:nvPr>
        </p:nvSpPr>
        <p:spPr>
          <a:xfrm>
            <a:off x="1435100" y="1125538"/>
            <a:ext cx="7499350" cy="5327650"/>
          </a:xfrm>
        </p:spPr>
        <p:txBody>
          <a:bodyPr/>
          <a:lstStyle/>
          <a:p>
            <a:r>
              <a:rPr lang="fr-FR" sz="2800" smtClean="0"/>
              <a:t>1- a pour but un abord instrumental non chirurgical par les orifices naturels (bouche ou anus) ou chirurgicaux (stomie).</a:t>
            </a:r>
          </a:p>
          <a:p>
            <a:r>
              <a:rPr lang="fr-FR" sz="2800" smtClean="0"/>
              <a:t>2- permet l’exploration visuelle de la plupart des segments du tube digestif</a:t>
            </a:r>
          </a:p>
          <a:p>
            <a:r>
              <a:rPr lang="fr-FR" sz="2800" smtClean="0"/>
              <a:t>3- permet  de faire prélèvement  pour étude histologique.</a:t>
            </a:r>
          </a:p>
          <a:p>
            <a:r>
              <a:rPr lang="fr-FR" sz="2800" smtClean="0"/>
              <a:t>4- fait appel à différents types de matériels: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- Rigide (anuscope et rectoscope)</a:t>
            </a:r>
          </a:p>
          <a:p>
            <a:pPr>
              <a:buFont typeface="Wingdings 2" pitchFamily="18" charset="2"/>
              <a:buNone/>
            </a:pPr>
            <a:r>
              <a:rPr lang="fr-FR" sz="2800" smtClean="0"/>
              <a:t>- Souple (vidéoendoscope) </a:t>
            </a:r>
          </a:p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 flipV="1">
            <a:off x="3581400" y="6781800"/>
            <a:ext cx="53975" cy="762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7652" name="Picture 2" descr="J:\Nouveau dossier\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142875"/>
            <a:ext cx="3101975" cy="3087688"/>
          </a:xfrm>
        </p:spPr>
      </p:pic>
      <p:pic>
        <p:nvPicPr>
          <p:cNvPr id="27653" name="Picture 3" descr="J:\Nouveau dossier\yn008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63" y="214313"/>
            <a:ext cx="2441575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4" descr="J:\Nouveau dossier\0716-0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50" y="285750"/>
            <a:ext cx="2928938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5" name="Picture 5" descr="J:\Nouveau dossier\1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3357563"/>
            <a:ext cx="3143250" cy="333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6" name="Picture 6" descr="J:\Nouveau dossier\yn0086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3451225"/>
            <a:ext cx="2643188" cy="312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7" name="Picture 7" descr="J:\Nouveau dossier\yn0084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25" y="3429000"/>
            <a:ext cx="271462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8255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8676" name="Picture 1" descr="J:\Nouveau dossier\im0032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00125" y="142875"/>
            <a:ext cx="2500313" cy="3130550"/>
          </a:xfrm>
        </p:spPr>
      </p:pic>
      <p:pic>
        <p:nvPicPr>
          <p:cNvPr id="28677" name="Picture 2" descr="J:\Nouveau dossier\yn001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68800" y="214313"/>
            <a:ext cx="2846388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 descr="J:\Nouveau dossier\2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0" y="3286125"/>
            <a:ext cx="3381375" cy="321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5875" y="274638"/>
            <a:ext cx="7648575" cy="868362"/>
          </a:xfrm>
        </p:spPr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29700" name="Picture 2" descr="J:\Nouveau dossier\yn0168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2875" y="214313"/>
            <a:ext cx="2825750" cy="3000375"/>
          </a:xfrm>
        </p:spPr>
      </p:pic>
      <p:pic>
        <p:nvPicPr>
          <p:cNvPr id="29701" name="Picture 3" descr="J:\Nouveau dossier\yn017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214313"/>
            <a:ext cx="2928937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5" descr="http://www.netikka.net/hans.bjorknas/yn002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08700" y="285750"/>
            <a:ext cx="2963863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142875"/>
            <a:ext cx="7499350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dirty="0" smtClean="0"/>
              <a:t>Pathologie du bulbe duodénal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30724" name="Picture 1" descr="J:\Nouveau dossier\ya440x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8" y="857250"/>
            <a:ext cx="2760662" cy="2962275"/>
          </a:xfrm>
        </p:spPr>
      </p:pic>
      <p:pic>
        <p:nvPicPr>
          <p:cNvPr id="30725" name="Picture 2" descr="J:\Nouveau dossier\ya438x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785813"/>
            <a:ext cx="2714625" cy="3071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4" descr="http://www.netikka.net/hans.bjorknas/yn049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89613" y="785813"/>
            <a:ext cx="2997200" cy="299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 descr="http://www.netikka.net/hans.bjorknas/yn03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8" y="3997325"/>
            <a:ext cx="2789237" cy="278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8" name="Picture 6" descr="J:\Nouveau dossier\0401-03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08313" y="4005263"/>
            <a:ext cx="257175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85750" y="-214313"/>
            <a:ext cx="7499350" cy="1143001"/>
          </a:xfrm>
        </p:spPr>
        <p:txBody>
          <a:bodyPr/>
          <a:lstStyle/>
          <a:p>
            <a:pPr algn="ctr" eaLnBrk="1" hangingPunct="1">
              <a:defRPr/>
            </a:pPr>
            <a:r>
              <a:rPr lang="fr-FR" dirty="0" smtClean="0"/>
              <a:t>Maladie Cœliaque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31748" name="Picture 1" descr="J:\Nouveau dossier\yn0056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3975100"/>
            <a:ext cx="2643188" cy="2597150"/>
          </a:xfrm>
        </p:spPr>
      </p:pic>
      <p:pic>
        <p:nvPicPr>
          <p:cNvPr id="31749" name="Picture 2" descr="J:\Nouveau dossier\yn0332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25" y="3929063"/>
            <a:ext cx="2678113" cy="262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3" descr="J:\Nouveau dossier\yn0334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63" y="3929063"/>
            <a:ext cx="264318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1" name="Picture 4" descr="J:\Nouveau dossier\yn0382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00313" y="862013"/>
            <a:ext cx="3262312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32772" name="Picture 2" descr="J:\Nouveau dossier\29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28625" y="214313"/>
            <a:ext cx="3005138" cy="3248025"/>
          </a:xfrm>
        </p:spPr>
      </p:pic>
      <p:pic>
        <p:nvPicPr>
          <p:cNvPr id="32773" name="Picture 4" descr="http://www.netikka.net/hans.bjorknas/yn02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214313"/>
            <a:ext cx="3330575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5" descr="J:\Nouveau dossier\yn0491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500" y="3643313"/>
            <a:ext cx="3324225" cy="28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88" y="6581775"/>
            <a:ext cx="8778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229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B7ABBD36-FF0A-4994-954A-3EF281575864}" type="slidenum"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26</a:t>
            </a:fld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714375" y="285750"/>
            <a:ext cx="8229600" cy="539750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endParaRPr lang="fr-FR" sz="4400" kern="0" dirty="0">
              <a:solidFill>
                <a:srgbClr val="9E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14400" y="1428750"/>
            <a:ext cx="7229475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36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914400" y="260350"/>
            <a:ext cx="7300913" cy="1285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74625" y="642938"/>
            <a:ext cx="6540500" cy="4802187"/>
          </a:xfrm>
          <a:prstGeom prst="rect">
            <a:avLst/>
          </a:prstGeom>
        </p:spPr>
        <p:txBody>
          <a:bodyPr/>
          <a:lstStyle/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cs typeface="+mn-cs"/>
              </a:rPr>
              <a:t>3/ Indications</a:t>
            </a:r>
          </a:p>
          <a:p>
            <a:pPr marL="1428750" lvl="2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u="sng" dirty="0">
              <a:cs typeface="+mn-cs"/>
            </a:endParaRP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- Trouble dyspepsique.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-  Douleur abdominale.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-  Hémorragie digestive (hématémèse ou méléna).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dirty="0">
                <a:cs typeface="+mn-cs"/>
              </a:rPr>
              <a:t>Dysphagie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dirty="0">
                <a:cs typeface="+mn-cs"/>
              </a:rPr>
              <a:t>Dépistage.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33801" name="Picture 9" descr="J:\Photos cours externe\Endoscopie\FOGD\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04025" y="714375"/>
            <a:ext cx="2339975" cy="472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331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3BF00261-D29D-4CD1-9312-3A756B5114D1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27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857250" y="857250"/>
            <a:ext cx="7300913" cy="142875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FFC000"/>
              </a:solidFill>
              <a:cs typeface="+mn-cs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cs typeface="+mn-cs"/>
              </a:rPr>
              <a:t> Contre indications digestives.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cs typeface="+mn-cs"/>
              </a:rPr>
              <a:t> Perforation.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dirty="0">
                <a:cs typeface="+mn-cs"/>
              </a:rPr>
              <a:t> Estomac plein en raison du risque de pneumopathie d’inhalation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928688" y="2928938"/>
            <a:ext cx="7300912" cy="1357312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cs typeface="+mn-cs"/>
              </a:rPr>
              <a:t>Contres indications liées au terrain.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dirty="0">
                <a:cs typeface="+mn-cs"/>
              </a:rPr>
              <a:t> </a:t>
            </a:r>
            <a:r>
              <a:rPr lang="fr-FR" sz="2000" dirty="0">
                <a:cs typeface="+mn-cs"/>
              </a:rPr>
              <a:t>Insuffisance cardiaque ou respiratoire décompensée.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dirty="0">
                <a:cs typeface="+mn-cs"/>
              </a:rPr>
              <a:t> Etat de choc.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000" dirty="0">
                <a:cs typeface="+mn-cs"/>
              </a:rPr>
              <a:t>Trouble de la conscience chez un patient non intubé</a:t>
            </a: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143000" y="642938"/>
            <a:ext cx="7300913" cy="490537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4/ Contre indications et limites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71563" y="4500563"/>
            <a:ext cx="7300912" cy="1357312"/>
          </a:xfrm>
          <a:prstGeom prst="rect">
            <a:avLst/>
          </a:prstGeom>
        </p:spPr>
        <p:txBody>
          <a:bodyPr/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2626B4"/>
                </a:solidFill>
                <a:cs typeface="+mn-cs"/>
              </a:rPr>
              <a:t>NB : l’âge avancé n’est pas une contre indication à l’examen.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2626B4"/>
                </a:solidFill>
                <a:cs typeface="+mn-cs"/>
              </a:rPr>
              <a:t>Les troubles d’hémostase ne contre-indiquent pas l’examen mais ne permettent pas de réaliser des biopsies.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662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6AB40AAB-5B4F-413A-8666-FA7E5C0F7FF7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28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8688" y="214313"/>
            <a:ext cx="7300912" cy="4214812"/>
          </a:xfrm>
          <a:prstGeom prst="rect">
            <a:avLst/>
          </a:prstGeom>
        </p:spPr>
        <p:txBody>
          <a:bodyPr/>
          <a:lstStyle/>
          <a:p>
            <a:pPr lvl="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solidFill>
                  <a:srgbClr val="FFC000"/>
                </a:solidFill>
                <a:cs typeface="+mn-cs"/>
              </a:rPr>
              <a:t>	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143000" y="214313"/>
            <a:ext cx="7300913" cy="4143375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800" dirty="0"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5/ Complications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800" dirty="0"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dirty="0">
              <a:cs typeface="+mn-cs"/>
            </a:endParaRP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dirty="0">
                <a:cs typeface="+mn-cs"/>
              </a:rPr>
              <a:t>Pneumonie d’inhalation.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dirty="0">
                <a:cs typeface="+mn-cs"/>
              </a:rPr>
              <a:t>Troubles du rythme chez les sujets à risque cardio-vasculaire.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dirty="0">
                <a:cs typeface="+mn-cs"/>
              </a:rPr>
              <a:t>Risque de perforation en cas de sténose.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dirty="0">
                <a:cs typeface="+mn-cs"/>
              </a:rPr>
              <a:t>Incarcération instrumentale : l’extrémité d’un endoscope souple peut s’incarcérer dans une hernie hiatale.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000" dirty="0">
                <a:cs typeface="+mn-cs"/>
              </a:rPr>
              <a:t>Risque infectieux :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cs typeface="+mn-cs"/>
              </a:rPr>
              <a:t>     </a:t>
            </a:r>
            <a:r>
              <a:rPr lang="fr-FR" sz="1900" dirty="0">
                <a:cs typeface="+mn-cs"/>
              </a:rPr>
              <a:t>Infection par les germes endogènes.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900" dirty="0">
                <a:cs typeface="+mn-cs"/>
              </a:rPr>
              <a:t>     Passage transitoire des germes propres du patient dans sa circulation : bactériémie  avec le risque de septicémie ou d’endocardite, d’où l’intérêt d’une antibioprophylaxie chez les sujets qui ont une valvulopathie (amoxicilline). </a:t>
            </a:r>
          </a:p>
          <a:p>
            <a:pPr marL="800100" lvl="3" indent="-3429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400" dirty="0">
              <a:solidFill>
                <a:srgbClr val="FFC000"/>
              </a:solidFill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solidFill>
                <a:srgbClr val="FFC000"/>
              </a:solidFill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dirty="0">
                <a:solidFill>
                  <a:srgbClr val="FFC000"/>
                </a:solidFill>
                <a:cs typeface="+mn-cs"/>
              </a:rPr>
              <a:t>  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65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10D11C20-7BD6-40A7-A6B6-9773E0B84B05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29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8688" y="285750"/>
            <a:ext cx="7300912" cy="2428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2 Anuscopie</a:t>
            </a:r>
          </a:p>
          <a:p>
            <a:pPr>
              <a:defRPr/>
            </a:pPr>
            <a:endParaRPr lang="fr-FR" sz="28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r>
              <a:rPr lang="fr-FR" sz="1800" b="0" kern="0" dirty="0">
                <a:ea typeface="+mj-ea"/>
                <a:cs typeface="+mj-cs"/>
              </a:rPr>
              <a:t>        </a:t>
            </a:r>
            <a:r>
              <a:rPr lang="fr-FR" sz="2000" b="0" kern="0" dirty="0">
                <a:ea typeface="+mj-ea"/>
                <a:cs typeface="+mj-cs"/>
              </a:rPr>
              <a:t>Permet l’exploration de l’anus, le canal anal et le bas rectum.</a:t>
            </a:r>
          </a:p>
          <a:p>
            <a:pPr>
              <a:defRPr/>
            </a:pPr>
            <a:r>
              <a:rPr lang="fr-FR" sz="2000" b="0" kern="0" dirty="0">
                <a:ea typeface="+mj-ea"/>
                <a:cs typeface="+mj-cs"/>
              </a:rPr>
              <a:t>        Pas de préparation au préalable</a:t>
            </a:r>
          </a:p>
          <a:p>
            <a:pPr>
              <a:defRPr/>
            </a:pPr>
            <a:endParaRPr lang="fr-FR" sz="18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63" y="1357313"/>
            <a:ext cx="7300912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1857375"/>
            <a:ext cx="7300912" cy="1785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1563" y="4143375"/>
            <a:ext cx="7300912" cy="24288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36873" name="Rectangle 9"/>
          <p:cNvSpPr>
            <a:spLocks noChangeArrowheads="1"/>
          </p:cNvSpPr>
          <p:nvPr/>
        </p:nvSpPr>
        <p:spPr bwMode="auto">
          <a:xfrm>
            <a:off x="1000125" y="2325688"/>
            <a:ext cx="7072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0"/>
              <a:t>Matériel:</a:t>
            </a:r>
          </a:p>
          <a:p>
            <a:pPr>
              <a:buFontTx/>
              <a:buChar char="-"/>
            </a:pPr>
            <a:r>
              <a:rPr lang="fr-FR" sz="2800" b="0"/>
              <a:t>Anuscope de BENSAUDE: tube de 6-10 cm de long, diamètre en moy 2.5 cm</a:t>
            </a:r>
          </a:p>
          <a:p>
            <a:pPr>
              <a:buFontTx/>
              <a:buChar char="-"/>
            </a:pPr>
            <a:r>
              <a:rPr lang="fr-FR" sz="2800" b="0"/>
              <a:t>Lubrification</a:t>
            </a:r>
          </a:p>
          <a:p>
            <a:pPr>
              <a:buFontTx/>
              <a:buChar char="-"/>
            </a:pPr>
            <a:r>
              <a:rPr lang="fr-FR" sz="2800" b="0"/>
              <a:t>Introduction</a:t>
            </a:r>
          </a:p>
        </p:txBody>
      </p:sp>
      <p:pic>
        <p:nvPicPr>
          <p:cNvPr id="36874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00" y="3714750"/>
            <a:ext cx="2143125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0244" name="Picture 2" descr="C:\Users\annaba\Desktop\5519-rectoscope-avec-illumination-circulaire-distale-par-fibres-optiques-200-20-mm-hein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492500" y="1447800"/>
            <a:ext cx="1255713" cy="4800600"/>
          </a:xfrm>
          <a:noFill/>
        </p:spPr>
      </p:pic>
      <p:pic>
        <p:nvPicPr>
          <p:cNvPr id="10245" name="Picture 3" descr="C:\Users\annaba\Desktop\2910-anuscope-de-bensaude-enfant-15-cm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7088" y="1647825"/>
            <a:ext cx="248602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4" descr="C:\Users\annaba\Desktop\gastroscop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05475" y="1341438"/>
            <a:ext cx="3259138" cy="493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2765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0679A635-D8ED-4A7D-9F74-BF614D79E303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30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8688" y="285750"/>
            <a:ext cx="7300912" cy="1714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 flipV="1">
            <a:off x="1428750" y="1347788"/>
            <a:ext cx="3214688" cy="29527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500063"/>
            <a:ext cx="7300912" cy="1785937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a/ Indications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Rectorragie</a:t>
            </a:r>
            <a:r>
              <a:rPr lang="fr-FR" sz="2400" b="0" dirty="0">
                <a:cs typeface="+mn-cs"/>
              </a:rPr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Syndrome rectal.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Constipation sévère.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Incontinence.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Douleur anale</a:t>
            </a: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.</a:t>
            </a: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71563" y="3357563"/>
            <a:ext cx="7300912" cy="24288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b/ Résultats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Permet de diagnostiquer des maladies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hémorroïdaires</a:t>
            </a:r>
            <a:r>
              <a:rPr lang="fr-FR" sz="2400" b="0" dirty="0">
                <a:cs typeface="+mn-cs"/>
              </a:rPr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Tumeurs du canal anal.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Certaines lésions proctologiques :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fissures, abcès, fistules.</a:t>
            </a:r>
            <a:endParaRPr lang="fr-FR" sz="1800" b="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3891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43438" y="214313"/>
            <a:ext cx="3417887" cy="3981450"/>
          </a:xfrm>
          <a:noFill/>
        </p:spPr>
      </p:pic>
      <p:pic>
        <p:nvPicPr>
          <p:cNvPr id="3891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25" y="3500438"/>
            <a:ext cx="5211763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1071563"/>
            <a:ext cx="2676525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29375" y="4214813"/>
            <a:ext cx="2540000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39940" name="Picture 2" descr="M:\Photos cours externe\Endoscopie\Anuscopie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313" y="142875"/>
            <a:ext cx="2959100" cy="2928938"/>
          </a:xfrm>
        </p:spPr>
      </p:pic>
      <p:pic>
        <p:nvPicPr>
          <p:cNvPr id="39941" name="Picture 3" descr="M:\Photos cours externe\Endoscopie\Anuscopi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5788" y="214313"/>
            <a:ext cx="2660650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M:\Photos cours externe\Endoscopie\Anuscopie\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214313"/>
            <a:ext cx="2643188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3" name="Picture 5" descr="M:\Photos cours externe\Endoscopie\Anuscopie\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75" y="3327400"/>
            <a:ext cx="3143250" cy="324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6" descr="M:\Photos cours externe\Endoscopie\Anuscopie\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71813" y="3357563"/>
            <a:ext cx="285115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7" descr="M:\Photos cours externe\Endoscopie\Anuscopie\6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83250" y="3143250"/>
            <a:ext cx="3175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40964" name="Picture 2" descr="M:\Photos cours externe\Endoscopie\Anuscopie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42875"/>
            <a:ext cx="2857500" cy="2936875"/>
          </a:xfrm>
        </p:spPr>
      </p:pic>
      <p:pic>
        <p:nvPicPr>
          <p:cNvPr id="40965" name="Picture 3" descr="M:\Photos cours externe\Endoscopie\Anuscopie\condylomes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88" y="228600"/>
            <a:ext cx="314325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4" descr="M:\Photos cours externe\Endoscopie\Anuscopie\condylomes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222625"/>
            <a:ext cx="3594100" cy="349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M:\Photos cours externe\Endoscopie\Anuscopie\Condylomes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75188" y="3214688"/>
            <a:ext cx="3683000" cy="350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072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F400CDD6-AC00-47B9-8723-F8BE11E9A3CE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34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8688" y="285750"/>
            <a:ext cx="7300912" cy="1714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3- Rectoscopie</a:t>
            </a:r>
          </a:p>
          <a:p>
            <a:pPr>
              <a:defRPr/>
            </a:pPr>
            <a:r>
              <a:rPr lang="fr-FR" sz="1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</a:t>
            </a: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Examen nécessitant une préparation locale évacuateur Normacol.</a:t>
            </a:r>
          </a:p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Position du sujet : génu-pectorale.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63" y="1357313"/>
            <a:ext cx="7300912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1428750"/>
            <a:ext cx="7300912" cy="41433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>
                <a:cs typeface="+mn-cs"/>
              </a:rPr>
              <a:t>Indications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Constipation en général, surtout récente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chez un adulte</a:t>
            </a:r>
            <a:r>
              <a:rPr lang="fr-FR" sz="2400" dirty="0">
                <a:cs typeface="+mn-cs"/>
              </a:rPr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Diarrhée rebelle à la thérapie usuelle.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Toutes les hémorragies de l’anus.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Proctalgie.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Syndrome dysentériforme et faux besoins.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Ecoulement sanguin ou non lors de la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défécation.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Toutes les douleurs pelviennes et de la FIG.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Cachexie ou anémie grave.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174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EC39B19B-5DD5-4FD1-8CFF-4AE1AF103371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35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63" y="1357313"/>
            <a:ext cx="7300912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285750"/>
            <a:ext cx="7300912" cy="2071688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>
                <a:cs typeface="+mn-cs"/>
              </a:rPr>
              <a:t>Incidents / accidents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400" b="0" kern="0" dirty="0">
                <a:cs typeface="+mn-cs"/>
              </a:rPr>
              <a:t>Douleur causée par la rétroversion utérine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cs typeface="+mn-cs"/>
              </a:rPr>
              <a:t>     ou un fibrome sur lequel le tube pèse lourd</a:t>
            </a:r>
            <a:r>
              <a:rPr lang="fr-FR" sz="2400" b="0" dirty="0">
                <a:cs typeface="+mn-cs"/>
              </a:rPr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a typeface="+mj-ea"/>
                <a:cs typeface="+mj-cs"/>
              </a:rPr>
              <a:t> Minimes effractions muqueuses.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a typeface="+mj-ea"/>
                <a:cs typeface="+mj-cs"/>
              </a:rPr>
              <a:t> Perforations due à progression à l’aveugle.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85838" y="2357438"/>
            <a:ext cx="7300912" cy="2071687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>
                <a:cs typeface="+mn-cs"/>
              </a:rPr>
              <a:t>Résultats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Tumeurs bénignes ou malignes.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Polypes, polypose.</a:t>
            </a:r>
            <a:endParaRPr lang="fr-FR" sz="2400" b="0" kern="0" dirty="0">
              <a:ea typeface="+mj-ea"/>
              <a:cs typeface="+mj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a typeface="+mj-ea"/>
                <a:cs typeface="+mj-cs"/>
              </a:rPr>
              <a:t> Pathologies inflammatoires : maladie de </a:t>
            </a:r>
            <a:r>
              <a:rPr lang="fr-FR" sz="2400" b="0" kern="0" dirty="0" err="1">
                <a:ea typeface="+mj-ea"/>
                <a:cs typeface="+mj-cs"/>
              </a:rPr>
              <a:t>Crohn</a:t>
            </a:r>
            <a:r>
              <a:rPr lang="fr-FR" sz="2400" b="0" kern="0" dirty="0">
                <a:ea typeface="+mj-ea"/>
                <a:cs typeface="+mj-cs"/>
              </a:rPr>
              <a:t> et la </a:t>
            </a:r>
            <a:r>
              <a:rPr lang="fr-FR" sz="2400" b="0" kern="0" dirty="0" err="1">
                <a:ea typeface="+mj-ea"/>
                <a:cs typeface="+mj-cs"/>
              </a:rPr>
              <a:t>rectolite</a:t>
            </a:r>
            <a:r>
              <a:rPr lang="fr-FR" sz="2400" b="0" kern="0" dirty="0">
                <a:ea typeface="+mj-ea"/>
                <a:cs typeface="+mj-cs"/>
              </a:rPr>
              <a:t> </a:t>
            </a:r>
            <a:r>
              <a:rPr lang="fr-FR" sz="2400" b="0" kern="0" dirty="0" err="1">
                <a:ea typeface="+mj-ea"/>
                <a:cs typeface="+mj-cs"/>
              </a:rPr>
              <a:t>ulcéro</a:t>
            </a:r>
            <a:r>
              <a:rPr lang="fr-FR" sz="2400" b="0" kern="0">
                <a:ea typeface="+mj-ea"/>
                <a:cs typeface="+mj-cs"/>
              </a:rPr>
              <a:t>-hémorragique (RCH)</a:t>
            </a:r>
            <a:endParaRPr lang="fr-FR" sz="2400" b="0" kern="0" dirty="0">
              <a:ea typeface="+mj-ea"/>
              <a:cs typeface="+mj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a typeface="+mj-ea"/>
                <a:cs typeface="+mj-cs"/>
              </a:rPr>
              <a:t> Rectite infectieuse.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a typeface="+mj-ea"/>
                <a:cs typeface="+mj-cs"/>
              </a:rPr>
              <a:t> Varices rectales.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a typeface="+mj-ea"/>
                <a:cs typeface="+mj-cs"/>
              </a:rPr>
              <a:t>Diverticules</a:t>
            </a: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277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4C16E139-26BA-43BE-8840-51FE1F476AAD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36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28688" y="214313"/>
            <a:ext cx="7300912" cy="16430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4 -Coloscopie</a:t>
            </a:r>
          </a:p>
          <a:p>
            <a:pPr>
              <a:defRPr/>
            </a:pPr>
            <a:endParaRPr lang="fr-FR" sz="10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r>
              <a:rPr lang="fr-FR" sz="18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</a:t>
            </a:r>
            <a:r>
              <a:rPr lang="fr-FR" sz="20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L’endoscopie basse permet en pratique l’exploration du   </a:t>
            </a:r>
          </a:p>
          <a:p>
            <a:pPr>
              <a:defRPr/>
            </a:pPr>
            <a:r>
              <a:rPr lang="fr-FR" sz="20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colon et les derniers centimètres de l’iléon.</a:t>
            </a:r>
          </a:p>
          <a:p>
            <a:pPr>
              <a:defRPr/>
            </a:pPr>
            <a:endParaRPr lang="fr-FR" sz="2000" b="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r>
              <a:rPr lang="fr-FR" sz="20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Cela nécessite une préparation préalable visant à vider </a:t>
            </a:r>
          </a:p>
          <a:p>
            <a:pPr>
              <a:defRPr/>
            </a:pPr>
            <a:r>
              <a:rPr lang="fr-FR" sz="20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totalement le colon de son contenu fécal (4000 cc de </a:t>
            </a:r>
          </a:p>
          <a:p>
            <a:pPr>
              <a:defRPr/>
            </a:pPr>
            <a:r>
              <a:rPr lang="fr-FR" sz="20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polyéthylène glycol : PEG)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63" y="1357313"/>
            <a:ext cx="7300912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2786063"/>
            <a:ext cx="7300912" cy="3143250"/>
          </a:xfrm>
          <a:prstGeom prst="rect">
            <a:avLst/>
          </a:prstGeom>
        </p:spPr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44040" name="Picture 3" descr="C:\Documents and Settings\Administrateur\Bureau\Photos cours externe\Endoscopie\Coloscopi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63" y="2928938"/>
            <a:ext cx="3619500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2" descr="C:\Documents and Settings\Administrateur\Bureau\Photos cours externe\Endoscopie\Coloscopie\1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072063" y="3500438"/>
            <a:ext cx="3524250" cy="260032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Verdana" pitchFamily="34" charset="0"/>
              <a:buNone/>
              <a:defRPr/>
            </a:pPr>
            <a:r>
              <a:rPr lang="fr-FR" dirty="0" smtClean="0"/>
              <a:t>1)Indications</a:t>
            </a:r>
            <a:endParaRPr lang="fr-FR" sz="2400" dirty="0" smtClean="0"/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Dépistage des polypes et cancers coliques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   chez les sujets à risque.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antécédents de maladies inflammatoires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de l’intestin.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antécédents de polypes inflammatoires.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antécédents familiaux de polypes ou de 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fr-FR" sz="24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   cancer colique.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481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D858A9CC-91ED-43D5-A8A1-1B712B729BF3}" type="slidenum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38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63" y="1357313"/>
            <a:ext cx="7300912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214313"/>
            <a:ext cx="7300912" cy="3000375"/>
          </a:xfrm>
          <a:prstGeom prst="rect">
            <a:avLst/>
          </a:prstGeom>
        </p:spPr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Tout symptôme colique persistant surtout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après 50 ans.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Trouble du transit intestinal :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diarrhée, constipation.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Douleur abdominale.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Diarrhée chronique, rectorragie y compris si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hémorroïdes associées.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Bilan d’une anémie ferriprive.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2400" kern="0" dirty="0">
              <a:solidFill>
                <a:srgbClr val="FFC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85838" y="3286125"/>
            <a:ext cx="7300912" cy="1643063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>
                <a:cs typeface="+mn-cs"/>
              </a:rPr>
              <a:t>Contre-indication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Etat général altéré.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Perforation digestive.</a:t>
            </a:r>
            <a:endParaRPr lang="fr-FR" sz="2400" b="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Patient en occlusion</a:t>
            </a:r>
            <a:r>
              <a:rPr lang="fr-FR" sz="2400" b="0" kern="0" dirty="0">
                <a:solidFill>
                  <a:srgbClr val="FFC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.</a:t>
            </a:r>
            <a:endParaRPr lang="fr-FR" sz="1800" b="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985838" y="5000625"/>
            <a:ext cx="7300912" cy="1643063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sz="2800" dirty="0">
                <a:cs typeface="+mn-cs"/>
              </a:rPr>
              <a:t>Limites de l’examen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L’examen est incomplet du fait d’une mauvaise tolérance, mauvaise préparation sténose colique.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3584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</a:p>
        </p:txBody>
      </p:sp>
      <p:sp>
        <p:nvSpPr>
          <p:cNvPr id="7" name="Titre 1"/>
          <p:cNvSpPr txBox="1">
            <a:spLocks/>
          </p:cNvSpPr>
          <p:nvPr/>
        </p:nvSpPr>
        <p:spPr>
          <a:xfrm>
            <a:off x="1071563" y="1357313"/>
            <a:ext cx="7300912" cy="4905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28688" y="214313"/>
            <a:ext cx="7300912" cy="3071812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2) Résultats</a:t>
            </a:r>
            <a:endParaRPr lang="fr-FR" sz="2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Tumeurs bénignes : polype, polypose.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Tumeurs malignes, bourgeonnante,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 sténosantes</a:t>
            </a: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Maladies inflammatoires. (crohn  et RCH)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Colite infectieuse : bactériennes, parasitaires.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Angiodysplasie, …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Diverticulose.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985838" y="3357563"/>
            <a:ext cx="73009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/>
            <a:r>
              <a:rPr lang="fr-FR" sz="2800"/>
              <a:t>3) Complications</a:t>
            </a:r>
          </a:p>
          <a:p>
            <a:pPr marL="971550" lvl="1" indent="-514350"/>
            <a:r>
              <a:rPr lang="fr-FR" sz="2200">
                <a:solidFill>
                  <a:srgbClr val="FFC000"/>
                </a:solidFill>
              </a:rPr>
              <a:t>     </a:t>
            </a:r>
            <a:r>
              <a:rPr lang="fr-FR" sz="2200">
                <a:solidFill>
                  <a:srgbClr val="FF0000"/>
                </a:solidFill>
              </a:rPr>
              <a:t>Accident occlusif lors de la préparation notamment :</a:t>
            </a:r>
            <a:endParaRPr lang="fr-FR" sz="2200">
              <a:solidFill>
                <a:srgbClr val="FFC000"/>
              </a:solidFill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985838" y="4143375"/>
            <a:ext cx="7300912" cy="2214563"/>
          </a:xfrm>
          <a:prstGeom prst="rect">
            <a:avLst/>
          </a:prstGeom>
        </p:spPr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En cas de sténose incomplète.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Perforation colique..</a:t>
            </a:r>
            <a:endParaRPr lang="fr-FR" sz="23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Hémorragie.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Accidents cardio-vasculaires.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3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Risque infectieux (identique à celui de la fibroscopie.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80400" y="6480175"/>
            <a:ext cx="441325" cy="3381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10</a:t>
            </a:r>
            <a:endParaRPr lang="fr-FR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11268" name="Picture 2" descr="C:\Documents and Settings\Administrateur\Bureau\Photos cours externe\Endoscopie\FOGD\26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71625" y="642938"/>
            <a:ext cx="2771775" cy="2143125"/>
          </a:xfrm>
        </p:spPr>
      </p:pic>
      <p:pic>
        <p:nvPicPr>
          <p:cNvPr id="11269" name="Picture 3" descr="C:\Documents and Settings\Administrateur\Bureau\Photos cours externe\Endoscopie\FOGD\2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714375"/>
            <a:ext cx="19050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38" y="3165475"/>
            <a:ext cx="595471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100013"/>
            <a:ext cx="7499350" cy="1143001"/>
          </a:xfrm>
        </p:spPr>
        <p:txBody>
          <a:bodyPr/>
          <a:lstStyle/>
          <a:p>
            <a:pPr algn="ctr">
              <a:defRPr/>
            </a:pPr>
            <a:r>
              <a:rPr lang="fr-FR" dirty="0" smtClean="0"/>
              <a:t>Côlon normal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48132" name="Picture 2" descr="G:\Coloscopie\9927-93[1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6286500" y="4000500"/>
            <a:ext cx="2571750" cy="2571750"/>
          </a:xfrm>
        </p:spPr>
      </p:pic>
      <p:pic>
        <p:nvPicPr>
          <p:cNvPr id="48133" name="Picture 4" descr="http://www.netikka.net/hans.bjorknas/yn009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86488" y="1000125"/>
            <a:ext cx="2957512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6" descr="http://www.netikka.net/hans.bjorknas/yn03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857625"/>
            <a:ext cx="3009900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8" descr="http://www.gastrolab.net/ya0198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50" y="3929063"/>
            <a:ext cx="2732088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6" name="Picture 10" descr="http://www.netikka.net/hans.bjorknas/yn021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25" y="1000125"/>
            <a:ext cx="2865438" cy="275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7" name="Picture 12" descr="http://www.netikka.net/hans.bjorknas/yn032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4313" y="1071563"/>
            <a:ext cx="2952750" cy="267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26988"/>
            <a:ext cx="7499350" cy="1143001"/>
          </a:xfrm>
        </p:spPr>
        <p:txBody>
          <a:bodyPr/>
          <a:lstStyle/>
          <a:p>
            <a:pPr algn="ctr">
              <a:defRPr/>
            </a:pPr>
            <a:r>
              <a:rPr lang="fr-FR" dirty="0" smtClean="0"/>
              <a:t>Colon normal (2)</a:t>
            </a:r>
            <a:endParaRPr lang="fr-FR" dirty="0"/>
          </a:p>
        </p:txBody>
      </p:sp>
      <p:sp>
        <p:nvSpPr>
          <p:cNvPr id="4915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49157" name="Picture 2" descr="http://www.netikka.net/hans.bjorknas/yn021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1412875"/>
            <a:ext cx="2881313" cy="278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 descr="http://www.gastrolab.net/y025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341438"/>
            <a:ext cx="2808288" cy="287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6" descr="http://www.gastrolab.net/y026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2238" y="4414838"/>
            <a:ext cx="272097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 descr="http://www.gastrolab.net/ya0136x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4275138"/>
            <a:ext cx="2808287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Maladie de Crohn</a:t>
            </a:r>
            <a:endParaRPr lang="fr-FR" dirty="0"/>
          </a:p>
        </p:txBody>
      </p:sp>
      <p:sp>
        <p:nvSpPr>
          <p:cNvPr id="50179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0181" name="Picture 2" descr="http://www.netikka.net/hans.bjorknas/yn01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341438"/>
            <a:ext cx="29654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2" name="Picture 4" descr="http://www.gastrolab.net/bcro-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1484313"/>
            <a:ext cx="2376487" cy="258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3" name="Picture 6" descr="http://www.netikka.net/hans.bjorknas/yn014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5625" y="1412875"/>
            <a:ext cx="2968625" cy="265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4" name="Picture 8" descr="http://gastrolab.1g.fi/kuvat/g057/g05702.jpg/mediu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90500" y="4076700"/>
            <a:ext cx="2797175" cy="273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5" name="Picture 10" descr="http://gastrolab.1g.fi/kuvat/g057/g05705.jpg/medium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4068763"/>
            <a:ext cx="2663825" cy="274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6" name="Picture 12" descr="http://www.netikka.net/hans.bjorknas/yn015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4154488"/>
            <a:ext cx="2736850" cy="244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-26988"/>
            <a:ext cx="7499350" cy="114300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Rectocolite Hémorragique (RCH)</a:t>
            </a:r>
            <a:endParaRPr lang="fr-FR" dirty="0"/>
          </a:p>
        </p:txBody>
      </p:sp>
      <p:sp>
        <p:nvSpPr>
          <p:cNvPr id="512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1205" name="Picture 2" descr="http://www.netikka.net/hans.bjorknas/yn007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925" y="1052513"/>
            <a:ext cx="2449513" cy="284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6" name="Picture 2" descr="http://www.netikka.net/hans.bjorknas/yn05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1052513"/>
            <a:ext cx="2492375" cy="2859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7" name="Picture 4" descr="http://www.netikka.net/hans.bjorknas/yn051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92738" y="1125538"/>
            <a:ext cx="2419350" cy="297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8" name="Picture 6" descr="http://www.netikka.net/hans.bjorknas/yn006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00" y="4005263"/>
            <a:ext cx="232886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9" name="Picture 8" descr="http://www.netikka.net/hans.bjorknas/yn006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5913" y="4005263"/>
            <a:ext cx="22923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222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2229" name="Picture 2" descr="http://www.gastrolab.net/y008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00" y="404813"/>
            <a:ext cx="2708275" cy="304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4" descr="http://www.netikka.net/hans.bjorknas/yn004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3213" y="476250"/>
            <a:ext cx="28733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6" descr="http://gastrolab.1g.fi/s/f122/slides/10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04813"/>
            <a:ext cx="2592388" cy="311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2" name="Picture 8" descr="http://www.netikka.net/hans.bjorknas/yn025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36513" y="3625850"/>
            <a:ext cx="3095626" cy="311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3" name="Picture 9" descr="G:\Photos cours externe\polype et polypose 2\polype 1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03563" y="3286125"/>
            <a:ext cx="3051175" cy="305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4" name="Picture 10" descr="G:\Photos cours externe\polype et polypose 2\polype 27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11863" y="3644900"/>
            <a:ext cx="2952750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3251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3253" name="Picture 2" descr="http://www.gastrolab.net/y009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" y="260350"/>
            <a:ext cx="2809875" cy="303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4" descr="http://www.netikka.net/hans.bjorknas/yn036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188913"/>
            <a:ext cx="2808287" cy="291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5" name="Picture 6" descr="http://www.netikka.net/hans.bjorknas/yn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388" y="3716338"/>
            <a:ext cx="2808287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 descr="http://gastrolab.1g.fi/ja/a024/slides/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79850" y="3697288"/>
            <a:ext cx="2852738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542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4277" name="Picture 2" descr="http://www.gastrolab.net/ya981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2808287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8" name="Picture 4" descr="http://www.gastrolab.net/9817-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2138" y="330200"/>
            <a:ext cx="295275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9" name="Picture 6" descr="http://www.gastrolab.net/ya918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284538"/>
            <a:ext cx="292417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80" name="Picture 7" descr="G:\Photos cours externe\Endoscopie\Coloscopie\1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213100"/>
            <a:ext cx="3025775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403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14400" y="71438"/>
            <a:ext cx="7300913" cy="50006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5- Entéroscopie</a:t>
            </a:r>
          </a:p>
          <a:p>
            <a:pPr>
              <a:defRPr/>
            </a:pPr>
            <a:r>
              <a:rPr lang="fr-FR" sz="2800" b="0" kern="0" dirty="0">
                <a:ea typeface="+mj-ea"/>
                <a:cs typeface="+mj-cs"/>
              </a:rPr>
              <a:t>Explore l’intestin grêle</a:t>
            </a:r>
          </a:p>
          <a:p>
            <a:pPr>
              <a:defRPr/>
            </a:pPr>
            <a:r>
              <a:rPr lang="fr-FR" sz="2800" b="0" kern="0" dirty="0">
                <a:ea typeface="+mj-ea"/>
                <a:cs typeface="+mj-cs"/>
              </a:rPr>
              <a:t>Réalisée avec des vidéo-endoscopes semi long (2.20 m en moyenne)</a:t>
            </a:r>
          </a:p>
          <a:p>
            <a:pPr>
              <a:defRPr/>
            </a:pPr>
            <a:endParaRPr lang="fr-FR" sz="12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 marL="457200" lvl="2">
              <a:buFont typeface="Wingdings" pitchFamily="2" charset="2"/>
              <a:buChar char="Ø"/>
              <a:defRPr/>
            </a:pPr>
            <a:r>
              <a:rPr lang="fr-FR" sz="2800" dirty="0">
                <a:solidFill>
                  <a:srgbClr val="FFC000"/>
                </a:solidFill>
                <a:cs typeface="+mn-cs"/>
              </a:rPr>
              <a:t> </a:t>
            </a:r>
            <a:r>
              <a:rPr lang="fr-FR" sz="2800" dirty="0">
                <a:cs typeface="+mn-cs"/>
              </a:rPr>
              <a:t>Indications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  <a:r>
              <a:rPr lang="fr-FR" sz="2400" b="0" kern="0" dirty="0">
                <a:cs typeface="+mn-cs"/>
              </a:rPr>
              <a:t>Hémorragies digestives occultes qui sont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cs typeface="+mn-cs"/>
              </a:rPr>
              <a:t>   restées négatives après les explorations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cs typeface="+mn-cs"/>
              </a:rPr>
              <a:t>   endoscopiques hautes et basses classiques.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 Lésions liées aux AINS.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 Malformations artério-veineuses ou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cs typeface="+mn-cs"/>
              </a:rPr>
              <a:t>   angiodysplasie.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 Tumeur du grêle (léiomyome).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 Diarrhées inexpliquées chez les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cs typeface="+mn-cs"/>
              </a:rPr>
              <a:t>   immunodéprimés.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b="0" kern="0" dirty="0">
                <a:cs typeface="+mn-cs"/>
              </a:rPr>
              <a:t> Contrôle d’anomalies radiologiques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b="0" kern="0" dirty="0">
                <a:cs typeface="+mn-cs"/>
              </a:rPr>
              <a:t>   jéjunales ou iléales.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400" kern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914400" lvl="3">
              <a:buFont typeface="Wingdings" pitchFamily="2" charset="2"/>
              <a:buChar char="q"/>
              <a:defRPr/>
            </a:pPr>
            <a:endParaRPr lang="fr-FR" sz="2400" dirty="0">
              <a:solidFill>
                <a:srgbClr val="FFC000"/>
              </a:solidFill>
              <a:cs typeface="+mn-cs"/>
            </a:endParaRPr>
          </a:p>
          <a:p>
            <a:pPr>
              <a:defRPr/>
            </a:pPr>
            <a:endParaRPr lang="fr-FR" sz="28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928688" y="5143500"/>
            <a:ext cx="7358062" cy="1357313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9625" y="6376988"/>
            <a:ext cx="3778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CBD27B5F-A998-4B6B-892D-45FDB20568D1}" type="slidenum"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47</a:t>
            </a:fld>
            <a:endParaRPr lang="fr-FR" dirty="0"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6324" name="Picture 2" descr="C:\Users\annaba\Desktop\dbe_oral_apr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03350" y="1943100"/>
            <a:ext cx="3200400" cy="3810000"/>
          </a:xfrm>
          <a:noFill/>
        </p:spPr>
      </p:pic>
      <p:pic>
        <p:nvPicPr>
          <p:cNvPr id="56325" name="Picture 3" descr="C:\Users\annaba\Desktop\sans-titr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45113" y="2505075"/>
            <a:ext cx="3541712" cy="265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505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14400" y="71438"/>
            <a:ext cx="7300913" cy="192881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6 CPRE</a:t>
            </a:r>
            <a:r>
              <a:rPr lang="fr-FR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(Cholongio-Pancréatographie-Rétrograde-</a:t>
            </a:r>
          </a:p>
          <a:p>
            <a:pPr>
              <a:defRPr/>
            </a:pPr>
            <a:r>
              <a:rPr lang="fr-FR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                Endoscopique)</a:t>
            </a:r>
          </a:p>
          <a:p>
            <a:pPr>
              <a:defRPr/>
            </a:pPr>
            <a:r>
              <a:rPr lang="fr-FR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Le cathétérisme endoscopique de l’ampoule de Vater a</a:t>
            </a:r>
          </a:p>
          <a:p>
            <a:pPr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bouleversé le diagnostic et le traitement des affections</a:t>
            </a:r>
          </a:p>
          <a:p>
            <a:pPr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pancréatique et biliaires. Il s’agit d’un examen invasif.</a:t>
            </a:r>
            <a:endParaRPr lang="fr-FR" sz="2400" kern="0" dirty="0">
              <a:effectLst>
                <a:outerShdw blurRad="38100" dist="38100" dir="2700000" algn="tl">
                  <a:srgbClr val="000000"/>
                </a:outerShdw>
              </a:effectLst>
              <a:cs typeface="+mn-cs"/>
            </a:endParaRPr>
          </a:p>
          <a:p>
            <a:pPr marL="914400" lvl="3">
              <a:buFont typeface="Wingdings" pitchFamily="2" charset="2"/>
              <a:buChar char="q"/>
              <a:defRPr/>
            </a:pPr>
            <a:endParaRPr lang="fr-FR" sz="2400" dirty="0">
              <a:solidFill>
                <a:srgbClr val="FFC000"/>
              </a:solidFill>
              <a:cs typeface="+mn-cs"/>
            </a:endParaRPr>
          </a:p>
          <a:p>
            <a:pPr>
              <a:defRPr/>
            </a:pPr>
            <a:endParaRPr lang="fr-FR" sz="28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8625" y="2357438"/>
            <a:ext cx="5786438" cy="2071687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cs typeface="+mn-cs"/>
              </a:rPr>
              <a:t>Indications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-   Obstacle biliaire</a:t>
            </a:r>
            <a:r>
              <a:rPr lang="fr-FR" sz="2400" dirty="0">
                <a:cs typeface="+mn-cs"/>
              </a:rPr>
              <a:t>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dirty="0">
                <a:cs typeface="+mn-cs"/>
              </a:rPr>
              <a:t>LVBP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dirty="0">
                <a:cs typeface="+mn-cs"/>
              </a:rPr>
              <a:t>Pathologie pancréatiques 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non diagnostiquées par l’imagerie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429625" y="6376988"/>
            <a:ext cx="3778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F55F330D-870E-4404-81DC-7ABB7CD55C0A}" type="slidenum"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49</a:t>
            </a:fld>
            <a:endParaRPr lang="fr-FR" dirty="0">
              <a:cs typeface="+mn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428625" y="4572000"/>
            <a:ext cx="8001000" cy="1357313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u="sng" dirty="0">
                <a:cs typeface="+mn-cs"/>
              </a:rPr>
              <a:t>Complications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Angiocholite</a:t>
            </a:r>
            <a:r>
              <a:rPr lang="fr-FR" sz="2400" dirty="0">
                <a:cs typeface="+mn-cs"/>
              </a:rPr>
              <a:t>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fr-FR" sz="2400" dirty="0">
                <a:cs typeface="+mn-cs"/>
              </a:rPr>
              <a:t> Pancréatite aigüe.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57352" name="Picture 8" descr="C:\Documents and Settings\Administrateur\Bureau\Photos cours externe\Endoscopie\CPR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75" y="2571750"/>
            <a:ext cx="3643313" cy="421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93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/>
            </a:r>
            <a:br>
              <a:rPr lang="fr-FR" dirty="0" smtClean="0"/>
            </a:br>
            <a:endParaRPr lang="fr-FR" dirty="0"/>
          </a:p>
        </p:txBody>
      </p:sp>
      <p:sp>
        <p:nvSpPr>
          <p:cNvPr id="12291" name="Espace réservé du contenu 2"/>
          <p:cNvSpPr>
            <a:spLocks noGrp="1"/>
          </p:cNvSpPr>
          <p:nvPr>
            <p:ph idx="1"/>
          </p:nvPr>
        </p:nvSpPr>
        <p:spPr>
          <a:xfrm>
            <a:off x="1071563" y="142875"/>
            <a:ext cx="7862887" cy="2571750"/>
          </a:xfrm>
        </p:spPr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Le Vidéo-endoscope:</a:t>
            </a:r>
          </a:p>
          <a:p>
            <a:pPr>
              <a:buFontTx/>
              <a:buChar char="-"/>
            </a:pPr>
            <a:r>
              <a:rPr lang="fr-FR" sz="2400" smtClean="0"/>
              <a:t>On désigne  l’examen selon l’organe exploré:  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   Gastroscope, le coloscope et l’entéroscope.</a:t>
            </a:r>
          </a:p>
          <a:p>
            <a:pPr>
              <a:buFont typeface="Wingdings 2" pitchFamily="18" charset="2"/>
              <a:buNone/>
            </a:pPr>
            <a:r>
              <a:rPr lang="fr-FR" smtClean="0"/>
              <a:t/>
            </a:r>
            <a:br>
              <a:rPr lang="fr-FR" smtClean="0"/>
            </a:br>
            <a:r>
              <a:rPr lang="fr-FR" smtClean="0"/>
              <a:t>=&gt; </a:t>
            </a:r>
            <a:r>
              <a:rPr lang="fr-FR" sz="2400" smtClean="0"/>
              <a:t>Comporte un circuit électronique qui permet de visualiser directement sur un écran de télévision par l’intermédiaire d’une caméra miniaturisée incorporée au bout du tube</a:t>
            </a:r>
          </a:p>
          <a:p>
            <a:pPr>
              <a:buFont typeface="Wingdings 2" pitchFamily="18" charset="2"/>
              <a:buNone/>
            </a:pPr>
            <a:endParaRPr 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8372" name="Picture 5" descr="C:\Documents and Settings\Administrateur\Bureau\Photos cours externe\Endoscopie\CPRE\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286375" y="3571875"/>
            <a:ext cx="3000375" cy="3000375"/>
          </a:xfrm>
        </p:spPr>
      </p:pic>
      <p:pic>
        <p:nvPicPr>
          <p:cNvPr id="58373" name="Picture 6" descr="C:\Documents and Settings\Administrateur\Bureau\Photos cours externe\Endoscopie\CPRE\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571500"/>
            <a:ext cx="2976563" cy="297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4" name="Picture 7" descr="C:\Documents and Settings\Administrateur\Bureau\Photos cours externe\Endoscopie\CPRE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13" y="785813"/>
            <a:ext cx="24288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5" name="Picture 8" descr="C:\Documents and Settings\Administrateur\Bureau\Photos cours externe\Endoscopie\CPRE\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88" y="3643313"/>
            <a:ext cx="439102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59396" name="Picture 2" descr="C:\Users\annaba\Desktop\Endoscop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76350" y="981075"/>
            <a:ext cx="7361238" cy="54006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0420" name="Picture 2" descr="C:\Users\annaba\Desktop\Cholangio_pancr_atoscopie_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76363" y="561975"/>
            <a:ext cx="5932487" cy="574675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4813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914400" y="571500"/>
            <a:ext cx="8015288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  <a:endParaRPr lang="fr-FR" sz="2400" dirty="0">
              <a:solidFill>
                <a:srgbClr val="FFC000"/>
              </a:solidFill>
              <a:cs typeface="+mn-cs"/>
            </a:endParaRPr>
          </a:p>
          <a:p>
            <a:pPr>
              <a:defRPr/>
            </a:pPr>
            <a:endParaRPr lang="fr-FR" sz="2800" kern="0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857250" y="333375"/>
            <a:ext cx="7929563" cy="7143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7-Echo-endoscopie</a:t>
            </a:r>
            <a:endParaRPr lang="fr-FR" sz="2800" dirty="0">
              <a:cs typeface="+mn-cs"/>
            </a:endParaRPr>
          </a:p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9625" y="6376988"/>
            <a:ext cx="3778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727E7646-4EB6-41D3-8F88-BA85D7F75D37}" type="slidenum"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53</a:t>
            </a:fld>
            <a:endParaRPr lang="fr-FR" dirty="0">
              <a:cs typeface="+mn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250825" y="836613"/>
            <a:ext cx="8569325" cy="51847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=&gt; Les écho-endoscope s : combinent des : 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- fonctions de vidéo-endoscopes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- fonctions d’échographie.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cs typeface="+mn-cs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=&gt; Il est relié à la fois à un processeur et à une console d’échographie.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800" dirty="0">
              <a:cs typeface="+mn-cs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cs typeface="+mn-cs"/>
              </a:rPr>
              <a:t>=&gt; Permet  notamment le passage d’aiguilles qui autorisent le prélèvement de lésions dans la paroi ou à travers la paroi du tube digestif, sous visualisation échoendoscopiques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fr-FR" sz="2800" dirty="0">
              <a:cs typeface="+mn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2468" name="Picture 2" descr="C:\Users\annaba\Desktop\L’+ECHO-ENDOSCOPI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81063" y="620713"/>
            <a:ext cx="8228012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fr-FR" dirty="0" smtClean="0"/>
              <a:t>Indications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Cancer de l’œsophage </a:t>
            </a:r>
            <a:r>
              <a:rPr lang="fr-FR" dirty="0" smtClean="0"/>
              <a:t>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dirty="0" smtClean="0"/>
              <a:t> Bilan d’extension locorégionale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dirty="0" smtClean="0"/>
              <a:t>     (pariétale, ganglionnaire) meilleure technique.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dirty="0" smtClean="0"/>
              <a:t> Pathologie tumorale gastrique.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dirty="0" smtClean="0"/>
              <a:t> Cancer du rectum.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dirty="0" smtClean="0"/>
              <a:t> Exploration du pancréas, canal de Wirsung, VB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4516" name="Picture 2" descr="C:\Users\annaba\Desktop\Extension+tumorale+Echo+endoscopie_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549275"/>
            <a:ext cx="7599362" cy="56991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5540" name="Picture 2" descr="http://www.magendarm-zentrum.ch/uploads/RTEmagicC_gastro_03.jp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476250"/>
            <a:ext cx="338455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 descr="http://www.savoirs.essonne.fr/fileadmin/bds/MEDIA/la_vie/medecine_et_sante/endoscopie/endoscopie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71550" y="3298825"/>
            <a:ext cx="3313113" cy="293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4" descr="http://www.uniklinik-ulm.de/uploads/RTEmagicC_Endosonographie1_01.jpg.jpg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4716463" y="476250"/>
            <a:ext cx="4176712" cy="58324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6564" name="Picture 2" descr="C:\Users\annaba\Desktop\CalculsEEH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876675" y="3651250"/>
            <a:ext cx="4799013" cy="2730500"/>
          </a:xfrm>
          <a:noFill/>
        </p:spPr>
      </p:pic>
      <p:pic>
        <p:nvPicPr>
          <p:cNvPr id="66565" name="Picture 4" descr="http://images.slideplayer.fr/30/9558763/slides/slide_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" y="-122238"/>
            <a:ext cx="6321425" cy="4127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re 1"/>
          <p:cNvSpPr>
            <a:spLocks noGrp="1"/>
          </p:cNvSpPr>
          <p:nvPr>
            <p:ph type="title"/>
          </p:nvPr>
        </p:nvSpPr>
        <p:spPr bwMode="auto"/>
        <p:txBody>
          <a:bodyPr vert="horz" wrap="square" lIns="91440" tIns="45720" rIns="91440" bIns="45720" numCol="1" anchorCtr="0" compatLnSpc="1">
            <a:prstTxWarp prst="textNoShape">
              <a:avLst/>
            </a:prstTxWarp>
            <a:normAutofit fontScale="90000"/>
          </a:bodyPr>
          <a:lstStyle/>
          <a:p>
            <a:pPr marL="342900" indent="-342900">
              <a:defRPr/>
            </a:pPr>
            <a:r>
              <a:rPr lang="fr-FR" sz="4400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8- Vidéo-capsule endoscopique</a:t>
            </a:r>
            <a:r>
              <a:rPr lang="fr-FR" sz="4400" dirty="0" smtClean="0">
                <a:effectLst/>
              </a:rPr>
              <a:t/>
            </a:r>
            <a:br>
              <a:rPr lang="fr-FR" sz="4400" dirty="0" smtClean="0">
                <a:effectLst/>
              </a:rPr>
            </a:br>
            <a:endParaRPr lang="fr-FR" sz="4400" dirty="0" smtClean="0">
              <a:effectLst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-71438" y="908050"/>
            <a:ext cx="6429376" cy="5761038"/>
          </a:xfr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Endoscopie miniature contenu dans une gélule (21 mm de long et 12 mm de large) avalée par le patient, indigestible.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progressant à travers le tractus gastro-intestinal par péristaltisme et éliminée par les voies naturelles.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Capables de prendre des images du tube digestif et de les transmettre de façon autonome (sans aucune liaison filaire) à un système d’enregistrement.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2000" kern="0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0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Permet une exploration complète du grêle avec une nette supériorité par rapport à l’endoscopie dans le diagnostic des saignements digestifs occultes.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7589" name="Picture 2" descr="M:\Photos cours externe\Endoscopie\Vidéocapsule\capsul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88113" y="1000125"/>
            <a:ext cx="2227262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3" descr="M:\Photos cours externe\Endoscopie\Vidéocapsule\capsule 2.bm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0813" y="2786063"/>
            <a:ext cx="2286000" cy="1646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4" descr="M:\Photos cours externe\Endoscopie\Vidéocapsule\capsule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4572000"/>
            <a:ext cx="2357438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3316" name="Picture 2" descr="C:\Documents and Settings\Administrateur\Bureau\Photos cours externe\Endoscopie\FOGD\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4427538" cy="6858000"/>
          </a:xfrm>
          <a:noFill/>
        </p:spPr>
      </p:pic>
      <p:pic>
        <p:nvPicPr>
          <p:cNvPr id="13317" name="Picture 3" descr="C:\Documents and Settings\Administrateur\Bureau\Photos cours externe\Endoscopie\FOGD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981075"/>
            <a:ext cx="4643437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8612" name="Picture 2" descr="M:\Photos cours externe\Endoscopie\Vidéocapsule\capsule 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7188" y="142875"/>
            <a:ext cx="3251200" cy="3251200"/>
          </a:xfrm>
        </p:spPr>
      </p:pic>
      <p:pic>
        <p:nvPicPr>
          <p:cNvPr id="68613" name="Picture 3" descr="M:\Photos cours externe\Endoscopie\Vidéocapsule\capsule 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2613" y="142875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4" name="Picture 4" descr="M:\Photos cours externe\Endoscopie\Vidéocapsule\capsule 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8" y="3535363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5" name="Picture 5" descr="M:\Photos cours externe\Endoscopie\Vidéocapsule\capsule 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5" y="3571875"/>
            <a:ext cx="3251200" cy="325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69636" name="Picture 2" descr="C:\Users\annaba\Desktop\texte_alt_jlehpg00582_gr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476375" y="260350"/>
            <a:ext cx="7199313" cy="2743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57250" y="6519863"/>
            <a:ext cx="1109663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017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7" name="Rectangle 6"/>
          <p:cNvSpPr/>
          <p:nvPr/>
        </p:nvSpPr>
        <p:spPr>
          <a:xfrm>
            <a:off x="8429625" y="6376988"/>
            <a:ext cx="377825" cy="3381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446448C-CD34-4956-A142-1570C81FD7ED}" type="slidenum">
              <a:rPr lang="fr-FR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62</a:t>
            </a:fld>
            <a:endParaRPr lang="fr-FR" dirty="0"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09650" y="500063"/>
            <a:ext cx="7929563" cy="571500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9- La laparoscopie</a:t>
            </a:r>
            <a:endParaRPr lang="fr-FR" sz="2800" dirty="0">
              <a:cs typeface="+mn-cs"/>
            </a:endParaRPr>
          </a:p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785813" y="1000125"/>
            <a:ext cx="8205787" cy="18573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Exploration du péritoine et des organes de la cavité péritonéale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Réalisation à l’aide d’un endoscope rigide introduit par un 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orifice dans la paroi abdominale en sous ombilical après la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réalisation d’un pneumopéritoine. Permet de réaliser des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kern="0" dirty="0"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biopsies péritonéales (tuberculose péritonéale)</a:t>
            </a:r>
            <a:endParaRPr lang="fr-FR" sz="2200" dirty="0">
              <a:cs typeface="+mn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938213" y="3214688"/>
            <a:ext cx="7929562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714375" y="3714750"/>
            <a:ext cx="8205788" cy="18573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pic>
        <p:nvPicPr>
          <p:cNvPr id="70665" name="Picture 9" descr="M:\Photos cours externe\Endoscopie\Laparoscopie\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5" y="3571875"/>
            <a:ext cx="2571750" cy="270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6" name="Picture 10" descr="M:\Photos cours externe\Endoscopie\Laparoscopie\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7563" y="3559175"/>
            <a:ext cx="2500312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0667" name="Picture 11" descr="M:\Photos cours externe\Endoscopie\Laparoscopie\laels%2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63" y="3643313"/>
            <a:ext cx="2749550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0" grpId="0"/>
      <p:bldP spid="1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88" y="6581775"/>
            <a:ext cx="8778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3251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9DCED7B1-E347-4982-8649-EE88047D6A5A}" type="slidenum"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63</a:t>
            </a:fld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914400" y="500063"/>
            <a:ext cx="8229600" cy="5715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3600" b="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II-  Endoscopie digestive thérapeutique</a:t>
            </a: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57275" y="1285875"/>
            <a:ext cx="7300913" cy="8572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1 Dilatations œsophagiennes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428625" y="2071688"/>
            <a:ext cx="8572500" cy="2857500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800" dirty="0">
                <a:solidFill>
                  <a:srgbClr val="FF6600"/>
                </a:solidFill>
                <a:cs typeface="+mn-cs"/>
              </a:rPr>
              <a:t> </a:t>
            </a:r>
            <a:r>
              <a:rPr lang="fr-FR" sz="2800" dirty="0">
                <a:cs typeface="+mn-cs"/>
              </a:rPr>
              <a:t>Indications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400" dirty="0">
              <a:cs typeface="+mn-cs"/>
            </a:endParaRP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fr-FR" sz="2400" dirty="0">
                <a:cs typeface="+mn-cs"/>
              </a:rPr>
              <a:t> Dilatation mécanique: Bougies de Savary- Gilliard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>
                <a:cs typeface="+mn-cs"/>
              </a:rPr>
              <a:t> Sténose organique.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>
                <a:cs typeface="+mn-cs"/>
              </a:rPr>
              <a:t> Sténose néoplasique.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>
                <a:cs typeface="+mn-cs"/>
              </a:rPr>
              <a:t> Sténose peptique.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>
                <a:cs typeface="+mn-cs"/>
              </a:rPr>
              <a:t> Sténose caustique.</a:t>
            </a:r>
          </a:p>
          <a:p>
            <a:pPr lvl="3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fr-FR" sz="2200" dirty="0">
                <a:cs typeface="+mn-cs"/>
              </a:rPr>
              <a:t> Sténose post-sclérothérapie.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842963" y="5000625"/>
            <a:ext cx="7300912" cy="928688"/>
          </a:xfrm>
          <a:prstGeom prst="rect">
            <a:avLst/>
          </a:prstGeom>
        </p:spPr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q"/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9" grpId="0"/>
      <p:bldP spid="11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72708" name="Picture 2" descr="C:\Documents and Settings\Administrateur\Bureau\Photos cours externe\Endoscopie\endoscopie thérapeutique\1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14500" y="247650"/>
            <a:ext cx="5715000" cy="2895600"/>
          </a:xfrm>
        </p:spPr>
      </p:pic>
      <p:pic>
        <p:nvPicPr>
          <p:cNvPr id="72709" name="Picture 3" descr="C:\Documents and Settings\Administrateur\Bureau\Photos cours externe\Endoscopie\endoscopie thérapeutique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3571875"/>
            <a:ext cx="259080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Titre 1"/>
          <p:cNvSpPr>
            <a:spLocks noGrp="1"/>
          </p:cNvSpPr>
          <p:nvPr>
            <p:ph type="title"/>
          </p:nvPr>
        </p:nvSpPr>
        <p:spPr bwMode="auto">
          <a:xfrm>
            <a:off x="214313" y="274638"/>
            <a:ext cx="8720137" cy="1296987"/>
          </a:xfrm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fr-FR" sz="3200" smtClean="0">
                <a:effectLst/>
              </a:rPr>
              <a:t>Dilatation pneumatique:  au ballonnet</a:t>
            </a:r>
            <a:br>
              <a:rPr lang="fr-FR" sz="3200" smtClean="0">
                <a:effectLst/>
              </a:rPr>
            </a:br>
            <a:r>
              <a:rPr lang="fr-FR" sz="3200" smtClean="0">
                <a:effectLst/>
              </a:rPr>
              <a:t>       Indication : </a:t>
            </a:r>
            <a:r>
              <a:rPr lang="fr-FR" sz="3200" smtClean="0">
                <a:solidFill>
                  <a:srgbClr val="FF0000"/>
                </a:solidFill>
                <a:effectLst/>
              </a:rPr>
              <a:t>Achalasie du cardia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73732" name="Picture 3" descr="C:\Documents and Settings\Administrateur\Bureau\Photos cours externe\Endoscopie\endoscopie thérapeutique\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00063" y="2100263"/>
            <a:ext cx="3695700" cy="3400425"/>
          </a:xfrm>
        </p:spPr>
      </p:pic>
      <p:pic>
        <p:nvPicPr>
          <p:cNvPr id="73733" name="Picture 4" descr="C:\Documents and Settings\Administrateur\Bureau\Photos cours externe\Endoscopie\endoscopie thérapeutique\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995488"/>
            <a:ext cx="4214812" cy="371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88" y="6581775"/>
            <a:ext cx="8778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56323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95DBC077-F7B6-498B-9E64-365DF0BFABEE}" type="slidenum"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66</a:t>
            </a:fld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57275" y="285750"/>
            <a:ext cx="7300913" cy="642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2 Prothèses œsophagiennes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1000125" y="1500188"/>
            <a:ext cx="7929563" cy="2071687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Restaurer la perméabilité et la continuité du tractus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digestif par insertion d’un endoprothèse dans la lumière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dirty="0">
                <a:cs typeface="+mn-cs"/>
              </a:rPr>
              <a:t>œsophagienne obstruée.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000" dirty="0">
              <a:cs typeface="+mn-cs"/>
            </a:endParaRP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Traitement palliatif de dysphagie du cancer de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4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l’œsophage ou du cardia inopérable.</a:t>
            </a:r>
          </a:p>
        </p:txBody>
      </p:sp>
      <p:sp>
        <p:nvSpPr>
          <p:cNvPr id="12" name="Titre 1"/>
          <p:cNvSpPr txBox="1">
            <a:spLocks/>
          </p:cNvSpPr>
          <p:nvPr/>
        </p:nvSpPr>
        <p:spPr>
          <a:xfrm>
            <a:off x="1066800" y="3071813"/>
            <a:ext cx="7300913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3" name="Titre 1"/>
          <p:cNvSpPr txBox="1">
            <a:spLocks/>
          </p:cNvSpPr>
          <p:nvPr/>
        </p:nvSpPr>
        <p:spPr>
          <a:xfrm>
            <a:off x="1071563" y="3786188"/>
            <a:ext cx="7300912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71563" y="4429125"/>
            <a:ext cx="7715250" cy="6429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5" name="Titre 1"/>
          <p:cNvSpPr txBox="1">
            <a:spLocks/>
          </p:cNvSpPr>
          <p:nvPr/>
        </p:nvSpPr>
        <p:spPr bwMode="auto">
          <a:xfrm>
            <a:off x="1000125" y="4929188"/>
            <a:ext cx="7929563" cy="121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/>
            <a:endParaRPr lang="fr-FR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9" grpId="0"/>
      <p:bldP spid="12" grpId="0"/>
      <p:bldP spid="13" grpId="0"/>
      <p:bldP spid="14" grpId="0"/>
      <p:bldP spid="15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75780" name="Picture 2" descr="C:\Documents and Settings\Administrateur\Bureau\Photos cours externe\Endoscopie\endoscopie thérapeutique\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75" y="500063"/>
            <a:ext cx="3209925" cy="1905000"/>
          </a:xfrm>
        </p:spPr>
      </p:pic>
      <p:pic>
        <p:nvPicPr>
          <p:cNvPr id="75781" name="Picture 3" descr="C:\Documents and Settings\Administrateur\Bureau\Photos cours externe\Endoscopie\endoscopie thérapeutique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500063"/>
            <a:ext cx="33432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2" name="Picture 4" descr="C:\Documents and Settings\Administrateur\Bureau\Photos cours externe\Endoscopie\endoscopie thérapeutique\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63" y="2928938"/>
            <a:ext cx="28194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400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3- </a:t>
            </a:r>
            <a:r>
              <a:rPr lang="fr-FR" sz="4400" kern="0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Sphinctéromie</a:t>
            </a:r>
            <a:r>
              <a:rPr lang="fr-FR" sz="4400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 </a:t>
            </a:r>
            <a:endParaRPr lang="fr-FR" dirty="0"/>
          </a:p>
        </p:txBody>
      </p:sp>
      <p:sp>
        <p:nvSpPr>
          <p:cNvPr id="7680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Incision diathermique de la papille donnant accès aux voies biliaires et pancréatiques.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77828" name="Picture 2" descr="C:\Users\annaba\Desktop\cedi-lasphincterotomie1_wBi7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051050" y="1176338"/>
            <a:ext cx="5367338" cy="45767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14339" name="Espace réservé du contenu 2"/>
          <p:cNvSpPr>
            <a:spLocks noGrp="1"/>
          </p:cNvSpPr>
          <p:nvPr>
            <p:ph idx="1"/>
          </p:nvPr>
        </p:nvSpPr>
        <p:spPr>
          <a:xfrm>
            <a:off x="1435100" y="714375"/>
            <a:ext cx="7499350" cy="5534025"/>
          </a:xfrm>
        </p:spPr>
        <p:txBody>
          <a:bodyPr/>
          <a:lstStyle/>
          <a:p>
            <a:r>
              <a:rPr lang="fr-FR" sz="2400" smtClean="0"/>
              <a:t>L’endoscope est doté de possibilité: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1- de béquillage quadridirectionnels qui permet d’examiner la muqueuse dans toutes les directions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2- un canal opérateur qui permet amener dans l’organe examiné différents instruments: pinces à biopsies, cathéter de lavage, aiguilles de sclérose,</a:t>
            </a:r>
          </a:p>
          <a:p>
            <a:pPr>
              <a:buFont typeface="Wingdings 2" pitchFamily="18" charset="2"/>
              <a:buNone/>
            </a:pPr>
            <a:r>
              <a:rPr lang="fr-FR" sz="2400" smtClean="0"/>
              <a:t> 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 flipV="1">
            <a:off x="3581400" y="6781800"/>
            <a:ext cx="53975" cy="76200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4341" name="Picture 2" descr="C:\Users\annaba\Desktop\78958-82340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3357563"/>
            <a:ext cx="3167063" cy="31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7" descr="C:\Users\annaba\Desktop\pentax-eg-2970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2988" y="3644900"/>
            <a:ext cx="4176712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78852" name="Picture 2" descr="C:\Documents and Settings\Administrateur\Bureau\Photos cours externe\Endoscopie\CPRE\61FF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0825" y="188913"/>
            <a:ext cx="3357563" cy="3286125"/>
          </a:xfrm>
        </p:spPr>
      </p:pic>
      <p:pic>
        <p:nvPicPr>
          <p:cNvPr id="78853" name="Picture 3" descr="C:\Documents and Settings\Administrateur\Bureau\Photos cours externe\Endoscopie\CPRE\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3643313"/>
            <a:ext cx="3714750" cy="27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4" name="Picture 4" descr="C:\Documents and Settings\Administrateur\Bureau\Photos cours externe\Endoscopie\CPRE\1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643313"/>
            <a:ext cx="3929063" cy="286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8855" name="Picture 2" descr="http://docamoyal.fr/images/voie_bil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24300" y="188913"/>
            <a:ext cx="4433888" cy="300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000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4- Polypectomie</a:t>
            </a:r>
            <a:r>
              <a:rPr lang="fr-FR" sz="4000" dirty="0" smtClean="0"/>
              <a:t/>
            </a:r>
            <a:br>
              <a:rPr lang="fr-FR" sz="4000" dirty="0" smtClean="0"/>
            </a:br>
            <a:endParaRPr lang="fr-FR" dirty="0"/>
          </a:p>
        </p:txBody>
      </p:sp>
      <p:sp>
        <p:nvSpPr>
          <p:cNvPr id="79875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mtClean="0"/>
              <a:t>Indication: polypes pédiculés de 2 cm</a:t>
            </a:r>
          </a:p>
          <a:p>
            <a:r>
              <a:rPr lang="fr-FR" smtClean="0"/>
              <a:t>Avec une anse diathermique.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79877" name="Picture 3" descr="C:\Documents and Settings\Administrateur\Bureau\Photos cours externe\polype et polypose 2\polyp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571750"/>
            <a:ext cx="3857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8" name="Picture 4" descr="C:\Documents and Settings\Administrateur\Bureau\Photos cours externe\polype et polypose 2\polype 2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214688"/>
            <a:ext cx="3657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>
              <a:defRPr/>
            </a:pPr>
            <a:endParaRPr lang="fr-FR" sz="440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80900" name="Picture 3" descr="C:\Documents and Settings\Administrateur\Bureau\Photos cours externe\polype et polypose 2\polype 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857250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4" descr="C:\Documents and Settings\Administrateur\Bureau\Photos cours externe\polype et polypose 2\polype 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928688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2" name="Picture 5" descr="C:\Documents and Settings\Administrateur\Bureau\Photos cours externe\polype et polypose 2\polype 2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88" y="3857625"/>
            <a:ext cx="27860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3" name="Picture 6" descr="C:\Documents and Settings\Administrateur\Bureau\Photos cours externe\polype et polypose 2\polype 2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3929063"/>
            <a:ext cx="271462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4" name="Espace réservé du contenu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fr-FR" sz="4400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5- Mucosectomie</a:t>
            </a:r>
            <a:endParaRPr lang="fr-FR" dirty="0"/>
          </a:p>
        </p:txBody>
      </p:sp>
      <p:sp>
        <p:nvSpPr>
          <p:cNvPr id="8192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</a:pPr>
            <a:r>
              <a:rPr lang="fr-FR" smtClean="0"/>
              <a:t>Définie comme la résection d’un fragment de la paroi digestive comportant la muqueuse et la musculaire muqueuse.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81925" name="Picture 2" descr="http://www.jle.com/en/revues/medecine/hpg/e-docs/00/02/4A/92/texte_alt_fig6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3341688"/>
            <a:ext cx="4876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6" name="Picture 4" descr="http://www.jim.fr/e-docs/00/01/87/EA/media_fig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357563"/>
            <a:ext cx="3240088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100" y="428625"/>
            <a:ext cx="7499350" cy="4800600"/>
          </a:xfrm>
        </p:spPr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fr-FR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6- Extraction de corps étrangers œsophagiens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fr-FR" sz="2400" dirty="0" smtClean="0"/>
              <a:t>En urgence, en raison de complications : 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fr-FR" sz="2400" dirty="0" smtClean="0"/>
              <a:t>perforation,  hémorragie.</a:t>
            </a:r>
          </a:p>
          <a:p>
            <a:pPr marL="971550" lvl="1" indent="-514350">
              <a:spcBef>
                <a:spcPct val="0"/>
              </a:spcBef>
              <a:defRPr/>
            </a:pPr>
            <a:r>
              <a:rPr lang="fr-FR" sz="2400" dirty="0" smtClean="0"/>
              <a:t>Utilisation de pinces avec différents types de dents.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82949" name="Picture 2" descr="http://urologie-chu-mondor.aphp.fr/_Images/Dormia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3278188"/>
            <a:ext cx="376237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50" name="Picture 4" descr="http://www.olympus-ims.com/data/Image/IPLEX-FX/working_channe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0025" y="2997200"/>
            <a:ext cx="361315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88" y="6581775"/>
            <a:ext cx="8778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2467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73AFA844-7C47-43B6-B288-CCAEEA565729}" type="slidenum"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75</a:t>
            </a:fld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71563" y="214313"/>
            <a:ext cx="7300912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7- Hémostase endoscopique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00125" y="857250"/>
            <a:ext cx="7929563" cy="3429000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dirty="0">
                <a:cs typeface="+mn-cs"/>
              </a:rPr>
              <a:t>Au niveau de l’œsophage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7030A0"/>
                </a:solidFill>
                <a:cs typeface="+mn-cs"/>
              </a:rPr>
              <a:t>Traitement essentiellement d’une hémorragie digestive par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7030A0"/>
                </a:solidFill>
                <a:cs typeface="+mn-cs"/>
              </a:rPr>
              <a:t> rupture des varices œsophagiennes.</a:t>
            </a:r>
          </a:p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285875" y="2071688"/>
            <a:ext cx="7858125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 typeface="Wingdings" pitchFamily="2" charset="2"/>
              <a:buChar char="Ø"/>
            </a:pPr>
            <a:r>
              <a:rPr lang="fr-FR" sz="2800"/>
              <a:t>Sclérothérapie</a:t>
            </a:r>
          </a:p>
          <a:p>
            <a:pPr marL="971550" lvl="1" indent="-514350"/>
            <a:r>
              <a:rPr lang="fr-FR" sz="2200">
                <a:solidFill>
                  <a:srgbClr val="FF0000"/>
                </a:solidFill>
              </a:rPr>
              <a:t>       </a:t>
            </a:r>
            <a:r>
              <a:rPr lang="fr-FR" sz="2200">
                <a:solidFill>
                  <a:srgbClr val="512373"/>
                </a:solidFill>
              </a:rPr>
              <a:t>Consiste à injecter dans la varice ou la région para variqueuse d’un produit sclérosant (alcool absolu, polidocanol)  qui a pour but  de thromboser les varices afin de prévoir le risque d’hémorragie récidivante.</a:t>
            </a:r>
            <a:endParaRPr lang="fr-FR" sz="2200">
              <a:solidFill>
                <a:srgbClr val="FF0000"/>
              </a:solidFill>
            </a:endParaRPr>
          </a:p>
          <a:p>
            <a:pPr marL="971550" lvl="1" indent="-514350"/>
            <a:endParaRPr lang="fr-FR" sz="2800">
              <a:solidFill>
                <a:srgbClr val="FFC000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1214438" y="4000500"/>
            <a:ext cx="7858125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 typeface="Wingdings" pitchFamily="2" charset="2"/>
              <a:buChar char="Ø"/>
            </a:pPr>
            <a:r>
              <a:rPr lang="fr-FR" sz="2800"/>
              <a:t>Ligature élastique</a:t>
            </a:r>
          </a:p>
          <a:p>
            <a:pPr marL="971550" lvl="1" indent="-514350"/>
            <a:r>
              <a:rPr lang="fr-FR" sz="2200">
                <a:solidFill>
                  <a:srgbClr val="FF0000"/>
                </a:solidFill>
              </a:rPr>
              <a:t>       </a:t>
            </a:r>
            <a:r>
              <a:rPr lang="fr-FR" sz="2200">
                <a:solidFill>
                  <a:srgbClr val="512373"/>
                </a:solidFill>
              </a:rPr>
              <a:t>Consiste à mettre un élastique à la base de la varice.</a:t>
            </a:r>
          </a:p>
          <a:p>
            <a:pPr marL="971550" lvl="1" indent="-514350"/>
            <a:r>
              <a:rPr lang="fr-FR" sz="2200">
                <a:solidFill>
                  <a:srgbClr val="512373"/>
                </a:solidFill>
              </a:rPr>
              <a:t>       La strangulation de la varice par cet élastique provoque une thrombose variqueuse puis disparition de la varice. </a:t>
            </a:r>
            <a:endParaRPr lang="fr-FR" sz="2200">
              <a:solidFill>
                <a:srgbClr val="FF0000"/>
              </a:solidFill>
            </a:endParaRPr>
          </a:p>
          <a:p>
            <a:pPr marL="971550" lvl="1" indent="-514350"/>
            <a:endParaRPr lang="fr-FR" sz="280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1" grpId="0"/>
      <p:bldP spid="16" grpId="0"/>
      <p:bldP spid="17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00125" y="274638"/>
            <a:ext cx="7934325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fr-FR" dirty="0" smtClean="0"/>
              <a:t>Ligature des varices Œsophagiennes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84996" name="Picture 2" descr="C:\Documents and Settings\Administrateur\Bureau\Photos cours externe\Endoscopie\endoscopie thérapeutique\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928938" y="2214563"/>
            <a:ext cx="3589337" cy="38195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88" y="6581775"/>
            <a:ext cx="8778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4515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227CDC19-A0B3-4DC8-A419-0AADB6DB2D63}" type="slidenum"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77</a:t>
            </a:fld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1" name="Titre 1"/>
          <p:cNvSpPr txBox="1">
            <a:spLocks/>
          </p:cNvSpPr>
          <p:nvPr/>
        </p:nvSpPr>
        <p:spPr>
          <a:xfrm>
            <a:off x="1000125" y="857250"/>
            <a:ext cx="7929563" cy="1285875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dirty="0">
                <a:cs typeface="+mn-cs"/>
              </a:rPr>
              <a:t>Au niveau de l’estomac et duodénum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7030A0"/>
                </a:solidFill>
                <a:cs typeface="+mn-cs"/>
              </a:rPr>
              <a:t>Essentiellement hémostase endoscopique des ulcères gastro-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solidFill>
                  <a:srgbClr val="7030A0"/>
                </a:solidFill>
                <a:cs typeface="+mn-cs"/>
              </a:rPr>
              <a:t>duodénaux.</a:t>
            </a:r>
          </a:p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</a:p>
        </p:txBody>
      </p:sp>
      <p:sp>
        <p:nvSpPr>
          <p:cNvPr id="16" name="Titre 1"/>
          <p:cNvSpPr txBox="1">
            <a:spLocks/>
          </p:cNvSpPr>
          <p:nvPr/>
        </p:nvSpPr>
        <p:spPr bwMode="auto">
          <a:xfrm>
            <a:off x="1285875" y="2214563"/>
            <a:ext cx="785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 typeface="Wingdings" pitchFamily="2" charset="2"/>
              <a:buChar char="Ø"/>
            </a:pPr>
            <a:r>
              <a:rPr lang="fr-FR" sz="2800"/>
              <a:t>Injection hémostatique locale </a:t>
            </a:r>
          </a:p>
          <a:p>
            <a:pPr marL="971550" lvl="1" indent="-514350"/>
            <a:r>
              <a:rPr lang="fr-FR" sz="2200">
                <a:solidFill>
                  <a:srgbClr val="FF0000"/>
                </a:solidFill>
              </a:rPr>
              <a:t>       </a:t>
            </a:r>
            <a:r>
              <a:rPr lang="fr-FR" sz="2200">
                <a:solidFill>
                  <a:srgbClr val="512373"/>
                </a:solidFill>
              </a:rPr>
              <a:t>Consiste à aborder la lésion hémorragique pour injecter quelques ml de substance (polidocanol, adrénaline) au pourtour immédiat du site hémorragiques.</a:t>
            </a:r>
            <a:endParaRPr lang="fr-FR" sz="2200">
              <a:solidFill>
                <a:srgbClr val="FF0000"/>
              </a:solidFill>
            </a:endParaRPr>
          </a:p>
          <a:p>
            <a:pPr marL="971550" lvl="1" indent="-514350"/>
            <a:endParaRPr lang="fr-FR" sz="2800">
              <a:solidFill>
                <a:srgbClr val="FFC000"/>
              </a:solidFill>
            </a:endParaRPr>
          </a:p>
        </p:txBody>
      </p:sp>
      <p:sp>
        <p:nvSpPr>
          <p:cNvPr id="17" name="Titre 1"/>
          <p:cNvSpPr txBox="1">
            <a:spLocks/>
          </p:cNvSpPr>
          <p:nvPr/>
        </p:nvSpPr>
        <p:spPr bwMode="auto">
          <a:xfrm>
            <a:off x="1214438" y="4143375"/>
            <a:ext cx="7858125" cy="785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971550" lvl="1" indent="-514350">
              <a:buFont typeface="Wingdings" pitchFamily="2" charset="2"/>
              <a:buChar char="Ø"/>
            </a:pPr>
            <a:r>
              <a:rPr lang="fr-FR" sz="2800"/>
              <a:t>Pose de clip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28688" y="6581775"/>
            <a:ext cx="877887" cy="2762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fld id="{3B3CAC8C-2A5B-4ABD-AEC6-E60A475D1EA0}" type="datetime1">
              <a:rPr lang="fr-FR" sz="1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04/04/2020</a:t>
            </a:fld>
            <a:endParaRPr lang="fr-FR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65539" name="Espace réservé du pied de page 5"/>
          <p:cNvSpPr>
            <a:spLocks noGrp="1"/>
          </p:cNvSpPr>
          <p:nvPr>
            <p:ph type="ftr" sz="quarter" idx="11"/>
          </p:nvPr>
        </p:nvSpPr>
        <p:spPr bwMode="auto">
          <a:xfrm>
            <a:off x="4071938" y="6492875"/>
            <a:ext cx="2000250" cy="365125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fr-FR" smtClean="0">
                <a:solidFill>
                  <a:schemeClr val="tx1"/>
                </a:solidFill>
              </a:rPr>
              <a:t>Endoscopie Digestive</a:t>
            </a:r>
          </a:p>
        </p:txBody>
      </p:sp>
      <p:sp>
        <p:nvSpPr>
          <p:cNvPr id="6" name="Espace réservé du numéro de diapositive 4"/>
          <p:cNvSpPr txBox="1">
            <a:spLocks/>
          </p:cNvSpPr>
          <p:nvPr/>
        </p:nvSpPr>
        <p:spPr>
          <a:xfrm>
            <a:off x="8280400" y="6480175"/>
            <a:ext cx="720725" cy="360363"/>
          </a:xfrm>
          <a:prstGeom prst="rect">
            <a:avLst/>
          </a:prstGeom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fr-FR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t>       </a:t>
            </a:r>
            <a:fld id="{7C5C9D22-19D2-4711-903C-2CD7C40F0D62}" type="slidenum">
              <a:rPr lang="fr-FR" sz="1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n-cs"/>
              </a:rPr>
              <a:pPr>
                <a:spcBef>
                  <a:spcPct val="20000"/>
                </a:spcBef>
                <a:defRPr/>
              </a:pPr>
              <a:t>78</a:t>
            </a:fld>
            <a:endParaRPr lang="fr-FR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n-cs"/>
            </a:endParaRPr>
          </a:p>
        </p:txBody>
      </p:sp>
      <p:sp>
        <p:nvSpPr>
          <p:cNvPr id="14" name="Titre 1"/>
          <p:cNvSpPr txBox="1">
            <a:spLocks/>
          </p:cNvSpPr>
          <p:nvPr/>
        </p:nvSpPr>
        <p:spPr>
          <a:xfrm>
            <a:off x="1071563" y="500063"/>
            <a:ext cx="7300912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8- </a:t>
            </a:r>
            <a:r>
              <a:rPr lang="fr-FR" sz="28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Gastrostomie</a:t>
            </a: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</a:t>
            </a: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endoscopique percutanée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1000125" y="1143000"/>
            <a:ext cx="7929563" cy="1428750"/>
          </a:xfrm>
          <a:prstGeom prst="rect">
            <a:avLst/>
          </a:prstGeom>
        </p:spPr>
        <p:txBody>
          <a:bodyPr/>
          <a:lstStyle/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cs typeface="+mn-cs"/>
              </a:rPr>
              <a:t>Méthode permettant la pose non chirurgicale d’un dispositif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cs typeface="+mn-cs"/>
              </a:rPr>
              <a:t>d’accès à la cavité gastrique dans un but de nutrition.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cs typeface="+mn-cs"/>
              </a:rPr>
              <a:t>(indiquée dans toute dénutrition ou perte d’autonomie </a:t>
            </a:r>
          </a:p>
          <a:p>
            <a:pPr marL="971550" lvl="1" indent="-51435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2200" dirty="0">
                <a:cs typeface="+mn-cs"/>
              </a:rPr>
              <a:t>nutritionnelle prolongée)</a:t>
            </a:r>
          </a:p>
          <a:p>
            <a:pPr>
              <a:defRPr/>
            </a:pPr>
            <a:r>
              <a:rPr lang="fr-FR" sz="1800" kern="0" dirty="0"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    </a:t>
            </a:r>
          </a:p>
        </p:txBody>
      </p:sp>
      <p:sp>
        <p:nvSpPr>
          <p:cNvPr id="20" name="Titre 1"/>
          <p:cNvSpPr txBox="1">
            <a:spLocks/>
          </p:cNvSpPr>
          <p:nvPr/>
        </p:nvSpPr>
        <p:spPr>
          <a:xfrm>
            <a:off x="1071563" y="2928938"/>
            <a:ext cx="7300912" cy="64293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fr-FR" sz="28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+mj-ea"/>
                <a:cs typeface="+mj-cs"/>
              </a:rPr>
              <a:t>  </a:t>
            </a: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  <a:p>
            <a:pPr>
              <a:defRPr/>
            </a:pPr>
            <a:endParaRPr lang="fr-FR" sz="1800" kern="0" dirty="0">
              <a:effectLst>
                <a:outerShdw blurRad="38100" dist="38100" dir="2700000" algn="tl">
                  <a:srgbClr val="000000"/>
                </a:outerShdw>
              </a:effectLst>
              <a:ea typeface="+mj-ea"/>
              <a:cs typeface="+mj-cs"/>
            </a:endParaRPr>
          </a:p>
        </p:txBody>
      </p:sp>
      <p:sp>
        <p:nvSpPr>
          <p:cNvPr id="21" name="Titre 1"/>
          <p:cNvSpPr txBox="1">
            <a:spLocks/>
          </p:cNvSpPr>
          <p:nvPr/>
        </p:nvSpPr>
        <p:spPr bwMode="auto">
          <a:xfrm>
            <a:off x="571500" y="3571875"/>
            <a:ext cx="7858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lvl="2">
              <a:buFont typeface="Wingdings" pitchFamily="2" charset="2"/>
              <a:buChar char="ü"/>
            </a:pPr>
            <a:endParaRPr lang="fr-FR" sz="2400"/>
          </a:p>
        </p:txBody>
      </p:sp>
      <p:pic>
        <p:nvPicPr>
          <p:cNvPr id="87049" name="Picture 9" descr="C:\Documents and Settings\Administrateur\Bureau\Photos cours externe\Endoscopie\Gastrostomie\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3429000"/>
            <a:ext cx="375126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7050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0" y="3929063"/>
            <a:ext cx="3197225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0" grpId="0"/>
      <p:bldP spid="20" grpId="0"/>
      <p:bldP spid="21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>
          <a:xfrm flipV="1">
            <a:off x="3581400" y="6781800"/>
            <a:ext cx="127000" cy="76200"/>
          </a:xfrm>
        </p:spPr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pic>
        <p:nvPicPr>
          <p:cNvPr id="88068" name="Picture 2" descr="C:\Documents and Settings\Administrateur\Bureau\Photos cours externe\Endoscopie\Gastrostomie\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85750" y="571500"/>
            <a:ext cx="3378200" cy="2533650"/>
          </a:xfrm>
        </p:spPr>
      </p:pic>
      <p:pic>
        <p:nvPicPr>
          <p:cNvPr id="8806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571500"/>
            <a:ext cx="3284538" cy="262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70" name="Picture 6" descr="C:\Documents and Settings\Administrateur\Bureau\Photos cours externe\Endoscopie\Gastrostomie\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284538"/>
            <a:ext cx="72517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  <p:sp>
        <p:nvSpPr>
          <p:cNvPr id="15364" name="Rectangle 5"/>
          <p:cNvSpPr>
            <a:spLocks noChangeArrowheads="1"/>
          </p:cNvSpPr>
          <p:nvPr/>
        </p:nvSpPr>
        <p:spPr bwMode="auto">
          <a:xfrm>
            <a:off x="1042988" y="1254125"/>
            <a:ext cx="770572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 2" pitchFamily="18" charset="2"/>
              <a:buNone/>
            </a:pPr>
            <a:r>
              <a:rPr lang="fr-FR" sz="2800" b="0">
                <a:latin typeface="Gill Sans MT" pitchFamily="34" charset="0"/>
              </a:rPr>
              <a:t>3- un canal pour insufflation de l’air pour distendre l’organe à examiner</a:t>
            </a:r>
          </a:p>
          <a:p>
            <a:pPr>
              <a:buFont typeface="Wingdings 2" pitchFamily="18" charset="2"/>
              <a:buNone/>
            </a:pPr>
            <a:r>
              <a:rPr lang="fr-FR" sz="2800" b="0">
                <a:latin typeface="Gill Sans MT" pitchFamily="34" charset="0"/>
              </a:rPr>
              <a:t>4- Le fibroscope a une visions axiale</a:t>
            </a:r>
          </a:p>
          <a:p>
            <a:pPr>
              <a:buFont typeface="Wingdings 2" pitchFamily="18" charset="2"/>
              <a:buNone/>
            </a:pPr>
            <a:r>
              <a:rPr lang="fr-FR" sz="2800" b="0">
                <a:latin typeface="Gill Sans MT" pitchFamily="34" charset="0"/>
              </a:rPr>
              <a:t>    Le duodénoscope a une vision latérale (examen de la papille)</a:t>
            </a:r>
          </a:p>
        </p:txBody>
      </p:sp>
      <p:pic>
        <p:nvPicPr>
          <p:cNvPr id="15365" name="Picture 3" descr="C:\Users\annaba\Desktop\Canal_duodenoscop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533775" y="4121150"/>
            <a:ext cx="3302000" cy="24765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57250" y="142875"/>
            <a:ext cx="8077200" cy="114300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fr-FR" sz="4400" kern="0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9- Traitement instrumental  des hémorroïdes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5100" y="1771650"/>
            <a:ext cx="7499350" cy="4800600"/>
          </a:xfrm>
        </p:spPr>
        <p:txBody>
          <a:bodyPr/>
          <a:lstStyle/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kern="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Injection sclérosante.</a:t>
            </a:r>
            <a:endParaRPr lang="fr-FR" sz="2800" dirty="0" smtClean="0"/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dirty="0" smtClean="0"/>
              <a:t> Ligature élastique.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dirty="0" smtClean="0"/>
              <a:t> Photo coagulation à l’infrarouge.</a:t>
            </a:r>
          </a:p>
          <a:p>
            <a:pPr lvl="2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fr-FR" sz="2800" dirty="0" smtClean="0"/>
              <a:t> Cryothérapie.</a:t>
            </a: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fr-FR" smtClean="0"/>
              <a:t>jeudi 05 mai 2005 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fr-FR" sz="4400" dirty="0" smtClean="0"/>
              <a:t>II - ENDOSCOPIE DIGESTIVE DIAGNOSTIQUE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fr-FR" kern="0" dirty="0" smtClean="0">
                <a:solidFill>
                  <a:srgbClr val="FF6600"/>
                </a:solidFill>
              </a:rPr>
              <a:t>1- Fibroscopie œso-gastro-duodénale (FOGD)        </a:t>
            </a:r>
            <a:r>
              <a:rPr lang="fr-FR" kern="0" dirty="0" smtClean="0">
                <a:solidFill>
                  <a:srgbClr val="2626B4"/>
                </a:solidFill>
              </a:rPr>
              <a:t>Endoscopie haute : exploration du tractus digestif supérieur  jusqu’au 2</a:t>
            </a:r>
            <a:r>
              <a:rPr lang="fr-FR" kern="0" baseline="30000" dirty="0" smtClean="0">
                <a:solidFill>
                  <a:srgbClr val="2626B4"/>
                </a:solidFill>
              </a:rPr>
              <a:t>ème</a:t>
            </a:r>
            <a:r>
              <a:rPr lang="fr-FR" kern="0" dirty="0" smtClean="0">
                <a:solidFill>
                  <a:srgbClr val="2626B4"/>
                </a:solidFill>
              </a:rPr>
              <a:t> et 3</a:t>
            </a:r>
            <a:r>
              <a:rPr lang="fr-FR" kern="0" baseline="30000" dirty="0" smtClean="0">
                <a:solidFill>
                  <a:srgbClr val="2626B4"/>
                </a:solidFill>
              </a:rPr>
              <a:t>ème</a:t>
            </a:r>
            <a:r>
              <a:rPr lang="fr-FR" kern="0" dirty="0" smtClean="0">
                <a:solidFill>
                  <a:srgbClr val="2626B4"/>
                </a:solidFill>
              </a:rPr>
              <a:t> duodénum</a:t>
            </a:r>
            <a:r>
              <a:rPr lang="fr-FR" kern="0" dirty="0" smtClean="0">
                <a:solidFill>
                  <a:srgbClr val="FF6600"/>
                </a:solidFill>
              </a:rPr>
              <a:t>.</a:t>
            </a:r>
          </a:p>
          <a:p>
            <a:pPr>
              <a:defRPr/>
            </a:pPr>
            <a:endParaRPr lang="fr-FR" kern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kern="0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defRPr/>
            </a:pP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pic>
        <p:nvPicPr>
          <p:cNvPr id="16389" name="Picture 2" descr="C:\Users\annaba\Desktop\GASTRO-%20fibroscopie%20OG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3956050"/>
            <a:ext cx="3387725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5175</TotalTime>
  <Words>2187</Words>
  <Application>Microsoft Office PowerPoint</Application>
  <PresentationFormat>Affichage à l'écran (4:3)</PresentationFormat>
  <Paragraphs>463</Paragraphs>
  <Slides>80</Slides>
  <Notes>22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80</vt:i4>
      </vt:variant>
    </vt:vector>
  </HeadingPairs>
  <TitlesOfParts>
    <vt:vector size="87" baseType="lpstr">
      <vt:lpstr>Times New Roman</vt:lpstr>
      <vt:lpstr>Arial</vt:lpstr>
      <vt:lpstr>Gill Sans MT</vt:lpstr>
      <vt:lpstr>Wingdings 2</vt:lpstr>
      <vt:lpstr>Verdana</vt:lpstr>
      <vt:lpstr>Wingdings</vt:lpstr>
      <vt:lpstr>Solstice</vt:lpstr>
      <vt:lpstr>Diapositive 1</vt:lpstr>
      <vt:lpstr>I- Introduction:</vt:lpstr>
      <vt:lpstr>Diapositive 3</vt:lpstr>
      <vt:lpstr>Diapositive 4</vt:lpstr>
      <vt:lpstr>    </vt:lpstr>
      <vt:lpstr>Diapositive 6</vt:lpstr>
      <vt:lpstr>Diapositive 7</vt:lpstr>
      <vt:lpstr>Diapositive 8</vt:lpstr>
      <vt:lpstr>II - ENDOSCOPIE DIGESTIVE DIAGNOSTIQUE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Pathologie du cardia</vt:lpstr>
      <vt:lpstr>Syndrome de Mallory WEISS</vt:lpstr>
      <vt:lpstr>²</vt:lpstr>
      <vt:lpstr>Diapositive 20</vt:lpstr>
      <vt:lpstr>Diapositive 21</vt:lpstr>
      <vt:lpstr>Diapositive 22</vt:lpstr>
      <vt:lpstr>Pathologie du bulbe duodénal</vt:lpstr>
      <vt:lpstr>Maladie Cœliaque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Diapositive 37</vt:lpstr>
      <vt:lpstr>Diapositive 38</vt:lpstr>
      <vt:lpstr>Diapositive 39</vt:lpstr>
      <vt:lpstr>Côlon normal</vt:lpstr>
      <vt:lpstr>Colon normal (2)</vt:lpstr>
      <vt:lpstr>Maladie de Crohn</vt:lpstr>
      <vt:lpstr>Rectocolite Hémorragique (RCH)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 </vt:lpstr>
      <vt:lpstr>Diapositive 58</vt:lpstr>
      <vt:lpstr> 8- Vidéo-capsule endoscopique </vt:lpstr>
      <vt:lpstr>Diapositive 60</vt:lpstr>
      <vt:lpstr>Diapositive 61</vt:lpstr>
      <vt:lpstr>Diapositive 62</vt:lpstr>
      <vt:lpstr>Diapositive 63</vt:lpstr>
      <vt:lpstr>Diapositive 64</vt:lpstr>
      <vt:lpstr>Dilatation pneumatique:  au ballonnet        Indication : Achalasie du cardia</vt:lpstr>
      <vt:lpstr>Diapositive 66</vt:lpstr>
      <vt:lpstr>Diapositive 67</vt:lpstr>
      <vt:lpstr> 3- Sphinctéromie: </vt:lpstr>
      <vt:lpstr>Diapositive 69</vt:lpstr>
      <vt:lpstr>Diapositive 70</vt:lpstr>
      <vt:lpstr>4- Polypectomie </vt:lpstr>
      <vt:lpstr>Diapositive 72</vt:lpstr>
      <vt:lpstr>5- Mucosectomie</vt:lpstr>
      <vt:lpstr>Diapositive 74</vt:lpstr>
      <vt:lpstr>Diapositive 75</vt:lpstr>
      <vt:lpstr>Ligature des varices Œsophagiennes</vt:lpstr>
      <vt:lpstr>Diapositive 77</vt:lpstr>
      <vt:lpstr>Diapositive 78</vt:lpstr>
      <vt:lpstr>Diapositive 79</vt:lpstr>
      <vt:lpstr>9- Traitement instrumental  des hémorroïdes</vt:lpstr>
    </vt:vector>
  </TitlesOfParts>
  <Company>SONELGAZ/DG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DAMMENE-DEBBIH Mohamed</dc:creator>
  <cp:lastModifiedBy>Propriétaire</cp:lastModifiedBy>
  <cp:revision>391</cp:revision>
  <cp:lastPrinted>1601-01-01T00:00:00Z</cp:lastPrinted>
  <dcterms:created xsi:type="dcterms:W3CDTF">2001-03-07T18:29:45Z</dcterms:created>
  <dcterms:modified xsi:type="dcterms:W3CDTF">2020-04-04T20:31:47Z</dcterms:modified>
</cp:coreProperties>
</file>