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handoutMasterIdLst>
    <p:handoutMasterId r:id="rId46"/>
  </p:handoutMasterIdLst>
  <p:sldIdLst>
    <p:sldId id="443" r:id="rId3"/>
    <p:sldId id="432" r:id="rId4"/>
    <p:sldId id="266" r:id="rId5"/>
    <p:sldId id="426" r:id="rId6"/>
    <p:sldId id="427" r:id="rId7"/>
    <p:sldId id="425" r:id="rId8"/>
    <p:sldId id="267" r:id="rId9"/>
    <p:sldId id="439" r:id="rId10"/>
    <p:sldId id="310" r:id="rId11"/>
    <p:sldId id="384" r:id="rId12"/>
    <p:sldId id="413" r:id="rId13"/>
    <p:sldId id="392" r:id="rId14"/>
    <p:sldId id="416" r:id="rId15"/>
    <p:sldId id="389" r:id="rId16"/>
    <p:sldId id="391" r:id="rId17"/>
    <p:sldId id="441" r:id="rId18"/>
    <p:sldId id="385" r:id="rId19"/>
    <p:sldId id="393" r:id="rId20"/>
    <p:sldId id="394" r:id="rId21"/>
    <p:sldId id="418" r:id="rId22"/>
    <p:sldId id="395" r:id="rId23"/>
    <p:sldId id="442" r:id="rId24"/>
    <p:sldId id="388" r:id="rId25"/>
    <p:sldId id="396" r:id="rId26"/>
    <p:sldId id="433" r:id="rId27"/>
    <p:sldId id="434" r:id="rId28"/>
    <p:sldId id="435" r:id="rId29"/>
    <p:sldId id="408" r:id="rId30"/>
    <p:sldId id="444" r:id="rId31"/>
    <p:sldId id="410" r:id="rId32"/>
    <p:sldId id="420" r:id="rId33"/>
    <p:sldId id="421" r:id="rId34"/>
    <p:sldId id="428" r:id="rId35"/>
    <p:sldId id="429" r:id="rId36"/>
    <p:sldId id="401" r:id="rId37"/>
    <p:sldId id="436" r:id="rId38"/>
    <p:sldId id="437" r:id="rId39"/>
    <p:sldId id="438" r:id="rId40"/>
    <p:sldId id="407" r:id="rId41"/>
    <p:sldId id="430" r:id="rId42"/>
    <p:sldId id="431" r:id="rId43"/>
    <p:sldId id="424"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5F2C7"/>
    <a:srgbClr val="FEF2D2"/>
    <a:srgbClr val="EEE89C"/>
    <a:srgbClr val="FAF5CE"/>
    <a:srgbClr val="000000"/>
    <a:srgbClr val="FFFF66"/>
    <a:srgbClr val="FFFFCC"/>
    <a:srgbClr val="C76361"/>
    <a:srgbClr val="FFF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384" autoAdjust="0"/>
    <p:restoredTop sz="86494" autoAdjust="0"/>
  </p:normalViewPr>
  <p:slideViewPr>
    <p:cSldViewPr>
      <p:cViewPr varScale="1">
        <p:scale>
          <a:sx n="49" d="100"/>
          <a:sy n="49" d="100"/>
        </p:scale>
        <p:origin x="1000" y="184"/>
      </p:cViewPr>
      <p:guideLst>
        <p:guide orient="horz" pos="2160"/>
        <p:guide pos="2880"/>
      </p:guideLst>
    </p:cSldViewPr>
  </p:slideViewPr>
  <p:outlineViewPr>
    <p:cViewPr>
      <p:scale>
        <a:sx n="33" d="100"/>
        <a:sy n="33" d="100"/>
      </p:scale>
      <p:origin x="0" y="-4816"/>
    </p:cViewPr>
  </p:outlineViewPr>
  <p:notesTextViewPr>
    <p:cViewPr>
      <p:scale>
        <a:sx n="100" d="100"/>
        <a:sy n="100" d="100"/>
      </p:scale>
      <p:origin x="0" y="0"/>
    </p:cViewPr>
  </p:notesTextViewPr>
  <p:sorterViewPr>
    <p:cViewPr>
      <p:scale>
        <a:sx n="66" d="100"/>
        <a:sy n="66" d="100"/>
      </p:scale>
      <p:origin x="0" y="31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E1A798-1F8A-464E-B949-B32C87380A48}" type="datetimeFigureOut">
              <a:rPr lang="fr-FR" smtClean="0"/>
              <a:pPr/>
              <a:t>19/01/2020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E5F616-10C7-45C2-AC0A-73E3C75823EA}" type="slidenum">
              <a:rPr lang="fr-FR" smtClean="0"/>
              <a:pPr/>
              <a:t>‹N°›</a:t>
            </a:fld>
            <a:endParaRPr 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A0F0B-2632-44A7-8F7C-2C69398D9CAD}" type="datetimeFigureOut">
              <a:rPr lang="fr-FR" smtClean="0"/>
              <a:pPr/>
              <a:t>19/01/2020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73EDDE-ADE7-4B44-9F33-D6558A420B78}" type="slidenum">
              <a:rPr lang="fr-FR" smtClean="0"/>
              <a:pPr/>
              <a:t>‹N°›</a:t>
            </a:fld>
            <a:endParaRPr lang="fr-F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2</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19</a:t>
            </a:fld>
            <a:endParaRPr lang="fr-FR"/>
          </a:p>
        </p:txBody>
      </p:sp>
    </p:spTree>
    <p:extLst>
      <p:ext uri="{BB962C8B-B14F-4D97-AF65-F5344CB8AC3E}">
        <p14:creationId xmlns:p14="http://schemas.microsoft.com/office/powerpoint/2010/main" val="2255724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20</a:t>
            </a:fld>
            <a:endParaRPr lang="fr-FR"/>
          </a:p>
        </p:txBody>
      </p:sp>
    </p:spTree>
    <p:extLst>
      <p:ext uri="{BB962C8B-B14F-4D97-AF65-F5344CB8AC3E}">
        <p14:creationId xmlns:p14="http://schemas.microsoft.com/office/powerpoint/2010/main" val="1450360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21</a:t>
            </a:fld>
            <a:endParaRPr lang="fr-FR"/>
          </a:p>
        </p:txBody>
      </p:sp>
    </p:spTree>
    <p:extLst>
      <p:ext uri="{BB962C8B-B14F-4D97-AF65-F5344CB8AC3E}">
        <p14:creationId xmlns:p14="http://schemas.microsoft.com/office/powerpoint/2010/main" val="111571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22</a:t>
            </a:fld>
            <a:endParaRPr lang="fr-FR"/>
          </a:p>
        </p:txBody>
      </p:sp>
    </p:spTree>
    <p:extLst>
      <p:ext uri="{BB962C8B-B14F-4D97-AF65-F5344CB8AC3E}">
        <p14:creationId xmlns:p14="http://schemas.microsoft.com/office/powerpoint/2010/main" val="4100264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23</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24</a:t>
            </a:fld>
            <a:endParaRPr lang="fr-FR"/>
          </a:p>
        </p:txBody>
      </p:sp>
    </p:spTree>
    <p:extLst>
      <p:ext uri="{BB962C8B-B14F-4D97-AF65-F5344CB8AC3E}">
        <p14:creationId xmlns:p14="http://schemas.microsoft.com/office/powerpoint/2010/main" val="14285011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25</a:t>
            </a:fld>
            <a:endParaRPr lang="fr-FR"/>
          </a:p>
        </p:txBody>
      </p:sp>
    </p:spTree>
    <p:extLst>
      <p:ext uri="{BB962C8B-B14F-4D97-AF65-F5344CB8AC3E}">
        <p14:creationId xmlns:p14="http://schemas.microsoft.com/office/powerpoint/2010/main" val="1978077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26</a:t>
            </a:fld>
            <a:endParaRPr lang="fr-FR"/>
          </a:p>
        </p:txBody>
      </p:sp>
    </p:spTree>
    <p:extLst>
      <p:ext uri="{BB962C8B-B14F-4D97-AF65-F5344CB8AC3E}">
        <p14:creationId xmlns:p14="http://schemas.microsoft.com/office/powerpoint/2010/main" val="615276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27</a:t>
            </a:fld>
            <a:endParaRPr lang="fr-FR"/>
          </a:p>
        </p:txBody>
      </p:sp>
    </p:spTree>
    <p:extLst>
      <p:ext uri="{BB962C8B-B14F-4D97-AF65-F5344CB8AC3E}">
        <p14:creationId xmlns:p14="http://schemas.microsoft.com/office/powerpoint/2010/main" val="3248057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28</a:t>
            </a:fld>
            <a:endParaRPr lang="fr-FR"/>
          </a:p>
        </p:txBody>
      </p:sp>
    </p:spTree>
    <p:extLst>
      <p:ext uri="{BB962C8B-B14F-4D97-AF65-F5344CB8AC3E}">
        <p14:creationId xmlns:p14="http://schemas.microsoft.com/office/powerpoint/2010/main" val="31278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7</a:t>
            </a:fld>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29</a:t>
            </a:fld>
            <a:endParaRPr lang="fr-FR"/>
          </a:p>
        </p:txBody>
      </p:sp>
    </p:spTree>
    <p:extLst>
      <p:ext uri="{BB962C8B-B14F-4D97-AF65-F5344CB8AC3E}">
        <p14:creationId xmlns:p14="http://schemas.microsoft.com/office/powerpoint/2010/main" val="8125167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35</a:t>
            </a:fld>
            <a:endParaRPr lang="fr-FR"/>
          </a:p>
        </p:txBody>
      </p:sp>
    </p:spTree>
    <p:extLst>
      <p:ext uri="{BB962C8B-B14F-4D97-AF65-F5344CB8AC3E}">
        <p14:creationId xmlns:p14="http://schemas.microsoft.com/office/powerpoint/2010/main" val="1622278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36</a:t>
            </a:fld>
            <a:endParaRPr lang="fr-FR"/>
          </a:p>
        </p:txBody>
      </p:sp>
    </p:spTree>
    <p:extLst>
      <p:ext uri="{BB962C8B-B14F-4D97-AF65-F5344CB8AC3E}">
        <p14:creationId xmlns:p14="http://schemas.microsoft.com/office/powerpoint/2010/main" val="7791991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37</a:t>
            </a:fld>
            <a:endParaRPr lang="fr-FR"/>
          </a:p>
        </p:txBody>
      </p:sp>
    </p:spTree>
    <p:extLst>
      <p:ext uri="{BB962C8B-B14F-4D97-AF65-F5344CB8AC3E}">
        <p14:creationId xmlns:p14="http://schemas.microsoft.com/office/powerpoint/2010/main" val="33443852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38</a:t>
            </a:fld>
            <a:endParaRPr lang="fr-FR"/>
          </a:p>
        </p:txBody>
      </p:sp>
    </p:spTree>
    <p:extLst>
      <p:ext uri="{BB962C8B-B14F-4D97-AF65-F5344CB8AC3E}">
        <p14:creationId xmlns:p14="http://schemas.microsoft.com/office/powerpoint/2010/main" val="1398399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39</a:t>
            </a:fld>
            <a:endParaRPr lang="fr-FR"/>
          </a:p>
        </p:txBody>
      </p:sp>
    </p:spTree>
    <p:extLst>
      <p:ext uri="{BB962C8B-B14F-4D97-AF65-F5344CB8AC3E}">
        <p14:creationId xmlns:p14="http://schemas.microsoft.com/office/powerpoint/2010/main" val="27068763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40</a:t>
            </a:fld>
            <a:endParaRPr lang="fr-FR"/>
          </a:p>
        </p:txBody>
      </p:sp>
    </p:spTree>
    <p:extLst>
      <p:ext uri="{BB962C8B-B14F-4D97-AF65-F5344CB8AC3E}">
        <p14:creationId xmlns:p14="http://schemas.microsoft.com/office/powerpoint/2010/main" val="28469708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41</a:t>
            </a:fld>
            <a:endParaRPr lang="fr-FR"/>
          </a:p>
        </p:txBody>
      </p:sp>
    </p:spTree>
    <p:extLst>
      <p:ext uri="{BB962C8B-B14F-4D97-AF65-F5344CB8AC3E}">
        <p14:creationId xmlns:p14="http://schemas.microsoft.com/office/powerpoint/2010/main" val="36292315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42</a:t>
            </a:fld>
            <a:endParaRPr lang="fr-FR"/>
          </a:p>
        </p:txBody>
      </p:sp>
    </p:spTree>
    <p:extLst>
      <p:ext uri="{BB962C8B-B14F-4D97-AF65-F5344CB8AC3E}">
        <p14:creationId xmlns:p14="http://schemas.microsoft.com/office/powerpoint/2010/main" val="1846187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10</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11</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12</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13</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73EDDE-ADE7-4B44-9F33-D6558A420B78}" type="slidenum">
              <a:rPr lang="fr-FR" smtClean="0"/>
              <a:pPr/>
              <a:t>17</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a:p>
        </p:txBody>
      </p:sp>
      <p:sp>
        <p:nvSpPr>
          <p:cNvPr id="4" name="Espace réservé du numéro de diapositive 3"/>
          <p:cNvSpPr>
            <a:spLocks noGrp="1"/>
          </p:cNvSpPr>
          <p:nvPr>
            <p:ph type="sldNum" sz="quarter" idx="5"/>
          </p:nvPr>
        </p:nvSpPr>
        <p:spPr/>
        <p:txBody>
          <a:bodyPr/>
          <a:lstStyle/>
          <a:p>
            <a:fld id="{7A73EDDE-ADE7-4B44-9F33-D6558A420B78}" type="slidenum">
              <a:rPr lang="fr-FR" smtClean="0"/>
              <a:pPr/>
              <a:t>18</a:t>
            </a:fld>
            <a:endParaRPr lang="fr-FR"/>
          </a:p>
        </p:txBody>
      </p:sp>
    </p:spTree>
    <p:extLst>
      <p:ext uri="{BB962C8B-B14F-4D97-AF65-F5344CB8AC3E}">
        <p14:creationId xmlns:p14="http://schemas.microsoft.com/office/powerpoint/2010/main" val="283961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AE7F1C2-8AAB-40B7-B776-E77F08DBB763}"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6E89AE9-DA0C-4D9F-9E47-3ED9B5EDA55E}"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601CE67-5DFC-489F-9264-2745174EB82E}"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1AE7F1C2-8AAB-40B7-B776-E77F08DBB763}"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567ABAC-E168-4137-A38B-2CBEA28D09B4}"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23E1711A-60C9-48EF-9002-9D899FEE35BF}"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41840BB-E644-4A5E-B5E0-A3822799C7CB}" type="datetime1">
              <a:rPr lang="fr-FR" smtClean="0"/>
              <a:pPr/>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FA8DDB0-85A6-4909-A63C-5474876C3549}" type="datetime1">
              <a:rPr lang="fr-FR" smtClean="0"/>
              <a:pPr/>
              <a:t>19/01/2020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D56E37B7-1D70-4F92-93CC-B2CEA22A2A77}" type="datetime1">
              <a:rPr lang="fr-FR" smtClean="0"/>
              <a:pPr/>
              <a:t>19/01/2020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A1C963-F650-49F7-9C7B-B2BF8E9A681D}" type="datetime1">
              <a:rPr lang="fr-FR" smtClean="0"/>
              <a:pPr/>
              <a:t>19/01/2020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C07A0056-5782-4C53-9EC2-31F25865C17B}" type="datetime1">
              <a:rPr lang="fr-FR" smtClean="0"/>
              <a:pPr/>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5CADEC-C6EA-4B80-A21A-10D81AE6AFBA}"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567ABAC-E168-4137-A38B-2CBEA28D09B4}"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1D3D9B64-AFF0-45E7-90DE-576EDEE537B6}" type="datetime1">
              <a:rPr lang="fr-FR" smtClean="0"/>
              <a:pPr/>
              <a:t>19/01/2020</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B65CADEC-C6EA-4B80-A21A-10D81AE6AFBA}"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6E89AE9-DA0C-4D9F-9E47-3ED9B5EDA55E}"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601CE67-5DFC-489F-9264-2745174EB82E}" type="datetime1">
              <a:rPr lang="fr-FR" smtClean="0"/>
              <a:pPr/>
              <a:t>19/01/2020</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3E1711A-60C9-48EF-9002-9D899FEE35BF}" type="datetime1">
              <a:rPr lang="fr-FR" smtClean="0"/>
              <a:pPr/>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41840BB-E644-4A5E-B5E0-A3822799C7CB}" type="datetime1">
              <a:rPr lang="fr-FR" smtClean="0"/>
              <a:pPr/>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FA8DDB0-85A6-4909-A63C-5474876C3549}" type="datetime1">
              <a:rPr lang="fr-FR" smtClean="0"/>
              <a:pPr/>
              <a:t>19/01/2020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D56E37B7-1D70-4F92-93CC-B2CEA22A2A77}" type="datetime1">
              <a:rPr lang="fr-FR" smtClean="0"/>
              <a:pPr/>
              <a:t>19/01/2020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A1C963-F650-49F7-9C7B-B2BF8E9A681D}" type="datetime1">
              <a:rPr lang="fr-FR" smtClean="0"/>
              <a:pPr/>
              <a:t>19/01/2020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07A0056-5782-4C53-9EC2-31F25865C17B}" type="datetime1">
              <a:rPr lang="fr-FR" smtClean="0"/>
              <a:pPr/>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D3D9B64-AFF0-45E7-90DE-576EDEE537B6}" type="datetime1">
              <a:rPr lang="fr-FR" smtClean="0"/>
              <a:pPr/>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5CADEC-C6EA-4B80-A21A-10D81AE6AFBA}" type="slidenum">
              <a:rPr lang="fr-FR" smtClean="0"/>
              <a:pPr/>
              <a:t>‹N°›</a:t>
            </a:fld>
            <a:endParaRPr lang="fr-F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alpha val="8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3098A-39EF-490D-9F62-74BA226B9C93}" type="datetime1">
              <a:rPr lang="fr-FR" smtClean="0"/>
              <a:pPr/>
              <a:t>19/01/2020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5CADEC-C6EA-4B80-A21A-10D81AE6AFB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433098A-39EF-490D-9F62-74BA226B9C93}" type="datetime1">
              <a:rPr lang="fr-FR" smtClean="0"/>
              <a:pPr/>
              <a:t>19/01/2020</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5CADEC-C6EA-4B80-A21A-10D81AE6AFB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hf sldNum="0"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2" name="AutoShape 2"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3" name="AutoShape 3" descr="Freely available"/>
          <p:cNvSpPr>
            <a:spLocks noChangeAspect="1" noChangeArrowheads="1"/>
          </p:cNvSpPr>
          <p:nvPr/>
        </p:nvSpPr>
        <p:spPr bwMode="auto">
          <a:xfrm>
            <a:off x="0" y="0"/>
            <a:ext cx="304800" cy="666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4" name="AutoShape 4"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5" name="AutoShape 5"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6" name="AutoShape 6"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7" name="AutoShape 7"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8" name="AutoShape 8"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69" name="AutoShape 9"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0" name="AutoShape 10"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1" name="AutoShape 11"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2" name="AutoShape 12"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3" name="AutoShape 13"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4" name="AutoShape 14"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5" name="AutoShape 15"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6" name="AutoShape 16"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7" name="AutoShape 17" descr="reprints &amp; permissions"/>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8" name="AutoShape 18"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79" name="AutoShape 19"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0" name="AutoShape 20"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1" name="AutoShape 21"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2" name="AutoShape 22"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3" name="AutoShape 23"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4" name="AutoShape 24"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5" name="AutoShape 25"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6" name="AutoShape 26"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7" name="AutoShape 27"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8" name="AutoShape 28"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89" name="AutoShape 29"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0" name="AutoShape 30"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1" name="AutoShape 31"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2" name="AutoShape 32"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3" name="AutoShape 33"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4" name="AutoShape 34" descr="Right arrow"/>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5" name="AutoShape 35"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6" name="AutoShape 36" descr=" "/>
          <p:cNvSpPr>
            <a:spLocks noChangeAspect="1" noChangeArrowheads="1"/>
          </p:cNvSpPr>
          <p:nvPr/>
        </p:nvSpPr>
        <p:spPr bwMode="auto">
          <a:xfrm>
            <a:off x="0" y="0"/>
            <a:ext cx="1905000" cy="95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7" name="AutoShape 37" descr=" "/>
          <p:cNvSpPr>
            <a:spLocks noChangeAspect="1" noChangeArrowheads="1"/>
          </p:cNvSpPr>
          <p:nvPr/>
        </p:nvSpPr>
        <p:spPr bwMode="auto">
          <a:xfrm>
            <a:off x="0" y="0"/>
            <a:ext cx="38100" cy="1047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8" name="AutoShape 38" descr="Add to CiteULike"/>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399" name="AutoShape 39" descr="Add to Connotea"/>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400" name="AutoShape 40" descr="Add to Del.icio.us"/>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401" name="AutoShape 41" descr="Add to Digg"/>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402" name="AutoShape 42" descr="Add to Reddit"/>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403" name="AutoShape 43" descr="Add to Technorati"/>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404" name="AutoShape 44" descr="arrow to previous article"/>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5405" name="AutoShape 45" descr="next article arrow"/>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9" name="ZoneTexte 48"/>
          <p:cNvSpPr txBox="1"/>
          <p:nvPr/>
        </p:nvSpPr>
        <p:spPr>
          <a:xfrm>
            <a:off x="0" y="1252823"/>
            <a:ext cx="9144000" cy="461665"/>
          </a:xfrm>
          <a:prstGeom prst="rect">
            <a:avLst/>
          </a:prstGeom>
          <a:solidFill>
            <a:schemeClr val="tx1">
              <a:lumMod val="85000"/>
            </a:schemeClr>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fr-FR" sz="2400" b="1" dirty="0">
                <a:solidFill>
                  <a:schemeClr val="accent1"/>
                </a:solidFill>
              </a:rPr>
              <a:t>LE   SYSTÈME   DU   COMPLEMENT</a:t>
            </a:r>
          </a:p>
        </p:txBody>
      </p:sp>
      <p:sp>
        <p:nvSpPr>
          <p:cNvPr id="52" name="Rectangle 51"/>
          <p:cNvSpPr/>
          <p:nvPr/>
        </p:nvSpPr>
        <p:spPr>
          <a:xfrm>
            <a:off x="0" y="5143512"/>
            <a:ext cx="9144000" cy="369332"/>
          </a:xfrm>
          <a:prstGeom prst="rect">
            <a:avLst/>
          </a:prstGeom>
        </p:spPr>
        <p:txBody>
          <a:bodyPr wrap="square">
            <a:spAutoFit/>
          </a:bodyPr>
          <a:lstStyle/>
          <a:p>
            <a:r>
              <a:rPr lang="fr-FR" b="1" dirty="0">
                <a:effectLst>
                  <a:outerShdw blurRad="38100" dist="38100" dir="2700000" algn="tl">
                    <a:srgbClr val="000000">
                      <a:alpha val="43137"/>
                    </a:srgbClr>
                  </a:outerShdw>
                </a:effectLst>
              </a:rPr>
              <a:t>Pr  H .MERICHE                                                                                                CHU , ANNABA     </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145139" cy="369332"/>
          </a:xfrm>
          <a:prstGeom prst="rect">
            <a:avLst/>
          </a:prstGeom>
        </p:spPr>
        <p:txBody>
          <a:bodyPr wrap="none">
            <a:spAutoFit/>
          </a:bodyPr>
          <a:lstStyle/>
          <a:p>
            <a:pPr marL="342900" indent="-342900" algn="ctr">
              <a:buFont typeface="+mj-lt"/>
              <a:buAutoNum type="arabicPeriod"/>
            </a:pPr>
            <a:r>
              <a:rPr lang="fr-FR" dirty="0">
                <a:solidFill>
                  <a:schemeClr val="bg1"/>
                </a:solidFill>
                <a:effectLst>
                  <a:outerShdw blurRad="38100" dist="38100" dir="2700000" algn="tl">
                    <a:srgbClr val="000000">
                      <a:alpha val="43137"/>
                    </a:srgbClr>
                  </a:outerShdw>
                </a:effectLst>
              </a:rPr>
              <a:t>La voie classique </a:t>
            </a:r>
          </a:p>
        </p:txBody>
      </p:sp>
      <p:sp>
        <p:nvSpPr>
          <p:cNvPr id="18" name="ZoneTexte 17"/>
          <p:cNvSpPr txBox="1"/>
          <p:nvPr/>
        </p:nvSpPr>
        <p:spPr>
          <a:xfrm>
            <a:off x="2786050"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classique </a:t>
            </a:r>
          </a:p>
        </p:txBody>
      </p:sp>
      <p:grpSp>
        <p:nvGrpSpPr>
          <p:cNvPr id="263" name="Groupe 262"/>
          <p:cNvGrpSpPr/>
          <p:nvPr/>
        </p:nvGrpSpPr>
        <p:grpSpPr>
          <a:xfrm>
            <a:off x="5000628" y="2143116"/>
            <a:ext cx="2755888" cy="2357454"/>
            <a:chOff x="101600" y="1724012"/>
            <a:chExt cx="1898632" cy="1419236"/>
          </a:xfrm>
        </p:grpSpPr>
        <p:sp>
          <p:nvSpPr>
            <p:cNvPr id="252" name="ZoneTexte 251"/>
            <p:cNvSpPr txBox="1"/>
            <p:nvPr/>
          </p:nvSpPr>
          <p:spPr>
            <a:xfrm>
              <a:off x="101600" y="2143116"/>
              <a:ext cx="571472" cy="338554"/>
            </a:xfrm>
            <a:prstGeom prst="rect">
              <a:avLst/>
            </a:prstGeom>
            <a:noFill/>
          </p:spPr>
          <p:txBody>
            <a:bodyPr wrap="square" rtlCol="0">
              <a:spAutoFit/>
            </a:bodyPr>
            <a:lstStyle/>
            <a:p>
              <a:r>
                <a:rPr lang="fr-FR" sz="1600" b="1" dirty="0">
                  <a:solidFill>
                    <a:schemeClr val="tx2"/>
                  </a:solidFill>
                </a:rPr>
                <a:t>C1r</a:t>
              </a:r>
            </a:p>
          </p:txBody>
        </p:sp>
        <p:sp>
          <p:nvSpPr>
            <p:cNvPr id="253" name="ZoneTexte 252"/>
            <p:cNvSpPr txBox="1"/>
            <p:nvPr/>
          </p:nvSpPr>
          <p:spPr>
            <a:xfrm>
              <a:off x="114300" y="2438392"/>
              <a:ext cx="571472" cy="338554"/>
            </a:xfrm>
            <a:prstGeom prst="rect">
              <a:avLst/>
            </a:prstGeom>
            <a:noFill/>
          </p:spPr>
          <p:txBody>
            <a:bodyPr wrap="square" rtlCol="0">
              <a:spAutoFit/>
            </a:bodyPr>
            <a:lstStyle/>
            <a:p>
              <a:r>
                <a:rPr lang="fr-FR" sz="1600" b="1" dirty="0">
                  <a:solidFill>
                    <a:srgbClr val="FF0000"/>
                  </a:solidFill>
                </a:rPr>
                <a:t>C1s</a:t>
              </a:r>
            </a:p>
          </p:txBody>
        </p:sp>
        <p:grpSp>
          <p:nvGrpSpPr>
            <p:cNvPr id="262" name="Groupe 261"/>
            <p:cNvGrpSpPr/>
            <p:nvPr/>
          </p:nvGrpSpPr>
          <p:grpSpPr>
            <a:xfrm>
              <a:off x="407990" y="1724012"/>
              <a:ext cx="1592242" cy="1419236"/>
              <a:chOff x="407990" y="1724012"/>
              <a:chExt cx="1592242" cy="1419236"/>
            </a:xfrm>
          </p:grpSpPr>
          <p:grpSp>
            <p:nvGrpSpPr>
              <p:cNvPr id="251" name="Groupe 250"/>
              <p:cNvGrpSpPr/>
              <p:nvPr/>
            </p:nvGrpSpPr>
            <p:grpSpPr>
              <a:xfrm>
                <a:off x="500035" y="1724012"/>
                <a:ext cx="1500197" cy="1419236"/>
                <a:chOff x="285720" y="1724012"/>
                <a:chExt cx="1500197" cy="1419236"/>
              </a:xfrm>
            </p:grpSpPr>
            <p:pic>
              <p:nvPicPr>
                <p:cNvPr id="245" name="Picture 4" descr="C:\Documents and Settings\Azdine\Mes documents\Mes images\Image9.png"/>
                <p:cNvPicPr>
                  <a:picLocks noChangeAspect="1" noChangeArrowheads="1"/>
                </p:cNvPicPr>
                <p:nvPr/>
              </p:nvPicPr>
              <p:blipFill>
                <a:blip r:embed="rId3"/>
                <a:srcRect/>
                <a:stretch>
                  <a:fillRect/>
                </a:stretch>
              </p:blipFill>
              <p:spPr bwMode="auto">
                <a:xfrm>
                  <a:off x="285720" y="1724012"/>
                  <a:ext cx="1500197" cy="1419236"/>
                </a:xfrm>
                <a:prstGeom prst="rect">
                  <a:avLst/>
                </a:prstGeom>
                <a:noFill/>
              </p:spPr>
            </p:pic>
            <p:cxnSp>
              <p:nvCxnSpPr>
                <p:cNvPr id="249" name="Connecteur droit avec flèche 248"/>
                <p:cNvCxnSpPr/>
                <p:nvPr/>
              </p:nvCxnSpPr>
              <p:spPr>
                <a:xfrm>
                  <a:off x="344872" y="2643182"/>
                  <a:ext cx="252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0" name="Connecteur droit avec flèche 249"/>
                <p:cNvCxnSpPr/>
                <p:nvPr/>
              </p:nvCxnSpPr>
              <p:spPr>
                <a:xfrm>
                  <a:off x="303182" y="2344730"/>
                  <a:ext cx="252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60" name="ZoneTexte 259"/>
              <p:cNvSpPr txBox="1"/>
              <p:nvPr/>
            </p:nvSpPr>
            <p:spPr>
              <a:xfrm>
                <a:off x="407990" y="2709858"/>
                <a:ext cx="571472" cy="338554"/>
              </a:xfrm>
              <a:prstGeom prst="rect">
                <a:avLst/>
              </a:prstGeom>
              <a:noFill/>
            </p:spPr>
            <p:txBody>
              <a:bodyPr wrap="square" rtlCol="0">
                <a:spAutoFit/>
              </a:bodyPr>
              <a:lstStyle/>
              <a:p>
                <a:r>
                  <a:rPr lang="fr-FR" sz="1600" b="1" dirty="0">
                    <a:solidFill>
                      <a:schemeClr val="accent6">
                        <a:lumMod val="75000"/>
                      </a:schemeClr>
                    </a:solidFill>
                  </a:rPr>
                  <a:t>C1q</a:t>
                </a:r>
              </a:p>
            </p:txBody>
          </p:sp>
          <p:cxnSp>
            <p:nvCxnSpPr>
              <p:cNvPr id="261" name="Connecteur droit avec flèche 260"/>
              <p:cNvCxnSpPr/>
              <p:nvPr/>
            </p:nvCxnSpPr>
            <p:spPr>
              <a:xfrm>
                <a:off x="832238" y="2906708"/>
                <a:ext cx="252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264" name="ZoneTexte 263"/>
          <p:cNvSpPr txBox="1"/>
          <p:nvPr/>
        </p:nvSpPr>
        <p:spPr>
          <a:xfrm>
            <a:off x="571472" y="1714488"/>
            <a:ext cx="4143372" cy="3108543"/>
          </a:xfrm>
          <a:prstGeom prst="rect">
            <a:avLst/>
          </a:prstGeom>
          <a:noFill/>
        </p:spPr>
        <p:txBody>
          <a:bodyPr wrap="square" rtlCol="0">
            <a:spAutoFit/>
          </a:bodyPr>
          <a:lstStyle/>
          <a:p>
            <a:pPr algn="just"/>
            <a:endParaRPr lang="fr-FR" sz="1400" dirty="0"/>
          </a:p>
          <a:p>
            <a:pPr algn="just"/>
            <a:r>
              <a:rPr lang="fr-FR" sz="1400" dirty="0"/>
              <a:t>Le C1 circule dans le sang sous forme de complexe multimérique : (C1r-C1s )2 + C1q.</a:t>
            </a:r>
          </a:p>
          <a:p>
            <a:pPr algn="just"/>
            <a:endParaRPr lang="fr-FR" sz="1400" dirty="0"/>
          </a:p>
          <a:p>
            <a:pPr algn="just"/>
            <a:r>
              <a:rPr lang="fr-FR" sz="1400" dirty="0"/>
              <a:t>Le C1q possède une structure complexe comprenant </a:t>
            </a:r>
          </a:p>
          <a:p>
            <a:pPr algn="just"/>
            <a:r>
              <a:rPr lang="fr-FR" sz="1400" dirty="0"/>
              <a:t>6 têtes globulaires connectées à une région centrale par des brins de structure apparentée au collagène (structure en bouquet de tulipes)</a:t>
            </a:r>
          </a:p>
          <a:p>
            <a:pPr algn="just"/>
            <a:endParaRPr lang="fr-FR" sz="1400" dirty="0"/>
          </a:p>
          <a:p>
            <a:pPr algn="just"/>
            <a:r>
              <a:rPr lang="fr-FR" sz="1400" dirty="0"/>
              <a:t>Un site de fixation à l’activateur est présent sur chacune des 6 têtes globulaires.</a:t>
            </a:r>
          </a:p>
          <a:p>
            <a:pPr algn="just"/>
            <a:endParaRPr lang="fr-FR" sz="1400" dirty="0"/>
          </a:p>
          <a:p>
            <a:pPr algn="just"/>
            <a:r>
              <a:rPr lang="fr-FR" sz="1400" dirty="0"/>
              <a:t>Tous les activateurs de la voie classique sont reconnus par le C1q.</a:t>
            </a:r>
          </a:p>
        </p:txBody>
      </p:sp>
      <p:sp>
        <p:nvSpPr>
          <p:cNvPr id="16" name="Rectangle 15"/>
          <p:cNvSpPr/>
          <p:nvPr/>
        </p:nvSpPr>
        <p:spPr>
          <a:xfrm>
            <a:off x="3521068" y="1201722"/>
            <a:ext cx="1928826" cy="338554"/>
          </a:xfrm>
          <a:prstGeom prst="rect">
            <a:avLst/>
          </a:prstGeom>
          <a:solidFill>
            <a:srgbClr val="FFC000"/>
          </a:solidFill>
        </p:spPr>
        <p:txBody>
          <a:bodyPr wrap="square">
            <a:spAutoFit/>
          </a:bodyPr>
          <a:lstStyle/>
          <a:p>
            <a:pPr algn="just"/>
            <a:r>
              <a:rPr lang="fr-FR" sz="1600" b="1" dirty="0">
                <a:solidFill>
                  <a:schemeClr val="tx2"/>
                </a:solidFill>
              </a:rPr>
              <a:t>a.  Activation du C1</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145139" cy="369332"/>
          </a:xfrm>
          <a:prstGeom prst="rect">
            <a:avLst/>
          </a:prstGeom>
        </p:spPr>
        <p:txBody>
          <a:bodyPr wrap="none">
            <a:spAutoFit/>
          </a:bodyPr>
          <a:lstStyle/>
          <a:p>
            <a:pPr marL="342900" indent="-342900" algn="ctr">
              <a:buFont typeface="+mj-lt"/>
              <a:buAutoNum type="arabicPeriod"/>
            </a:pPr>
            <a:r>
              <a:rPr lang="fr-FR" dirty="0">
                <a:solidFill>
                  <a:schemeClr val="bg1"/>
                </a:solidFill>
                <a:effectLst>
                  <a:outerShdw blurRad="38100" dist="38100" dir="2700000" algn="tl">
                    <a:srgbClr val="000000">
                      <a:alpha val="43137"/>
                    </a:srgbClr>
                  </a:outerShdw>
                </a:effectLst>
              </a:rPr>
              <a:t>La voie classique </a:t>
            </a:r>
          </a:p>
        </p:txBody>
      </p:sp>
      <p:sp>
        <p:nvSpPr>
          <p:cNvPr id="18" name="ZoneTexte 17"/>
          <p:cNvSpPr txBox="1"/>
          <p:nvPr/>
        </p:nvSpPr>
        <p:spPr>
          <a:xfrm>
            <a:off x="2786050"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classique </a:t>
            </a:r>
          </a:p>
        </p:txBody>
      </p:sp>
      <p:grpSp>
        <p:nvGrpSpPr>
          <p:cNvPr id="4" name="Groupe 155"/>
          <p:cNvGrpSpPr/>
          <p:nvPr/>
        </p:nvGrpSpPr>
        <p:grpSpPr>
          <a:xfrm>
            <a:off x="6169036" y="4307909"/>
            <a:ext cx="2949596" cy="1816628"/>
            <a:chOff x="280957" y="1179494"/>
            <a:chExt cx="3245165" cy="2102379"/>
          </a:xfrm>
        </p:grpSpPr>
        <p:sp>
          <p:nvSpPr>
            <p:cNvPr id="166" name="ZoneTexte 165"/>
            <p:cNvSpPr txBox="1"/>
            <p:nvPr/>
          </p:nvSpPr>
          <p:spPr>
            <a:xfrm>
              <a:off x="2944802" y="2949568"/>
              <a:ext cx="428628" cy="276999"/>
            </a:xfrm>
            <a:prstGeom prst="rect">
              <a:avLst/>
            </a:prstGeom>
            <a:noFill/>
          </p:spPr>
          <p:txBody>
            <a:bodyPr wrap="square" rtlCol="0">
              <a:spAutoFit/>
            </a:bodyPr>
            <a:lstStyle/>
            <a:p>
              <a:r>
                <a:rPr lang="fr-FR" sz="1200" b="1" dirty="0">
                  <a:solidFill>
                    <a:schemeClr val="bg1"/>
                  </a:solidFill>
                </a:rPr>
                <a:t>C2a</a:t>
              </a:r>
            </a:p>
          </p:txBody>
        </p:sp>
        <p:sp>
          <p:nvSpPr>
            <p:cNvPr id="167" name="ZoneTexte 166"/>
            <p:cNvSpPr txBox="1"/>
            <p:nvPr/>
          </p:nvSpPr>
          <p:spPr>
            <a:xfrm>
              <a:off x="2684450" y="2865430"/>
              <a:ext cx="428628" cy="276999"/>
            </a:xfrm>
            <a:prstGeom prst="rect">
              <a:avLst/>
            </a:prstGeom>
            <a:noFill/>
          </p:spPr>
          <p:txBody>
            <a:bodyPr wrap="square" rtlCol="0">
              <a:spAutoFit/>
            </a:bodyPr>
            <a:lstStyle/>
            <a:p>
              <a:r>
                <a:rPr lang="fr-FR" sz="1200" b="1" dirty="0">
                  <a:solidFill>
                    <a:schemeClr val="bg1"/>
                  </a:solidFill>
                </a:rPr>
                <a:t>C4b</a:t>
              </a:r>
            </a:p>
          </p:txBody>
        </p:sp>
        <p:grpSp>
          <p:nvGrpSpPr>
            <p:cNvPr id="5" name="Groupe 114"/>
            <p:cNvGrpSpPr/>
            <p:nvPr/>
          </p:nvGrpSpPr>
          <p:grpSpPr>
            <a:xfrm>
              <a:off x="280957" y="1179494"/>
              <a:ext cx="3137359" cy="2102379"/>
              <a:chOff x="214282" y="1213299"/>
              <a:chExt cx="3137359" cy="2102379"/>
            </a:xfrm>
          </p:grpSpPr>
          <p:grpSp>
            <p:nvGrpSpPr>
              <p:cNvPr id="6" name="Groupe 5"/>
              <p:cNvGrpSpPr/>
              <p:nvPr/>
            </p:nvGrpSpPr>
            <p:grpSpPr>
              <a:xfrm>
                <a:off x="214282" y="1213299"/>
                <a:ext cx="3137359" cy="2102379"/>
                <a:chOff x="2425135" y="-137835"/>
                <a:chExt cx="3956431" cy="2739135"/>
              </a:xfrm>
            </p:grpSpPr>
            <p:grpSp>
              <p:nvGrpSpPr>
                <p:cNvPr id="7" name="Groupe 40"/>
                <p:cNvGrpSpPr/>
                <p:nvPr/>
              </p:nvGrpSpPr>
              <p:grpSpPr>
                <a:xfrm rot="-540000">
                  <a:off x="2425135" y="510883"/>
                  <a:ext cx="3956431" cy="2090417"/>
                  <a:chOff x="5990672" y="1331717"/>
                  <a:chExt cx="3956431" cy="2090417"/>
                </a:xfrm>
              </p:grpSpPr>
              <p:pic>
                <p:nvPicPr>
                  <p:cNvPr id="193" name="Picture 4" descr="C:\Documents and Settings\Azdine\Mes documents\Mes images\Image9.png"/>
                  <p:cNvPicPr>
                    <a:picLocks noChangeAspect="1" noChangeArrowheads="1"/>
                  </p:cNvPicPr>
                  <p:nvPr/>
                </p:nvPicPr>
                <p:blipFill>
                  <a:blip r:embed="rId3"/>
                  <a:srcRect/>
                  <a:stretch>
                    <a:fillRect/>
                  </a:stretch>
                </p:blipFill>
                <p:spPr bwMode="auto">
                  <a:xfrm rot="10920000">
                    <a:off x="6437442" y="1331717"/>
                    <a:ext cx="1209675" cy="933450"/>
                  </a:xfrm>
                  <a:prstGeom prst="rect">
                    <a:avLst/>
                  </a:prstGeom>
                  <a:noFill/>
                </p:spPr>
              </p:pic>
              <p:sp>
                <p:nvSpPr>
                  <p:cNvPr id="194" name="Forme libre 193"/>
                  <p:cNvSpPr/>
                  <p:nvPr/>
                </p:nvSpPr>
                <p:spPr>
                  <a:xfrm rot="840000">
                    <a:off x="5990672" y="2993506"/>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8" name="Group 204"/>
                  <p:cNvGrpSpPr>
                    <a:grpSpLocks/>
                  </p:cNvGrpSpPr>
                  <p:nvPr/>
                </p:nvGrpSpPr>
                <p:grpSpPr bwMode="auto">
                  <a:xfrm rot="11460000">
                    <a:off x="7253745" y="1919332"/>
                    <a:ext cx="694799" cy="900000"/>
                    <a:chOff x="3833" y="890"/>
                    <a:chExt cx="1134" cy="1225"/>
                  </a:xfrm>
                  <a:solidFill>
                    <a:srgbClr val="FFC000"/>
                  </a:solidFill>
                </p:grpSpPr>
                <p:sp>
                  <p:nvSpPr>
                    <p:cNvPr id="209"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10"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11"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12"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13"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14"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15"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16"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96" name="Ellipse 25"/>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97" name="Ellipse 196"/>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9" name="Group 204"/>
                  <p:cNvGrpSpPr>
                    <a:grpSpLocks/>
                  </p:cNvGrpSpPr>
                  <p:nvPr/>
                </p:nvGrpSpPr>
                <p:grpSpPr bwMode="auto">
                  <a:xfrm rot="10620000">
                    <a:off x="6135719" y="1874814"/>
                    <a:ext cx="694799" cy="900000"/>
                    <a:chOff x="3833" y="890"/>
                    <a:chExt cx="1134" cy="1225"/>
                  </a:xfrm>
                  <a:solidFill>
                    <a:srgbClr val="FFC000"/>
                  </a:solidFill>
                </p:grpSpPr>
                <p:sp>
                  <p:nvSpPr>
                    <p:cNvPr id="201"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02"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03"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04"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05"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06"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07"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08"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99" name="Ellipse 198"/>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00" name="Ellipse 199"/>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sp>
              <p:nvSpPr>
                <p:cNvPr id="186" name="Organigramme : Délai 185"/>
                <p:cNvSpPr/>
                <p:nvPr/>
              </p:nvSpPr>
              <p:spPr>
                <a:xfrm>
                  <a:off x="5923073" y="-137835"/>
                  <a:ext cx="249739" cy="434250"/>
                </a:xfrm>
                <a:prstGeom prst="flowChartDelay">
                  <a:avLst/>
                </a:prstGeom>
                <a:solidFill>
                  <a:schemeClr val="accent5">
                    <a:lumMod val="75000"/>
                  </a:schemeClr>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10" name="Groupe 74"/>
                <p:cNvGrpSpPr/>
                <p:nvPr/>
              </p:nvGrpSpPr>
              <p:grpSpPr>
                <a:xfrm rot="-10800000">
                  <a:off x="4214810" y="-137835"/>
                  <a:ext cx="500066" cy="428628"/>
                  <a:chOff x="1571604" y="1066481"/>
                  <a:chExt cx="500066" cy="428628"/>
                </a:xfrm>
              </p:grpSpPr>
              <p:sp>
                <p:nvSpPr>
                  <p:cNvPr id="191" name="Ellipse 190"/>
                  <p:cNvSpPr/>
                  <p:nvPr/>
                </p:nvSpPr>
                <p:spPr>
                  <a:xfrm>
                    <a:off x="1571604" y="1066481"/>
                    <a:ext cx="500066" cy="428628"/>
                  </a:xfrm>
                  <a:prstGeom prst="ellipse">
                    <a:avLst/>
                  </a:prstGeom>
                  <a:solidFill>
                    <a:schemeClr val="accent5">
                      <a:lumMod val="75000"/>
                    </a:schemeClr>
                  </a:solidFill>
                  <a:ln>
                    <a:solidFill>
                      <a:schemeClr val="tx2"/>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cxnSp>
                <p:nvCxnSpPr>
                  <p:cNvPr id="192" name="Connecteur droit 191"/>
                  <p:cNvCxnSpPr/>
                  <p:nvPr/>
                </p:nvCxnSpPr>
                <p:spPr>
                  <a:xfrm rot="16200000" flipH="1">
                    <a:off x="1554875" y="1286590"/>
                    <a:ext cx="396001" cy="1588"/>
                  </a:xfrm>
                  <a:prstGeom prst="line">
                    <a:avLst/>
                  </a:prstGeom>
                  <a:ln>
                    <a:solidFill>
                      <a:schemeClr val="tx2">
                        <a:lumMod val="50000"/>
                      </a:schemeClr>
                    </a:solidFill>
                  </a:ln>
                </p:spPr>
                <p:style>
                  <a:lnRef idx="1">
                    <a:schemeClr val="accent2"/>
                  </a:lnRef>
                  <a:fillRef idx="0">
                    <a:schemeClr val="accent2"/>
                  </a:fillRef>
                  <a:effectRef idx="0">
                    <a:schemeClr val="accent2"/>
                  </a:effectRef>
                  <a:fontRef idx="minor">
                    <a:schemeClr val="tx1"/>
                  </a:fontRef>
                </p:style>
              </p:cxnSp>
            </p:grpSp>
            <p:sp>
              <p:nvSpPr>
                <p:cNvPr id="190" name="Organigramme : Délai 189"/>
                <p:cNvSpPr/>
                <p:nvPr/>
              </p:nvSpPr>
              <p:spPr>
                <a:xfrm rot="11340000">
                  <a:off x="4968314" y="1728428"/>
                  <a:ext cx="399582" cy="488532"/>
                </a:xfrm>
                <a:prstGeom prst="flowChartDelay">
                  <a:avLst/>
                </a:prstGeom>
                <a:solidFill>
                  <a:schemeClr val="accent5">
                    <a:lumMod val="75000"/>
                  </a:schemeClr>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cxnSp>
            <p:nvCxnSpPr>
              <p:cNvPr id="178" name="Connecteur droit avec flèche 177"/>
              <p:cNvCxnSpPr/>
              <p:nvPr/>
            </p:nvCxnSpPr>
            <p:spPr>
              <a:xfrm>
                <a:off x="2130676" y="1356175"/>
                <a:ext cx="714380" cy="1588"/>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cxnSp>
            <p:nvCxnSpPr>
              <p:cNvPr id="179" name="Connecteur droit avec flèche 178"/>
              <p:cNvCxnSpPr/>
              <p:nvPr/>
            </p:nvCxnSpPr>
            <p:spPr>
              <a:xfrm rot="16200000" flipH="1">
                <a:off x="1607324" y="1891960"/>
                <a:ext cx="1000132" cy="500066"/>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180" name="Connecteur droit avec flèche 179"/>
              <p:cNvCxnSpPr>
                <a:endCxn id="191" idx="7"/>
              </p:cNvCxnSpPr>
              <p:nvPr/>
            </p:nvCxnSpPr>
            <p:spPr>
              <a:xfrm rot="5400000" flipH="1" flipV="1">
                <a:off x="1271903" y="1508057"/>
                <a:ext cx="433574" cy="405675"/>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grpSp>
        <p:sp>
          <p:nvSpPr>
            <p:cNvPr id="170" name="ZoneTexte 169"/>
            <p:cNvSpPr txBox="1"/>
            <p:nvPr/>
          </p:nvSpPr>
          <p:spPr>
            <a:xfrm>
              <a:off x="2992906" y="1194192"/>
              <a:ext cx="533216" cy="320570"/>
            </a:xfrm>
            <a:prstGeom prst="rect">
              <a:avLst/>
            </a:prstGeom>
            <a:noFill/>
          </p:spPr>
          <p:txBody>
            <a:bodyPr wrap="square" rtlCol="0">
              <a:spAutoFit/>
            </a:bodyPr>
            <a:lstStyle/>
            <a:p>
              <a:r>
                <a:rPr lang="fr-FR" sz="1200" b="1" dirty="0">
                  <a:solidFill>
                    <a:schemeClr val="bg1"/>
                  </a:solidFill>
                </a:rPr>
                <a:t>C4</a:t>
              </a:r>
              <a:r>
                <a:rPr lang="fr-FR" sz="1200" b="1" dirty="0"/>
                <a:t>a</a:t>
              </a:r>
            </a:p>
          </p:txBody>
        </p:sp>
        <p:sp>
          <p:nvSpPr>
            <p:cNvPr id="171" name="ZoneTexte 170"/>
            <p:cNvSpPr txBox="1"/>
            <p:nvPr/>
          </p:nvSpPr>
          <p:spPr>
            <a:xfrm>
              <a:off x="1663680" y="1195569"/>
              <a:ext cx="428628" cy="307777"/>
            </a:xfrm>
            <a:prstGeom prst="rect">
              <a:avLst/>
            </a:prstGeom>
            <a:noFill/>
          </p:spPr>
          <p:txBody>
            <a:bodyPr wrap="square" rtlCol="0">
              <a:spAutoFit/>
            </a:bodyPr>
            <a:lstStyle/>
            <a:p>
              <a:r>
                <a:rPr lang="fr-FR" sz="1400" b="1" dirty="0">
                  <a:solidFill>
                    <a:schemeClr val="bg1"/>
                  </a:solidFill>
                </a:rPr>
                <a:t>C4</a:t>
              </a:r>
            </a:p>
          </p:txBody>
        </p:sp>
        <p:sp>
          <p:nvSpPr>
            <p:cNvPr id="174" name="ZoneTexte 173"/>
            <p:cNvSpPr txBox="1"/>
            <p:nvPr/>
          </p:nvSpPr>
          <p:spPr>
            <a:xfrm>
              <a:off x="2239304" y="2624495"/>
              <a:ext cx="593423" cy="320570"/>
            </a:xfrm>
            <a:prstGeom prst="rect">
              <a:avLst/>
            </a:prstGeom>
            <a:noFill/>
          </p:spPr>
          <p:txBody>
            <a:bodyPr wrap="square" rtlCol="0">
              <a:spAutoFit/>
            </a:bodyPr>
            <a:lstStyle/>
            <a:p>
              <a:r>
                <a:rPr lang="fr-FR" sz="1200" b="1" dirty="0">
                  <a:solidFill>
                    <a:schemeClr val="bg1"/>
                  </a:solidFill>
                </a:rPr>
                <a:t>C4b</a:t>
              </a:r>
            </a:p>
          </p:txBody>
        </p:sp>
      </p:grpSp>
      <p:cxnSp>
        <p:nvCxnSpPr>
          <p:cNvPr id="246" name="Connecteur droit avec flèche 245"/>
          <p:cNvCxnSpPr/>
          <p:nvPr/>
        </p:nvCxnSpPr>
        <p:spPr>
          <a:xfrm>
            <a:off x="2643174" y="5131827"/>
            <a:ext cx="1285884" cy="1588"/>
          </a:xfrm>
          <a:prstGeom prst="straightConnector1">
            <a:avLst/>
          </a:prstGeom>
          <a:ln w="19050">
            <a:solidFill>
              <a:srgbClr val="00B050"/>
            </a:solidFill>
            <a:prstDash val="dash"/>
            <a:tailEnd type="arrow"/>
          </a:ln>
        </p:spPr>
        <p:style>
          <a:lnRef idx="2">
            <a:schemeClr val="dk1"/>
          </a:lnRef>
          <a:fillRef idx="0">
            <a:schemeClr val="dk1"/>
          </a:fillRef>
          <a:effectRef idx="1">
            <a:schemeClr val="dk1"/>
          </a:effectRef>
          <a:fontRef idx="minor">
            <a:schemeClr val="tx1"/>
          </a:fontRef>
        </p:style>
      </p:cxnSp>
      <p:grpSp>
        <p:nvGrpSpPr>
          <p:cNvPr id="11" name="Groupe 254"/>
          <p:cNvGrpSpPr/>
          <p:nvPr/>
        </p:nvGrpSpPr>
        <p:grpSpPr>
          <a:xfrm>
            <a:off x="3189278" y="4752565"/>
            <a:ext cx="2941658" cy="1640317"/>
            <a:chOff x="1928794" y="1717816"/>
            <a:chExt cx="3143272" cy="1640317"/>
          </a:xfrm>
        </p:grpSpPr>
        <p:grpSp>
          <p:nvGrpSpPr>
            <p:cNvPr id="12" name="Groupe 219"/>
            <p:cNvGrpSpPr/>
            <p:nvPr/>
          </p:nvGrpSpPr>
          <p:grpSpPr>
            <a:xfrm>
              <a:off x="1928794" y="1717816"/>
              <a:ext cx="3143272" cy="1308137"/>
              <a:chOff x="4758973" y="1874814"/>
              <a:chExt cx="3956431" cy="1411310"/>
            </a:xfrm>
          </p:grpSpPr>
          <p:sp>
            <p:nvSpPr>
              <p:cNvPr id="222" name="Forme libre 221"/>
              <p:cNvSpPr/>
              <p:nvPr/>
            </p:nvSpPr>
            <p:spPr>
              <a:xfrm>
                <a:off x="4758973" y="2857496"/>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13" name="Group 204"/>
              <p:cNvGrpSpPr>
                <a:grpSpLocks/>
              </p:cNvGrpSpPr>
              <p:nvPr/>
            </p:nvGrpSpPr>
            <p:grpSpPr bwMode="auto">
              <a:xfrm rot="11460000">
                <a:off x="7253745" y="1919332"/>
                <a:ext cx="694799" cy="900000"/>
                <a:chOff x="3833" y="890"/>
                <a:chExt cx="1134" cy="1225"/>
              </a:xfrm>
              <a:solidFill>
                <a:srgbClr val="FFC000"/>
              </a:solidFill>
            </p:grpSpPr>
            <p:sp>
              <p:nvSpPr>
                <p:cNvPr id="23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4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4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224" name="Ellipse 223"/>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25" name="Ellipse 224"/>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14" name="Group 204"/>
              <p:cNvGrpSpPr>
                <a:grpSpLocks/>
              </p:cNvGrpSpPr>
              <p:nvPr/>
            </p:nvGrpSpPr>
            <p:grpSpPr bwMode="auto">
              <a:xfrm rot="10620000">
                <a:off x="6135723" y="1874814"/>
                <a:ext cx="694799" cy="900000"/>
                <a:chOff x="3833" y="890"/>
                <a:chExt cx="1134" cy="1225"/>
              </a:xfrm>
              <a:solidFill>
                <a:srgbClr val="FFC000"/>
              </a:solidFill>
            </p:grpSpPr>
            <p:sp>
              <p:nvSpPr>
                <p:cNvPr id="229"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0"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1"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2"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3"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4"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5"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6"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227" name="Ellipse 226"/>
              <p:cNvSpPr/>
              <p:nvPr/>
            </p:nvSpPr>
            <p:spPr>
              <a:xfrm>
                <a:off x="6715140" y="2714620"/>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28" name="Ellipse 227"/>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sp>
          <p:nvSpPr>
            <p:cNvPr id="254" name="ZoneTexte 253"/>
            <p:cNvSpPr txBox="1"/>
            <p:nvPr/>
          </p:nvSpPr>
          <p:spPr>
            <a:xfrm>
              <a:off x="2490274" y="2773358"/>
              <a:ext cx="2164498" cy="584775"/>
            </a:xfrm>
            <a:prstGeom prst="rect">
              <a:avLst/>
            </a:prstGeom>
            <a:noFill/>
          </p:spPr>
          <p:txBody>
            <a:bodyPr wrap="square" rtlCol="0">
              <a:spAutoFit/>
            </a:bodyPr>
            <a:lstStyle/>
            <a:p>
              <a:r>
                <a:rPr lang="fr-FR" sz="1600" b="1" dirty="0"/>
                <a:t>Bactérie sensibilisée  </a:t>
              </a:r>
            </a:p>
            <a:p>
              <a:r>
                <a:rPr lang="fr-FR" sz="1600" b="1" dirty="0"/>
                <a:t>          par des Ac</a:t>
              </a:r>
            </a:p>
          </p:txBody>
        </p:sp>
      </p:grpSp>
      <p:cxnSp>
        <p:nvCxnSpPr>
          <p:cNvPr id="258" name="Connecteur droit avec flèche 257"/>
          <p:cNvCxnSpPr/>
          <p:nvPr/>
        </p:nvCxnSpPr>
        <p:spPr>
          <a:xfrm>
            <a:off x="5500694" y="5093727"/>
            <a:ext cx="928694" cy="1588"/>
          </a:xfrm>
          <a:prstGeom prst="straightConnector1">
            <a:avLst/>
          </a:prstGeom>
          <a:ln w="19050">
            <a:solidFill>
              <a:srgbClr val="00B050"/>
            </a:solidFill>
            <a:prstDash val="dash"/>
            <a:tailEnd type="arrow"/>
          </a:ln>
        </p:spPr>
        <p:style>
          <a:lnRef idx="2">
            <a:schemeClr val="dk1"/>
          </a:lnRef>
          <a:fillRef idx="0">
            <a:schemeClr val="dk1"/>
          </a:fillRef>
          <a:effectRef idx="1">
            <a:schemeClr val="dk1"/>
          </a:effectRef>
          <a:fontRef idx="minor">
            <a:schemeClr val="tx1"/>
          </a:fontRef>
        </p:style>
      </p:cxnSp>
      <p:grpSp>
        <p:nvGrpSpPr>
          <p:cNvPr id="15" name="Groupe 262"/>
          <p:cNvGrpSpPr/>
          <p:nvPr/>
        </p:nvGrpSpPr>
        <p:grpSpPr>
          <a:xfrm>
            <a:off x="601666" y="4593661"/>
            <a:ext cx="1898632" cy="1419236"/>
            <a:chOff x="101600" y="1724012"/>
            <a:chExt cx="1898632" cy="1419236"/>
          </a:xfrm>
        </p:grpSpPr>
        <p:sp>
          <p:nvSpPr>
            <p:cNvPr id="252" name="ZoneTexte 251"/>
            <p:cNvSpPr txBox="1"/>
            <p:nvPr/>
          </p:nvSpPr>
          <p:spPr>
            <a:xfrm>
              <a:off x="101600" y="2143116"/>
              <a:ext cx="571472" cy="338554"/>
            </a:xfrm>
            <a:prstGeom prst="rect">
              <a:avLst/>
            </a:prstGeom>
            <a:noFill/>
          </p:spPr>
          <p:txBody>
            <a:bodyPr wrap="square" rtlCol="0">
              <a:spAutoFit/>
            </a:bodyPr>
            <a:lstStyle/>
            <a:p>
              <a:r>
                <a:rPr lang="fr-FR" sz="1600" b="1" dirty="0">
                  <a:solidFill>
                    <a:schemeClr val="tx2"/>
                  </a:solidFill>
                </a:rPr>
                <a:t>C1r</a:t>
              </a:r>
            </a:p>
          </p:txBody>
        </p:sp>
        <p:sp>
          <p:nvSpPr>
            <p:cNvPr id="253" name="ZoneTexte 252"/>
            <p:cNvSpPr txBox="1"/>
            <p:nvPr/>
          </p:nvSpPr>
          <p:spPr>
            <a:xfrm>
              <a:off x="114300" y="2438392"/>
              <a:ext cx="571472" cy="338554"/>
            </a:xfrm>
            <a:prstGeom prst="rect">
              <a:avLst/>
            </a:prstGeom>
            <a:noFill/>
          </p:spPr>
          <p:txBody>
            <a:bodyPr wrap="square" rtlCol="0">
              <a:spAutoFit/>
            </a:bodyPr>
            <a:lstStyle/>
            <a:p>
              <a:r>
                <a:rPr lang="fr-FR" sz="1600" b="1" dirty="0">
                  <a:solidFill>
                    <a:srgbClr val="FF0000"/>
                  </a:solidFill>
                </a:rPr>
                <a:t>C1s</a:t>
              </a:r>
            </a:p>
          </p:txBody>
        </p:sp>
        <p:grpSp>
          <p:nvGrpSpPr>
            <p:cNvPr id="16" name="Groupe 261"/>
            <p:cNvGrpSpPr/>
            <p:nvPr/>
          </p:nvGrpSpPr>
          <p:grpSpPr>
            <a:xfrm>
              <a:off x="407990" y="1724012"/>
              <a:ext cx="1592242" cy="1419236"/>
              <a:chOff x="407990" y="1724012"/>
              <a:chExt cx="1592242" cy="1419236"/>
            </a:xfrm>
          </p:grpSpPr>
          <p:grpSp>
            <p:nvGrpSpPr>
              <p:cNvPr id="17" name="Groupe 250"/>
              <p:cNvGrpSpPr/>
              <p:nvPr/>
            </p:nvGrpSpPr>
            <p:grpSpPr>
              <a:xfrm>
                <a:off x="500035" y="1724012"/>
                <a:ext cx="1500197" cy="1419236"/>
                <a:chOff x="285720" y="1724012"/>
                <a:chExt cx="1500197" cy="1419236"/>
              </a:xfrm>
            </p:grpSpPr>
            <p:pic>
              <p:nvPicPr>
                <p:cNvPr id="245" name="Picture 4" descr="C:\Documents and Settings\Azdine\Mes documents\Mes images\Image9.png"/>
                <p:cNvPicPr>
                  <a:picLocks noChangeAspect="1" noChangeArrowheads="1"/>
                </p:cNvPicPr>
                <p:nvPr/>
              </p:nvPicPr>
              <p:blipFill>
                <a:blip r:embed="rId3"/>
                <a:srcRect/>
                <a:stretch>
                  <a:fillRect/>
                </a:stretch>
              </p:blipFill>
              <p:spPr bwMode="auto">
                <a:xfrm>
                  <a:off x="285720" y="1724012"/>
                  <a:ext cx="1500197" cy="1419236"/>
                </a:xfrm>
                <a:prstGeom prst="rect">
                  <a:avLst/>
                </a:prstGeom>
                <a:noFill/>
              </p:spPr>
            </p:pic>
            <p:cxnSp>
              <p:nvCxnSpPr>
                <p:cNvPr id="249" name="Connecteur droit avec flèche 248"/>
                <p:cNvCxnSpPr/>
                <p:nvPr/>
              </p:nvCxnSpPr>
              <p:spPr>
                <a:xfrm>
                  <a:off x="344872" y="2643182"/>
                  <a:ext cx="252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0" name="Connecteur droit avec flèche 249"/>
                <p:cNvCxnSpPr/>
                <p:nvPr/>
              </p:nvCxnSpPr>
              <p:spPr>
                <a:xfrm>
                  <a:off x="303182" y="2344730"/>
                  <a:ext cx="252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60" name="ZoneTexte 259"/>
              <p:cNvSpPr txBox="1"/>
              <p:nvPr/>
            </p:nvSpPr>
            <p:spPr>
              <a:xfrm>
                <a:off x="407990" y="2709858"/>
                <a:ext cx="571472" cy="338554"/>
              </a:xfrm>
              <a:prstGeom prst="rect">
                <a:avLst/>
              </a:prstGeom>
              <a:noFill/>
            </p:spPr>
            <p:txBody>
              <a:bodyPr wrap="square" rtlCol="0">
                <a:spAutoFit/>
              </a:bodyPr>
              <a:lstStyle/>
              <a:p>
                <a:r>
                  <a:rPr lang="fr-FR" sz="1600" b="1" dirty="0">
                    <a:solidFill>
                      <a:schemeClr val="accent6">
                        <a:lumMod val="75000"/>
                      </a:schemeClr>
                    </a:solidFill>
                  </a:rPr>
                  <a:t>C1q</a:t>
                </a:r>
              </a:p>
            </p:txBody>
          </p:sp>
          <p:cxnSp>
            <p:nvCxnSpPr>
              <p:cNvPr id="261" name="Connecteur droit avec flèche 260"/>
              <p:cNvCxnSpPr/>
              <p:nvPr/>
            </p:nvCxnSpPr>
            <p:spPr>
              <a:xfrm>
                <a:off x="832238" y="2906708"/>
                <a:ext cx="252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266" name="ZoneTexte 265"/>
          <p:cNvSpPr txBox="1"/>
          <p:nvPr/>
        </p:nvSpPr>
        <p:spPr>
          <a:xfrm>
            <a:off x="500034" y="1681167"/>
            <a:ext cx="7358114" cy="2677656"/>
          </a:xfrm>
          <a:prstGeom prst="rect">
            <a:avLst/>
          </a:prstGeom>
          <a:noFill/>
        </p:spPr>
        <p:txBody>
          <a:bodyPr wrap="square" rtlCol="0">
            <a:spAutoFit/>
          </a:bodyPr>
          <a:lstStyle/>
          <a:p>
            <a:pPr algn="just"/>
            <a:r>
              <a:rPr lang="fr-FR" sz="1400" dirty="0"/>
              <a:t>En présence d’un complexe immun l’engagement deux têtes globulaires avec 2 fragments </a:t>
            </a:r>
            <a:r>
              <a:rPr lang="fr-FR" sz="1400" dirty="0" err="1"/>
              <a:t>Fc</a:t>
            </a:r>
            <a:r>
              <a:rPr lang="fr-FR" sz="1400" dirty="0"/>
              <a:t> de 2 molécules d’</a:t>
            </a:r>
            <a:r>
              <a:rPr lang="fr-FR" sz="1400" dirty="0" err="1"/>
              <a:t>IgG</a:t>
            </a:r>
            <a:r>
              <a:rPr lang="fr-FR" sz="1400" dirty="0"/>
              <a:t> 1,2 ou 3, ou avec 2 fragments </a:t>
            </a:r>
            <a:r>
              <a:rPr lang="fr-FR" sz="1400" dirty="0" err="1"/>
              <a:t>Fc</a:t>
            </a:r>
            <a:r>
              <a:rPr lang="fr-FR" sz="1400" dirty="0"/>
              <a:t> d’une molécules d’</a:t>
            </a:r>
            <a:r>
              <a:rPr lang="fr-FR" sz="1400" dirty="0" err="1"/>
              <a:t>IgM</a:t>
            </a:r>
            <a:r>
              <a:rPr lang="fr-FR" sz="1400" dirty="0"/>
              <a:t>, entraîne un changement </a:t>
            </a:r>
            <a:r>
              <a:rPr lang="fr-FR" sz="1400" dirty="0" err="1"/>
              <a:t>conformationnel</a:t>
            </a:r>
            <a:r>
              <a:rPr lang="fr-FR" sz="1400" dirty="0"/>
              <a:t> du C1q entraînant l’auto-activation du C1r (sérine protéase) </a:t>
            </a:r>
          </a:p>
          <a:p>
            <a:pPr algn="just"/>
            <a:r>
              <a:rPr lang="fr-FR" sz="1400" dirty="0"/>
              <a:t>C1r activé clive le C1s </a:t>
            </a:r>
          </a:p>
          <a:p>
            <a:pPr algn="just"/>
            <a:r>
              <a:rPr lang="fr-FR" sz="1400" dirty="0"/>
              <a:t>C1s clivé devient actif et porte l’activité C1 estérase.</a:t>
            </a:r>
          </a:p>
          <a:p>
            <a:pPr algn="just"/>
            <a:endParaRPr lang="fr-FR" sz="1400" dirty="0"/>
          </a:p>
          <a:p>
            <a:pPr algn="just"/>
            <a:endParaRPr lang="fr-FR" sz="1400" dirty="0"/>
          </a:p>
          <a:p>
            <a:pPr algn="just"/>
            <a:endParaRPr lang="fr-FR" sz="1400" dirty="0"/>
          </a:p>
          <a:p>
            <a:pPr algn="just"/>
            <a:r>
              <a:rPr lang="fr-FR" sz="1400" dirty="0"/>
              <a:t>Le C1s activé clive le composant C4 libérant 2 fragments :</a:t>
            </a:r>
          </a:p>
          <a:p>
            <a:pPr algn="just"/>
            <a:r>
              <a:rPr lang="fr-FR" sz="1400" dirty="0"/>
              <a:t>Un petit fragment = C4a (</a:t>
            </a:r>
            <a:r>
              <a:rPr lang="fr-FR" sz="1400" dirty="0" err="1"/>
              <a:t>anaphylatoxine</a:t>
            </a:r>
            <a:r>
              <a:rPr lang="fr-FR" sz="1400" dirty="0"/>
              <a:t>)</a:t>
            </a:r>
          </a:p>
          <a:p>
            <a:pPr algn="just"/>
            <a:r>
              <a:rPr lang="fr-FR" sz="1400" dirty="0"/>
              <a:t>Un grand fragment = C4b qui va se lier de façon covalente à la surface de l’activateur (surface d’une bactérie sensibilisée par des Ac par ex)  </a:t>
            </a:r>
          </a:p>
        </p:txBody>
      </p:sp>
      <p:sp>
        <p:nvSpPr>
          <p:cNvPr id="88" name="Rectangle 87"/>
          <p:cNvSpPr/>
          <p:nvPr/>
        </p:nvSpPr>
        <p:spPr>
          <a:xfrm>
            <a:off x="3521068" y="1207658"/>
            <a:ext cx="1928826" cy="338554"/>
          </a:xfrm>
          <a:prstGeom prst="rect">
            <a:avLst/>
          </a:prstGeom>
          <a:solidFill>
            <a:srgbClr val="FFC000"/>
          </a:solidFill>
        </p:spPr>
        <p:txBody>
          <a:bodyPr wrap="square">
            <a:spAutoFit/>
          </a:bodyPr>
          <a:lstStyle/>
          <a:p>
            <a:pPr algn="just"/>
            <a:r>
              <a:rPr lang="fr-FR" sz="1600" b="1" dirty="0">
                <a:solidFill>
                  <a:schemeClr val="tx2"/>
                </a:solidFill>
              </a:rPr>
              <a:t>a.  Activation du C1</a:t>
            </a:r>
          </a:p>
        </p:txBody>
      </p:sp>
      <p:sp>
        <p:nvSpPr>
          <p:cNvPr id="89" name="Rectangle 88"/>
          <p:cNvSpPr/>
          <p:nvPr/>
        </p:nvSpPr>
        <p:spPr>
          <a:xfrm>
            <a:off x="3525830" y="2939632"/>
            <a:ext cx="1928826" cy="338554"/>
          </a:xfrm>
          <a:prstGeom prst="rect">
            <a:avLst/>
          </a:prstGeom>
          <a:solidFill>
            <a:srgbClr val="FFC000"/>
          </a:solidFill>
        </p:spPr>
        <p:txBody>
          <a:bodyPr wrap="square">
            <a:spAutoFit/>
          </a:bodyPr>
          <a:lstStyle/>
          <a:p>
            <a:pPr algn="just"/>
            <a:r>
              <a:rPr lang="fr-FR" sz="1600" b="1" dirty="0">
                <a:solidFill>
                  <a:schemeClr val="tx2"/>
                </a:solidFill>
              </a:rPr>
              <a:t>b.  Activation du C4</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145139" cy="369332"/>
          </a:xfrm>
          <a:prstGeom prst="rect">
            <a:avLst/>
          </a:prstGeom>
        </p:spPr>
        <p:txBody>
          <a:bodyPr wrap="none">
            <a:spAutoFit/>
          </a:bodyPr>
          <a:lstStyle/>
          <a:p>
            <a:pPr marL="342900" indent="-342900" algn="ctr">
              <a:buFont typeface="+mj-lt"/>
              <a:buAutoNum type="arabicPeriod"/>
            </a:pPr>
            <a:r>
              <a:rPr lang="fr-FR" dirty="0">
                <a:solidFill>
                  <a:schemeClr val="bg1"/>
                </a:solidFill>
                <a:effectLst>
                  <a:outerShdw blurRad="38100" dist="38100" dir="2700000" algn="tl">
                    <a:srgbClr val="000000">
                      <a:alpha val="43137"/>
                    </a:srgbClr>
                  </a:outerShdw>
                </a:effectLst>
              </a:rPr>
              <a:t>La voie classique </a:t>
            </a:r>
          </a:p>
        </p:txBody>
      </p:sp>
      <p:grpSp>
        <p:nvGrpSpPr>
          <p:cNvPr id="111" name="Groupe 110"/>
          <p:cNvGrpSpPr/>
          <p:nvPr/>
        </p:nvGrpSpPr>
        <p:grpSpPr>
          <a:xfrm>
            <a:off x="4929189" y="2643182"/>
            <a:ext cx="3643339" cy="2643206"/>
            <a:chOff x="214281" y="1714488"/>
            <a:chExt cx="3357587" cy="2003804"/>
          </a:xfrm>
        </p:grpSpPr>
        <p:sp>
          <p:nvSpPr>
            <p:cNvPr id="112" name="Organigramme : Délai 111"/>
            <p:cNvSpPr/>
            <p:nvPr/>
          </p:nvSpPr>
          <p:spPr>
            <a:xfrm rot="11100000">
              <a:off x="2167137" y="2737501"/>
              <a:ext cx="226595" cy="274156"/>
            </a:xfrm>
            <a:prstGeom prst="flowChartDelay">
              <a:avLst/>
            </a:prstGeom>
            <a:solidFill>
              <a:schemeClr val="accent1">
                <a:lumMod val="75000"/>
              </a:schemeClr>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113" name="Groupe 155"/>
            <p:cNvGrpSpPr/>
            <p:nvPr/>
          </p:nvGrpSpPr>
          <p:grpSpPr>
            <a:xfrm>
              <a:off x="214281" y="1714488"/>
              <a:ext cx="3357587" cy="2003804"/>
              <a:chOff x="280957" y="1677407"/>
              <a:chExt cx="3357587" cy="2003804"/>
            </a:xfrm>
          </p:grpSpPr>
          <p:grpSp>
            <p:nvGrpSpPr>
              <p:cNvPr id="115" name="Groupe 143"/>
              <p:cNvGrpSpPr/>
              <p:nvPr/>
            </p:nvGrpSpPr>
            <p:grpSpPr>
              <a:xfrm>
                <a:off x="1990763" y="2300005"/>
                <a:ext cx="283854" cy="575999"/>
                <a:chOff x="2459921" y="4471436"/>
                <a:chExt cx="347759" cy="644576"/>
              </a:xfrm>
            </p:grpSpPr>
            <p:sp>
              <p:nvSpPr>
                <p:cNvPr id="180" name="Rectangle à coins arrondis 179"/>
                <p:cNvSpPr/>
                <p:nvPr/>
              </p:nvSpPr>
              <p:spPr>
                <a:xfrm rot="600000">
                  <a:off x="2469678" y="4471436"/>
                  <a:ext cx="338002" cy="644576"/>
                </a:xfrm>
                <a:prstGeom prst="roundRect">
                  <a:avLst/>
                </a:prstGeom>
                <a:solidFill>
                  <a:schemeClr val="accent4">
                    <a:lumMod val="75000"/>
                  </a:schemeClr>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81" name="Forme libre 180"/>
                <p:cNvSpPr/>
                <p:nvPr/>
              </p:nvSpPr>
              <p:spPr>
                <a:xfrm rot="600000">
                  <a:off x="2459921" y="4704876"/>
                  <a:ext cx="338000" cy="153374"/>
                </a:xfrm>
                <a:custGeom>
                  <a:avLst/>
                  <a:gdLst>
                    <a:gd name="connsiteX0" fmla="*/ 731520 w 731520"/>
                    <a:gd name="connsiteY0" fmla="*/ 30480 h 213360"/>
                    <a:gd name="connsiteX1" fmla="*/ 522514 w 731520"/>
                    <a:gd name="connsiteY1" fmla="*/ 30480 h 213360"/>
                    <a:gd name="connsiteX2" fmla="*/ 352697 w 731520"/>
                    <a:gd name="connsiteY2" fmla="*/ 213360 h 213360"/>
                    <a:gd name="connsiteX3" fmla="*/ 222068 w 731520"/>
                    <a:gd name="connsiteY3" fmla="*/ 30480 h 213360"/>
                    <a:gd name="connsiteX4" fmla="*/ 0 w 731520"/>
                    <a:gd name="connsiteY4" fmla="*/ 30480 h 213360"/>
                    <a:gd name="connsiteX5" fmla="*/ 0 w 731520"/>
                    <a:gd name="connsiteY5" fmla="*/ 30480 h 21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520" h="213360">
                      <a:moveTo>
                        <a:pt x="731520" y="30480"/>
                      </a:moveTo>
                      <a:cubicBezTo>
                        <a:pt x="658585" y="15240"/>
                        <a:pt x="585651" y="0"/>
                        <a:pt x="522514" y="30480"/>
                      </a:cubicBezTo>
                      <a:cubicBezTo>
                        <a:pt x="459377" y="60960"/>
                        <a:pt x="402771" y="213360"/>
                        <a:pt x="352697" y="213360"/>
                      </a:cubicBezTo>
                      <a:cubicBezTo>
                        <a:pt x="302623" y="213360"/>
                        <a:pt x="280851" y="60960"/>
                        <a:pt x="222068" y="30480"/>
                      </a:cubicBezTo>
                      <a:cubicBezTo>
                        <a:pt x="163285" y="0"/>
                        <a:pt x="0" y="30480"/>
                        <a:pt x="0" y="30480"/>
                      </a:cubicBezTo>
                      <a:lnTo>
                        <a:pt x="0" y="3048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21" name="ZoneTexte 120"/>
              <p:cNvSpPr txBox="1"/>
              <p:nvPr/>
            </p:nvSpPr>
            <p:spPr>
              <a:xfrm>
                <a:off x="2944802" y="2949568"/>
                <a:ext cx="428628" cy="276999"/>
              </a:xfrm>
              <a:prstGeom prst="rect">
                <a:avLst/>
              </a:prstGeom>
              <a:noFill/>
            </p:spPr>
            <p:txBody>
              <a:bodyPr wrap="square" rtlCol="0">
                <a:spAutoFit/>
              </a:bodyPr>
              <a:lstStyle/>
              <a:p>
                <a:r>
                  <a:rPr lang="fr-FR" sz="1200" b="1" dirty="0">
                    <a:solidFill>
                      <a:schemeClr val="bg1"/>
                    </a:solidFill>
                  </a:rPr>
                  <a:t>C2a</a:t>
                </a:r>
              </a:p>
            </p:txBody>
          </p:sp>
          <p:sp>
            <p:nvSpPr>
              <p:cNvPr id="127" name="ZoneTexte 126"/>
              <p:cNvSpPr txBox="1"/>
              <p:nvPr/>
            </p:nvSpPr>
            <p:spPr>
              <a:xfrm>
                <a:off x="2684450" y="2865430"/>
                <a:ext cx="428628" cy="276999"/>
              </a:xfrm>
              <a:prstGeom prst="rect">
                <a:avLst/>
              </a:prstGeom>
              <a:noFill/>
            </p:spPr>
            <p:txBody>
              <a:bodyPr wrap="square" rtlCol="0">
                <a:spAutoFit/>
              </a:bodyPr>
              <a:lstStyle/>
              <a:p>
                <a:r>
                  <a:rPr lang="fr-FR" sz="1200" b="1" dirty="0">
                    <a:solidFill>
                      <a:schemeClr val="bg1"/>
                    </a:solidFill>
                  </a:rPr>
                  <a:t>C4b</a:t>
                </a:r>
              </a:p>
            </p:txBody>
          </p:sp>
          <p:grpSp>
            <p:nvGrpSpPr>
              <p:cNvPr id="132" name="Groupe 138"/>
              <p:cNvGrpSpPr/>
              <p:nvPr/>
            </p:nvGrpSpPr>
            <p:grpSpPr>
              <a:xfrm>
                <a:off x="280957" y="1677407"/>
                <a:ext cx="3137359" cy="1691265"/>
                <a:chOff x="369590" y="1283707"/>
                <a:chExt cx="3137359" cy="1691265"/>
              </a:xfrm>
            </p:grpSpPr>
            <p:grpSp>
              <p:nvGrpSpPr>
                <p:cNvPr id="141" name="Groupe 114"/>
                <p:cNvGrpSpPr/>
                <p:nvPr/>
              </p:nvGrpSpPr>
              <p:grpSpPr>
                <a:xfrm>
                  <a:off x="369590" y="1283707"/>
                  <a:ext cx="3137359" cy="1691265"/>
                  <a:chOff x="214282" y="1711212"/>
                  <a:chExt cx="3137359" cy="1691265"/>
                </a:xfrm>
              </p:grpSpPr>
              <p:grpSp>
                <p:nvGrpSpPr>
                  <p:cNvPr id="145" name="Groupe 5"/>
                  <p:cNvGrpSpPr/>
                  <p:nvPr/>
                </p:nvGrpSpPr>
                <p:grpSpPr>
                  <a:xfrm>
                    <a:off x="214282" y="1711212"/>
                    <a:ext cx="3137359" cy="1604466"/>
                    <a:chOff x="2425135" y="510883"/>
                    <a:chExt cx="3956431" cy="2090417"/>
                  </a:xfrm>
                </p:grpSpPr>
                <p:sp>
                  <p:nvSpPr>
                    <p:cNvPr id="150" name="Forme libre 149"/>
                    <p:cNvSpPr/>
                    <p:nvPr/>
                  </p:nvSpPr>
                  <p:spPr>
                    <a:xfrm rot="1080000">
                      <a:off x="5781485" y="568972"/>
                      <a:ext cx="396000" cy="324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chemeClr val="accent4">
                        <a:lumMod val="75000"/>
                      </a:schemeClr>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grpSp>
                  <p:nvGrpSpPr>
                    <p:cNvPr id="151" name="Groupe 40"/>
                    <p:cNvGrpSpPr/>
                    <p:nvPr/>
                  </p:nvGrpSpPr>
                  <p:grpSpPr>
                    <a:xfrm rot="-540000">
                      <a:off x="2425135" y="510883"/>
                      <a:ext cx="3956431" cy="2090417"/>
                      <a:chOff x="5990672" y="1331717"/>
                      <a:chExt cx="3956431" cy="2090417"/>
                    </a:xfrm>
                  </p:grpSpPr>
                  <p:pic>
                    <p:nvPicPr>
                      <p:cNvPr id="156" name="Picture 4" descr="C:\Documents and Settings\Azdine\Mes documents\Mes images\Image9.png"/>
                      <p:cNvPicPr>
                        <a:picLocks noChangeAspect="1" noChangeArrowheads="1"/>
                      </p:cNvPicPr>
                      <p:nvPr/>
                    </p:nvPicPr>
                    <p:blipFill>
                      <a:blip r:embed="rId3"/>
                      <a:srcRect/>
                      <a:stretch>
                        <a:fillRect/>
                      </a:stretch>
                    </p:blipFill>
                    <p:spPr bwMode="auto">
                      <a:xfrm rot="10920000">
                        <a:off x="6437442" y="1331717"/>
                        <a:ext cx="1209675" cy="933450"/>
                      </a:xfrm>
                      <a:prstGeom prst="rect">
                        <a:avLst/>
                      </a:prstGeom>
                      <a:noFill/>
                    </p:spPr>
                  </p:pic>
                  <p:sp>
                    <p:nvSpPr>
                      <p:cNvPr id="157" name="Forme libre 156"/>
                      <p:cNvSpPr/>
                      <p:nvPr/>
                    </p:nvSpPr>
                    <p:spPr>
                      <a:xfrm rot="840000">
                        <a:off x="5990672" y="2993506"/>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158" name="Group 204"/>
                      <p:cNvGrpSpPr>
                        <a:grpSpLocks/>
                      </p:cNvGrpSpPr>
                      <p:nvPr/>
                    </p:nvGrpSpPr>
                    <p:grpSpPr bwMode="auto">
                      <a:xfrm rot="11460000">
                        <a:off x="7253745" y="1919332"/>
                        <a:ext cx="694799" cy="900000"/>
                        <a:chOff x="3833" y="890"/>
                        <a:chExt cx="1134" cy="1225"/>
                      </a:xfrm>
                      <a:solidFill>
                        <a:srgbClr val="FFC000"/>
                      </a:solidFill>
                    </p:grpSpPr>
                    <p:sp>
                      <p:nvSpPr>
                        <p:cNvPr id="172"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3"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4"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5"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6"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7"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8"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9"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59" name="Ellipse 158"/>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60" name="Ellipse 159"/>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161" name="Group 204"/>
                      <p:cNvGrpSpPr>
                        <a:grpSpLocks/>
                      </p:cNvGrpSpPr>
                      <p:nvPr/>
                    </p:nvGrpSpPr>
                    <p:grpSpPr bwMode="auto">
                      <a:xfrm rot="10620000">
                        <a:off x="6135719" y="1874814"/>
                        <a:ext cx="694799" cy="900000"/>
                        <a:chOff x="3833" y="890"/>
                        <a:chExt cx="1134" cy="1225"/>
                      </a:xfrm>
                      <a:solidFill>
                        <a:srgbClr val="FFC000"/>
                      </a:solidFill>
                    </p:grpSpPr>
                    <p:sp>
                      <p:nvSpPr>
                        <p:cNvPr id="164"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65"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66"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67"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68"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69"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0"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1"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62" name="Ellipse 161"/>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63" name="Ellipse 162"/>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grpSp>
                  <p:nvGrpSpPr>
                    <p:cNvPr id="152" name="Groupe 93"/>
                    <p:cNvGrpSpPr/>
                    <p:nvPr/>
                  </p:nvGrpSpPr>
                  <p:grpSpPr>
                    <a:xfrm rot="1020000">
                      <a:off x="5572132" y="2050911"/>
                      <a:ext cx="672228" cy="432000"/>
                      <a:chOff x="1366814" y="3526564"/>
                      <a:chExt cx="672228" cy="432000"/>
                    </a:xfrm>
                  </p:grpSpPr>
                  <p:sp>
                    <p:nvSpPr>
                      <p:cNvPr id="154" name="Forme libre 153"/>
                      <p:cNvSpPr/>
                      <p:nvPr/>
                    </p:nvSpPr>
                    <p:spPr>
                      <a:xfrm>
                        <a:off x="1643042" y="3526564"/>
                        <a:ext cx="396000" cy="43200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chemeClr val="accent4">
                          <a:lumMod val="75000"/>
                        </a:schemeClr>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55" name="Organigramme : Délai 13"/>
                      <p:cNvSpPr/>
                      <p:nvPr/>
                    </p:nvSpPr>
                    <p:spPr>
                      <a:xfrm rot="-10800000">
                        <a:off x="1366814" y="3571876"/>
                        <a:ext cx="285752" cy="357190"/>
                      </a:xfrm>
                      <a:prstGeom prst="flowChartDelay">
                        <a:avLst/>
                      </a:prstGeom>
                      <a:solidFill>
                        <a:schemeClr val="accent1">
                          <a:lumMod val="75000"/>
                        </a:schemeClr>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grpSp>
              <p:cxnSp>
                <p:nvCxnSpPr>
                  <p:cNvPr id="146" name="Connecteur droit avec flèche 145"/>
                  <p:cNvCxnSpPr/>
                  <p:nvPr/>
                </p:nvCxnSpPr>
                <p:spPr>
                  <a:xfrm>
                    <a:off x="2462613" y="2877011"/>
                    <a:ext cx="252000" cy="71438"/>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147" name="Connecteur droit avec flèche 146"/>
                  <p:cNvCxnSpPr/>
                  <p:nvPr/>
                </p:nvCxnSpPr>
                <p:spPr>
                  <a:xfrm>
                    <a:off x="1285853" y="2068402"/>
                    <a:ext cx="642942" cy="357190"/>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sp>
                <p:nvSpPr>
                  <p:cNvPr id="148" name="Accolade fermante 147"/>
                  <p:cNvSpPr/>
                  <p:nvPr/>
                </p:nvSpPr>
                <p:spPr>
                  <a:xfrm rot="6600000">
                    <a:off x="2812839" y="3006477"/>
                    <a:ext cx="180000" cy="612000"/>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9" name="Connecteur droit avec flèche 148"/>
                  <p:cNvCxnSpPr/>
                  <p:nvPr/>
                </p:nvCxnSpPr>
                <p:spPr>
                  <a:xfrm flipV="1">
                    <a:off x="2285985" y="1885655"/>
                    <a:ext cx="600276" cy="468499"/>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grpSp>
            <p:sp>
              <p:nvSpPr>
                <p:cNvPr id="144" name="ZoneTexte 143"/>
                <p:cNvSpPr txBox="1"/>
                <p:nvPr/>
              </p:nvSpPr>
              <p:spPr>
                <a:xfrm>
                  <a:off x="2012665" y="2223307"/>
                  <a:ext cx="428628" cy="276999"/>
                </a:xfrm>
                <a:prstGeom prst="rect">
                  <a:avLst/>
                </a:prstGeom>
                <a:noFill/>
              </p:spPr>
              <p:txBody>
                <a:bodyPr wrap="square" rtlCol="0">
                  <a:spAutoFit/>
                </a:bodyPr>
                <a:lstStyle/>
                <a:p>
                  <a:r>
                    <a:rPr lang="fr-FR" sz="1200" b="1" dirty="0">
                      <a:solidFill>
                        <a:schemeClr val="bg1"/>
                      </a:solidFill>
                    </a:rPr>
                    <a:t>C2</a:t>
                  </a:r>
                </a:p>
              </p:txBody>
            </p:sp>
          </p:grpSp>
          <p:sp>
            <p:nvSpPr>
              <p:cNvPr id="133" name="ZoneTexte 132"/>
              <p:cNvSpPr txBox="1"/>
              <p:nvPr/>
            </p:nvSpPr>
            <p:spPr>
              <a:xfrm>
                <a:off x="2352660" y="3373434"/>
                <a:ext cx="1285884" cy="307777"/>
              </a:xfrm>
              <a:prstGeom prst="rect">
                <a:avLst/>
              </a:prstGeom>
              <a:noFill/>
            </p:spPr>
            <p:txBody>
              <a:bodyPr wrap="square" rtlCol="0">
                <a:spAutoFit/>
              </a:bodyPr>
              <a:lstStyle/>
              <a:p>
                <a:r>
                  <a:rPr lang="fr-FR" sz="1400" b="1" dirty="0">
                    <a:solidFill>
                      <a:schemeClr val="tx2"/>
                    </a:solidFill>
                  </a:rPr>
                  <a:t>C3 convertase </a:t>
                </a:r>
              </a:p>
            </p:txBody>
          </p:sp>
          <p:sp>
            <p:nvSpPr>
              <p:cNvPr id="136" name="ZoneTexte 135"/>
              <p:cNvSpPr txBox="1"/>
              <p:nvPr/>
            </p:nvSpPr>
            <p:spPr>
              <a:xfrm>
                <a:off x="2924164" y="1717196"/>
                <a:ext cx="428628" cy="276999"/>
              </a:xfrm>
              <a:prstGeom prst="rect">
                <a:avLst/>
              </a:prstGeom>
              <a:noFill/>
            </p:spPr>
            <p:txBody>
              <a:bodyPr wrap="square" rtlCol="0">
                <a:spAutoFit/>
              </a:bodyPr>
              <a:lstStyle/>
              <a:p>
                <a:r>
                  <a:rPr lang="fr-FR" sz="1200" b="1" dirty="0">
                    <a:solidFill>
                      <a:schemeClr val="bg1"/>
                    </a:solidFill>
                  </a:rPr>
                  <a:t>C2b</a:t>
                </a:r>
              </a:p>
            </p:txBody>
          </p:sp>
          <p:sp>
            <p:nvSpPr>
              <p:cNvPr id="139" name="ZoneTexte 138"/>
              <p:cNvSpPr txBox="1"/>
              <p:nvPr/>
            </p:nvSpPr>
            <p:spPr>
              <a:xfrm>
                <a:off x="2957502" y="2973793"/>
                <a:ext cx="428628" cy="276999"/>
              </a:xfrm>
              <a:prstGeom prst="rect">
                <a:avLst/>
              </a:prstGeom>
              <a:noFill/>
            </p:spPr>
            <p:txBody>
              <a:bodyPr wrap="square" rtlCol="0">
                <a:spAutoFit/>
              </a:bodyPr>
              <a:lstStyle/>
              <a:p>
                <a:r>
                  <a:rPr lang="fr-FR" sz="1200" b="1" dirty="0">
                    <a:solidFill>
                      <a:schemeClr val="bg1"/>
                    </a:solidFill>
                  </a:rPr>
                  <a:t>C2a</a:t>
                </a:r>
              </a:p>
            </p:txBody>
          </p:sp>
          <p:sp>
            <p:nvSpPr>
              <p:cNvPr id="140" name="ZoneTexte 139"/>
              <p:cNvSpPr txBox="1"/>
              <p:nvPr/>
            </p:nvSpPr>
            <p:spPr>
              <a:xfrm>
                <a:off x="2157988" y="2710773"/>
                <a:ext cx="428628" cy="276999"/>
              </a:xfrm>
              <a:prstGeom prst="rect">
                <a:avLst/>
              </a:prstGeom>
              <a:noFill/>
            </p:spPr>
            <p:txBody>
              <a:bodyPr wrap="square" rtlCol="0">
                <a:spAutoFit/>
              </a:bodyPr>
              <a:lstStyle/>
              <a:p>
                <a:r>
                  <a:rPr lang="fr-FR" sz="1200" b="1" dirty="0">
                    <a:solidFill>
                      <a:schemeClr val="bg1"/>
                    </a:solidFill>
                  </a:rPr>
                  <a:t>C4b</a:t>
                </a:r>
              </a:p>
            </p:txBody>
          </p:sp>
        </p:grpSp>
        <p:sp>
          <p:nvSpPr>
            <p:cNvPr id="114" name="ZoneTexte 113"/>
            <p:cNvSpPr txBox="1"/>
            <p:nvPr/>
          </p:nvSpPr>
          <p:spPr>
            <a:xfrm>
              <a:off x="2629478" y="2934625"/>
              <a:ext cx="428628" cy="276999"/>
            </a:xfrm>
            <a:prstGeom prst="rect">
              <a:avLst/>
            </a:prstGeom>
            <a:noFill/>
          </p:spPr>
          <p:txBody>
            <a:bodyPr wrap="square" rtlCol="0">
              <a:spAutoFit/>
            </a:bodyPr>
            <a:lstStyle/>
            <a:p>
              <a:r>
                <a:rPr lang="fr-FR" sz="1200" b="1" dirty="0">
                  <a:solidFill>
                    <a:schemeClr val="bg1"/>
                  </a:solidFill>
                </a:rPr>
                <a:t>C4b</a:t>
              </a:r>
            </a:p>
          </p:txBody>
        </p:sp>
      </p:grpSp>
      <p:sp>
        <p:nvSpPr>
          <p:cNvPr id="182" name="ZoneTexte 181"/>
          <p:cNvSpPr txBox="1"/>
          <p:nvPr/>
        </p:nvSpPr>
        <p:spPr>
          <a:xfrm>
            <a:off x="500034" y="2714620"/>
            <a:ext cx="4000528" cy="2677656"/>
          </a:xfrm>
          <a:prstGeom prst="rect">
            <a:avLst/>
          </a:prstGeom>
          <a:noFill/>
        </p:spPr>
        <p:txBody>
          <a:bodyPr wrap="square" rtlCol="0">
            <a:spAutoFit/>
          </a:bodyPr>
          <a:lstStyle/>
          <a:p>
            <a:r>
              <a:rPr lang="fr-FR" sz="1400" dirty="0"/>
              <a:t>Le C4b fixé à l’activateur devient un accepteur du C2 pour former un complexe C4b-C2.</a:t>
            </a:r>
          </a:p>
          <a:p>
            <a:endParaRPr lang="fr-FR" sz="1400" dirty="0"/>
          </a:p>
          <a:p>
            <a:r>
              <a:rPr lang="fr-FR" sz="1400" dirty="0"/>
              <a:t>Le C2 fixé devient la cible du C1s qui le clive en :</a:t>
            </a:r>
          </a:p>
          <a:p>
            <a:r>
              <a:rPr lang="fr-FR" sz="1400" dirty="0"/>
              <a:t>C2b qui est libéré.</a:t>
            </a:r>
          </a:p>
          <a:p>
            <a:r>
              <a:rPr lang="fr-FR" sz="1400" dirty="0"/>
              <a:t>C2a qui reste fixé au C4b et  porte une activité enzymatique (sérine protéase)</a:t>
            </a:r>
          </a:p>
          <a:p>
            <a:endParaRPr lang="fr-FR" sz="1400" dirty="0"/>
          </a:p>
          <a:p>
            <a:r>
              <a:rPr lang="fr-FR" sz="1400" b="1" dirty="0">
                <a:solidFill>
                  <a:srgbClr val="FF0000"/>
                </a:solidFill>
              </a:rPr>
              <a:t>Le complexe C4bC2a constitue la C3 convertase de la voie classique</a:t>
            </a:r>
            <a:r>
              <a:rPr lang="fr-FR" sz="1400" dirty="0"/>
              <a:t> (l’activité enzymatique est portée par le fragment C2a).</a:t>
            </a:r>
          </a:p>
          <a:p>
            <a:r>
              <a:rPr lang="fr-FR" sz="1400" dirty="0"/>
              <a:t>  </a:t>
            </a:r>
          </a:p>
        </p:txBody>
      </p:sp>
      <p:sp>
        <p:nvSpPr>
          <p:cNvPr id="107" name="ZoneTexte 106"/>
          <p:cNvSpPr txBox="1"/>
          <p:nvPr/>
        </p:nvSpPr>
        <p:spPr>
          <a:xfrm>
            <a:off x="2786050"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classique </a:t>
            </a:r>
          </a:p>
        </p:txBody>
      </p:sp>
      <p:sp>
        <p:nvSpPr>
          <p:cNvPr id="57" name="Rectangle 56"/>
          <p:cNvSpPr/>
          <p:nvPr/>
        </p:nvSpPr>
        <p:spPr>
          <a:xfrm>
            <a:off x="3521068" y="1233058"/>
            <a:ext cx="1928826" cy="338554"/>
          </a:xfrm>
          <a:prstGeom prst="rect">
            <a:avLst/>
          </a:prstGeom>
          <a:solidFill>
            <a:srgbClr val="FFC000"/>
          </a:solidFill>
        </p:spPr>
        <p:txBody>
          <a:bodyPr wrap="square">
            <a:spAutoFit/>
          </a:bodyPr>
          <a:lstStyle/>
          <a:p>
            <a:pPr algn="just"/>
            <a:r>
              <a:rPr lang="fr-FR" sz="1600" b="1" dirty="0">
                <a:solidFill>
                  <a:schemeClr val="tx2"/>
                </a:solidFill>
              </a:rPr>
              <a:t>c.  Activation du C2</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145139" cy="369332"/>
          </a:xfrm>
          <a:prstGeom prst="rect">
            <a:avLst/>
          </a:prstGeom>
        </p:spPr>
        <p:txBody>
          <a:bodyPr wrap="none">
            <a:spAutoFit/>
          </a:bodyPr>
          <a:lstStyle/>
          <a:p>
            <a:pPr marL="342900" indent="-342900" algn="ctr">
              <a:buFont typeface="+mj-lt"/>
              <a:buAutoNum type="arabicPeriod"/>
            </a:pPr>
            <a:r>
              <a:rPr lang="fr-FR" dirty="0">
                <a:solidFill>
                  <a:schemeClr val="bg1"/>
                </a:solidFill>
                <a:effectLst>
                  <a:outerShdw blurRad="38100" dist="38100" dir="2700000" algn="tl">
                    <a:srgbClr val="000000">
                      <a:alpha val="43137"/>
                    </a:srgbClr>
                  </a:outerShdw>
                </a:effectLst>
              </a:rPr>
              <a:t>La voie classique </a:t>
            </a:r>
          </a:p>
        </p:txBody>
      </p:sp>
      <p:grpSp>
        <p:nvGrpSpPr>
          <p:cNvPr id="4" name="Groupe 154"/>
          <p:cNvGrpSpPr/>
          <p:nvPr/>
        </p:nvGrpSpPr>
        <p:grpSpPr>
          <a:xfrm>
            <a:off x="4857753" y="2428868"/>
            <a:ext cx="4071965" cy="2779397"/>
            <a:chOff x="5000607" y="1149671"/>
            <a:chExt cx="4071987" cy="2350767"/>
          </a:xfrm>
        </p:grpSpPr>
        <p:sp>
          <p:nvSpPr>
            <p:cNvPr id="134" name="Forme libre 133"/>
            <p:cNvSpPr/>
            <p:nvPr/>
          </p:nvSpPr>
          <p:spPr>
            <a:xfrm rot="1200000">
              <a:off x="8270852" y="2556165"/>
              <a:ext cx="386113" cy="38771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chemeClr val="accent4">
                <a:lumMod val="75000"/>
              </a:schemeClr>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grpSp>
          <p:nvGrpSpPr>
            <p:cNvPr id="5" name="Groupe 108"/>
            <p:cNvGrpSpPr/>
            <p:nvPr/>
          </p:nvGrpSpPr>
          <p:grpSpPr>
            <a:xfrm>
              <a:off x="5000607" y="1149671"/>
              <a:ext cx="3945718" cy="1875930"/>
              <a:chOff x="5000607" y="1142986"/>
              <a:chExt cx="3945718" cy="1875930"/>
            </a:xfrm>
          </p:grpSpPr>
          <p:grpSp>
            <p:nvGrpSpPr>
              <p:cNvPr id="6" name="Groupe 57"/>
              <p:cNvGrpSpPr/>
              <p:nvPr/>
            </p:nvGrpSpPr>
            <p:grpSpPr>
              <a:xfrm>
                <a:off x="5000607" y="1142986"/>
                <a:ext cx="3945718" cy="1875930"/>
                <a:chOff x="4322870" y="734723"/>
                <a:chExt cx="4046752" cy="2090225"/>
              </a:xfrm>
            </p:grpSpPr>
            <p:sp>
              <p:nvSpPr>
                <p:cNvPr id="59" name="Forme libre 58"/>
                <p:cNvSpPr/>
                <p:nvPr/>
              </p:nvSpPr>
              <p:spPr>
                <a:xfrm rot="540000">
                  <a:off x="6674953" y="1159306"/>
                  <a:ext cx="357190" cy="610876"/>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60" name="Rectangle à coins arrondis 59"/>
                <p:cNvSpPr/>
                <p:nvPr/>
              </p:nvSpPr>
              <p:spPr>
                <a:xfrm rot="1560000">
                  <a:off x="8045622" y="2464948"/>
                  <a:ext cx="324000" cy="360000"/>
                </a:xfrm>
                <a:prstGeom prst="roundRect">
                  <a:avLst/>
                </a:pr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nvGrpSpPr>
                <p:cNvPr id="7" name="Groupe 150"/>
                <p:cNvGrpSpPr/>
                <p:nvPr/>
              </p:nvGrpSpPr>
              <p:grpSpPr>
                <a:xfrm>
                  <a:off x="4322870" y="734723"/>
                  <a:ext cx="3956431" cy="2090201"/>
                  <a:chOff x="2425112" y="510885"/>
                  <a:chExt cx="3956431" cy="2090201"/>
                </a:xfrm>
              </p:grpSpPr>
              <p:grpSp>
                <p:nvGrpSpPr>
                  <p:cNvPr id="8" name="Groupe 40"/>
                  <p:cNvGrpSpPr/>
                  <p:nvPr/>
                </p:nvGrpSpPr>
                <p:grpSpPr>
                  <a:xfrm rot="-540000">
                    <a:off x="2425112" y="510885"/>
                    <a:ext cx="3956431" cy="2090201"/>
                    <a:chOff x="5990666" y="1331717"/>
                    <a:chExt cx="3956431" cy="2090201"/>
                  </a:xfrm>
                </p:grpSpPr>
                <p:pic>
                  <p:nvPicPr>
                    <p:cNvPr id="67" name="Picture 4" descr="C:\Documents and Settings\Azdine\Mes documents\Mes images\Image9.png"/>
                    <p:cNvPicPr>
                      <a:picLocks noChangeAspect="1" noChangeArrowheads="1"/>
                    </p:cNvPicPr>
                    <p:nvPr/>
                  </p:nvPicPr>
                  <p:blipFill>
                    <a:blip r:embed="rId3"/>
                    <a:srcRect/>
                    <a:stretch>
                      <a:fillRect/>
                    </a:stretch>
                  </p:blipFill>
                  <p:spPr bwMode="auto">
                    <a:xfrm rot="10920000">
                      <a:off x="6437442" y="1331717"/>
                      <a:ext cx="1209675" cy="933450"/>
                    </a:xfrm>
                    <a:prstGeom prst="rect">
                      <a:avLst/>
                    </a:prstGeom>
                    <a:noFill/>
                  </p:spPr>
                </p:pic>
                <p:sp>
                  <p:nvSpPr>
                    <p:cNvPr id="68" name="Forme libre 67"/>
                    <p:cNvSpPr/>
                    <p:nvPr/>
                  </p:nvSpPr>
                  <p:spPr>
                    <a:xfrm rot="840000">
                      <a:off x="5990666" y="2993290"/>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9" name="Group 204"/>
                    <p:cNvGrpSpPr>
                      <a:grpSpLocks/>
                    </p:cNvGrpSpPr>
                    <p:nvPr/>
                  </p:nvGrpSpPr>
                  <p:grpSpPr bwMode="auto">
                    <a:xfrm rot="11460000">
                      <a:off x="7253745" y="1919332"/>
                      <a:ext cx="694799" cy="900000"/>
                      <a:chOff x="3833" y="890"/>
                      <a:chExt cx="1134" cy="1225"/>
                    </a:xfrm>
                    <a:solidFill>
                      <a:srgbClr val="FFC000"/>
                    </a:solidFill>
                  </p:grpSpPr>
                  <p:sp>
                    <p:nvSpPr>
                      <p:cNvPr id="83"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84"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85"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86"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87"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8"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9"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90"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70" name="Ellipse 69"/>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71" name="Ellipse 70"/>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10" name="Group 204"/>
                    <p:cNvGrpSpPr>
                      <a:grpSpLocks/>
                    </p:cNvGrpSpPr>
                    <p:nvPr/>
                  </p:nvGrpSpPr>
                  <p:grpSpPr bwMode="auto">
                    <a:xfrm rot="10620000">
                      <a:off x="6135719" y="1874814"/>
                      <a:ext cx="694799" cy="900000"/>
                      <a:chOff x="3833" y="890"/>
                      <a:chExt cx="1134" cy="1225"/>
                    </a:xfrm>
                    <a:solidFill>
                      <a:srgbClr val="FFC000"/>
                    </a:solidFill>
                  </p:grpSpPr>
                  <p:sp>
                    <p:nvSpPr>
                      <p:cNvPr id="75"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6"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7"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8"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9"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0"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1"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2"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73" name="Ellipse 72"/>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74" name="Ellipse 73"/>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grpSp>
                <p:nvGrpSpPr>
                  <p:cNvPr id="11" name="Groupe 93"/>
                  <p:cNvGrpSpPr/>
                  <p:nvPr/>
                </p:nvGrpSpPr>
                <p:grpSpPr>
                  <a:xfrm rot="1020000">
                    <a:off x="4786212" y="1875991"/>
                    <a:ext cx="1034083" cy="470638"/>
                    <a:chOff x="561828" y="3535333"/>
                    <a:chExt cx="1034083" cy="470638"/>
                  </a:xfrm>
                </p:grpSpPr>
                <p:sp>
                  <p:nvSpPr>
                    <p:cNvPr id="65" name="Forme libre 64"/>
                    <p:cNvSpPr/>
                    <p:nvPr/>
                  </p:nvSpPr>
                  <p:spPr>
                    <a:xfrm rot="21060000">
                      <a:off x="561828" y="3573972"/>
                      <a:ext cx="396000" cy="431999"/>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chemeClr val="accent4">
                        <a:lumMod val="75000"/>
                      </a:schemeClr>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66" name="Organigramme : Délai 65"/>
                    <p:cNvSpPr/>
                    <p:nvPr/>
                  </p:nvSpPr>
                  <p:spPr>
                    <a:xfrm rot="10920000">
                      <a:off x="1310159" y="3535333"/>
                      <a:ext cx="285752" cy="357190"/>
                    </a:xfrm>
                    <a:prstGeom prst="flowChartDelay">
                      <a:avLst/>
                    </a:prstGeom>
                    <a:solidFill>
                      <a:schemeClr val="accent1">
                        <a:lumMod val="75000"/>
                      </a:schemeClr>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grpSp>
            <p:sp>
              <p:nvSpPr>
                <p:cNvPr id="62" name="Forme libre 61"/>
                <p:cNvSpPr/>
                <p:nvPr/>
              </p:nvSpPr>
              <p:spPr>
                <a:xfrm rot="480000">
                  <a:off x="7511601" y="1032668"/>
                  <a:ext cx="324000" cy="252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cxnSp>
            <p:nvCxnSpPr>
              <p:cNvPr id="91" name="Connecteur droit avec flèche 90"/>
              <p:cNvCxnSpPr>
                <a:endCxn id="62" idx="4"/>
              </p:cNvCxnSpPr>
              <p:nvPr/>
            </p:nvCxnSpPr>
            <p:spPr>
              <a:xfrm flipV="1">
                <a:off x="7727973" y="1635715"/>
                <a:ext cx="527242" cy="208949"/>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cxnSp>
            <p:nvCxnSpPr>
              <p:cNvPr id="92" name="Connecteur droit avec flèche 91"/>
              <p:cNvCxnSpPr/>
              <p:nvPr/>
            </p:nvCxnSpPr>
            <p:spPr>
              <a:xfrm rot="16200000" flipH="1">
                <a:off x="7670853" y="1973222"/>
                <a:ext cx="377963" cy="432000"/>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100" name="Connecteur droit avec flèche 99"/>
              <p:cNvCxnSpPr/>
              <p:nvPr/>
            </p:nvCxnSpPr>
            <p:spPr>
              <a:xfrm flipV="1">
                <a:off x="7525283" y="2046278"/>
                <a:ext cx="21713" cy="279013"/>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grpSp>
        <p:sp>
          <p:nvSpPr>
            <p:cNvPr id="124" name="ZoneTexte 123"/>
            <p:cNvSpPr txBox="1"/>
            <p:nvPr/>
          </p:nvSpPr>
          <p:spPr>
            <a:xfrm>
              <a:off x="7286644" y="1649735"/>
              <a:ext cx="428628" cy="276999"/>
            </a:xfrm>
            <a:prstGeom prst="rect">
              <a:avLst/>
            </a:prstGeom>
            <a:noFill/>
          </p:spPr>
          <p:txBody>
            <a:bodyPr wrap="square" rtlCol="0">
              <a:spAutoFit/>
            </a:bodyPr>
            <a:lstStyle/>
            <a:p>
              <a:r>
                <a:rPr lang="fr-FR" sz="1200" b="1" dirty="0"/>
                <a:t>C3</a:t>
              </a:r>
            </a:p>
          </p:txBody>
        </p:sp>
        <p:sp>
          <p:nvSpPr>
            <p:cNvPr id="126" name="ZoneTexte 125"/>
            <p:cNvSpPr txBox="1"/>
            <p:nvPr/>
          </p:nvSpPr>
          <p:spPr>
            <a:xfrm>
              <a:off x="8051824" y="1385466"/>
              <a:ext cx="428628" cy="276999"/>
            </a:xfrm>
            <a:prstGeom prst="rect">
              <a:avLst/>
            </a:prstGeom>
            <a:noFill/>
          </p:spPr>
          <p:txBody>
            <a:bodyPr wrap="square" rtlCol="0">
              <a:spAutoFit/>
            </a:bodyPr>
            <a:lstStyle/>
            <a:p>
              <a:r>
                <a:rPr lang="fr-FR" sz="1200" b="1" dirty="0"/>
                <a:t>C3a</a:t>
              </a:r>
            </a:p>
          </p:txBody>
        </p:sp>
        <p:grpSp>
          <p:nvGrpSpPr>
            <p:cNvPr id="12" name="Groupe 131"/>
            <p:cNvGrpSpPr/>
            <p:nvPr/>
          </p:nvGrpSpPr>
          <p:grpSpPr>
            <a:xfrm>
              <a:off x="7786710" y="2549719"/>
              <a:ext cx="1285884" cy="950719"/>
              <a:chOff x="7023116" y="2370130"/>
              <a:chExt cx="1285884" cy="950719"/>
            </a:xfrm>
          </p:grpSpPr>
          <p:sp>
            <p:nvSpPr>
              <p:cNvPr id="95" name="Accolade fermante 94"/>
              <p:cNvSpPr/>
              <p:nvPr/>
            </p:nvSpPr>
            <p:spPr>
              <a:xfrm rot="6600000">
                <a:off x="7534705" y="2416829"/>
                <a:ext cx="180000" cy="900000"/>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5" name="ZoneTexte 124"/>
              <p:cNvSpPr txBox="1"/>
              <p:nvPr/>
            </p:nvSpPr>
            <p:spPr>
              <a:xfrm>
                <a:off x="7808934" y="2543784"/>
                <a:ext cx="428628" cy="276999"/>
              </a:xfrm>
              <a:prstGeom prst="rect">
                <a:avLst/>
              </a:prstGeom>
              <a:noFill/>
            </p:spPr>
            <p:txBody>
              <a:bodyPr wrap="square" rtlCol="0">
                <a:spAutoFit/>
              </a:bodyPr>
              <a:lstStyle/>
              <a:p>
                <a:r>
                  <a:rPr lang="fr-FR" sz="1200" b="1" dirty="0"/>
                  <a:t>C3b</a:t>
                </a:r>
              </a:p>
            </p:txBody>
          </p:sp>
          <p:sp>
            <p:nvSpPr>
              <p:cNvPr id="129" name="ZoneTexte 128"/>
              <p:cNvSpPr txBox="1"/>
              <p:nvPr/>
            </p:nvSpPr>
            <p:spPr>
              <a:xfrm>
                <a:off x="7202506" y="2370130"/>
                <a:ext cx="428628" cy="276999"/>
              </a:xfrm>
              <a:prstGeom prst="rect">
                <a:avLst/>
              </a:prstGeom>
              <a:noFill/>
            </p:spPr>
            <p:txBody>
              <a:bodyPr wrap="square" rtlCol="0">
                <a:spAutoFit/>
              </a:bodyPr>
              <a:lstStyle/>
              <a:p>
                <a:r>
                  <a:rPr lang="fr-FR" sz="1200" b="1" dirty="0">
                    <a:solidFill>
                      <a:schemeClr val="bg1"/>
                    </a:solidFill>
                  </a:rPr>
                  <a:t>C4b</a:t>
                </a:r>
              </a:p>
            </p:txBody>
          </p:sp>
          <p:sp>
            <p:nvSpPr>
              <p:cNvPr id="131" name="ZoneTexte 130"/>
              <p:cNvSpPr txBox="1"/>
              <p:nvPr/>
            </p:nvSpPr>
            <p:spPr>
              <a:xfrm>
                <a:off x="7023116" y="3013072"/>
                <a:ext cx="1285884" cy="307777"/>
              </a:xfrm>
              <a:prstGeom prst="rect">
                <a:avLst/>
              </a:prstGeom>
              <a:noFill/>
            </p:spPr>
            <p:txBody>
              <a:bodyPr wrap="square" rtlCol="0">
                <a:spAutoFit/>
              </a:bodyPr>
              <a:lstStyle/>
              <a:p>
                <a:r>
                  <a:rPr lang="fr-FR" sz="1400" b="1" dirty="0">
                    <a:solidFill>
                      <a:schemeClr val="tx2"/>
                    </a:solidFill>
                  </a:rPr>
                  <a:t>C5 convertase </a:t>
                </a:r>
              </a:p>
            </p:txBody>
          </p:sp>
          <p:sp>
            <p:nvSpPr>
              <p:cNvPr id="128" name="ZoneTexte 127"/>
              <p:cNvSpPr txBox="1"/>
              <p:nvPr/>
            </p:nvSpPr>
            <p:spPr>
              <a:xfrm>
                <a:off x="7496196" y="2459646"/>
                <a:ext cx="428628" cy="276999"/>
              </a:xfrm>
              <a:prstGeom prst="rect">
                <a:avLst/>
              </a:prstGeom>
              <a:noFill/>
            </p:spPr>
            <p:txBody>
              <a:bodyPr wrap="square" rtlCol="0">
                <a:spAutoFit/>
              </a:bodyPr>
              <a:lstStyle/>
              <a:p>
                <a:r>
                  <a:rPr lang="fr-FR" sz="1200" b="1" dirty="0">
                    <a:solidFill>
                      <a:schemeClr val="bg1"/>
                    </a:solidFill>
                  </a:rPr>
                  <a:t>C2a</a:t>
                </a:r>
              </a:p>
            </p:txBody>
          </p:sp>
        </p:grpSp>
        <p:sp>
          <p:nvSpPr>
            <p:cNvPr id="135" name="Organigramme : Délai 134"/>
            <p:cNvSpPr/>
            <p:nvPr/>
          </p:nvSpPr>
          <p:spPr>
            <a:xfrm rot="11400000">
              <a:off x="7039309" y="2301733"/>
              <a:ext cx="278618" cy="320570"/>
            </a:xfrm>
            <a:prstGeom prst="flowChartDelay">
              <a:avLst/>
            </a:prstGeom>
            <a:solidFill>
              <a:schemeClr val="accent1">
                <a:lumMod val="75000"/>
              </a:schemeClr>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37" name="ZoneTexte 136"/>
            <p:cNvSpPr txBox="1"/>
            <p:nvPr/>
          </p:nvSpPr>
          <p:spPr>
            <a:xfrm>
              <a:off x="6975492" y="2326015"/>
              <a:ext cx="428628" cy="276999"/>
            </a:xfrm>
            <a:prstGeom prst="rect">
              <a:avLst/>
            </a:prstGeom>
            <a:noFill/>
          </p:spPr>
          <p:txBody>
            <a:bodyPr wrap="square" rtlCol="0">
              <a:spAutoFit/>
            </a:bodyPr>
            <a:lstStyle/>
            <a:p>
              <a:r>
                <a:rPr lang="fr-FR" sz="1200" b="1" dirty="0">
                  <a:solidFill>
                    <a:schemeClr val="bg1"/>
                  </a:solidFill>
                </a:rPr>
                <a:t>C4b</a:t>
              </a:r>
            </a:p>
          </p:txBody>
        </p:sp>
        <p:sp>
          <p:nvSpPr>
            <p:cNvPr id="138" name="ZoneTexte 137"/>
            <p:cNvSpPr txBox="1"/>
            <p:nvPr/>
          </p:nvSpPr>
          <p:spPr>
            <a:xfrm>
              <a:off x="7286644" y="2384753"/>
              <a:ext cx="428628" cy="276999"/>
            </a:xfrm>
            <a:prstGeom prst="rect">
              <a:avLst/>
            </a:prstGeom>
            <a:noFill/>
          </p:spPr>
          <p:txBody>
            <a:bodyPr wrap="square" rtlCol="0">
              <a:spAutoFit/>
            </a:bodyPr>
            <a:lstStyle/>
            <a:p>
              <a:r>
                <a:rPr lang="fr-FR" sz="1200" b="1" dirty="0">
                  <a:solidFill>
                    <a:schemeClr val="bg1"/>
                  </a:solidFill>
                </a:rPr>
                <a:t>C2a</a:t>
              </a:r>
            </a:p>
          </p:txBody>
        </p:sp>
      </p:grpSp>
      <p:sp>
        <p:nvSpPr>
          <p:cNvPr id="183" name="ZoneTexte 182"/>
          <p:cNvSpPr txBox="1"/>
          <p:nvPr/>
        </p:nvSpPr>
        <p:spPr>
          <a:xfrm>
            <a:off x="357158" y="2714620"/>
            <a:ext cx="4786346" cy="1892826"/>
          </a:xfrm>
          <a:prstGeom prst="rect">
            <a:avLst/>
          </a:prstGeom>
          <a:noFill/>
        </p:spPr>
        <p:txBody>
          <a:bodyPr wrap="square" rtlCol="0">
            <a:spAutoFit/>
          </a:bodyPr>
          <a:lstStyle/>
          <a:p>
            <a:r>
              <a:rPr lang="fr-FR" sz="1400" dirty="0"/>
              <a:t>La C3 convertase clive le composant C3 et libère 2 fragments :</a:t>
            </a:r>
          </a:p>
          <a:p>
            <a:endParaRPr lang="fr-FR" sz="1400" dirty="0"/>
          </a:p>
          <a:p>
            <a:pPr>
              <a:buFont typeface="Wingdings" pitchFamily="2" charset="2"/>
              <a:buChar char="§"/>
            </a:pPr>
            <a:r>
              <a:rPr lang="fr-FR" sz="1400" dirty="0"/>
              <a:t>   Un petit fragment : C3a (</a:t>
            </a:r>
            <a:r>
              <a:rPr lang="fr-FR" sz="1400" dirty="0" err="1"/>
              <a:t>anaphylatoxine</a:t>
            </a:r>
            <a:r>
              <a:rPr lang="fr-FR" sz="1400" dirty="0"/>
              <a:t>)</a:t>
            </a:r>
          </a:p>
          <a:p>
            <a:endParaRPr lang="fr-FR" sz="500" dirty="0"/>
          </a:p>
          <a:p>
            <a:pPr>
              <a:buFont typeface="Wingdings" pitchFamily="2" charset="2"/>
              <a:buChar char="§"/>
            </a:pPr>
            <a:r>
              <a:rPr lang="fr-FR" sz="1400" dirty="0"/>
              <a:t>   Un grand fragment : C3b  qui se fixe à la C3 convertase.</a:t>
            </a:r>
          </a:p>
          <a:p>
            <a:r>
              <a:rPr lang="fr-FR" sz="1400" dirty="0"/>
              <a:t> </a:t>
            </a:r>
          </a:p>
          <a:p>
            <a:r>
              <a:rPr lang="fr-FR" sz="1400" dirty="0"/>
              <a:t>Le complexe </a:t>
            </a:r>
            <a:r>
              <a:rPr lang="fr-FR" sz="1400" dirty="0" err="1"/>
              <a:t>trimoléculaire</a:t>
            </a:r>
            <a:r>
              <a:rPr lang="fr-FR" sz="1400" dirty="0"/>
              <a:t> C4bC2aC3b constitue la </a:t>
            </a:r>
            <a:r>
              <a:rPr lang="fr-FR" sz="1400" b="1" dirty="0">
                <a:solidFill>
                  <a:srgbClr val="FF0000"/>
                </a:solidFill>
              </a:rPr>
              <a:t>C5 convertase de la voie classique</a:t>
            </a:r>
            <a:r>
              <a:rPr lang="fr-FR" sz="1400" dirty="0"/>
              <a:t> (l’activité enzymatique est portée par le fragment C2a).</a:t>
            </a:r>
          </a:p>
        </p:txBody>
      </p:sp>
      <p:sp>
        <p:nvSpPr>
          <p:cNvPr id="107" name="ZoneTexte 106"/>
          <p:cNvSpPr txBox="1"/>
          <p:nvPr/>
        </p:nvSpPr>
        <p:spPr>
          <a:xfrm>
            <a:off x="2786050"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classique </a:t>
            </a:r>
          </a:p>
        </p:txBody>
      </p:sp>
      <p:sp>
        <p:nvSpPr>
          <p:cNvPr id="57" name="Rectangle 56"/>
          <p:cNvSpPr/>
          <p:nvPr/>
        </p:nvSpPr>
        <p:spPr>
          <a:xfrm>
            <a:off x="3471854" y="1291796"/>
            <a:ext cx="1928826" cy="338554"/>
          </a:xfrm>
          <a:prstGeom prst="rect">
            <a:avLst/>
          </a:prstGeom>
          <a:solidFill>
            <a:srgbClr val="FFC000"/>
          </a:solidFill>
        </p:spPr>
        <p:txBody>
          <a:bodyPr wrap="square">
            <a:spAutoFit/>
          </a:bodyPr>
          <a:lstStyle/>
          <a:p>
            <a:pPr algn="just"/>
            <a:r>
              <a:rPr lang="fr-FR" sz="1600" b="1" dirty="0">
                <a:solidFill>
                  <a:schemeClr val="tx2"/>
                </a:solidFill>
              </a:rPr>
              <a:t>d.  Activation du C3</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145139" cy="369332"/>
          </a:xfrm>
          <a:prstGeom prst="rect">
            <a:avLst/>
          </a:prstGeom>
        </p:spPr>
        <p:txBody>
          <a:bodyPr wrap="none">
            <a:spAutoFit/>
          </a:bodyPr>
          <a:lstStyle/>
          <a:p>
            <a:pPr marL="342900" indent="-342900" algn="ctr">
              <a:buFont typeface="+mj-lt"/>
              <a:buAutoNum type="arabicPeriod"/>
            </a:pPr>
            <a:r>
              <a:rPr lang="fr-FR" dirty="0">
                <a:solidFill>
                  <a:schemeClr val="bg1"/>
                </a:solidFill>
                <a:effectLst>
                  <a:outerShdw blurRad="38100" dist="38100" dir="2700000" algn="tl">
                    <a:srgbClr val="000000">
                      <a:alpha val="43137"/>
                    </a:srgbClr>
                  </a:outerShdw>
                </a:effectLst>
              </a:rPr>
              <a:t>La voie classique </a:t>
            </a:r>
          </a:p>
        </p:txBody>
      </p:sp>
      <p:grpSp>
        <p:nvGrpSpPr>
          <p:cNvPr id="271" name="Groupe 270"/>
          <p:cNvGrpSpPr/>
          <p:nvPr/>
        </p:nvGrpSpPr>
        <p:grpSpPr>
          <a:xfrm>
            <a:off x="4929190" y="3643314"/>
            <a:ext cx="3786214" cy="1942286"/>
            <a:chOff x="4786314" y="1343838"/>
            <a:chExt cx="3786214" cy="1942286"/>
          </a:xfrm>
        </p:grpSpPr>
        <p:grpSp>
          <p:nvGrpSpPr>
            <p:cNvPr id="42" name="Groupe 64"/>
            <p:cNvGrpSpPr/>
            <p:nvPr/>
          </p:nvGrpSpPr>
          <p:grpSpPr>
            <a:xfrm>
              <a:off x="4786314" y="1343838"/>
              <a:ext cx="3786214" cy="1942286"/>
              <a:chOff x="4401783" y="2695905"/>
              <a:chExt cx="3956431" cy="2090417"/>
            </a:xfrm>
          </p:grpSpPr>
          <p:grpSp>
            <p:nvGrpSpPr>
              <p:cNvPr id="53" name="Groupe 40"/>
              <p:cNvGrpSpPr/>
              <p:nvPr/>
            </p:nvGrpSpPr>
            <p:grpSpPr>
              <a:xfrm rot="21060000">
                <a:off x="4401783" y="2695905"/>
                <a:ext cx="3956431" cy="2090417"/>
                <a:chOff x="5990672" y="1331717"/>
                <a:chExt cx="3956431" cy="2090417"/>
              </a:xfrm>
            </p:grpSpPr>
            <p:pic>
              <p:nvPicPr>
                <p:cNvPr id="59" name="Picture 4" descr="C:\Documents and Settings\Azdine\Mes documents\Mes images\Image9.png"/>
                <p:cNvPicPr>
                  <a:picLocks noChangeAspect="1" noChangeArrowheads="1"/>
                </p:cNvPicPr>
                <p:nvPr/>
              </p:nvPicPr>
              <p:blipFill>
                <a:blip r:embed="rId2"/>
                <a:srcRect/>
                <a:stretch>
                  <a:fillRect/>
                </a:stretch>
              </p:blipFill>
              <p:spPr bwMode="auto">
                <a:xfrm rot="10920000">
                  <a:off x="6437442" y="1331717"/>
                  <a:ext cx="1209675" cy="933450"/>
                </a:xfrm>
                <a:prstGeom prst="rect">
                  <a:avLst/>
                </a:prstGeom>
                <a:noFill/>
              </p:spPr>
            </p:pic>
            <p:sp>
              <p:nvSpPr>
                <p:cNvPr id="60" name="Forme libre 59"/>
                <p:cNvSpPr/>
                <p:nvPr/>
              </p:nvSpPr>
              <p:spPr>
                <a:xfrm rot="840000">
                  <a:off x="5990672" y="2993506"/>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61" name="Group 204"/>
                <p:cNvGrpSpPr>
                  <a:grpSpLocks/>
                </p:cNvGrpSpPr>
                <p:nvPr/>
              </p:nvGrpSpPr>
              <p:grpSpPr bwMode="auto">
                <a:xfrm rot="11460000">
                  <a:off x="7253745" y="1919332"/>
                  <a:ext cx="694799" cy="900000"/>
                  <a:chOff x="3833" y="890"/>
                  <a:chExt cx="1134" cy="1225"/>
                </a:xfrm>
                <a:solidFill>
                  <a:srgbClr val="FFC000"/>
                </a:solidFill>
              </p:grpSpPr>
              <p:sp>
                <p:nvSpPr>
                  <p:cNvPr id="75"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6"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7"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8"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9"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0"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1"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2"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62" name="Ellipse 61"/>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63" name="Ellipse 62"/>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grpSp>
              <p:nvGrpSpPr>
                <p:cNvPr id="64" name="Group 204"/>
                <p:cNvGrpSpPr>
                  <a:grpSpLocks/>
                </p:cNvGrpSpPr>
                <p:nvPr/>
              </p:nvGrpSpPr>
              <p:grpSpPr bwMode="auto">
                <a:xfrm rot="10620000">
                  <a:off x="6135711" y="1874814"/>
                  <a:ext cx="694799" cy="900000"/>
                  <a:chOff x="3833" y="890"/>
                  <a:chExt cx="1134" cy="1225"/>
                </a:xfrm>
                <a:solidFill>
                  <a:srgbClr val="FFC000"/>
                </a:solidFill>
              </p:grpSpPr>
              <p:sp>
                <p:nvSpPr>
                  <p:cNvPr id="6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6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6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7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7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7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7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65" name="Ellipse 64"/>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66" name="Ellipse 65"/>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grpSp>
          <p:grpSp>
            <p:nvGrpSpPr>
              <p:cNvPr id="54" name="Groupe 261"/>
              <p:cNvGrpSpPr/>
              <p:nvPr/>
            </p:nvGrpSpPr>
            <p:grpSpPr>
              <a:xfrm rot="420000">
                <a:off x="6422999" y="3501271"/>
                <a:ext cx="694632" cy="1006313"/>
                <a:chOff x="2685620" y="5422912"/>
                <a:chExt cx="694632" cy="1006313"/>
              </a:xfrm>
            </p:grpSpPr>
            <p:sp>
              <p:nvSpPr>
                <p:cNvPr id="55" name="Rectangle à coins arrondis 54"/>
                <p:cNvSpPr/>
                <p:nvPr/>
              </p:nvSpPr>
              <p:spPr>
                <a:xfrm>
                  <a:off x="2990813" y="5637225"/>
                  <a:ext cx="285752" cy="792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Organigramme : Délai 55"/>
                <p:cNvSpPr/>
                <p:nvPr/>
              </p:nvSpPr>
              <p:spPr>
                <a:xfrm rot="10800000">
                  <a:off x="2685620" y="5601788"/>
                  <a:ext cx="432000" cy="252000"/>
                </a:xfrm>
                <a:prstGeom prst="flowChartDelay">
                  <a:avLst/>
                </a:prstGeom>
                <a:solidFill>
                  <a:srgbClr val="92D050"/>
                </a:solidFill>
                <a:ln>
                  <a:solidFill>
                    <a:schemeClr val="accent3">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a:p>
                  <a:pPr algn="ctr"/>
                  <a:endParaRPr lang="fr-FR" dirty="0"/>
                </a:p>
                <a:p>
                  <a:pPr algn="ctr"/>
                  <a:endParaRPr lang="fr-FR" dirty="0"/>
                </a:p>
              </p:txBody>
            </p:sp>
            <p:sp>
              <p:nvSpPr>
                <p:cNvPr id="57" name="Organigramme : Délai 56"/>
                <p:cNvSpPr/>
                <p:nvPr/>
              </p:nvSpPr>
              <p:spPr>
                <a:xfrm rot="5400000" flipH="1">
                  <a:off x="3000406" y="5543132"/>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grpSp>
        <p:sp>
          <p:nvSpPr>
            <p:cNvPr id="250" name="ZoneTexte 249"/>
            <p:cNvSpPr txBox="1"/>
            <p:nvPr/>
          </p:nvSpPr>
          <p:spPr>
            <a:xfrm>
              <a:off x="7085030" y="2223307"/>
              <a:ext cx="428628" cy="276999"/>
            </a:xfrm>
            <a:prstGeom prst="rect">
              <a:avLst/>
            </a:prstGeom>
            <a:noFill/>
          </p:spPr>
          <p:txBody>
            <a:bodyPr wrap="square" rtlCol="0">
              <a:spAutoFit/>
            </a:bodyPr>
            <a:lstStyle/>
            <a:p>
              <a:r>
                <a:rPr lang="fr-FR" sz="1200" b="1" dirty="0">
                  <a:solidFill>
                    <a:schemeClr val="tx2"/>
                  </a:solidFill>
                </a:rPr>
                <a:t>C5b</a:t>
              </a:r>
            </a:p>
          </p:txBody>
        </p:sp>
        <p:sp>
          <p:nvSpPr>
            <p:cNvPr id="251" name="ZoneTexte 250"/>
            <p:cNvSpPr txBox="1"/>
            <p:nvPr/>
          </p:nvSpPr>
          <p:spPr>
            <a:xfrm>
              <a:off x="6954854" y="2639235"/>
              <a:ext cx="428628" cy="276999"/>
            </a:xfrm>
            <a:prstGeom prst="rect">
              <a:avLst/>
            </a:prstGeom>
            <a:noFill/>
          </p:spPr>
          <p:txBody>
            <a:bodyPr wrap="square" rtlCol="0">
              <a:spAutoFit/>
            </a:bodyPr>
            <a:lstStyle/>
            <a:p>
              <a:r>
                <a:rPr lang="fr-FR" sz="1200" b="1" dirty="0">
                  <a:solidFill>
                    <a:schemeClr val="tx2"/>
                  </a:solidFill>
                </a:rPr>
                <a:t>C7</a:t>
              </a:r>
            </a:p>
          </p:txBody>
        </p:sp>
        <p:sp>
          <p:nvSpPr>
            <p:cNvPr id="252" name="ZoneTexte 251"/>
            <p:cNvSpPr txBox="1"/>
            <p:nvPr/>
          </p:nvSpPr>
          <p:spPr>
            <a:xfrm>
              <a:off x="6807216" y="2223307"/>
              <a:ext cx="428628" cy="276999"/>
            </a:xfrm>
            <a:prstGeom prst="rect">
              <a:avLst/>
            </a:prstGeom>
            <a:noFill/>
          </p:spPr>
          <p:txBody>
            <a:bodyPr wrap="square" rtlCol="0">
              <a:spAutoFit/>
            </a:bodyPr>
            <a:lstStyle/>
            <a:p>
              <a:r>
                <a:rPr lang="fr-FR" sz="1200" b="1" dirty="0">
                  <a:solidFill>
                    <a:schemeClr val="tx2"/>
                  </a:solidFill>
                </a:rPr>
                <a:t>C6</a:t>
              </a:r>
            </a:p>
          </p:txBody>
        </p:sp>
      </p:grpSp>
      <p:grpSp>
        <p:nvGrpSpPr>
          <p:cNvPr id="268" name="Groupe 267"/>
          <p:cNvGrpSpPr/>
          <p:nvPr/>
        </p:nvGrpSpPr>
        <p:grpSpPr>
          <a:xfrm>
            <a:off x="4857752" y="1562383"/>
            <a:ext cx="3696857" cy="2152369"/>
            <a:chOff x="98849" y="717628"/>
            <a:chExt cx="3696857" cy="2152369"/>
          </a:xfrm>
        </p:grpSpPr>
        <p:grpSp>
          <p:nvGrpSpPr>
            <p:cNvPr id="261" name="Groupe 260"/>
            <p:cNvGrpSpPr/>
            <p:nvPr/>
          </p:nvGrpSpPr>
          <p:grpSpPr>
            <a:xfrm>
              <a:off x="98849" y="717628"/>
              <a:ext cx="3696857" cy="2152369"/>
              <a:chOff x="98849" y="717628"/>
              <a:chExt cx="3696857" cy="2152369"/>
            </a:xfrm>
          </p:grpSpPr>
          <p:grpSp>
            <p:nvGrpSpPr>
              <p:cNvPr id="4" name="Groupe 3"/>
              <p:cNvGrpSpPr/>
              <p:nvPr/>
            </p:nvGrpSpPr>
            <p:grpSpPr>
              <a:xfrm>
                <a:off x="98849" y="717628"/>
                <a:ext cx="3615895" cy="1950922"/>
                <a:chOff x="89698" y="2699293"/>
                <a:chExt cx="4367970" cy="2019952"/>
              </a:xfrm>
            </p:grpSpPr>
            <p:grpSp>
              <p:nvGrpSpPr>
                <p:cNvPr id="5" name="Groupe 225"/>
                <p:cNvGrpSpPr/>
                <p:nvPr/>
              </p:nvGrpSpPr>
              <p:grpSpPr>
                <a:xfrm>
                  <a:off x="89698" y="2699293"/>
                  <a:ext cx="4161888" cy="2019952"/>
                  <a:chOff x="89698" y="2413541"/>
                  <a:chExt cx="4161888" cy="2019952"/>
                </a:xfrm>
              </p:grpSpPr>
              <p:grpSp>
                <p:nvGrpSpPr>
                  <p:cNvPr id="7" name="Groupe 222"/>
                  <p:cNvGrpSpPr/>
                  <p:nvPr/>
                </p:nvGrpSpPr>
                <p:grpSpPr>
                  <a:xfrm rot="600000">
                    <a:off x="2820055" y="3225538"/>
                    <a:ext cx="857262" cy="360000"/>
                    <a:chOff x="2852473" y="4506985"/>
                    <a:chExt cx="857262" cy="360000"/>
                  </a:xfrm>
                </p:grpSpPr>
                <p:sp>
                  <p:nvSpPr>
                    <p:cNvPr id="39" name="Forme libre 38"/>
                    <p:cNvSpPr/>
                    <p:nvPr/>
                  </p:nvSpPr>
                  <p:spPr>
                    <a:xfrm>
                      <a:off x="2852473" y="4506985"/>
                      <a:ext cx="357190" cy="360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chemeClr val="accent6"/>
                    </a:solidFill>
                    <a:ln w="6350">
                      <a:solidFill>
                        <a:schemeClr val="accent6">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40" name="Organigramme : Délai 39"/>
                    <p:cNvSpPr/>
                    <p:nvPr/>
                  </p:nvSpPr>
                  <p:spPr>
                    <a:xfrm rot="10800000" flipH="1">
                      <a:off x="3209669" y="4526199"/>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sp>
                <p:nvSpPr>
                  <p:cNvPr id="8" name="Rectangle à coins arrondis 7"/>
                  <p:cNvSpPr/>
                  <p:nvPr/>
                </p:nvSpPr>
                <p:spPr>
                  <a:xfrm rot="720000">
                    <a:off x="3106595" y="3824326"/>
                    <a:ext cx="324000" cy="360000"/>
                  </a:xfrm>
                  <a:prstGeom prst="roundRect">
                    <a:avLst/>
                  </a:pr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nvGrpSpPr>
                  <p:cNvPr id="9" name="Groupe 192"/>
                  <p:cNvGrpSpPr/>
                  <p:nvPr/>
                </p:nvGrpSpPr>
                <p:grpSpPr>
                  <a:xfrm>
                    <a:off x="89698" y="2413541"/>
                    <a:ext cx="4014393" cy="2019952"/>
                    <a:chOff x="2371989" y="514271"/>
                    <a:chExt cx="4014393" cy="2019952"/>
                  </a:xfrm>
                </p:grpSpPr>
                <p:grpSp>
                  <p:nvGrpSpPr>
                    <p:cNvPr id="11" name="Groupe 40"/>
                    <p:cNvGrpSpPr/>
                    <p:nvPr/>
                  </p:nvGrpSpPr>
                  <p:grpSpPr>
                    <a:xfrm rot="-540000">
                      <a:off x="2371989" y="514271"/>
                      <a:ext cx="4014393" cy="2019952"/>
                      <a:chOff x="5942805" y="1331717"/>
                      <a:chExt cx="4014393" cy="2019952"/>
                    </a:xfrm>
                  </p:grpSpPr>
                  <p:pic>
                    <p:nvPicPr>
                      <p:cNvPr id="15" name="Picture 4" descr="C:\Documents and Settings\Azdine\Mes documents\Mes images\Image9.png"/>
                      <p:cNvPicPr>
                        <a:picLocks noChangeAspect="1" noChangeArrowheads="1"/>
                      </p:cNvPicPr>
                      <p:nvPr/>
                    </p:nvPicPr>
                    <p:blipFill>
                      <a:blip r:embed="rId2"/>
                      <a:srcRect/>
                      <a:stretch>
                        <a:fillRect/>
                      </a:stretch>
                    </p:blipFill>
                    <p:spPr bwMode="auto">
                      <a:xfrm rot="10920000">
                        <a:off x="6437442" y="1331717"/>
                        <a:ext cx="1209675" cy="933450"/>
                      </a:xfrm>
                      <a:prstGeom prst="rect">
                        <a:avLst/>
                      </a:prstGeom>
                      <a:noFill/>
                    </p:spPr>
                  </p:pic>
                  <p:sp>
                    <p:nvSpPr>
                      <p:cNvPr id="16" name="Forme libre 15"/>
                      <p:cNvSpPr/>
                      <p:nvPr/>
                    </p:nvSpPr>
                    <p:spPr>
                      <a:xfrm rot="840000">
                        <a:off x="5942805" y="2988469"/>
                        <a:ext cx="4014393" cy="363200"/>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17" name="Group 204"/>
                      <p:cNvGrpSpPr>
                        <a:grpSpLocks/>
                      </p:cNvGrpSpPr>
                      <p:nvPr/>
                    </p:nvGrpSpPr>
                    <p:grpSpPr bwMode="auto">
                      <a:xfrm rot="11460000">
                        <a:off x="7253745" y="1919332"/>
                        <a:ext cx="694799" cy="900000"/>
                        <a:chOff x="3833" y="890"/>
                        <a:chExt cx="1134" cy="1225"/>
                      </a:xfrm>
                      <a:solidFill>
                        <a:srgbClr val="FFC000"/>
                      </a:solidFill>
                    </p:grpSpPr>
                    <p:sp>
                      <p:nvSpPr>
                        <p:cNvPr id="31"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32"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33"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34"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35"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6"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7"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8"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8" name="Ellipse 17"/>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9" name="Ellipse 18"/>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20" name="Group 204"/>
                      <p:cNvGrpSpPr>
                        <a:grpSpLocks/>
                      </p:cNvGrpSpPr>
                      <p:nvPr/>
                    </p:nvGrpSpPr>
                    <p:grpSpPr bwMode="auto">
                      <a:xfrm rot="10620000">
                        <a:off x="6135717" y="1874814"/>
                        <a:ext cx="694799" cy="900000"/>
                        <a:chOff x="3833" y="890"/>
                        <a:chExt cx="1134" cy="1225"/>
                      </a:xfrm>
                      <a:solidFill>
                        <a:srgbClr val="FFC000"/>
                      </a:solidFill>
                    </p:grpSpPr>
                    <p:sp>
                      <p:nvSpPr>
                        <p:cNvPr id="23"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4"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5"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6"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7"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8"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9"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0"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21" name="Ellipse 20"/>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2" name="Ellipse 21"/>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grpSp>
                  <p:nvGrpSpPr>
                    <p:cNvPr id="12" name="Groupe 93"/>
                    <p:cNvGrpSpPr/>
                    <p:nvPr/>
                  </p:nvGrpSpPr>
                  <p:grpSpPr>
                    <a:xfrm rot="1020000">
                      <a:off x="4723067" y="1781803"/>
                      <a:ext cx="674591" cy="443649"/>
                      <a:chOff x="477814" y="3516862"/>
                      <a:chExt cx="674591" cy="443649"/>
                    </a:xfrm>
                  </p:grpSpPr>
                  <p:sp>
                    <p:nvSpPr>
                      <p:cNvPr id="13" name="Forme libre 12"/>
                      <p:cNvSpPr/>
                      <p:nvPr/>
                    </p:nvSpPr>
                    <p:spPr>
                      <a:xfrm rot="21060000">
                        <a:off x="756405" y="3516862"/>
                        <a:ext cx="396000" cy="43200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chemeClr val="accent4">
                          <a:lumMod val="75000"/>
                        </a:schemeClr>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4" name="Organigramme : Délai 13"/>
                      <p:cNvSpPr/>
                      <p:nvPr/>
                    </p:nvSpPr>
                    <p:spPr>
                      <a:xfrm rot="10380000">
                        <a:off x="477814" y="3603321"/>
                        <a:ext cx="285751" cy="357190"/>
                      </a:xfrm>
                      <a:prstGeom prst="flowChartDelay">
                        <a:avLst/>
                      </a:prstGeom>
                      <a:solidFill>
                        <a:schemeClr val="accent1">
                          <a:lumMod val="75000"/>
                        </a:schemeClr>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grpSp>
              <p:sp>
                <p:nvSpPr>
                  <p:cNvPr id="10" name="Organigramme : Délai 9"/>
                  <p:cNvSpPr/>
                  <p:nvPr/>
                </p:nvSpPr>
                <p:spPr>
                  <a:xfrm rot="6540000" flipH="1">
                    <a:off x="3871740" y="3837763"/>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sp>
              <p:nvSpPr>
                <p:cNvPr id="6" name="Forme libre 5"/>
                <p:cNvSpPr/>
                <p:nvPr/>
              </p:nvSpPr>
              <p:spPr>
                <a:xfrm rot="600000">
                  <a:off x="4100478" y="3314403"/>
                  <a:ext cx="357190" cy="360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chemeClr val="accent6"/>
                </a:solidFill>
                <a:ln w="6350">
                  <a:solidFill>
                    <a:schemeClr val="accent6">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sp>
            <p:nvSpPr>
              <p:cNvPr id="244" name="ZoneTexte 243"/>
              <p:cNvSpPr txBox="1"/>
              <p:nvPr/>
            </p:nvSpPr>
            <p:spPr>
              <a:xfrm>
                <a:off x="2214546" y="2066916"/>
                <a:ext cx="428628" cy="276999"/>
              </a:xfrm>
              <a:prstGeom prst="rect">
                <a:avLst/>
              </a:prstGeom>
              <a:noFill/>
            </p:spPr>
            <p:txBody>
              <a:bodyPr wrap="square" rtlCol="0">
                <a:spAutoFit/>
              </a:bodyPr>
              <a:lstStyle/>
              <a:p>
                <a:r>
                  <a:rPr lang="fr-FR" sz="1200" b="1" dirty="0">
                    <a:solidFill>
                      <a:schemeClr val="bg1"/>
                    </a:solidFill>
                  </a:rPr>
                  <a:t>C2a</a:t>
                </a:r>
              </a:p>
            </p:txBody>
          </p:sp>
          <p:sp>
            <p:nvSpPr>
              <p:cNvPr id="245" name="ZoneTexte 244"/>
              <p:cNvSpPr txBox="1"/>
              <p:nvPr/>
            </p:nvSpPr>
            <p:spPr>
              <a:xfrm>
                <a:off x="1954194" y="2020679"/>
                <a:ext cx="428628" cy="276999"/>
              </a:xfrm>
              <a:prstGeom prst="rect">
                <a:avLst/>
              </a:prstGeom>
              <a:noFill/>
            </p:spPr>
            <p:txBody>
              <a:bodyPr wrap="square" rtlCol="0">
                <a:spAutoFit/>
              </a:bodyPr>
              <a:lstStyle/>
              <a:p>
                <a:r>
                  <a:rPr lang="fr-FR" sz="1200" b="1" dirty="0">
                    <a:solidFill>
                      <a:schemeClr val="bg1"/>
                    </a:solidFill>
                  </a:rPr>
                  <a:t>C4b</a:t>
                </a:r>
              </a:p>
            </p:txBody>
          </p:sp>
          <p:sp>
            <p:nvSpPr>
              <p:cNvPr id="246" name="ZoneTexte 245"/>
              <p:cNvSpPr txBox="1"/>
              <p:nvPr/>
            </p:nvSpPr>
            <p:spPr>
              <a:xfrm>
                <a:off x="2512998" y="2151054"/>
                <a:ext cx="428628" cy="276999"/>
              </a:xfrm>
              <a:prstGeom prst="rect">
                <a:avLst/>
              </a:prstGeom>
              <a:noFill/>
            </p:spPr>
            <p:txBody>
              <a:bodyPr wrap="square" rtlCol="0">
                <a:spAutoFit/>
              </a:bodyPr>
              <a:lstStyle/>
              <a:p>
                <a:r>
                  <a:rPr lang="fr-FR" sz="1200" b="1" dirty="0">
                    <a:solidFill>
                      <a:schemeClr val="tx2"/>
                    </a:solidFill>
                  </a:rPr>
                  <a:t>C3b</a:t>
                </a:r>
              </a:p>
            </p:txBody>
          </p:sp>
          <p:sp>
            <p:nvSpPr>
              <p:cNvPr id="247" name="ZoneTexte 246"/>
              <p:cNvSpPr txBox="1"/>
              <p:nvPr/>
            </p:nvSpPr>
            <p:spPr>
              <a:xfrm>
                <a:off x="2487598" y="1482712"/>
                <a:ext cx="428628" cy="307777"/>
              </a:xfrm>
              <a:prstGeom prst="rect">
                <a:avLst/>
              </a:prstGeom>
              <a:noFill/>
            </p:spPr>
            <p:txBody>
              <a:bodyPr wrap="square" rtlCol="0">
                <a:spAutoFit/>
              </a:bodyPr>
              <a:lstStyle/>
              <a:p>
                <a:r>
                  <a:rPr lang="fr-FR" sz="1400" b="1" dirty="0"/>
                  <a:t>C5</a:t>
                </a:r>
              </a:p>
            </p:txBody>
          </p:sp>
          <p:sp>
            <p:nvSpPr>
              <p:cNvPr id="248" name="ZoneTexte 247"/>
              <p:cNvSpPr txBox="1"/>
              <p:nvPr/>
            </p:nvSpPr>
            <p:spPr>
              <a:xfrm>
                <a:off x="3214678" y="2143116"/>
                <a:ext cx="428628" cy="276999"/>
              </a:xfrm>
              <a:prstGeom prst="rect">
                <a:avLst/>
              </a:prstGeom>
              <a:noFill/>
            </p:spPr>
            <p:txBody>
              <a:bodyPr wrap="square" rtlCol="0">
                <a:spAutoFit/>
              </a:bodyPr>
              <a:lstStyle/>
              <a:p>
                <a:r>
                  <a:rPr lang="fr-FR" sz="1200" b="1" dirty="0">
                    <a:solidFill>
                      <a:schemeClr val="tx2"/>
                    </a:solidFill>
                  </a:rPr>
                  <a:t>C5b</a:t>
                </a:r>
              </a:p>
            </p:txBody>
          </p:sp>
          <p:sp>
            <p:nvSpPr>
              <p:cNvPr id="249" name="ZoneTexte 248"/>
              <p:cNvSpPr txBox="1"/>
              <p:nvPr/>
            </p:nvSpPr>
            <p:spPr>
              <a:xfrm>
                <a:off x="3367078" y="1319198"/>
                <a:ext cx="428628" cy="276999"/>
              </a:xfrm>
              <a:prstGeom prst="rect">
                <a:avLst/>
              </a:prstGeom>
              <a:noFill/>
            </p:spPr>
            <p:txBody>
              <a:bodyPr wrap="square" rtlCol="0">
                <a:spAutoFit/>
              </a:bodyPr>
              <a:lstStyle/>
              <a:p>
                <a:r>
                  <a:rPr lang="fr-FR" sz="1200" b="1" dirty="0">
                    <a:solidFill>
                      <a:schemeClr val="tx2"/>
                    </a:solidFill>
                  </a:rPr>
                  <a:t>C5a</a:t>
                </a:r>
              </a:p>
            </p:txBody>
          </p:sp>
          <p:cxnSp>
            <p:nvCxnSpPr>
              <p:cNvPr id="253" name="Connecteur droit avec flèche 252"/>
              <p:cNvCxnSpPr/>
              <p:nvPr/>
            </p:nvCxnSpPr>
            <p:spPr>
              <a:xfrm flipV="1">
                <a:off x="3143240" y="1571612"/>
                <a:ext cx="285752" cy="142876"/>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cxnSp>
            <p:nvCxnSpPr>
              <p:cNvPr id="254" name="Connecteur droit avec flèche 253"/>
              <p:cNvCxnSpPr/>
              <p:nvPr/>
            </p:nvCxnSpPr>
            <p:spPr>
              <a:xfrm rot="16200000" flipH="1">
                <a:off x="3025764" y="1870064"/>
                <a:ext cx="214314" cy="214314"/>
              </a:xfrm>
              <a:prstGeom prst="straightConnector1">
                <a:avLst/>
              </a:prstGeom>
              <a:ln w="19050">
                <a:solidFill>
                  <a:srgbClr val="00B050"/>
                </a:solidFill>
                <a:tailEnd type="arrow"/>
              </a:ln>
            </p:spPr>
            <p:style>
              <a:lnRef idx="2">
                <a:schemeClr val="dk1"/>
              </a:lnRef>
              <a:fillRef idx="0">
                <a:schemeClr val="dk1"/>
              </a:fillRef>
              <a:effectRef idx="1">
                <a:schemeClr val="dk1"/>
              </a:effectRef>
              <a:fontRef idx="minor">
                <a:schemeClr val="tx1"/>
              </a:fontRef>
            </p:style>
          </p:cxnSp>
          <p:sp>
            <p:nvSpPr>
              <p:cNvPr id="259" name="Accolade fermante 258"/>
              <p:cNvSpPr/>
              <p:nvPr/>
            </p:nvSpPr>
            <p:spPr>
              <a:xfrm rot="6180000">
                <a:off x="2296075" y="2086828"/>
                <a:ext cx="180000" cy="900000"/>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60" name="ZoneTexte 259"/>
              <p:cNvSpPr txBox="1"/>
              <p:nvPr/>
            </p:nvSpPr>
            <p:spPr>
              <a:xfrm>
                <a:off x="1836718" y="2562220"/>
                <a:ext cx="1285884" cy="307777"/>
              </a:xfrm>
              <a:prstGeom prst="rect">
                <a:avLst/>
              </a:prstGeom>
              <a:noFill/>
            </p:spPr>
            <p:txBody>
              <a:bodyPr wrap="square" rtlCol="0">
                <a:spAutoFit/>
              </a:bodyPr>
              <a:lstStyle/>
              <a:p>
                <a:r>
                  <a:rPr lang="fr-FR" sz="1400" b="1" dirty="0">
                    <a:solidFill>
                      <a:schemeClr val="tx2"/>
                    </a:solidFill>
                  </a:rPr>
                  <a:t>C5 convertase </a:t>
                </a:r>
              </a:p>
            </p:txBody>
          </p:sp>
        </p:grpSp>
        <p:cxnSp>
          <p:nvCxnSpPr>
            <p:cNvPr id="265" name="Connecteur droit avec flèche 264"/>
            <p:cNvCxnSpPr/>
            <p:nvPr/>
          </p:nvCxnSpPr>
          <p:spPr>
            <a:xfrm flipV="1">
              <a:off x="2485230" y="1831964"/>
              <a:ext cx="61106" cy="213638"/>
            </a:xfrm>
            <a:prstGeom prst="straightConnector1">
              <a:avLst/>
            </a:prstGeom>
            <a:ln w="19050">
              <a:solidFill>
                <a:srgbClr val="FF0000"/>
              </a:solidFill>
              <a:tailEnd type="arrow"/>
            </a:ln>
          </p:spPr>
          <p:style>
            <a:lnRef idx="2">
              <a:schemeClr val="dk1"/>
            </a:lnRef>
            <a:fillRef idx="0">
              <a:schemeClr val="dk1"/>
            </a:fillRef>
            <a:effectRef idx="1">
              <a:schemeClr val="dk1"/>
            </a:effectRef>
            <a:fontRef idx="minor">
              <a:schemeClr val="tx1"/>
            </a:fontRef>
          </p:style>
        </p:cxnSp>
      </p:grpSp>
      <p:sp>
        <p:nvSpPr>
          <p:cNvPr id="269" name="ZoneTexte 268"/>
          <p:cNvSpPr txBox="1"/>
          <p:nvPr/>
        </p:nvSpPr>
        <p:spPr>
          <a:xfrm>
            <a:off x="357158" y="2213424"/>
            <a:ext cx="4000528" cy="738664"/>
          </a:xfrm>
          <a:prstGeom prst="rect">
            <a:avLst/>
          </a:prstGeom>
          <a:noFill/>
        </p:spPr>
        <p:txBody>
          <a:bodyPr wrap="square" rtlCol="0">
            <a:spAutoFit/>
          </a:bodyPr>
          <a:lstStyle/>
          <a:p>
            <a:pPr>
              <a:buFont typeface="Wingdings" pitchFamily="2" charset="2"/>
              <a:buChar char="Ø"/>
            </a:pPr>
            <a:r>
              <a:rPr lang="fr-FR" sz="1400" dirty="0"/>
              <a:t>   La C5 convertase clive le composant C5 libérant </a:t>
            </a:r>
          </a:p>
          <a:p>
            <a:r>
              <a:rPr lang="fr-FR" sz="1400" dirty="0"/>
              <a:t>       L’</a:t>
            </a:r>
            <a:r>
              <a:rPr lang="fr-FR" sz="1400" dirty="0" err="1"/>
              <a:t>anaphylatoxine</a:t>
            </a:r>
            <a:r>
              <a:rPr lang="fr-FR" sz="1400" dirty="0"/>
              <a:t> C5a (de faible PM) et Le C5b</a:t>
            </a:r>
          </a:p>
          <a:p>
            <a:r>
              <a:rPr lang="fr-FR" sz="1400" dirty="0"/>
              <a:t>       (de gros PM)</a:t>
            </a:r>
          </a:p>
        </p:txBody>
      </p:sp>
      <p:sp>
        <p:nvSpPr>
          <p:cNvPr id="270" name="ZoneTexte 269"/>
          <p:cNvSpPr txBox="1"/>
          <p:nvPr/>
        </p:nvSpPr>
        <p:spPr>
          <a:xfrm>
            <a:off x="357158" y="3111057"/>
            <a:ext cx="4000528" cy="2246769"/>
          </a:xfrm>
          <a:prstGeom prst="rect">
            <a:avLst/>
          </a:prstGeom>
          <a:noFill/>
        </p:spPr>
        <p:txBody>
          <a:bodyPr wrap="square" rtlCol="0">
            <a:spAutoFit/>
          </a:bodyPr>
          <a:lstStyle/>
          <a:p>
            <a:pPr>
              <a:buFont typeface="Wingdings" pitchFamily="2" charset="2"/>
              <a:buChar char="Ø"/>
            </a:pPr>
            <a:r>
              <a:rPr lang="fr-FR" sz="1400" dirty="0"/>
              <a:t>   Le fragment C5b interagit avec le composant C6</a:t>
            </a:r>
          </a:p>
          <a:p>
            <a:r>
              <a:rPr lang="fr-FR" sz="1400" dirty="0"/>
              <a:t>       pour former un dimère stable C5b-C6 qui va </a:t>
            </a:r>
          </a:p>
          <a:p>
            <a:r>
              <a:rPr lang="fr-FR" sz="1400" dirty="0"/>
              <a:t>       interagir avec le C7 pour former un trimère </a:t>
            </a:r>
          </a:p>
          <a:p>
            <a:r>
              <a:rPr lang="fr-FR" sz="1400" dirty="0"/>
              <a:t>       C5b-C6-C7 </a:t>
            </a:r>
          </a:p>
          <a:p>
            <a:endParaRPr lang="fr-FR" sz="1400" dirty="0"/>
          </a:p>
          <a:p>
            <a:pPr>
              <a:buFont typeface="Wingdings" pitchFamily="2" charset="2"/>
              <a:buChar char="Ø"/>
            </a:pPr>
            <a:r>
              <a:rPr lang="fr-FR" sz="1400" dirty="0"/>
              <a:t>    La formation de ce complexe induit le passage             </a:t>
            </a:r>
          </a:p>
          <a:p>
            <a:r>
              <a:rPr lang="fr-FR" sz="1400" dirty="0"/>
              <a:t>       d’un état hydrophile de ces protéines à un état</a:t>
            </a:r>
          </a:p>
          <a:p>
            <a:r>
              <a:rPr lang="fr-FR" sz="1400" dirty="0"/>
              <a:t>        hydrophobe lui permettant  de se fixer aux</a:t>
            </a:r>
          </a:p>
          <a:p>
            <a:r>
              <a:rPr lang="fr-FR" sz="1400" dirty="0"/>
              <a:t>        lipides membranaires. </a:t>
            </a:r>
          </a:p>
          <a:p>
            <a:endParaRPr lang="fr-FR" sz="1400" dirty="0"/>
          </a:p>
        </p:txBody>
      </p:sp>
      <p:sp>
        <p:nvSpPr>
          <p:cNvPr id="90" name="ZoneTexte 89"/>
          <p:cNvSpPr txBox="1"/>
          <p:nvPr/>
        </p:nvSpPr>
        <p:spPr>
          <a:xfrm>
            <a:off x="2786050"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classique </a:t>
            </a:r>
          </a:p>
        </p:txBody>
      </p:sp>
      <p:sp>
        <p:nvSpPr>
          <p:cNvPr id="92" name="ZoneTexte 91"/>
          <p:cNvSpPr txBox="1"/>
          <p:nvPr/>
        </p:nvSpPr>
        <p:spPr>
          <a:xfrm>
            <a:off x="357158" y="1785926"/>
            <a:ext cx="2428892" cy="307777"/>
          </a:xfrm>
          <a:prstGeom prst="rect">
            <a:avLst/>
          </a:prstGeom>
          <a:noFill/>
        </p:spPr>
        <p:txBody>
          <a:bodyPr wrap="square" rtlCol="0">
            <a:spAutoFit/>
          </a:bodyPr>
          <a:lstStyle/>
          <a:p>
            <a:r>
              <a:rPr lang="fr-FR" sz="1400" b="1" dirty="0">
                <a:solidFill>
                  <a:schemeClr val="tx2"/>
                </a:solidFill>
              </a:rPr>
              <a:t>→ Activation de C5, C6, C7 :</a:t>
            </a:r>
          </a:p>
        </p:txBody>
      </p:sp>
      <p:sp>
        <p:nvSpPr>
          <p:cNvPr id="93" name="Rectangle 92"/>
          <p:cNvSpPr/>
          <p:nvPr/>
        </p:nvSpPr>
        <p:spPr>
          <a:xfrm>
            <a:off x="2214546" y="1214422"/>
            <a:ext cx="4643470" cy="338554"/>
          </a:xfrm>
          <a:prstGeom prst="rect">
            <a:avLst/>
          </a:prstGeom>
          <a:solidFill>
            <a:srgbClr val="FFC000"/>
          </a:solidFill>
        </p:spPr>
        <p:txBody>
          <a:bodyPr wrap="square">
            <a:spAutoFit/>
          </a:bodyPr>
          <a:lstStyle/>
          <a:p>
            <a:pPr algn="just"/>
            <a:r>
              <a:rPr lang="fr-FR" sz="1600" b="1" dirty="0">
                <a:solidFill>
                  <a:schemeClr val="tx2"/>
                </a:solidFill>
              </a:rPr>
              <a:t>e.  Formation du complexe d’attaque membranaire   </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145139" cy="369332"/>
          </a:xfrm>
          <a:prstGeom prst="rect">
            <a:avLst/>
          </a:prstGeom>
        </p:spPr>
        <p:txBody>
          <a:bodyPr wrap="none">
            <a:spAutoFit/>
          </a:bodyPr>
          <a:lstStyle/>
          <a:p>
            <a:pPr marL="342900" indent="-342900" algn="ctr">
              <a:buFont typeface="+mj-lt"/>
              <a:buAutoNum type="arabicPeriod"/>
            </a:pPr>
            <a:r>
              <a:rPr lang="fr-FR" dirty="0">
                <a:solidFill>
                  <a:schemeClr val="bg1"/>
                </a:solidFill>
                <a:effectLst>
                  <a:outerShdw blurRad="38100" dist="38100" dir="2700000" algn="tl">
                    <a:srgbClr val="000000">
                      <a:alpha val="43137"/>
                    </a:srgbClr>
                  </a:outerShdw>
                </a:effectLst>
              </a:rPr>
              <a:t>La voie classique </a:t>
            </a:r>
          </a:p>
        </p:txBody>
      </p:sp>
      <p:grpSp>
        <p:nvGrpSpPr>
          <p:cNvPr id="187" name="Groupe 186"/>
          <p:cNvGrpSpPr/>
          <p:nvPr/>
        </p:nvGrpSpPr>
        <p:grpSpPr>
          <a:xfrm>
            <a:off x="4929191" y="3882448"/>
            <a:ext cx="3786213" cy="2118320"/>
            <a:chOff x="4714876" y="857232"/>
            <a:chExt cx="3786213" cy="2118320"/>
          </a:xfrm>
        </p:grpSpPr>
        <p:grpSp>
          <p:nvGrpSpPr>
            <p:cNvPr id="43" name="Groupe 182"/>
            <p:cNvGrpSpPr/>
            <p:nvPr/>
          </p:nvGrpSpPr>
          <p:grpSpPr>
            <a:xfrm>
              <a:off x="4714876" y="857232"/>
              <a:ext cx="3786213" cy="2118320"/>
              <a:chOff x="4357686" y="3624599"/>
              <a:chExt cx="3956431" cy="2422787"/>
            </a:xfrm>
          </p:grpSpPr>
          <p:grpSp>
            <p:nvGrpSpPr>
              <p:cNvPr id="44" name="Groupe 106"/>
              <p:cNvGrpSpPr/>
              <p:nvPr/>
            </p:nvGrpSpPr>
            <p:grpSpPr>
              <a:xfrm>
                <a:off x="4357686" y="3624599"/>
                <a:ext cx="3956431" cy="2090417"/>
                <a:chOff x="4401783" y="2695905"/>
                <a:chExt cx="3956431" cy="2090417"/>
              </a:xfrm>
            </p:grpSpPr>
            <p:grpSp>
              <p:nvGrpSpPr>
                <p:cNvPr id="45" name="Groupe 40"/>
                <p:cNvGrpSpPr/>
                <p:nvPr/>
              </p:nvGrpSpPr>
              <p:grpSpPr>
                <a:xfrm rot="21060000">
                  <a:off x="4401783" y="2695905"/>
                  <a:ext cx="3956431" cy="2090417"/>
                  <a:chOff x="5990672" y="1331717"/>
                  <a:chExt cx="3956431" cy="2090417"/>
                </a:xfrm>
              </p:grpSpPr>
              <p:pic>
                <p:nvPicPr>
                  <p:cNvPr id="220" name="Picture 4" descr="C:\Documents and Settings\Azdine\Mes documents\Mes images\Image9.png"/>
                  <p:cNvPicPr>
                    <a:picLocks noChangeAspect="1" noChangeArrowheads="1"/>
                  </p:cNvPicPr>
                  <p:nvPr/>
                </p:nvPicPr>
                <p:blipFill>
                  <a:blip r:embed="rId2"/>
                  <a:srcRect/>
                  <a:stretch>
                    <a:fillRect/>
                  </a:stretch>
                </p:blipFill>
                <p:spPr bwMode="auto">
                  <a:xfrm rot="10920000">
                    <a:off x="6437442" y="1331717"/>
                    <a:ext cx="1209675" cy="933450"/>
                  </a:xfrm>
                  <a:prstGeom prst="rect">
                    <a:avLst/>
                  </a:prstGeom>
                  <a:noFill/>
                </p:spPr>
              </p:pic>
              <p:sp>
                <p:nvSpPr>
                  <p:cNvPr id="221" name="Forme libre 220"/>
                  <p:cNvSpPr/>
                  <p:nvPr/>
                </p:nvSpPr>
                <p:spPr>
                  <a:xfrm rot="840000">
                    <a:off x="5990672" y="2993506"/>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46" name="Group 204"/>
                  <p:cNvGrpSpPr>
                    <a:grpSpLocks/>
                  </p:cNvGrpSpPr>
                  <p:nvPr/>
                </p:nvGrpSpPr>
                <p:grpSpPr bwMode="auto">
                  <a:xfrm rot="11460000">
                    <a:off x="7253745" y="1919332"/>
                    <a:ext cx="694799" cy="900000"/>
                    <a:chOff x="3833" y="890"/>
                    <a:chExt cx="1134" cy="1225"/>
                  </a:xfrm>
                  <a:solidFill>
                    <a:srgbClr val="FFC000"/>
                  </a:solidFill>
                </p:grpSpPr>
                <p:sp>
                  <p:nvSpPr>
                    <p:cNvPr id="236"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7"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8"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9"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40"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1"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2"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3"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223" name="Ellipse 222"/>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24" name="Ellipse 223"/>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47" name="Group 204"/>
                  <p:cNvGrpSpPr>
                    <a:grpSpLocks/>
                  </p:cNvGrpSpPr>
                  <p:nvPr/>
                </p:nvGrpSpPr>
                <p:grpSpPr bwMode="auto">
                  <a:xfrm rot="10620000">
                    <a:off x="6135711" y="1874814"/>
                    <a:ext cx="694799" cy="900000"/>
                    <a:chOff x="3833" y="890"/>
                    <a:chExt cx="1134" cy="1225"/>
                  </a:xfrm>
                  <a:solidFill>
                    <a:srgbClr val="FFC000"/>
                  </a:solidFill>
                </p:grpSpPr>
                <p:sp>
                  <p:nvSpPr>
                    <p:cNvPr id="228"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29"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0"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1"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232"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3"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4"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5"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226" name="Ellipse 225"/>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27" name="Ellipse 226"/>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grpSp>
              <p:nvGrpSpPr>
                <p:cNvPr id="48" name="Groupe 261"/>
                <p:cNvGrpSpPr/>
                <p:nvPr/>
              </p:nvGrpSpPr>
              <p:grpSpPr>
                <a:xfrm rot="420000">
                  <a:off x="6513546" y="3542027"/>
                  <a:ext cx="934727" cy="1006313"/>
                  <a:chOff x="2779559" y="5437699"/>
                  <a:chExt cx="934727" cy="1006313"/>
                </a:xfrm>
              </p:grpSpPr>
              <p:sp>
                <p:nvSpPr>
                  <p:cNvPr id="216" name="Rectangle à coins arrondis 215"/>
                  <p:cNvSpPr/>
                  <p:nvPr/>
                </p:nvSpPr>
                <p:spPr>
                  <a:xfrm>
                    <a:off x="3084752" y="5652012"/>
                    <a:ext cx="285752" cy="792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7" name="Organigramme : Délai 216"/>
                  <p:cNvSpPr/>
                  <p:nvPr/>
                </p:nvSpPr>
                <p:spPr>
                  <a:xfrm rot="10800000">
                    <a:off x="2779559" y="5616574"/>
                    <a:ext cx="432000" cy="252000"/>
                  </a:xfrm>
                  <a:prstGeom prst="flowChartDelay">
                    <a:avLst/>
                  </a:prstGeom>
                  <a:solidFill>
                    <a:srgbClr val="92D050"/>
                  </a:solidFill>
                  <a:ln>
                    <a:solidFill>
                      <a:schemeClr val="accent3">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a:p>
                    <a:pPr algn="ctr"/>
                    <a:endParaRPr lang="fr-FR" dirty="0"/>
                  </a:p>
                  <a:p>
                    <a:pPr algn="ctr"/>
                    <a:endParaRPr lang="fr-FR" dirty="0"/>
                  </a:p>
                </p:txBody>
              </p:sp>
              <p:sp>
                <p:nvSpPr>
                  <p:cNvPr id="218" name="Organigramme : Délai 217"/>
                  <p:cNvSpPr/>
                  <p:nvPr/>
                </p:nvSpPr>
                <p:spPr>
                  <a:xfrm rot="5400000" flipH="1">
                    <a:off x="3094345" y="5557919"/>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219" name="Larme 218"/>
                  <p:cNvSpPr/>
                  <p:nvPr/>
                </p:nvSpPr>
                <p:spPr>
                  <a:xfrm rot="16200000">
                    <a:off x="3382605" y="5964231"/>
                    <a:ext cx="339146" cy="324217"/>
                  </a:xfrm>
                  <a:prstGeom prst="teardrop">
                    <a:avLst/>
                  </a:prstGeom>
                  <a:solidFill>
                    <a:schemeClr val="accent5">
                      <a:lumMod val="60000"/>
                      <a:lumOff val="4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49" name="Groupe 137"/>
              <p:cNvGrpSpPr/>
              <p:nvPr/>
            </p:nvGrpSpPr>
            <p:grpSpPr>
              <a:xfrm rot="720000">
                <a:off x="7260518" y="4714279"/>
                <a:ext cx="821468" cy="1333109"/>
                <a:chOff x="5062542" y="5543963"/>
                <a:chExt cx="821468" cy="1333109"/>
              </a:xfrm>
            </p:grpSpPr>
            <p:grpSp>
              <p:nvGrpSpPr>
                <p:cNvPr id="50" name="Groupe 145"/>
                <p:cNvGrpSpPr/>
                <p:nvPr/>
              </p:nvGrpSpPr>
              <p:grpSpPr>
                <a:xfrm>
                  <a:off x="5062542" y="5543963"/>
                  <a:ext cx="821468" cy="1333109"/>
                  <a:chOff x="5062542" y="5543963"/>
                  <a:chExt cx="821468" cy="1333109"/>
                </a:xfrm>
              </p:grpSpPr>
              <p:grpSp>
                <p:nvGrpSpPr>
                  <p:cNvPr id="51" name="Groupe 144"/>
                  <p:cNvGrpSpPr/>
                  <p:nvPr/>
                </p:nvGrpSpPr>
                <p:grpSpPr>
                  <a:xfrm>
                    <a:off x="5062542" y="5543963"/>
                    <a:ext cx="821468" cy="1251614"/>
                    <a:chOff x="5062542" y="5543963"/>
                    <a:chExt cx="821468" cy="1251614"/>
                  </a:xfrm>
                </p:grpSpPr>
                <p:sp>
                  <p:nvSpPr>
                    <p:cNvPr id="194" name="Rectangle à coins arrondis 193"/>
                    <p:cNvSpPr/>
                    <p:nvPr/>
                  </p:nvSpPr>
                  <p:spPr>
                    <a:xfrm>
                      <a:off x="5286380" y="5786454"/>
                      <a:ext cx="142876" cy="640000"/>
                    </a:xfrm>
                    <a:prstGeom prst="roundRect">
                      <a:avLst/>
                    </a:prstGeom>
                    <a:solidFill>
                      <a:srgbClr val="FFC0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5" name="Rectangle à coins arrondis 194"/>
                    <p:cNvSpPr/>
                    <p:nvPr/>
                  </p:nvSpPr>
                  <p:spPr>
                    <a:xfrm>
                      <a:off x="5500694" y="5786454"/>
                      <a:ext cx="142876" cy="640000"/>
                    </a:xfrm>
                    <a:prstGeom prst="roundRect">
                      <a:avLst/>
                    </a:prstGeom>
                    <a:solidFill>
                      <a:srgbClr val="FFC0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52" name="Groupe 135"/>
                    <p:cNvGrpSpPr/>
                    <p:nvPr/>
                  </p:nvGrpSpPr>
                  <p:grpSpPr>
                    <a:xfrm>
                      <a:off x="5286380" y="5543963"/>
                      <a:ext cx="285752" cy="866247"/>
                      <a:chOff x="5487631" y="4403969"/>
                      <a:chExt cx="285752" cy="966921"/>
                    </a:xfrm>
                    <a:solidFill>
                      <a:srgbClr val="FFC000"/>
                    </a:solidFill>
                  </p:grpSpPr>
                  <p:sp>
                    <p:nvSpPr>
                      <p:cNvPr id="212" name="Rectangle à coins arrondis 211"/>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3" name="Ellipse 212"/>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3" name="Groupe 129"/>
                    <p:cNvGrpSpPr/>
                    <p:nvPr/>
                  </p:nvGrpSpPr>
                  <p:grpSpPr>
                    <a:xfrm>
                      <a:off x="5500694" y="5563144"/>
                      <a:ext cx="285752" cy="866246"/>
                      <a:chOff x="5487631" y="4403969"/>
                      <a:chExt cx="285752" cy="966921"/>
                    </a:xfrm>
                    <a:solidFill>
                      <a:srgbClr val="FFC000"/>
                    </a:solidFill>
                  </p:grpSpPr>
                  <p:sp>
                    <p:nvSpPr>
                      <p:cNvPr id="210" name="Ellipse 209"/>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1" name="Rectangle à coins arrondis 210"/>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4" name="Groupe 138"/>
                    <p:cNvGrpSpPr/>
                    <p:nvPr/>
                  </p:nvGrpSpPr>
                  <p:grpSpPr>
                    <a:xfrm>
                      <a:off x="5598258" y="5706025"/>
                      <a:ext cx="285752" cy="866247"/>
                      <a:chOff x="5487631" y="4403969"/>
                      <a:chExt cx="285752" cy="966921"/>
                    </a:xfrm>
                    <a:solidFill>
                      <a:srgbClr val="FFC000"/>
                    </a:solidFill>
                  </p:grpSpPr>
                  <p:sp>
                    <p:nvSpPr>
                      <p:cNvPr id="208" name="Rectangle à coins arrondis 207"/>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9" name="Ellipse 208"/>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8" name="Groupe 132"/>
                    <p:cNvGrpSpPr/>
                    <p:nvPr/>
                  </p:nvGrpSpPr>
                  <p:grpSpPr>
                    <a:xfrm>
                      <a:off x="5532943" y="5929330"/>
                      <a:ext cx="285752" cy="866247"/>
                      <a:chOff x="5487631" y="4403969"/>
                      <a:chExt cx="285752" cy="966921"/>
                    </a:xfrm>
                    <a:solidFill>
                      <a:srgbClr val="FFC000"/>
                    </a:solidFill>
                  </p:grpSpPr>
                  <p:sp>
                    <p:nvSpPr>
                      <p:cNvPr id="206" name="Rectangle à coins arrondis 205"/>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7" name="Ellipse 206"/>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116"/>
                    <p:cNvGrpSpPr/>
                    <p:nvPr/>
                  </p:nvGrpSpPr>
                  <p:grpSpPr>
                    <a:xfrm>
                      <a:off x="5107854" y="5602484"/>
                      <a:ext cx="285752" cy="866247"/>
                      <a:chOff x="5487631" y="4403969"/>
                      <a:chExt cx="285752" cy="966921"/>
                    </a:xfrm>
                    <a:solidFill>
                      <a:srgbClr val="FFC000"/>
                    </a:solidFill>
                  </p:grpSpPr>
                  <p:sp>
                    <p:nvSpPr>
                      <p:cNvPr id="204" name="Rectangle à coins arrondis 203"/>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5" name="Ellipse 204"/>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4" name="Groupe 119"/>
                    <p:cNvGrpSpPr/>
                    <p:nvPr/>
                  </p:nvGrpSpPr>
                  <p:grpSpPr>
                    <a:xfrm>
                      <a:off x="5062542" y="5858425"/>
                      <a:ext cx="285752" cy="866247"/>
                      <a:chOff x="5487631" y="4403969"/>
                      <a:chExt cx="285752" cy="966921"/>
                    </a:xfrm>
                    <a:solidFill>
                      <a:srgbClr val="FFC000"/>
                    </a:solidFill>
                  </p:grpSpPr>
                  <p:sp>
                    <p:nvSpPr>
                      <p:cNvPr id="202" name="Rectangle à coins arrondis 201"/>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3" name="Ellipse 202"/>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83" name="Groupe 123"/>
                  <p:cNvGrpSpPr/>
                  <p:nvPr/>
                </p:nvGrpSpPr>
                <p:grpSpPr>
                  <a:xfrm>
                    <a:off x="5214942" y="6010825"/>
                    <a:ext cx="285752" cy="866247"/>
                    <a:chOff x="5487631" y="4403969"/>
                    <a:chExt cx="285752" cy="966921"/>
                  </a:xfrm>
                  <a:solidFill>
                    <a:srgbClr val="FFC000"/>
                  </a:solidFill>
                </p:grpSpPr>
                <p:sp>
                  <p:nvSpPr>
                    <p:cNvPr id="192" name="Rectangle à coins arrondis 191"/>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3" name="Ellipse 192"/>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84" name="Groupe 126"/>
                <p:cNvGrpSpPr/>
                <p:nvPr/>
              </p:nvGrpSpPr>
              <p:grpSpPr>
                <a:xfrm>
                  <a:off x="5377004" y="6004812"/>
                  <a:ext cx="285752" cy="866246"/>
                  <a:chOff x="5487631" y="4403969"/>
                  <a:chExt cx="285752" cy="966919"/>
                </a:xfrm>
                <a:solidFill>
                  <a:srgbClr val="FFC000"/>
                </a:solidFill>
              </p:grpSpPr>
              <p:sp>
                <p:nvSpPr>
                  <p:cNvPr id="188" name="Rectangle à coins arrondis 187"/>
                  <p:cNvSpPr/>
                  <p:nvPr/>
                </p:nvSpPr>
                <p:spPr>
                  <a:xfrm>
                    <a:off x="5572132" y="4656508"/>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Ellipse 188"/>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sp>
          <p:nvSpPr>
            <p:cNvPr id="183" name="ZoneTexte 182"/>
            <p:cNvSpPr txBox="1"/>
            <p:nvPr/>
          </p:nvSpPr>
          <p:spPr>
            <a:xfrm>
              <a:off x="6807216" y="1723241"/>
              <a:ext cx="428628" cy="276999"/>
            </a:xfrm>
            <a:prstGeom prst="rect">
              <a:avLst/>
            </a:prstGeom>
            <a:noFill/>
          </p:spPr>
          <p:txBody>
            <a:bodyPr wrap="square" rtlCol="0">
              <a:spAutoFit/>
            </a:bodyPr>
            <a:lstStyle/>
            <a:p>
              <a:r>
                <a:rPr lang="fr-FR" sz="1200" b="1" dirty="0">
                  <a:solidFill>
                    <a:schemeClr val="tx2"/>
                  </a:solidFill>
                </a:rPr>
                <a:t>C6</a:t>
              </a:r>
            </a:p>
          </p:txBody>
        </p:sp>
        <p:sp>
          <p:nvSpPr>
            <p:cNvPr id="184" name="ZoneTexte 183"/>
            <p:cNvSpPr txBox="1"/>
            <p:nvPr/>
          </p:nvSpPr>
          <p:spPr>
            <a:xfrm>
              <a:off x="6959616" y="2080431"/>
              <a:ext cx="428628" cy="276999"/>
            </a:xfrm>
            <a:prstGeom prst="rect">
              <a:avLst/>
            </a:prstGeom>
            <a:noFill/>
          </p:spPr>
          <p:txBody>
            <a:bodyPr wrap="square" rtlCol="0">
              <a:spAutoFit/>
            </a:bodyPr>
            <a:lstStyle/>
            <a:p>
              <a:r>
                <a:rPr lang="fr-FR" sz="1200" b="1" dirty="0">
                  <a:solidFill>
                    <a:schemeClr val="tx2"/>
                  </a:solidFill>
                </a:rPr>
                <a:t>C7</a:t>
              </a:r>
            </a:p>
          </p:txBody>
        </p:sp>
        <p:sp>
          <p:nvSpPr>
            <p:cNvPr id="185" name="ZoneTexte 184"/>
            <p:cNvSpPr txBox="1"/>
            <p:nvPr/>
          </p:nvSpPr>
          <p:spPr>
            <a:xfrm>
              <a:off x="7286644" y="2071678"/>
              <a:ext cx="428628" cy="276999"/>
            </a:xfrm>
            <a:prstGeom prst="rect">
              <a:avLst/>
            </a:prstGeom>
            <a:noFill/>
          </p:spPr>
          <p:txBody>
            <a:bodyPr wrap="square" rtlCol="0">
              <a:spAutoFit/>
            </a:bodyPr>
            <a:lstStyle/>
            <a:p>
              <a:r>
                <a:rPr lang="fr-FR" sz="1200" b="1" dirty="0">
                  <a:solidFill>
                    <a:schemeClr val="tx2"/>
                  </a:solidFill>
                </a:rPr>
                <a:t>C8</a:t>
              </a:r>
            </a:p>
          </p:txBody>
        </p:sp>
        <p:sp>
          <p:nvSpPr>
            <p:cNvPr id="186" name="ZoneTexte 185"/>
            <p:cNvSpPr txBox="1"/>
            <p:nvPr/>
          </p:nvSpPr>
          <p:spPr>
            <a:xfrm>
              <a:off x="7085030" y="1723241"/>
              <a:ext cx="428628" cy="276999"/>
            </a:xfrm>
            <a:prstGeom prst="rect">
              <a:avLst/>
            </a:prstGeom>
            <a:noFill/>
          </p:spPr>
          <p:txBody>
            <a:bodyPr wrap="square" rtlCol="0">
              <a:spAutoFit/>
            </a:bodyPr>
            <a:lstStyle/>
            <a:p>
              <a:r>
                <a:rPr lang="fr-FR" sz="1200" b="1" dirty="0">
                  <a:solidFill>
                    <a:schemeClr val="tx2"/>
                  </a:solidFill>
                </a:rPr>
                <a:t>C5b</a:t>
              </a:r>
            </a:p>
          </p:txBody>
        </p:sp>
      </p:grpSp>
      <p:grpSp>
        <p:nvGrpSpPr>
          <p:cNvPr id="214" name="Groupe 213"/>
          <p:cNvGrpSpPr/>
          <p:nvPr/>
        </p:nvGrpSpPr>
        <p:grpSpPr>
          <a:xfrm>
            <a:off x="4857752" y="1643050"/>
            <a:ext cx="3714776" cy="2071702"/>
            <a:chOff x="142844" y="785794"/>
            <a:chExt cx="3714776" cy="2071702"/>
          </a:xfrm>
        </p:grpSpPr>
        <p:grpSp>
          <p:nvGrpSpPr>
            <p:cNvPr id="198" name="Groupe 197"/>
            <p:cNvGrpSpPr/>
            <p:nvPr/>
          </p:nvGrpSpPr>
          <p:grpSpPr>
            <a:xfrm>
              <a:off x="142844" y="785794"/>
              <a:ext cx="3714776" cy="2071702"/>
              <a:chOff x="142844" y="785794"/>
              <a:chExt cx="3714776" cy="2071702"/>
            </a:xfrm>
          </p:grpSpPr>
          <p:grpSp>
            <p:nvGrpSpPr>
              <p:cNvPr id="248" name="Groupe 140"/>
              <p:cNvGrpSpPr/>
              <p:nvPr/>
            </p:nvGrpSpPr>
            <p:grpSpPr>
              <a:xfrm>
                <a:off x="142844" y="785794"/>
                <a:ext cx="3714776" cy="2071702"/>
                <a:chOff x="214282" y="3267409"/>
                <a:chExt cx="3956431" cy="2280370"/>
              </a:xfrm>
            </p:grpSpPr>
            <p:grpSp>
              <p:nvGrpSpPr>
                <p:cNvPr id="249" name="Groupe 64"/>
                <p:cNvGrpSpPr/>
                <p:nvPr/>
              </p:nvGrpSpPr>
              <p:grpSpPr>
                <a:xfrm>
                  <a:off x="214282" y="3267409"/>
                  <a:ext cx="3956431" cy="2090417"/>
                  <a:chOff x="4401783" y="2695905"/>
                  <a:chExt cx="3956431" cy="2090417"/>
                </a:xfrm>
              </p:grpSpPr>
              <p:grpSp>
                <p:nvGrpSpPr>
                  <p:cNvPr id="250" name="Groupe 40"/>
                  <p:cNvGrpSpPr/>
                  <p:nvPr/>
                </p:nvGrpSpPr>
                <p:grpSpPr>
                  <a:xfrm rot="21060000">
                    <a:off x="4401783" y="2695905"/>
                    <a:ext cx="3956431" cy="2090417"/>
                    <a:chOff x="5990672" y="1331717"/>
                    <a:chExt cx="3956431" cy="2090417"/>
                  </a:xfrm>
                </p:grpSpPr>
                <p:pic>
                  <p:nvPicPr>
                    <p:cNvPr id="159" name="Picture 4" descr="C:\Documents and Settings\Azdine\Mes documents\Mes images\Image9.png"/>
                    <p:cNvPicPr>
                      <a:picLocks noChangeAspect="1" noChangeArrowheads="1"/>
                    </p:cNvPicPr>
                    <p:nvPr/>
                  </p:nvPicPr>
                  <p:blipFill>
                    <a:blip r:embed="rId2"/>
                    <a:srcRect/>
                    <a:stretch>
                      <a:fillRect/>
                    </a:stretch>
                  </p:blipFill>
                  <p:spPr bwMode="auto">
                    <a:xfrm rot="10920000">
                      <a:off x="6437442" y="1331717"/>
                      <a:ext cx="1209675" cy="933450"/>
                    </a:xfrm>
                    <a:prstGeom prst="rect">
                      <a:avLst/>
                    </a:prstGeom>
                    <a:noFill/>
                  </p:spPr>
                </p:pic>
                <p:sp>
                  <p:nvSpPr>
                    <p:cNvPr id="160" name="Forme libre 159"/>
                    <p:cNvSpPr/>
                    <p:nvPr/>
                  </p:nvSpPr>
                  <p:spPr>
                    <a:xfrm rot="840000">
                      <a:off x="5990672" y="2993506"/>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251" name="Group 204"/>
                    <p:cNvGrpSpPr>
                      <a:grpSpLocks/>
                    </p:cNvGrpSpPr>
                    <p:nvPr/>
                  </p:nvGrpSpPr>
                  <p:grpSpPr bwMode="auto">
                    <a:xfrm rot="11460000">
                      <a:off x="7253745" y="1919332"/>
                      <a:ext cx="694799" cy="900000"/>
                      <a:chOff x="3833" y="890"/>
                      <a:chExt cx="1134" cy="1225"/>
                    </a:xfrm>
                    <a:solidFill>
                      <a:srgbClr val="FFC000"/>
                    </a:solidFill>
                  </p:grpSpPr>
                  <p:sp>
                    <p:nvSpPr>
                      <p:cNvPr id="175"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6"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7"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8"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9"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80"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81"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82"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62" name="Ellipse 161"/>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63" name="Ellipse 162"/>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grpSp>
                  <p:nvGrpSpPr>
                    <p:cNvPr id="252" name="Group 204"/>
                    <p:cNvGrpSpPr>
                      <a:grpSpLocks/>
                    </p:cNvGrpSpPr>
                    <p:nvPr/>
                  </p:nvGrpSpPr>
                  <p:grpSpPr bwMode="auto">
                    <a:xfrm rot="10620000">
                      <a:off x="6135709" y="1874814"/>
                      <a:ext cx="694799" cy="900000"/>
                      <a:chOff x="3833" y="890"/>
                      <a:chExt cx="1134" cy="1225"/>
                    </a:xfrm>
                    <a:solidFill>
                      <a:srgbClr val="FFC000"/>
                    </a:solidFill>
                  </p:grpSpPr>
                  <p:sp>
                    <p:nvSpPr>
                      <p:cNvPr id="16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6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6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7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65" name="Ellipse 164"/>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66" name="Ellipse 165"/>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grpSp>
              <p:grpSp>
                <p:nvGrpSpPr>
                  <p:cNvPr id="253" name="Groupe 261"/>
                  <p:cNvGrpSpPr/>
                  <p:nvPr/>
                </p:nvGrpSpPr>
                <p:grpSpPr>
                  <a:xfrm rot="420000">
                    <a:off x="6422233" y="3513791"/>
                    <a:ext cx="900103" cy="1006313"/>
                    <a:chOff x="2685620" y="5422912"/>
                    <a:chExt cx="900103" cy="1006313"/>
                  </a:xfrm>
                </p:grpSpPr>
                <p:sp>
                  <p:nvSpPr>
                    <p:cNvPr id="155" name="Rectangle à coins arrondis 154"/>
                    <p:cNvSpPr/>
                    <p:nvPr/>
                  </p:nvSpPr>
                  <p:spPr>
                    <a:xfrm>
                      <a:off x="2990813" y="5637225"/>
                      <a:ext cx="285752" cy="792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Organigramme : Délai 155"/>
                    <p:cNvSpPr/>
                    <p:nvPr/>
                  </p:nvSpPr>
                  <p:spPr>
                    <a:xfrm rot="10800000">
                      <a:off x="2685620" y="5601788"/>
                      <a:ext cx="432000" cy="252000"/>
                    </a:xfrm>
                    <a:prstGeom prst="flowChartDelay">
                      <a:avLst/>
                    </a:prstGeom>
                    <a:solidFill>
                      <a:srgbClr val="92D050"/>
                    </a:solidFill>
                    <a:ln>
                      <a:solidFill>
                        <a:schemeClr val="accent3">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a:p>
                      <a:pPr algn="ctr"/>
                      <a:endParaRPr lang="fr-FR" dirty="0"/>
                    </a:p>
                    <a:p>
                      <a:pPr algn="ctr"/>
                      <a:endParaRPr lang="fr-FR" dirty="0"/>
                    </a:p>
                  </p:txBody>
                </p:sp>
                <p:sp>
                  <p:nvSpPr>
                    <p:cNvPr id="157" name="Organigramme : Délai 156"/>
                    <p:cNvSpPr/>
                    <p:nvPr/>
                  </p:nvSpPr>
                  <p:spPr>
                    <a:xfrm rot="5400000" flipH="1">
                      <a:off x="3000406" y="5543132"/>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58" name="Larme 157"/>
                    <p:cNvSpPr/>
                    <p:nvPr/>
                  </p:nvSpPr>
                  <p:spPr>
                    <a:xfrm rot="16200000">
                      <a:off x="3261723" y="5961386"/>
                      <a:ext cx="360000" cy="288000"/>
                    </a:xfrm>
                    <a:prstGeom prst="teardrop">
                      <a:avLst/>
                    </a:prstGeom>
                    <a:solidFill>
                      <a:schemeClr val="accent5">
                        <a:lumMod val="60000"/>
                        <a:lumOff val="4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254" name="Groupe 95"/>
                <p:cNvGrpSpPr/>
                <p:nvPr/>
              </p:nvGrpSpPr>
              <p:grpSpPr>
                <a:xfrm rot="180000">
                  <a:off x="3038739" y="4234002"/>
                  <a:ext cx="438152" cy="1313772"/>
                  <a:chOff x="3538928" y="5415667"/>
                  <a:chExt cx="438152" cy="1313772"/>
                </a:xfrm>
              </p:grpSpPr>
              <p:grpSp>
                <p:nvGrpSpPr>
                  <p:cNvPr id="255" name="Groupe 113"/>
                  <p:cNvGrpSpPr/>
                  <p:nvPr/>
                </p:nvGrpSpPr>
                <p:grpSpPr>
                  <a:xfrm>
                    <a:off x="3623429" y="5415667"/>
                    <a:ext cx="285752" cy="868298"/>
                    <a:chOff x="5396316" y="4409318"/>
                    <a:chExt cx="285752" cy="969216"/>
                  </a:xfrm>
                  <a:solidFill>
                    <a:srgbClr val="FFC000"/>
                  </a:solidFill>
                </p:grpSpPr>
                <p:sp>
                  <p:nvSpPr>
                    <p:cNvPr id="151" name="Rectangle à coins arrondis 150"/>
                    <p:cNvSpPr/>
                    <p:nvPr/>
                  </p:nvSpPr>
                  <p:spPr>
                    <a:xfrm>
                      <a:off x="5441682" y="4664150"/>
                      <a:ext cx="142876" cy="714384"/>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Ellipse 151"/>
                    <p:cNvSpPr/>
                    <p:nvPr/>
                  </p:nvSpPr>
                  <p:spPr>
                    <a:xfrm>
                      <a:off x="5396316" y="4409318"/>
                      <a:ext cx="285752" cy="318964"/>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1" name="Groupe 103"/>
                  <p:cNvGrpSpPr/>
                  <p:nvPr/>
                </p:nvGrpSpPr>
                <p:grpSpPr>
                  <a:xfrm>
                    <a:off x="3538928" y="5710798"/>
                    <a:ext cx="285752" cy="866250"/>
                    <a:chOff x="5396316" y="4409294"/>
                    <a:chExt cx="285752" cy="966924"/>
                  </a:xfrm>
                  <a:solidFill>
                    <a:srgbClr val="FFC000"/>
                  </a:solidFill>
                </p:grpSpPr>
                <p:sp>
                  <p:nvSpPr>
                    <p:cNvPr id="149" name="Rectangle à coins arrondis 148"/>
                    <p:cNvSpPr/>
                    <p:nvPr/>
                  </p:nvSpPr>
                  <p:spPr>
                    <a:xfrm>
                      <a:off x="5480817" y="4661838"/>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Ellipse 149"/>
                    <p:cNvSpPr/>
                    <p:nvPr/>
                  </p:nvSpPr>
                  <p:spPr>
                    <a:xfrm>
                      <a:off x="5396316" y="4409294"/>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 name="Groupe 110"/>
                  <p:cNvGrpSpPr/>
                  <p:nvPr/>
                </p:nvGrpSpPr>
                <p:grpSpPr>
                  <a:xfrm>
                    <a:off x="3691328" y="5863193"/>
                    <a:ext cx="285752" cy="866246"/>
                    <a:chOff x="5396316" y="4409299"/>
                    <a:chExt cx="285752" cy="966922"/>
                  </a:xfrm>
                  <a:solidFill>
                    <a:srgbClr val="FFC000"/>
                  </a:solidFill>
                </p:grpSpPr>
                <p:sp>
                  <p:nvSpPr>
                    <p:cNvPr id="147" name="Rectangle à coins arrondis 146"/>
                    <p:cNvSpPr/>
                    <p:nvPr/>
                  </p:nvSpPr>
                  <p:spPr>
                    <a:xfrm>
                      <a:off x="5480818" y="4661841"/>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p:cNvSpPr/>
                    <p:nvPr/>
                  </p:nvSpPr>
                  <p:spPr>
                    <a:xfrm>
                      <a:off x="5396316" y="440929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sp>
            <p:nvSpPr>
              <p:cNvPr id="190" name="ZoneTexte 189"/>
              <p:cNvSpPr txBox="1"/>
              <p:nvPr/>
            </p:nvSpPr>
            <p:spPr>
              <a:xfrm>
                <a:off x="2370122" y="1650988"/>
                <a:ext cx="428628" cy="276999"/>
              </a:xfrm>
              <a:prstGeom prst="rect">
                <a:avLst/>
              </a:prstGeom>
              <a:noFill/>
            </p:spPr>
            <p:txBody>
              <a:bodyPr wrap="square" rtlCol="0">
                <a:spAutoFit/>
              </a:bodyPr>
              <a:lstStyle/>
              <a:p>
                <a:r>
                  <a:rPr lang="fr-FR" sz="1200" b="1" dirty="0">
                    <a:solidFill>
                      <a:schemeClr val="tx2"/>
                    </a:solidFill>
                  </a:rPr>
                  <a:t>C5b</a:t>
                </a:r>
              </a:p>
            </p:txBody>
          </p:sp>
          <p:sp>
            <p:nvSpPr>
              <p:cNvPr id="191" name="ZoneTexte 190"/>
              <p:cNvSpPr txBox="1"/>
              <p:nvPr/>
            </p:nvSpPr>
            <p:spPr>
              <a:xfrm>
                <a:off x="2273284" y="2021693"/>
                <a:ext cx="428628" cy="276999"/>
              </a:xfrm>
              <a:prstGeom prst="rect">
                <a:avLst/>
              </a:prstGeom>
              <a:noFill/>
            </p:spPr>
            <p:txBody>
              <a:bodyPr wrap="square" rtlCol="0">
                <a:spAutoFit/>
              </a:bodyPr>
              <a:lstStyle/>
              <a:p>
                <a:r>
                  <a:rPr lang="fr-FR" sz="1200" b="1" dirty="0">
                    <a:solidFill>
                      <a:schemeClr val="tx2"/>
                    </a:solidFill>
                  </a:rPr>
                  <a:t>C7</a:t>
                </a:r>
              </a:p>
            </p:txBody>
          </p:sp>
          <p:sp>
            <p:nvSpPr>
              <p:cNvPr id="196" name="ZoneTexte 195"/>
              <p:cNvSpPr txBox="1"/>
              <p:nvPr/>
            </p:nvSpPr>
            <p:spPr>
              <a:xfrm>
                <a:off x="2114532" y="1643050"/>
                <a:ext cx="428628" cy="276999"/>
              </a:xfrm>
              <a:prstGeom prst="rect">
                <a:avLst/>
              </a:prstGeom>
              <a:noFill/>
            </p:spPr>
            <p:txBody>
              <a:bodyPr wrap="square" rtlCol="0">
                <a:spAutoFit/>
              </a:bodyPr>
              <a:lstStyle/>
              <a:p>
                <a:r>
                  <a:rPr lang="fr-FR" sz="1200" b="1" dirty="0">
                    <a:solidFill>
                      <a:schemeClr val="tx2"/>
                    </a:solidFill>
                  </a:rPr>
                  <a:t>C6</a:t>
                </a:r>
              </a:p>
            </p:txBody>
          </p:sp>
          <p:sp>
            <p:nvSpPr>
              <p:cNvPr id="197" name="ZoneTexte 196"/>
              <p:cNvSpPr txBox="1"/>
              <p:nvPr/>
            </p:nvSpPr>
            <p:spPr>
              <a:xfrm>
                <a:off x="2538398" y="2020878"/>
                <a:ext cx="428628" cy="276999"/>
              </a:xfrm>
              <a:prstGeom prst="rect">
                <a:avLst/>
              </a:prstGeom>
              <a:noFill/>
            </p:spPr>
            <p:txBody>
              <a:bodyPr wrap="square" rtlCol="0">
                <a:spAutoFit/>
              </a:bodyPr>
              <a:lstStyle/>
              <a:p>
                <a:r>
                  <a:rPr lang="fr-FR" sz="1200" b="1" dirty="0">
                    <a:solidFill>
                      <a:schemeClr val="tx2"/>
                    </a:solidFill>
                  </a:rPr>
                  <a:t>C8</a:t>
                </a:r>
              </a:p>
            </p:txBody>
          </p:sp>
        </p:grpSp>
        <p:sp>
          <p:nvSpPr>
            <p:cNvPr id="199" name="ZoneTexte 198"/>
            <p:cNvSpPr txBox="1"/>
            <p:nvPr/>
          </p:nvSpPr>
          <p:spPr>
            <a:xfrm>
              <a:off x="2895588" y="2071678"/>
              <a:ext cx="428628" cy="276999"/>
            </a:xfrm>
            <a:prstGeom prst="rect">
              <a:avLst/>
            </a:prstGeom>
            <a:noFill/>
          </p:spPr>
          <p:txBody>
            <a:bodyPr wrap="square" rtlCol="0">
              <a:spAutoFit/>
            </a:bodyPr>
            <a:lstStyle/>
            <a:p>
              <a:r>
                <a:rPr lang="fr-FR" sz="1200" b="1" dirty="0">
                  <a:solidFill>
                    <a:schemeClr val="tx2"/>
                  </a:solidFill>
                </a:rPr>
                <a:t>C9</a:t>
              </a:r>
            </a:p>
          </p:txBody>
        </p:sp>
        <p:sp>
          <p:nvSpPr>
            <p:cNvPr id="200" name="ZoneTexte 199"/>
            <p:cNvSpPr txBox="1"/>
            <p:nvPr/>
          </p:nvSpPr>
          <p:spPr>
            <a:xfrm>
              <a:off x="2773350" y="1903402"/>
              <a:ext cx="428628" cy="276999"/>
            </a:xfrm>
            <a:prstGeom prst="rect">
              <a:avLst/>
            </a:prstGeom>
            <a:noFill/>
          </p:spPr>
          <p:txBody>
            <a:bodyPr wrap="square" rtlCol="0">
              <a:spAutoFit/>
            </a:bodyPr>
            <a:lstStyle/>
            <a:p>
              <a:r>
                <a:rPr lang="fr-FR" sz="1200" b="1" dirty="0">
                  <a:solidFill>
                    <a:schemeClr val="tx2"/>
                  </a:solidFill>
                </a:rPr>
                <a:t>C9</a:t>
              </a:r>
            </a:p>
          </p:txBody>
        </p:sp>
        <p:sp>
          <p:nvSpPr>
            <p:cNvPr id="201" name="ZoneTexte 200"/>
            <p:cNvSpPr txBox="1"/>
            <p:nvPr/>
          </p:nvSpPr>
          <p:spPr>
            <a:xfrm>
              <a:off x="2857488" y="1651803"/>
              <a:ext cx="428628" cy="276999"/>
            </a:xfrm>
            <a:prstGeom prst="rect">
              <a:avLst/>
            </a:prstGeom>
            <a:noFill/>
          </p:spPr>
          <p:txBody>
            <a:bodyPr wrap="square" rtlCol="0">
              <a:spAutoFit/>
            </a:bodyPr>
            <a:lstStyle/>
            <a:p>
              <a:r>
                <a:rPr lang="fr-FR" sz="1200" b="1" dirty="0">
                  <a:solidFill>
                    <a:schemeClr val="tx2"/>
                  </a:solidFill>
                </a:rPr>
                <a:t>C9</a:t>
              </a:r>
            </a:p>
          </p:txBody>
        </p:sp>
      </p:grpSp>
      <p:sp>
        <p:nvSpPr>
          <p:cNvPr id="215" name="ZoneTexte 214"/>
          <p:cNvSpPr txBox="1"/>
          <p:nvPr/>
        </p:nvSpPr>
        <p:spPr>
          <a:xfrm>
            <a:off x="357158" y="2402325"/>
            <a:ext cx="4000528" cy="1169551"/>
          </a:xfrm>
          <a:prstGeom prst="rect">
            <a:avLst/>
          </a:prstGeom>
          <a:noFill/>
        </p:spPr>
        <p:txBody>
          <a:bodyPr wrap="square" rtlCol="0">
            <a:spAutoFit/>
          </a:bodyPr>
          <a:lstStyle/>
          <a:p>
            <a:pPr>
              <a:buFont typeface="Wingdings" pitchFamily="2" charset="2"/>
              <a:buChar char="Ø"/>
            </a:pPr>
            <a:r>
              <a:rPr lang="fr-FR" sz="1400" dirty="0"/>
              <a:t>  Le complexe C5b-C6-C7 fixé aux lipides  </a:t>
            </a:r>
          </a:p>
          <a:p>
            <a:r>
              <a:rPr lang="fr-FR" sz="1400" dirty="0"/>
              <a:t>     membranaires, capte le C8 et forme un complexe </a:t>
            </a:r>
          </a:p>
          <a:p>
            <a:r>
              <a:rPr lang="fr-FR" sz="1400" dirty="0"/>
              <a:t>     </a:t>
            </a:r>
            <a:r>
              <a:rPr lang="fr-FR" sz="1400" dirty="0" err="1"/>
              <a:t>tetramérique</a:t>
            </a:r>
            <a:r>
              <a:rPr lang="fr-FR" sz="1400" dirty="0"/>
              <a:t> : C5b-C6-C7-C8 qui sert de</a:t>
            </a:r>
          </a:p>
          <a:p>
            <a:r>
              <a:rPr lang="fr-FR" sz="1400" dirty="0"/>
              <a:t>     récepteur au C9.</a:t>
            </a:r>
          </a:p>
          <a:p>
            <a:endParaRPr lang="fr-FR" sz="1400" dirty="0"/>
          </a:p>
        </p:txBody>
      </p:sp>
      <p:sp>
        <p:nvSpPr>
          <p:cNvPr id="222" name="ZoneTexte 221"/>
          <p:cNvSpPr txBox="1"/>
          <p:nvPr/>
        </p:nvSpPr>
        <p:spPr>
          <a:xfrm>
            <a:off x="357158" y="3971702"/>
            <a:ext cx="4572032" cy="1600438"/>
          </a:xfrm>
          <a:prstGeom prst="rect">
            <a:avLst/>
          </a:prstGeom>
          <a:noFill/>
        </p:spPr>
        <p:txBody>
          <a:bodyPr wrap="square" rtlCol="0">
            <a:spAutoFit/>
          </a:bodyPr>
          <a:lstStyle/>
          <a:p>
            <a:pPr>
              <a:buFont typeface="Wingdings" pitchFamily="2" charset="2"/>
              <a:buChar char="Ø"/>
            </a:pPr>
            <a:r>
              <a:rPr lang="fr-FR" sz="1400" dirty="0"/>
              <a:t>   Plusieurs molécules du C9 (6 à 12) viennent se</a:t>
            </a:r>
          </a:p>
          <a:p>
            <a:r>
              <a:rPr lang="fr-FR" sz="1400" dirty="0"/>
              <a:t>      fixer au complexe tetramérique permettant la</a:t>
            </a:r>
          </a:p>
          <a:p>
            <a:r>
              <a:rPr lang="fr-FR" sz="1400" dirty="0"/>
              <a:t>      formation du complexe d’attaque membranaire.</a:t>
            </a:r>
          </a:p>
          <a:p>
            <a:r>
              <a:rPr lang="fr-FR" sz="1400" dirty="0"/>
              <a:t>      Ce complexe grâce au caractère hydrophobe de</a:t>
            </a:r>
          </a:p>
          <a:p>
            <a:r>
              <a:rPr lang="fr-FR" sz="1400" dirty="0"/>
              <a:t>      ses protéines s’insère dans la bicouche lipidique,</a:t>
            </a:r>
          </a:p>
          <a:p>
            <a:r>
              <a:rPr lang="fr-FR" sz="1400" dirty="0"/>
              <a:t>      conduisant à la formation d’un </a:t>
            </a:r>
            <a:r>
              <a:rPr lang="fr-FR" sz="1400" b="1" dirty="0">
                <a:solidFill>
                  <a:srgbClr val="FF0000"/>
                </a:solidFill>
              </a:rPr>
              <a:t>canal </a:t>
            </a:r>
            <a:r>
              <a:rPr lang="fr-FR" sz="1400" b="1" dirty="0" err="1">
                <a:solidFill>
                  <a:srgbClr val="FF0000"/>
                </a:solidFill>
              </a:rPr>
              <a:t>trans-membranaire</a:t>
            </a:r>
            <a:endParaRPr lang="fr-FR" sz="1400" b="1" dirty="0">
              <a:solidFill>
                <a:srgbClr val="FF0000"/>
              </a:solidFill>
            </a:endParaRPr>
          </a:p>
          <a:p>
            <a:r>
              <a:rPr lang="fr-FR" sz="1400" b="1" dirty="0">
                <a:solidFill>
                  <a:srgbClr val="FF0000"/>
                </a:solidFill>
              </a:rPr>
              <a:t>      responsable de la lyse cellulaire.</a:t>
            </a:r>
          </a:p>
        </p:txBody>
      </p:sp>
      <p:sp>
        <p:nvSpPr>
          <p:cNvPr id="123" name="ZoneTexte 122"/>
          <p:cNvSpPr txBox="1"/>
          <p:nvPr/>
        </p:nvSpPr>
        <p:spPr>
          <a:xfrm>
            <a:off x="2786050"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classique </a:t>
            </a:r>
          </a:p>
        </p:txBody>
      </p:sp>
      <p:sp>
        <p:nvSpPr>
          <p:cNvPr id="125" name="ZoneTexte 124"/>
          <p:cNvSpPr txBox="1"/>
          <p:nvPr/>
        </p:nvSpPr>
        <p:spPr>
          <a:xfrm>
            <a:off x="377796" y="1906777"/>
            <a:ext cx="3857652" cy="307777"/>
          </a:xfrm>
          <a:prstGeom prst="rect">
            <a:avLst/>
          </a:prstGeom>
          <a:noFill/>
        </p:spPr>
        <p:txBody>
          <a:bodyPr wrap="square" rtlCol="0">
            <a:spAutoFit/>
          </a:bodyPr>
          <a:lstStyle/>
          <a:p>
            <a:r>
              <a:rPr lang="fr-FR" sz="1400" b="1" dirty="0">
                <a:solidFill>
                  <a:schemeClr val="tx2"/>
                </a:solidFill>
              </a:rPr>
              <a:t>→ Activation de C7, C8, C9 :</a:t>
            </a:r>
          </a:p>
        </p:txBody>
      </p:sp>
      <p:sp>
        <p:nvSpPr>
          <p:cNvPr id="127" name="Rectangle 126"/>
          <p:cNvSpPr/>
          <p:nvPr/>
        </p:nvSpPr>
        <p:spPr>
          <a:xfrm>
            <a:off x="2214546" y="1214422"/>
            <a:ext cx="4643470" cy="338554"/>
          </a:xfrm>
          <a:prstGeom prst="rect">
            <a:avLst/>
          </a:prstGeom>
          <a:solidFill>
            <a:srgbClr val="FFC000"/>
          </a:solidFill>
        </p:spPr>
        <p:txBody>
          <a:bodyPr wrap="square">
            <a:spAutoFit/>
          </a:bodyPr>
          <a:lstStyle/>
          <a:p>
            <a:pPr algn="just"/>
            <a:r>
              <a:rPr lang="fr-FR" sz="1600" b="1" dirty="0">
                <a:solidFill>
                  <a:schemeClr val="tx2"/>
                </a:solidFill>
              </a:rPr>
              <a:t>e.  Formation du complexe d’attaque membranaire   </a:t>
            </a:r>
          </a:p>
        </p:txBody>
      </p:sp>
      <p:sp>
        <p:nvSpPr>
          <p:cNvPr id="126" name="ZoneTexte 125"/>
          <p:cNvSpPr txBox="1"/>
          <p:nvPr/>
        </p:nvSpPr>
        <p:spPr>
          <a:xfrm>
            <a:off x="6357950" y="5978743"/>
            <a:ext cx="2766610" cy="307777"/>
          </a:xfrm>
          <a:prstGeom prst="rect">
            <a:avLst/>
          </a:prstGeom>
          <a:noFill/>
        </p:spPr>
        <p:txBody>
          <a:bodyPr wrap="square" rtlCol="0">
            <a:spAutoFit/>
          </a:bodyPr>
          <a:lstStyle/>
          <a:p>
            <a:r>
              <a:rPr lang="fr-FR" sz="1400" b="1" dirty="0">
                <a:solidFill>
                  <a:srgbClr val="FF0000"/>
                </a:solidFill>
              </a:rPr>
              <a:t>Complexe d’attaque membranaire </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ZoneTexte 147"/>
          <p:cNvSpPr txBox="1"/>
          <p:nvPr/>
        </p:nvSpPr>
        <p:spPr>
          <a:xfrm>
            <a:off x="620686" y="4017195"/>
            <a:ext cx="2357454"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C1-C4b-C2a-C3b (C5 convertase)</a:t>
            </a:r>
          </a:p>
        </p:txBody>
      </p:sp>
      <p:sp>
        <p:nvSpPr>
          <p:cNvPr id="80" name="ZoneTexte 79"/>
          <p:cNvSpPr txBox="1"/>
          <p:nvPr/>
        </p:nvSpPr>
        <p:spPr>
          <a:xfrm>
            <a:off x="1331890" y="1604950"/>
            <a:ext cx="928694"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Ag-</a:t>
            </a:r>
            <a:r>
              <a:rPr lang="fr-FR" sz="1200" b="1" dirty="0" err="1">
                <a:solidFill>
                  <a:schemeClr val="bg1">
                    <a:lumMod val="50000"/>
                  </a:schemeClr>
                </a:solidFill>
              </a:rPr>
              <a:t>Ac</a:t>
            </a:r>
            <a:r>
              <a:rPr lang="fr-FR" sz="1200" b="1" dirty="0">
                <a:solidFill>
                  <a:schemeClr val="bg1">
                    <a:lumMod val="50000"/>
                  </a:schemeClr>
                </a:solidFill>
              </a:rPr>
              <a:t>-C1</a:t>
            </a:r>
          </a:p>
        </p:txBody>
      </p:sp>
      <p:sp>
        <p:nvSpPr>
          <p:cNvPr id="81" name="ZoneTexte 80"/>
          <p:cNvSpPr txBox="1"/>
          <p:nvPr/>
        </p:nvSpPr>
        <p:spPr>
          <a:xfrm>
            <a:off x="835000" y="3214686"/>
            <a:ext cx="1928826"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C1-C4b-C2a (C3 convertase)</a:t>
            </a:r>
          </a:p>
        </p:txBody>
      </p:sp>
      <p:sp>
        <p:nvSpPr>
          <p:cNvPr id="82" name="ZoneTexte 81"/>
          <p:cNvSpPr txBox="1"/>
          <p:nvPr/>
        </p:nvSpPr>
        <p:spPr>
          <a:xfrm>
            <a:off x="1416028" y="2428868"/>
            <a:ext cx="798518"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C1-C4b</a:t>
            </a:r>
          </a:p>
        </p:txBody>
      </p:sp>
      <p:grpSp>
        <p:nvGrpSpPr>
          <p:cNvPr id="2" name="Groupe 83"/>
          <p:cNvGrpSpPr/>
          <p:nvPr/>
        </p:nvGrpSpPr>
        <p:grpSpPr>
          <a:xfrm>
            <a:off x="3779699" y="714355"/>
            <a:ext cx="792301" cy="3288587"/>
            <a:chOff x="1779114" y="207151"/>
            <a:chExt cx="943664" cy="4128203"/>
          </a:xfrm>
          <a:noFill/>
        </p:grpSpPr>
        <p:grpSp>
          <p:nvGrpSpPr>
            <p:cNvPr id="3" name="Groupe 42"/>
            <p:cNvGrpSpPr/>
            <p:nvPr/>
          </p:nvGrpSpPr>
          <p:grpSpPr>
            <a:xfrm>
              <a:off x="1780653" y="207151"/>
              <a:ext cx="606250" cy="1014936"/>
              <a:chOff x="1857356" y="306933"/>
              <a:chExt cx="858044" cy="1379613"/>
            </a:xfrm>
            <a:grpFill/>
          </p:grpSpPr>
          <p:cxnSp>
            <p:nvCxnSpPr>
              <p:cNvPr id="98" name="Connecteur droit avec flèche 2"/>
              <p:cNvCxnSpPr/>
              <p:nvPr/>
            </p:nvCxnSpPr>
            <p:spPr>
              <a:xfrm rot="5400000">
                <a:off x="2038887" y="981858"/>
                <a:ext cx="1351437" cy="1588"/>
              </a:xfrm>
              <a:prstGeom prst="straightConnector1">
                <a:avLst/>
              </a:prstGeom>
              <a:grpFill/>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9" name="Arc 3"/>
              <p:cNvSpPr/>
              <p:nvPr/>
            </p:nvSpPr>
            <p:spPr>
              <a:xfrm>
                <a:off x="1857356" y="900727"/>
                <a:ext cx="857255" cy="785819"/>
              </a:xfrm>
              <a:prstGeom prst="arc">
                <a:avLst/>
              </a:prstGeom>
              <a:grpFill/>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grpSp>
        <p:grpSp>
          <p:nvGrpSpPr>
            <p:cNvPr id="4" name="Groupe 67"/>
            <p:cNvGrpSpPr/>
            <p:nvPr/>
          </p:nvGrpSpPr>
          <p:grpSpPr>
            <a:xfrm>
              <a:off x="1786420" y="2632867"/>
              <a:ext cx="936358" cy="672174"/>
              <a:chOff x="1857356" y="816197"/>
              <a:chExt cx="1325257" cy="913689"/>
            </a:xfrm>
            <a:grpFill/>
          </p:grpSpPr>
          <p:cxnSp>
            <p:nvCxnSpPr>
              <p:cNvPr id="95" name="Connecteur droit avec flèche 94"/>
              <p:cNvCxnSpPr/>
              <p:nvPr/>
            </p:nvCxnSpPr>
            <p:spPr>
              <a:xfrm rot="5400000">
                <a:off x="2284611" y="1245404"/>
                <a:ext cx="860002" cy="1588"/>
              </a:xfrm>
              <a:prstGeom prst="straightConnector1">
                <a:avLst/>
              </a:prstGeom>
              <a:grpFill/>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6" name="Arc 95"/>
              <p:cNvSpPr/>
              <p:nvPr/>
            </p:nvSpPr>
            <p:spPr>
              <a:xfrm>
                <a:off x="1857356" y="944068"/>
                <a:ext cx="857256" cy="785818"/>
              </a:xfrm>
              <a:prstGeom prst="arc">
                <a:avLst/>
              </a:prstGeom>
              <a:grpFill/>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97" name="Forme 96"/>
              <p:cNvCxnSpPr/>
              <p:nvPr/>
            </p:nvCxnSpPr>
            <p:spPr>
              <a:xfrm rot="16200000" flipH="1">
                <a:off x="2755607" y="1086745"/>
                <a:ext cx="386011" cy="468000"/>
              </a:xfrm>
              <a:prstGeom prst="curvedConnector2">
                <a:avLst/>
              </a:prstGeom>
              <a:grpFill/>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5" name="Groupe 71"/>
            <p:cNvGrpSpPr/>
            <p:nvPr/>
          </p:nvGrpSpPr>
          <p:grpSpPr>
            <a:xfrm>
              <a:off x="1779114" y="1591392"/>
              <a:ext cx="936358" cy="720000"/>
              <a:chOff x="1857356" y="794526"/>
              <a:chExt cx="1325257" cy="978700"/>
            </a:xfrm>
            <a:grpFill/>
          </p:grpSpPr>
          <p:cxnSp>
            <p:nvCxnSpPr>
              <p:cNvPr id="92" name="Connecteur droit avec flèche 91"/>
              <p:cNvCxnSpPr/>
              <p:nvPr/>
            </p:nvCxnSpPr>
            <p:spPr>
              <a:xfrm rot="5400000">
                <a:off x="2246612" y="1261732"/>
                <a:ext cx="936000" cy="1588"/>
              </a:xfrm>
              <a:prstGeom prst="straightConnector1">
                <a:avLst/>
              </a:prstGeom>
              <a:grpFill/>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3" name="Arc 92"/>
              <p:cNvSpPr/>
              <p:nvPr/>
            </p:nvSpPr>
            <p:spPr>
              <a:xfrm>
                <a:off x="1857356" y="987408"/>
                <a:ext cx="857256" cy="785818"/>
              </a:xfrm>
              <a:prstGeom prst="arc">
                <a:avLst/>
              </a:prstGeom>
              <a:grpFill/>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94" name="Forme 93"/>
              <p:cNvCxnSpPr/>
              <p:nvPr/>
            </p:nvCxnSpPr>
            <p:spPr>
              <a:xfrm rot="16200000" flipH="1">
                <a:off x="2755607" y="1173427"/>
                <a:ext cx="386011" cy="468000"/>
              </a:xfrm>
              <a:prstGeom prst="curvedConnector2">
                <a:avLst/>
              </a:prstGeom>
              <a:grpFill/>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6" name="Groupe 75"/>
            <p:cNvGrpSpPr/>
            <p:nvPr/>
          </p:nvGrpSpPr>
          <p:grpSpPr>
            <a:xfrm>
              <a:off x="1786420" y="3612294"/>
              <a:ext cx="936358" cy="723060"/>
              <a:chOff x="1857356" y="794526"/>
              <a:chExt cx="1325257" cy="982860"/>
            </a:xfrm>
            <a:grpFill/>
          </p:grpSpPr>
          <p:cxnSp>
            <p:nvCxnSpPr>
              <p:cNvPr id="89" name="Connecteur droit avec flèche 88"/>
              <p:cNvCxnSpPr/>
              <p:nvPr/>
            </p:nvCxnSpPr>
            <p:spPr>
              <a:xfrm rot="5400000">
                <a:off x="2223182" y="1285162"/>
                <a:ext cx="982860" cy="1588"/>
              </a:xfrm>
              <a:prstGeom prst="straightConnector1">
                <a:avLst/>
              </a:prstGeom>
              <a:grpFill/>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0" name="Arc 89"/>
              <p:cNvSpPr/>
              <p:nvPr/>
            </p:nvSpPr>
            <p:spPr>
              <a:xfrm>
                <a:off x="1857356" y="987408"/>
                <a:ext cx="857256" cy="785818"/>
              </a:xfrm>
              <a:prstGeom prst="arc">
                <a:avLst/>
              </a:prstGeom>
              <a:grpFill/>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91" name="Forme 90"/>
              <p:cNvCxnSpPr/>
              <p:nvPr/>
            </p:nvCxnSpPr>
            <p:spPr>
              <a:xfrm rot="16200000" flipH="1">
                <a:off x="2755607" y="1173427"/>
                <a:ext cx="386011" cy="468000"/>
              </a:xfrm>
              <a:prstGeom prst="curvedConnector2">
                <a:avLst/>
              </a:prstGeom>
              <a:grpFill/>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grpSp>
        <p:nvGrpSpPr>
          <p:cNvPr id="7" name="Groupe 131"/>
          <p:cNvGrpSpPr/>
          <p:nvPr/>
        </p:nvGrpSpPr>
        <p:grpSpPr>
          <a:xfrm>
            <a:off x="1286274" y="714355"/>
            <a:ext cx="792301" cy="3357587"/>
            <a:chOff x="1779114" y="117473"/>
            <a:chExt cx="943664" cy="4214821"/>
          </a:xfrm>
        </p:grpSpPr>
        <p:grpSp>
          <p:nvGrpSpPr>
            <p:cNvPr id="8" name="Groupe 42"/>
            <p:cNvGrpSpPr/>
            <p:nvPr/>
          </p:nvGrpSpPr>
          <p:grpSpPr>
            <a:xfrm>
              <a:off x="1780660" y="117473"/>
              <a:ext cx="606245" cy="1168383"/>
              <a:chOff x="1857356" y="185031"/>
              <a:chExt cx="858033" cy="1588195"/>
            </a:xfrm>
          </p:grpSpPr>
          <p:cxnSp>
            <p:nvCxnSpPr>
              <p:cNvPr id="146" name="Connecteur droit avec flèche 2"/>
              <p:cNvCxnSpPr/>
              <p:nvPr/>
            </p:nvCxnSpPr>
            <p:spPr>
              <a:xfrm rot="5400000">
                <a:off x="1978241" y="922179"/>
                <a:ext cx="1474295" cy="0"/>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47" name="Arc 3"/>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grpSp>
        <p:grpSp>
          <p:nvGrpSpPr>
            <p:cNvPr id="9" name="Groupe 67"/>
            <p:cNvGrpSpPr/>
            <p:nvPr/>
          </p:nvGrpSpPr>
          <p:grpSpPr>
            <a:xfrm>
              <a:off x="1786420" y="2616924"/>
              <a:ext cx="936358" cy="720000"/>
              <a:chOff x="1857356" y="794526"/>
              <a:chExt cx="1325257" cy="978700"/>
            </a:xfrm>
          </p:grpSpPr>
          <p:cxnSp>
            <p:nvCxnSpPr>
              <p:cNvPr id="143" name="Connecteur droit avec flèche 142"/>
              <p:cNvCxnSpPr/>
              <p:nvPr/>
            </p:nvCxnSpPr>
            <p:spPr>
              <a:xfrm rot="5400000">
                <a:off x="2246612" y="1261732"/>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44" name="Arc 143"/>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cxnSp>
            <p:nvCxnSpPr>
              <p:cNvPr id="145" name="Forme 144"/>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0" name="Groupe 71"/>
            <p:cNvGrpSpPr/>
            <p:nvPr/>
          </p:nvGrpSpPr>
          <p:grpSpPr>
            <a:xfrm>
              <a:off x="1779114" y="1591392"/>
              <a:ext cx="936358" cy="720000"/>
              <a:chOff x="1857356" y="794526"/>
              <a:chExt cx="1325257" cy="978700"/>
            </a:xfrm>
          </p:grpSpPr>
          <p:cxnSp>
            <p:nvCxnSpPr>
              <p:cNvPr id="140" name="Connecteur droit avec flèche 139"/>
              <p:cNvCxnSpPr/>
              <p:nvPr/>
            </p:nvCxnSpPr>
            <p:spPr>
              <a:xfrm rot="5400000">
                <a:off x="2246612" y="1261732"/>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41" name="Arc 140"/>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cxnSp>
            <p:nvCxnSpPr>
              <p:cNvPr id="142" name="Forme 141"/>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1" name="Groupe 75"/>
            <p:cNvGrpSpPr/>
            <p:nvPr/>
          </p:nvGrpSpPr>
          <p:grpSpPr>
            <a:xfrm>
              <a:off x="1786420" y="3612294"/>
              <a:ext cx="936358" cy="720000"/>
              <a:chOff x="1857356" y="794526"/>
              <a:chExt cx="1325257" cy="978700"/>
            </a:xfrm>
          </p:grpSpPr>
          <p:cxnSp>
            <p:nvCxnSpPr>
              <p:cNvPr id="137" name="Connecteur droit avec flèche 136"/>
              <p:cNvCxnSpPr/>
              <p:nvPr/>
            </p:nvCxnSpPr>
            <p:spPr>
              <a:xfrm rot="5400000">
                <a:off x="2246612" y="1261732"/>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38" name="Arc 137"/>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cxnSp>
            <p:nvCxnSpPr>
              <p:cNvPr id="139" name="Forme 138"/>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sp>
        <p:nvSpPr>
          <p:cNvPr id="149" name="ZoneTexte 148"/>
          <p:cNvSpPr txBox="1"/>
          <p:nvPr/>
        </p:nvSpPr>
        <p:spPr>
          <a:xfrm>
            <a:off x="1181076" y="857232"/>
            <a:ext cx="461966" cy="646331"/>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C1q</a:t>
            </a:r>
          </a:p>
          <a:p>
            <a:r>
              <a:rPr lang="fr-FR" sz="1200" b="1" dirty="0">
                <a:solidFill>
                  <a:schemeClr val="bg1">
                    <a:lumMod val="50000"/>
                  </a:schemeClr>
                </a:solidFill>
              </a:rPr>
              <a:t>C1r</a:t>
            </a:r>
          </a:p>
          <a:p>
            <a:r>
              <a:rPr lang="fr-FR" sz="1200" b="1" dirty="0">
                <a:solidFill>
                  <a:schemeClr val="bg1">
                    <a:lumMod val="50000"/>
                  </a:schemeClr>
                </a:solidFill>
              </a:rPr>
              <a:t>C1s</a:t>
            </a:r>
          </a:p>
        </p:txBody>
      </p:sp>
      <p:cxnSp>
        <p:nvCxnSpPr>
          <p:cNvPr id="151" name="Connecteur droit 150"/>
          <p:cNvCxnSpPr/>
          <p:nvPr/>
        </p:nvCxnSpPr>
        <p:spPr>
          <a:xfrm>
            <a:off x="1785918" y="4286256"/>
            <a:ext cx="2500330" cy="500066"/>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6" name="Connecteur droit 155"/>
          <p:cNvCxnSpPr/>
          <p:nvPr/>
        </p:nvCxnSpPr>
        <p:spPr>
          <a:xfrm flipV="1">
            <a:off x="4286248" y="4286256"/>
            <a:ext cx="2500330" cy="5000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9" name="ZoneTexte 168"/>
          <p:cNvSpPr txBox="1"/>
          <p:nvPr/>
        </p:nvSpPr>
        <p:spPr>
          <a:xfrm>
            <a:off x="760386" y="428604"/>
            <a:ext cx="2071702"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Complexe antigène-anticorps</a:t>
            </a:r>
          </a:p>
        </p:txBody>
      </p:sp>
      <p:cxnSp>
        <p:nvCxnSpPr>
          <p:cNvPr id="171" name="Connecteur droit 170"/>
          <p:cNvCxnSpPr/>
          <p:nvPr/>
        </p:nvCxnSpPr>
        <p:spPr>
          <a:xfrm rot="5400000">
            <a:off x="4064948" y="4544862"/>
            <a:ext cx="468000" cy="158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2" name="ZoneTexte 171"/>
          <p:cNvSpPr txBox="1"/>
          <p:nvPr/>
        </p:nvSpPr>
        <p:spPr>
          <a:xfrm>
            <a:off x="3105140" y="4013204"/>
            <a:ext cx="2357454"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M-C4b-C2a-C3b (C5 convertase)</a:t>
            </a:r>
          </a:p>
        </p:txBody>
      </p:sp>
      <p:sp>
        <p:nvSpPr>
          <p:cNvPr id="173" name="ZoneTexte 172"/>
          <p:cNvSpPr txBox="1"/>
          <p:nvPr/>
        </p:nvSpPr>
        <p:spPr>
          <a:xfrm>
            <a:off x="3643306" y="428604"/>
            <a:ext cx="1357322"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Micro-organismes</a:t>
            </a:r>
          </a:p>
        </p:txBody>
      </p:sp>
      <p:sp>
        <p:nvSpPr>
          <p:cNvPr id="175" name="ZoneTexte 174"/>
          <p:cNvSpPr txBox="1"/>
          <p:nvPr/>
        </p:nvSpPr>
        <p:spPr>
          <a:xfrm>
            <a:off x="3538530" y="1500174"/>
            <a:ext cx="1525598"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MBL-MASP  1,2   (M) </a:t>
            </a:r>
          </a:p>
        </p:txBody>
      </p:sp>
      <p:sp>
        <p:nvSpPr>
          <p:cNvPr id="176" name="ZoneTexte 175"/>
          <p:cNvSpPr txBox="1"/>
          <p:nvPr/>
        </p:nvSpPr>
        <p:spPr>
          <a:xfrm>
            <a:off x="3962396" y="2357430"/>
            <a:ext cx="655642"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M-C4b</a:t>
            </a:r>
          </a:p>
        </p:txBody>
      </p:sp>
      <p:sp>
        <p:nvSpPr>
          <p:cNvPr id="177" name="ZoneTexte 176"/>
          <p:cNvSpPr txBox="1"/>
          <p:nvPr/>
        </p:nvSpPr>
        <p:spPr>
          <a:xfrm>
            <a:off x="3344854" y="3143248"/>
            <a:ext cx="1903426"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M-C4b-C2a (C3 convertase)</a:t>
            </a:r>
          </a:p>
        </p:txBody>
      </p:sp>
      <p:sp>
        <p:nvSpPr>
          <p:cNvPr id="183" name="ZoneTexte 182"/>
          <p:cNvSpPr txBox="1"/>
          <p:nvPr/>
        </p:nvSpPr>
        <p:spPr>
          <a:xfrm>
            <a:off x="2071670" y="2109779"/>
            <a:ext cx="428628" cy="285752"/>
          </a:xfrm>
          <a:prstGeom prst="rect">
            <a:avLst/>
          </a:prstGeom>
          <a:solidFill>
            <a:schemeClr val="bg1">
              <a:lumMod val="85000"/>
            </a:schemeClr>
          </a:solidFill>
          <a:ln>
            <a:noFill/>
          </a:ln>
        </p:spPr>
        <p:txBody>
          <a:bodyPr wrap="square" rtlCol="0">
            <a:spAutoFit/>
          </a:bodyPr>
          <a:lstStyle/>
          <a:p>
            <a:r>
              <a:rPr lang="fr-FR" sz="1200" b="1" dirty="0">
                <a:solidFill>
                  <a:schemeClr val="bg1">
                    <a:lumMod val="50000"/>
                  </a:schemeClr>
                </a:solidFill>
              </a:rPr>
              <a:t>C4a</a:t>
            </a:r>
          </a:p>
        </p:txBody>
      </p:sp>
      <p:sp>
        <p:nvSpPr>
          <p:cNvPr id="184" name="ZoneTexte 183"/>
          <p:cNvSpPr txBox="1"/>
          <p:nvPr/>
        </p:nvSpPr>
        <p:spPr>
          <a:xfrm>
            <a:off x="2071670" y="2908296"/>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a:t>
            </a:r>
          </a:p>
        </p:txBody>
      </p:sp>
      <p:sp>
        <p:nvSpPr>
          <p:cNvPr id="185" name="ZoneTexte 184"/>
          <p:cNvSpPr txBox="1"/>
          <p:nvPr/>
        </p:nvSpPr>
        <p:spPr>
          <a:xfrm>
            <a:off x="2071670" y="371475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86" name="ZoneTexte 185"/>
          <p:cNvSpPr txBox="1"/>
          <p:nvPr/>
        </p:nvSpPr>
        <p:spPr>
          <a:xfrm>
            <a:off x="1185838" y="1916102"/>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C4</a:t>
            </a:r>
          </a:p>
        </p:txBody>
      </p:sp>
      <p:sp>
        <p:nvSpPr>
          <p:cNvPr id="187" name="ZoneTexte 186"/>
          <p:cNvSpPr txBox="1"/>
          <p:nvPr/>
        </p:nvSpPr>
        <p:spPr>
          <a:xfrm>
            <a:off x="1189014" y="2744011"/>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t>
            </a:r>
          </a:p>
        </p:txBody>
      </p:sp>
      <p:sp>
        <p:nvSpPr>
          <p:cNvPr id="188" name="ZoneTexte 187"/>
          <p:cNvSpPr txBox="1"/>
          <p:nvPr/>
        </p:nvSpPr>
        <p:spPr>
          <a:xfrm>
            <a:off x="1189014" y="3534591"/>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83" name="ZoneTexte 82"/>
          <p:cNvSpPr txBox="1"/>
          <p:nvPr/>
        </p:nvSpPr>
        <p:spPr>
          <a:xfrm>
            <a:off x="3694106" y="3454400"/>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104" name="ZoneTexte 103"/>
          <p:cNvSpPr txBox="1"/>
          <p:nvPr/>
        </p:nvSpPr>
        <p:spPr>
          <a:xfrm>
            <a:off x="3681406" y="2643182"/>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t>
            </a:r>
          </a:p>
        </p:txBody>
      </p:sp>
      <p:sp>
        <p:nvSpPr>
          <p:cNvPr id="107" name="ZoneTexte 106"/>
          <p:cNvSpPr txBox="1"/>
          <p:nvPr/>
        </p:nvSpPr>
        <p:spPr>
          <a:xfrm>
            <a:off x="4572000" y="371475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01" name="ZoneTexte 100"/>
          <p:cNvSpPr txBox="1"/>
          <p:nvPr/>
        </p:nvSpPr>
        <p:spPr>
          <a:xfrm>
            <a:off x="4584700" y="2824158"/>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a:t>
            </a:r>
          </a:p>
        </p:txBody>
      </p:sp>
      <p:sp>
        <p:nvSpPr>
          <p:cNvPr id="102" name="ZoneTexte 101"/>
          <p:cNvSpPr txBox="1"/>
          <p:nvPr/>
        </p:nvSpPr>
        <p:spPr>
          <a:xfrm>
            <a:off x="3676644" y="1819264"/>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C4</a:t>
            </a:r>
          </a:p>
        </p:txBody>
      </p:sp>
      <p:sp>
        <p:nvSpPr>
          <p:cNvPr id="108" name="ZoneTexte 107"/>
          <p:cNvSpPr txBox="1"/>
          <p:nvPr/>
        </p:nvSpPr>
        <p:spPr>
          <a:xfrm>
            <a:off x="4559300" y="2046278"/>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C4a</a:t>
            </a:r>
          </a:p>
        </p:txBody>
      </p:sp>
      <p:sp>
        <p:nvSpPr>
          <p:cNvPr id="103" name="ZoneTexte 102"/>
          <p:cNvSpPr txBox="1"/>
          <p:nvPr/>
        </p:nvSpPr>
        <p:spPr>
          <a:xfrm>
            <a:off x="3148002" y="831832"/>
            <a:ext cx="890594" cy="461665"/>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MBL</a:t>
            </a:r>
          </a:p>
          <a:p>
            <a:r>
              <a:rPr lang="fr-FR" sz="1200" b="1" dirty="0">
                <a:solidFill>
                  <a:schemeClr val="bg1">
                    <a:lumMod val="50000"/>
                  </a:schemeClr>
                </a:solidFill>
              </a:rPr>
              <a:t>MASP 1,2</a:t>
            </a:r>
          </a:p>
        </p:txBody>
      </p:sp>
      <p:sp>
        <p:nvSpPr>
          <p:cNvPr id="114" name="ZoneTexte 113"/>
          <p:cNvSpPr txBox="1"/>
          <p:nvPr/>
        </p:nvSpPr>
        <p:spPr>
          <a:xfrm>
            <a:off x="1142976" y="138905"/>
            <a:ext cx="1643074" cy="276999"/>
          </a:xfrm>
          <a:prstGeom prst="rect">
            <a:avLst/>
          </a:prstGeom>
          <a:noFill/>
        </p:spPr>
        <p:txBody>
          <a:bodyPr wrap="square" rtlCol="0">
            <a:spAutoFit/>
          </a:bodyPr>
          <a:lstStyle/>
          <a:p>
            <a:r>
              <a:rPr lang="fr-FR" sz="1200" b="1" dirty="0">
                <a:solidFill>
                  <a:schemeClr val="tx2"/>
                </a:solidFill>
              </a:rPr>
              <a:t>LA VOIE CLASSIQUE</a:t>
            </a:r>
          </a:p>
        </p:txBody>
      </p:sp>
      <p:sp>
        <p:nvSpPr>
          <p:cNvPr id="116" name="ZoneTexte 115"/>
          <p:cNvSpPr txBox="1"/>
          <p:nvPr/>
        </p:nvSpPr>
        <p:spPr>
          <a:xfrm>
            <a:off x="3492492" y="133527"/>
            <a:ext cx="1857388" cy="276999"/>
          </a:xfrm>
          <a:prstGeom prst="rect">
            <a:avLst/>
          </a:prstGeom>
          <a:noFill/>
        </p:spPr>
        <p:txBody>
          <a:bodyPr wrap="square" rtlCol="0">
            <a:spAutoFit/>
          </a:bodyPr>
          <a:lstStyle/>
          <a:p>
            <a:r>
              <a:rPr lang="fr-FR" sz="1200" b="1" dirty="0">
                <a:solidFill>
                  <a:schemeClr val="tx2"/>
                </a:solidFill>
              </a:rPr>
              <a:t>LA VOIE DES LECTINES</a:t>
            </a:r>
          </a:p>
        </p:txBody>
      </p:sp>
      <p:sp>
        <p:nvSpPr>
          <p:cNvPr id="117" name="ZoneTexte 116"/>
          <p:cNvSpPr txBox="1"/>
          <p:nvPr/>
        </p:nvSpPr>
        <p:spPr>
          <a:xfrm>
            <a:off x="6046798" y="33314"/>
            <a:ext cx="1760550" cy="338554"/>
          </a:xfrm>
          <a:prstGeom prst="rect">
            <a:avLst/>
          </a:prstGeom>
          <a:noFill/>
        </p:spPr>
        <p:txBody>
          <a:bodyPr wrap="square" rtlCol="0">
            <a:spAutoFit/>
          </a:bodyPr>
          <a:lstStyle/>
          <a:p>
            <a:r>
              <a:rPr lang="fr-FR" sz="1400" b="1" dirty="0">
                <a:solidFill>
                  <a:schemeClr val="tx2"/>
                </a:solidFill>
              </a:rPr>
              <a:t> </a:t>
            </a:r>
            <a:r>
              <a:rPr lang="fr-FR" sz="1600" b="1" dirty="0">
                <a:solidFill>
                  <a:srgbClr val="FF0000"/>
                </a:solidFill>
              </a:rPr>
              <a:t>LA VOIE ALTERNE</a:t>
            </a:r>
          </a:p>
        </p:txBody>
      </p:sp>
      <p:sp>
        <p:nvSpPr>
          <p:cNvPr id="118" name="ZoneTexte 117"/>
          <p:cNvSpPr txBox="1"/>
          <p:nvPr/>
        </p:nvSpPr>
        <p:spPr>
          <a:xfrm>
            <a:off x="5832484" y="4000504"/>
            <a:ext cx="2025664" cy="276999"/>
          </a:xfrm>
          <a:prstGeom prst="rect">
            <a:avLst/>
          </a:prstGeom>
          <a:solidFill>
            <a:srgbClr val="FFFF99"/>
          </a:solidFill>
        </p:spPr>
        <p:txBody>
          <a:bodyPr wrap="square" rtlCol="0">
            <a:spAutoFit/>
          </a:bodyPr>
          <a:lstStyle/>
          <a:p>
            <a:r>
              <a:rPr lang="fr-FR" sz="1200" b="1" dirty="0">
                <a:solidFill>
                  <a:schemeClr val="tx2"/>
                </a:solidFill>
              </a:rPr>
              <a:t>(C3b)2-</a:t>
            </a:r>
            <a:r>
              <a:rPr lang="fr-FR" sz="1200" b="1" dirty="0" err="1">
                <a:solidFill>
                  <a:schemeClr val="tx2"/>
                </a:solidFill>
              </a:rPr>
              <a:t>Bb</a:t>
            </a:r>
            <a:r>
              <a:rPr lang="fr-FR" sz="1200" b="1" dirty="0">
                <a:solidFill>
                  <a:schemeClr val="tx2"/>
                </a:solidFill>
              </a:rPr>
              <a:t>-P  (C5 convertase)</a:t>
            </a:r>
          </a:p>
        </p:txBody>
      </p:sp>
      <p:sp>
        <p:nvSpPr>
          <p:cNvPr id="119" name="ZoneTexte 118"/>
          <p:cNvSpPr txBox="1"/>
          <p:nvPr/>
        </p:nvSpPr>
        <p:spPr>
          <a:xfrm>
            <a:off x="6643702" y="357166"/>
            <a:ext cx="474666" cy="276999"/>
          </a:xfrm>
          <a:prstGeom prst="rect">
            <a:avLst/>
          </a:prstGeom>
          <a:solidFill>
            <a:srgbClr val="FFFF99"/>
          </a:solidFill>
        </p:spPr>
        <p:txBody>
          <a:bodyPr wrap="square" rtlCol="0">
            <a:spAutoFit/>
          </a:bodyPr>
          <a:lstStyle/>
          <a:p>
            <a:r>
              <a:rPr lang="fr-FR" sz="1200" b="1" dirty="0">
                <a:solidFill>
                  <a:schemeClr val="tx2"/>
                </a:solidFill>
              </a:rPr>
              <a:t> iC3</a:t>
            </a:r>
          </a:p>
        </p:txBody>
      </p:sp>
      <p:sp>
        <p:nvSpPr>
          <p:cNvPr id="120" name="ZoneTexte 119"/>
          <p:cNvSpPr txBox="1"/>
          <p:nvPr/>
        </p:nvSpPr>
        <p:spPr>
          <a:xfrm>
            <a:off x="6534164" y="1181084"/>
            <a:ext cx="668342" cy="276999"/>
          </a:xfrm>
          <a:prstGeom prst="rect">
            <a:avLst/>
          </a:prstGeom>
          <a:solidFill>
            <a:srgbClr val="FFFF99"/>
          </a:solidFill>
        </p:spPr>
        <p:txBody>
          <a:bodyPr wrap="square" rtlCol="0">
            <a:spAutoFit/>
          </a:bodyPr>
          <a:lstStyle/>
          <a:p>
            <a:r>
              <a:rPr lang="fr-FR" sz="1200" b="1" dirty="0">
                <a:solidFill>
                  <a:schemeClr val="tx2"/>
                </a:solidFill>
              </a:rPr>
              <a:t>iC3-</a:t>
            </a:r>
            <a:r>
              <a:rPr lang="fr-FR" sz="1200" b="1" dirty="0" err="1">
                <a:solidFill>
                  <a:schemeClr val="tx2"/>
                </a:solidFill>
              </a:rPr>
              <a:t>Bb</a:t>
            </a:r>
            <a:endParaRPr lang="fr-FR" sz="1200" b="1" dirty="0">
              <a:solidFill>
                <a:schemeClr val="tx2"/>
              </a:solidFill>
            </a:endParaRPr>
          </a:p>
        </p:txBody>
      </p:sp>
      <p:sp>
        <p:nvSpPr>
          <p:cNvPr id="132" name="ZoneTexte 131"/>
          <p:cNvSpPr txBox="1"/>
          <p:nvPr/>
        </p:nvSpPr>
        <p:spPr>
          <a:xfrm>
            <a:off x="6635764" y="1966902"/>
            <a:ext cx="461966" cy="285752"/>
          </a:xfrm>
          <a:prstGeom prst="rect">
            <a:avLst/>
          </a:prstGeom>
          <a:solidFill>
            <a:srgbClr val="FFFF99"/>
          </a:solidFill>
        </p:spPr>
        <p:txBody>
          <a:bodyPr wrap="square" rtlCol="0">
            <a:spAutoFit/>
          </a:bodyPr>
          <a:lstStyle/>
          <a:p>
            <a:r>
              <a:rPr lang="fr-FR" sz="1200" b="1" dirty="0">
                <a:solidFill>
                  <a:schemeClr val="tx2"/>
                </a:solidFill>
              </a:rPr>
              <a:t>C3b</a:t>
            </a:r>
          </a:p>
        </p:txBody>
      </p:sp>
      <p:sp>
        <p:nvSpPr>
          <p:cNvPr id="133" name="ZoneTexte 132"/>
          <p:cNvSpPr txBox="1"/>
          <p:nvPr/>
        </p:nvSpPr>
        <p:spPr>
          <a:xfrm>
            <a:off x="5975360" y="3168648"/>
            <a:ext cx="1798650" cy="276999"/>
          </a:xfrm>
          <a:prstGeom prst="rect">
            <a:avLst/>
          </a:prstGeom>
          <a:solidFill>
            <a:srgbClr val="FFFF99"/>
          </a:solidFill>
        </p:spPr>
        <p:txBody>
          <a:bodyPr wrap="square" rtlCol="0">
            <a:spAutoFit/>
          </a:bodyPr>
          <a:lstStyle/>
          <a:p>
            <a:r>
              <a:rPr lang="fr-FR" sz="1200" b="1" dirty="0">
                <a:solidFill>
                  <a:schemeClr val="tx2"/>
                </a:solidFill>
              </a:rPr>
              <a:t>C3b-</a:t>
            </a:r>
            <a:r>
              <a:rPr lang="fr-FR" sz="1200" b="1" dirty="0" err="1">
                <a:solidFill>
                  <a:schemeClr val="tx2"/>
                </a:solidFill>
              </a:rPr>
              <a:t>Bb</a:t>
            </a:r>
            <a:r>
              <a:rPr lang="fr-FR" sz="1200" b="1" dirty="0">
                <a:solidFill>
                  <a:schemeClr val="tx2"/>
                </a:solidFill>
              </a:rPr>
              <a:t>-P (C3 convertase)</a:t>
            </a:r>
          </a:p>
        </p:txBody>
      </p:sp>
      <p:sp>
        <p:nvSpPr>
          <p:cNvPr id="134" name="ZoneTexte 133"/>
          <p:cNvSpPr txBox="1"/>
          <p:nvPr/>
        </p:nvSpPr>
        <p:spPr>
          <a:xfrm>
            <a:off x="6240474" y="3483791"/>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C3</a:t>
            </a:r>
          </a:p>
        </p:txBody>
      </p:sp>
      <p:sp>
        <p:nvSpPr>
          <p:cNvPr id="135" name="ZoneTexte 134"/>
          <p:cNvSpPr txBox="1"/>
          <p:nvPr/>
        </p:nvSpPr>
        <p:spPr>
          <a:xfrm>
            <a:off x="6265874" y="1487474"/>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C3</a:t>
            </a:r>
          </a:p>
        </p:txBody>
      </p:sp>
      <p:sp>
        <p:nvSpPr>
          <p:cNvPr id="136" name="ZoneTexte 135"/>
          <p:cNvSpPr txBox="1"/>
          <p:nvPr/>
        </p:nvSpPr>
        <p:spPr>
          <a:xfrm>
            <a:off x="7139006" y="3676652"/>
            <a:ext cx="428628" cy="285752"/>
          </a:xfrm>
          <a:prstGeom prst="rect">
            <a:avLst/>
          </a:prstGeom>
          <a:solidFill>
            <a:schemeClr val="accent6"/>
          </a:solidFill>
        </p:spPr>
        <p:txBody>
          <a:bodyPr wrap="square" rtlCol="0">
            <a:spAutoFit/>
          </a:bodyPr>
          <a:lstStyle/>
          <a:p>
            <a:r>
              <a:rPr lang="fr-FR" sz="1200" b="1" dirty="0">
                <a:solidFill>
                  <a:schemeClr val="tx2"/>
                </a:solidFill>
              </a:rPr>
              <a:t>C3a</a:t>
            </a:r>
          </a:p>
        </p:txBody>
      </p:sp>
      <p:sp>
        <p:nvSpPr>
          <p:cNvPr id="150" name="ZoneTexte 149"/>
          <p:cNvSpPr txBox="1"/>
          <p:nvPr/>
        </p:nvSpPr>
        <p:spPr>
          <a:xfrm>
            <a:off x="6350012" y="2425479"/>
            <a:ext cx="247652" cy="646331"/>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B</a:t>
            </a:r>
          </a:p>
          <a:p>
            <a:r>
              <a:rPr lang="fr-FR" sz="1200" b="1" dirty="0">
                <a:solidFill>
                  <a:schemeClr val="tx2"/>
                </a:solidFill>
              </a:rPr>
              <a:t>D</a:t>
            </a:r>
          </a:p>
          <a:p>
            <a:r>
              <a:rPr lang="fr-FR" sz="1200" b="1" dirty="0">
                <a:solidFill>
                  <a:schemeClr val="tx2"/>
                </a:solidFill>
              </a:rPr>
              <a:t>P</a:t>
            </a:r>
          </a:p>
        </p:txBody>
      </p:sp>
      <p:sp>
        <p:nvSpPr>
          <p:cNvPr id="152" name="ZoneTexte 151"/>
          <p:cNvSpPr txBox="1"/>
          <p:nvPr/>
        </p:nvSpPr>
        <p:spPr>
          <a:xfrm>
            <a:off x="7143768" y="1676388"/>
            <a:ext cx="428628" cy="285752"/>
          </a:xfrm>
          <a:prstGeom prst="rect">
            <a:avLst/>
          </a:prstGeom>
          <a:solidFill>
            <a:schemeClr val="accent6"/>
          </a:solidFill>
        </p:spPr>
        <p:txBody>
          <a:bodyPr wrap="square" rtlCol="0">
            <a:spAutoFit/>
          </a:bodyPr>
          <a:lstStyle/>
          <a:p>
            <a:r>
              <a:rPr lang="fr-FR" sz="1200" b="1" dirty="0">
                <a:solidFill>
                  <a:schemeClr val="tx2"/>
                </a:solidFill>
              </a:rPr>
              <a:t>C3a</a:t>
            </a:r>
          </a:p>
        </p:txBody>
      </p:sp>
      <p:sp>
        <p:nvSpPr>
          <p:cNvPr id="153" name="ZoneTexte 152"/>
          <p:cNvSpPr txBox="1"/>
          <p:nvPr/>
        </p:nvSpPr>
        <p:spPr>
          <a:xfrm>
            <a:off x="6350012" y="609580"/>
            <a:ext cx="247652" cy="461665"/>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B</a:t>
            </a:r>
          </a:p>
          <a:p>
            <a:r>
              <a:rPr lang="fr-FR" sz="1200" b="1" dirty="0">
                <a:solidFill>
                  <a:schemeClr val="tx2"/>
                </a:solidFill>
              </a:rPr>
              <a:t>D</a:t>
            </a:r>
          </a:p>
        </p:txBody>
      </p:sp>
      <p:sp>
        <p:nvSpPr>
          <p:cNvPr id="154" name="ZoneTexte 153"/>
          <p:cNvSpPr txBox="1"/>
          <p:nvPr/>
        </p:nvSpPr>
        <p:spPr>
          <a:xfrm>
            <a:off x="7129482" y="857232"/>
            <a:ext cx="428628" cy="285752"/>
          </a:xfrm>
          <a:prstGeom prst="rect">
            <a:avLst/>
          </a:prstGeom>
          <a:solidFill>
            <a:schemeClr val="accent6"/>
          </a:solidFill>
        </p:spPr>
        <p:txBody>
          <a:bodyPr wrap="square" rtlCol="0">
            <a:spAutoFit/>
          </a:bodyPr>
          <a:lstStyle/>
          <a:p>
            <a:r>
              <a:rPr lang="fr-FR" sz="1200" b="1" dirty="0">
                <a:solidFill>
                  <a:schemeClr val="tx2"/>
                </a:solidFill>
              </a:rPr>
              <a:t> Ba</a:t>
            </a:r>
          </a:p>
        </p:txBody>
      </p:sp>
      <p:grpSp>
        <p:nvGrpSpPr>
          <p:cNvPr id="155" name="Groupe 154"/>
          <p:cNvGrpSpPr/>
          <p:nvPr/>
        </p:nvGrpSpPr>
        <p:grpSpPr>
          <a:xfrm>
            <a:off x="6358373" y="642918"/>
            <a:ext cx="793332" cy="3357961"/>
            <a:chOff x="6358373" y="642918"/>
            <a:chExt cx="793332" cy="3357961"/>
          </a:xfrm>
        </p:grpSpPr>
        <p:grpSp>
          <p:nvGrpSpPr>
            <p:cNvPr id="157" name="Groupe 115"/>
            <p:cNvGrpSpPr/>
            <p:nvPr/>
          </p:nvGrpSpPr>
          <p:grpSpPr>
            <a:xfrm>
              <a:off x="6358373" y="642918"/>
              <a:ext cx="792305" cy="3357961"/>
              <a:chOff x="1779113" y="117475"/>
              <a:chExt cx="943668" cy="4215292"/>
            </a:xfrm>
          </p:grpSpPr>
          <p:grpSp>
            <p:nvGrpSpPr>
              <p:cNvPr id="159" name="Groupe 42"/>
              <p:cNvGrpSpPr/>
              <p:nvPr/>
            </p:nvGrpSpPr>
            <p:grpSpPr>
              <a:xfrm>
                <a:off x="1780651" y="117475"/>
                <a:ext cx="606254" cy="677869"/>
                <a:chOff x="1857351" y="185036"/>
                <a:chExt cx="858050" cy="921431"/>
              </a:xfrm>
            </p:grpSpPr>
            <p:cxnSp>
              <p:nvCxnSpPr>
                <p:cNvPr id="196" name="Connecteur droit avec flèche 2"/>
                <p:cNvCxnSpPr/>
                <p:nvPr/>
              </p:nvCxnSpPr>
              <p:spPr>
                <a:xfrm rot="5400000">
                  <a:off x="2253891" y="644958"/>
                  <a:ext cx="921431" cy="1588"/>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97" name="Arc 3"/>
                <p:cNvSpPr/>
                <p:nvPr/>
              </p:nvSpPr>
              <p:spPr>
                <a:xfrm>
                  <a:off x="1857351" y="293389"/>
                  <a:ext cx="857254" cy="785817"/>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grpSp>
          <p:grpSp>
            <p:nvGrpSpPr>
              <p:cNvPr id="160" name="Groupe 67"/>
              <p:cNvGrpSpPr/>
              <p:nvPr/>
            </p:nvGrpSpPr>
            <p:grpSpPr>
              <a:xfrm>
                <a:off x="1786422" y="2712578"/>
                <a:ext cx="936359" cy="624345"/>
                <a:chOff x="1857356" y="924551"/>
                <a:chExt cx="1325257" cy="848675"/>
              </a:xfrm>
            </p:grpSpPr>
            <p:cxnSp>
              <p:nvCxnSpPr>
                <p:cNvPr id="193" name="Connecteur droit avec flèche 192"/>
                <p:cNvCxnSpPr/>
                <p:nvPr/>
              </p:nvCxnSpPr>
              <p:spPr>
                <a:xfrm rot="5400000">
                  <a:off x="2315325" y="1323043"/>
                  <a:ext cx="798572" cy="1588"/>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94" name="Arc 193"/>
                <p:cNvSpPr/>
                <p:nvPr/>
              </p:nvSpPr>
              <p:spPr>
                <a:xfrm>
                  <a:off x="1857356" y="987408"/>
                  <a:ext cx="857256" cy="785818"/>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195" name="Forme 194"/>
                <p:cNvCxnSpPr/>
                <p:nvPr/>
              </p:nvCxnSpPr>
              <p:spPr>
                <a:xfrm rot="16200000" flipH="1">
                  <a:off x="2755607" y="1108414"/>
                  <a:ext cx="386011" cy="46800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nvGrpSpPr>
              <p:cNvPr id="162" name="Groupe 71"/>
              <p:cNvGrpSpPr/>
              <p:nvPr/>
            </p:nvGrpSpPr>
            <p:grpSpPr>
              <a:xfrm>
                <a:off x="1779113" y="1160946"/>
                <a:ext cx="936358" cy="656229"/>
                <a:chOff x="1857354" y="209423"/>
                <a:chExt cx="1325256" cy="892016"/>
              </a:xfrm>
            </p:grpSpPr>
            <p:cxnSp>
              <p:nvCxnSpPr>
                <p:cNvPr id="190" name="Connecteur droit avec flèche 189"/>
                <p:cNvCxnSpPr/>
                <p:nvPr/>
              </p:nvCxnSpPr>
              <p:spPr>
                <a:xfrm rot="5400000">
                  <a:off x="2284608" y="638629"/>
                  <a:ext cx="860000" cy="1588"/>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91" name="Arc 190"/>
                <p:cNvSpPr/>
                <p:nvPr/>
              </p:nvSpPr>
              <p:spPr>
                <a:xfrm>
                  <a:off x="1857354" y="315621"/>
                  <a:ext cx="857255" cy="785818"/>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192" name="Forme 191"/>
                <p:cNvCxnSpPr/>
                <p:nvPr/>
              </p:nvCxnSpPr>
              <p:spPr>
                <a:xfrm rot="16200000" flipH="1">
                  <a:off x="2755605" y="501640"/>
                  <a:ext cx="386011" cy="467999"/>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nvGrpSpPr>
              <p:cNvPr id="167" name="Groupe 75"/>
              <p:cNvGrpSpPr/>
              <p:nvPr/>
            </p:nvGrpSpPr>
            <p:grpSpPr>
              <a:xfrm>
                <a:off x="1786420" y="3644180"/>
                <a:ext cx="936358" cy="688587"/>
                <a:chOff x="1857356" y="837869"/>
                <a:chExt cx="1325257" cy="936000"/>
              </a:xfrm>
            </p:grpSpPr>
            <p:cxnSp>
              <p:nvCxnSpPr>
                <p:cNvPr id="170" name="Connecteur droit avec flèche 169"/>
                <p:cNvCxnSpPr/>
                <p:nvPr/>
              </p:nvCxnSpPr>
              <p:spPr>
                <a:xfrm rot="5400000">
                  <a:off x="2246612" y="1305075"/>
                  <a:ext cx="936000" cy="1588"/>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74" name="Arc 173"/>
                <p:cNvSpPr/>
                <p:nvPr/>
              </p:nvSpPr>
              <p:spPr>
                <a:xfrm>
                  <a:off x="1857356" y="987408"/>
                  <a:ext cx="857256" cy="785818"/>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189" name="Forme 188"/>
                <p:cNvCxnSpPr/>
                <p:nvPr/>
              </p:nvCxnSpPr>
              <p:spPr>
                <a:xfrm rot="16200000" flipH="1">
                  <a:off x="2755607" y="1173427"/>
                  <a:ext cx="386011" cy="46800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cxnSp>
          <p:nvCxnSpPr>
            <p:cNvPr id="158" name="Forme 157"/>
            <p:cNvCxnSpPr/>
            <p:nvPr/>
          </p:nvCxnSpPr>
          <p:spPr>
            <a:xfrm rot="16200000" flipH="1">
              <a:off x="6899782" y="788667"/>
              <a:ext cx="226220" cy="277626"/>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sp>
        <p:nvSpPr>
          <p:cNvPr id="198" name="ZoneTexte 197"/>
          <p:cNvSpPr txBox="1"/>
          <p:nvPr/>
        </p:nvSpPr>
        <p:spPr>
          <a:xfrm>
            <a:off x="7143768" y="2857496"/>
            <a:ext cx="428628" cy="285752"/>
          </a:xfrm>
          <a:prstGeom prst="rect">
            <a:avLst/>
          </a:prstGeom>
          <a:solidFill>
            <a:schemeClr val="accent6"/>
          </a:solidFill>
        </p:spPr>
        <p:txBody>
          <a:bodyPr wrap="square" rtlCol="0">
            <a:spAutoFit/>
          </a:bodyPr>
          <a:lstStyle/>
          <a:p>
            <a:r>
              <a:rPr lang="fr-FR" sz="1200" b="1" dirty="0">
                <a:solidFill>
                  <a:schemeClr val="tx2"/>
                </a:solidFill>
              </a:rPr>
              <a:t>Ba</a:t>
            </a:r>
          </a:p>
        </p:txBody>
      </p:sp>
      <p:cxnSp>
        <p:nvCxnSpPr>
          <p:cNvPr id="199" name="Connecteur droit avec flèche 198"/>
          <p:cNvCxnSpPr/>
          <p:nvPr/>
        </p:nvCxnSpPr>
        <p:spPr>
          <a:xfrm rot="5400000">
            <a:off x="6781187" y="2327797"/>
            <a:ext cx="180000" cy="942"/>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200" name="ZoneTexte 199"/>
          <p:cNvSpPr txBox="1"/>
          <p:nvPr/>
        </p:nvSpPr>
        <p:spPr>
          <a:xfrm>
            <a:off x="6648464" y="2424921"/>
            <a:ext cx="1385898" cy="276999"/>
          </a:xfrm>
          <a:prstGeom prst="rect">
            <a:avLst/>
          </a:prstGeom>
          <a:solidFill>
            <a:schemeClr val="accent1">
              <a:lumMod val="40000"/>
              <a:lumOff val="60000"/>
            </a:schemeClr>
          </a:solidFill>
        </p:spPr>
        <p:txBody>
          <a:bodyPr wrap="square" rtlCol="0">
            <a:spAutoFit/>
          </a:bodyPr>
          <a:lstStyle/>
          <a:p>
            <a:r>
              <a:rPr lang="fr-FR" sz="1200" b="1" dirty="0">
                <a:solidFill>
                  <a:schemeClr val="tx2"/>
                </a:solidFill>
              </a:rPr>
              <a:t> Micro-organisme</a:t>
            </a:r>
          </a:p>
        </p:txBody>
      </p:sp>
      <p:cxnSp>
        <p:nvCxnSpPr>
          <p:cNvPr id="105" name="Connecteur droit avec flèche 104"/>
          <p:cNvCxnSpPr/>
          <p:nvPr/>
        </p:nvCxnSpPr>
        <p:spPr>
          <a:xfrm rot="5400000">
            <a:off x="3992948" y="5110894"/>
            <a:ext cx="6120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06" name="Groupe 105"/>
          <p:cNvGrpSpPr/>
          <p:nvPr/>
        </p:nvGrpSpPr>
        <p:grpSpPr>
          <a:xfrm>
            <a:off x="3609968" y="5475302"/>
            <a:ext cx="676280" cy="882656"/>
            <a:chOff x="3609968" y="5343068"/>
            <a:chExt cx="676280" cy="882656"/>
          </a:xfrm>
        </p:grpSpPr>
        <p:cxnSp>
          <p:nvCxnSpPr>
            <p:cNvPr id="109" name="Connecteur droit avec flèche 2"/>
            <p:cNvCxnSpPr/>
            <p:nvPr/>
          </p:nvCxnSpPr>
          <p:spPr>
            <a:xfrm rot="5400000">
              <a:off x="3944248" y="5883724"/>
              <a:ext cx="684000" cy="0"/>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10" name="Arc 3"/>
            <p:cNvSpPr/>
            <p:nvPr/>
          </p:nvSpPr>
          <p:spPr>
            <a:xfrm>
              <a:off x="3777237" y="5754557"/>
              <a:ext cx="508540" cy="460525"/>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sp>
          <p:nvSpPr>
            <p:cNvPr id="111" name="ZoneTexte 110"/>
            <p:cNvSpPr txBox="1"/>
            <p:nvPr/>
          </p:nvSpPr>
          <p:spPr>
            <a:xfrm>
              <a:off x="3609968" y="5343068"/>
              <a:ext cx="390528" cy="830997"/>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C6</a:t>
              </a:r>
            </a:p>
            <a:p>
              <a:r>
                <a:rPr lang="fr-FR" sz="1200" b="1" dirty="0">
                  <a:solidFill>
                    <a:schemeClr val="tx2"/>
                  </a:solidFill>
                </a:rPr>
                <a:t>C7</a:t>
              </a:r>
            </a:p>
            <a:p>
              <a:r>
                <a:rPr lang="fr-FR" sz="1200" b="1" dirty="0">
                  <a:solidFill>
                    <a:schemeClr val="tx2"/>
                  </a:solidFill>
                </a:rPr>
                <a:t>C8</a:t>
              </a:r>
            </a:p>
            <a:p>
              <a:r>
                <a:rPr lang="fr-FR" sz="1200" b="1" dirty="0">
                  <a:solidFill>
                    <a:schemeClr val="tx2"/>
                  </a:solidFill>
                </a:rPr>
                <a:t>C9</a:t>
              </a:r>
            </a:p>
          </p:txBody>
        </p:sp>
      </p:grpSp>
      <p:sp>
        <p:nvSpPr>
          <p:cNvPr id="112" name="ZoneTexte 111"/>
          <p:cNvSpPr txBox="1"/>
          <p:nvPr/>
        </p:nvSpPr>
        <p:spPr>
          <a:xfrm>
            <a:off x="4038596" y="5391979"/>
            <a:ext cx="487366" cy="276999"/>
          </a:xfrm>
          <a:prstGeom prst="rect">
            <a:avLst/>
          </a:prstGeom>
          <a:solidFill>
            <a:srgbClr val="FFC000"/>
          </a:solidFill>
        </p:spPr>
        <p:txBody>
          <a:bodyPr wrap="square" rtlCol="0">
            <a:spAutoFit/>
          </a:bodyPr>
          <a:lstStyle/>
          <a:p>
            <a:r>
              <a:rPr lang="fr-FR" sz="1200" b="1" dirty="0">
                <a:solidFill>
                  <a:schemeClr val="tx2"/>
                </a:solidFill>
              </a:rPr>
              <a:t>C5b</a:t>
            </a:r>
          </a:p>
        </p:txBody>
      </p:sp>
      <p:sp>
        <p:nvSpPr>
          <p:cNvPr id="113" name="ZoneTexte 112"/>
          <p:cNvSpPr txBox="1"/>
          <p:nvPr/>
        </p:nvSpPr>
        <p:spPr>
          <a:xfrm>
            <a:off x="2462198" y="6366710"/>
            <a:ext cx="3643338" cy="277000"/>
          </a:xfrm>
          <a:prstGeom prst="rect">
            <a:avLst/>
          </a:prstGeom>
          <a:solidFill>
            <a:srgbClr val="00B050"/>
          </a:solidFill>
        </p:spPr>
        <p:txBody>
          <a:bodyPr wrap="square" rtlCol="0">
            <a:spAutoFit/>
          </a:bodyPr>
          <a:lstStyle/>
          <a:p>
            <a:r>
              <a:rPr lang="fr-FR" sz="1200" b="1" dirty="0"/>
              <a:t>C5b-C6-C7-C8-(C9)n complexe d’attaque membranaire</a:t>
            </a:r>
          </a:p>
        </p:txBody>
      </p:sp>
      <p:sp>
        <p:nvSpPr>
          <p:cNvPr id="115" name="Arc 114"/>
          <p:cNvSpPr/>
          <p:nvPr/>
        </p:nvSpPr>
        <p:spPr>
          <a:xfrm>
            <a:off x="3790408" y="4930639"/>
            <a:ext cx="508540" cy="460525"/>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cxnSp>
        <p:nvCxnSpPr>
          <p:cNvPr id="121" name="Forme 120"/>
          <p:cNvCxnSpPr/>
          <p:nvPr/>
        </p:nvCxnSpPr>
        <p:spPr>
          <a:xfrm rot="15240000" flipH="1">
            <a:off x="4336576" y="5003585"/>
            <a:ext cx="226220" cy="27518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sp>
        <p:nvSpPr>
          <p:cNvPr id="122" name="ZoneTexte 121"/>
          <p:cNvSpPr txBox="1"/>
          <p:nvPr/>
        </p:nvSpPr>
        <p:spPr>
          <a:xfrm>
            <a:off x="3681406" y="4851263"/>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C5</a:t>
            </a:r>
          </a:p>
        </p:txBody>
      </p:sp>
      <p:sp>
        <p:nvSpPr>
          <p:cNvPr id="123" name="ZoneTexte 122"/>
          <p:cNvSpPr txBox="1"/>
          <p:nvPr/>
        </p:nvSpPr>
        <p:spPr>
          <a:xfrm>
            <a:off x="4605338" y="5078277"/>
            <a:ext cx="428628" cy="285752"/>
          </a:xfrm>
          <a:prstGeom prst="rect">
            <a:avLst/>
          </a:prstGeom>
          <a:solidFill>
            <a:schemeClr val="accent6"/>
          </a:solidFill>
        </p:spPr>
        <p:txBody>
          <a:bodyPr wrap="square" rtlCol="0">
            <a:spAutoFit/>
          </a:bodyPr>
          <a:lstStyle/>
          <a:p>
            <a:r>
              <a:rPr lang="fr-FR" sz="1200" b="1" dirty="0">
                <a:solidFill>
                  <a:schemeClr val="tx2"/>
                </a:solidFill>
              </a:rPr>
              <a:t>C5a</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005678" cy="369332"/>
          </a:xfrm>
          <a:prstGeom prst="rect">
            <a:avLst/>
          </a:prstGeom>
        </p:spPr>
        <p:txBody>
          <a:bodyPr wrap="none">
            <a:spAutoFit/>
          </a:bodyPr>
          <a:lstStyle/>
          <a:p>
            <a:pPr marL="342900" indent="-342900" algn="ctr"/>
            <a:r>
              <a:rPr lang="fr-FR" dirty="0">
                <a:solidFill>
                  <a:schemeClr val="bg1"/>
                </a:solidFill>
                <a:effectLst>
                  <a:outerShdw blurRad="38100" dist="38100" dir="2700000" algn="tl">
                    <a:srgbClr val="000000">
                      <a:alpha val="43137"/>
                    </a:srgbClr>
                  </a:outerShdw>
                </a:effectLst>
              </a:rPr>
              <a:t>2.    La voie alterne </a:t>
            </a:r>
          </a:p>
        </p:txBody>
      </p:sp>
      <p:sp>
        <p:nvSpPr>
          <p:cNvPr id="18" name="ZoneTexte 17"/>
          <p:cNvSpPr txBox="1"/>
          <p:nvPr/>
        </p:nvSpPr>
        <p:spPr>
          <a:xfrm>
            <a:off x="3786182" y="785794"/>
            <a:ext cx="1357322"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Initiateurs  </a:t>
            </a:r>
          </a:p>
        </p:txBody>
      </p:sp>
      <p:sp>
        <p:nvSpPr>
          <p:cNvPr id="19" name="ZoneTexte 18"/>
          <p:cNvSpPr txBox="1"/>
          <p:nvPr/>
        </p:nvSpPr>
        <p:spPr>
          <a:xfrm>
            <a:off x="857224" y="1523607"/>
            <a:ext cx="6715140" cy="5632311"/>
          </a:xfrm>
          <a:prstGeom prst="rect">
            <a:avLst/>
          </a:prstGeom>
          <a:noFill/>
        </p:spPr>
        <p:txBody>
          <a:bodyPr wrap="square" rtlCol="0">
            <a:spAutoFit/>
          </a:bodyPr>
          <a:lstStyle/>
          <a:p>
            <a:r>
              <a:rPr lang="fr-FR" sz="1400" dirty="0"/>
              <a:t>Moins efficace que la voie classique.</a:t>
            </a:r>
          </a:p>
          <a:p>
            <a:endParaRPr lang="fr-FR" sz="1400" dirty="0"/>
          </a:p>
          <a:p>
            <a:r>
              <a:rPr lang="fr-FR" sz="1400" dirty="0"/>
              <a:t>Ne requiert pas la présence d’</a:t>
            </a:r>
            <a:r>
              <a:rPr lang="fr-FR" sz="1400" dirty="0" err="1"/>
              <a:t>Ac</a:t>
            </a:r>
            <a:r>
              <a:rPr lang="fr-FR" sz="1400" dirty="0"/>
              <a:t> = </a:t>
            </a:r>
            <a:r>
              <a:rPr lang="fr-FR" sz="1400" b="1" dirty="0">
                <a:solidFill>
                  <a:srgbClr val="FF0000"/>
                </a:solidFill>
              </a:rPr>
              <a:t>élément de l’immunité innée.</a:t>
            </a:r>
          </a:p>
          <a:p>
            <a:endParaRPr lang="fr-FR" sz="1400" dirty="0"/>
          </a:p>
          <a:p>
            <a:r>
              <a:rPr lang="fr-FR" sz="1400" dirty="0"/>
              <a:t>Initiée  principalement par des pathogènes et particules d’origine microbienne :</a:t>
            </a:r>
          </a:p>
          <a:p>
            <a:endParaRPr lang="fr-FR" sz="1400" dirty="0"/>
          </a:p>
          <a:p>
            <a:pPr>
              <a:buFont typeface="Wingdings" pitchFamily="2" charset="2"/>
              <a:buChar char="Ø"/>
            </a:pPr>
            <a:r>
              <a:rPr lang="fr-FR" sz="1400" dirty="0"/>
              <a:t>   Nombreuses souches de bactéries Gram - et Gram + ;</a:t>
            </a:r>
          </a:p>
          <a:p>
            <a:endParaRPr lang="fr-FR" sz="400" dirty="0"/>
          </a:p>
          <a:p>
            <a:pPr>
              <a:buFont typeface="Wingdings" pitchFamily="2" charset="2"/>
              <a:buChar char="Ø"/>
            </a:pPr>
            <a:r>
              <a:rPr lang="fr-FR" sz="1400" dirty="0"/>
              <a:t>   Lipopolysaccharides des bactéries Gram- et acide </a:t>
            </a:r>
            <a:r>
              <a:rPr lang="fr-FR" sz="1400" dirty="0" err="1"/>
              <a:t>teichoïque</a:t>
            </a:r>
            <a:r>
              <a:rPr lang="fr-FR" sz="1400" dirty="0"/>
              <a:t> des bactéries Gram+  ;</a:t>
            </a:r>
          </a:p>
          <a:p>
            <a:pPr>
              <a:buFont typeface="Wingdings" pitchFamily="2" charset="2"/>
              <a:buChar char="Ø"/>
            </a:pPr>
            <a:endParaRPr lang="fr-FR" sz="400" dirty="0"/>
          </a:p>
          <a:p>
            <a:pPr>
              <a:buFont typeface="Wingdings" pitchFamily="2" charset="2"/>
              <a:buChar char="Ø"/>
            </a:pPr>
            <a:r>
              <a:rPr lang="fr-FR" sz="1400" dirty="0"/>
              <a:t>   Parois cellulaires des champignons et levures ; </a:t>
            </a:r>
          </a:p>
          <a:p>
            <a:pPr>
              <a:buFont typeface="Wingdings" pitchFamily="2" charset="2"/>
              <a:buChar char="Ø"/>
            </a:pPr>
            <a:endParaRPr lang="fr-FR" sz="400" dirty="0"/>
          </a:p>
          <a:p>
            <a:pPr>
              <a:buFont typeface="Wingdings" pitchFamily="2" charset="2"/>
              <a:buChar char="Ø"/>
            </a:pPr>
            <a:r>
              <a:rPr lang="fr-FR" sz="1400" dirty="0"/>
              <a:t>   Certains parasites(trypanosomes) ;</a:t>
            </a:r>
          </a:p>
          <a:p>
            <a:pPr>
              <a:buFont typeface="Wingdings" pitchFamily="2" charset="2"/>
              <a:buChar char="Ø"/>
            </a:pPr>
            <a:endParaRPr lang="fr-FR" sz="400" dirty="0"/>
          </a:p>
          <a:p>
            <a:pPr>
              <a:buFont typeface="Wingdings" pitchFamily="2" charset="2"/>
              <a:buChar char="Ø"/>
            </a:pPr>
            <a:r>
              <a:rPr lang="fr-FR" sz="1400" dirty="0"/>
              <a:t>   Certains virus et certaines cellules infectées par un virus.</a:t>
            </a:r>
          </a:p>
          <a:p>
            <a:endParaRPr lang="fr-FR" sz="1400" dirty="0"/>
          </a:p>
          <a:p>
            <a:r>
              <a:rPr lang="fr-FR" sz="1400" dirty="0"/>
              <a:t>Autres initiateurs :</a:t>
            </a:r>
          </a:p>
          <a:p>
            <a:endParaRPr lang="fr-FR" sz="1400" dirty="0"/>
          </a:p>
          <a:p>
            <a:pPr>
              <a:buFont typeface="Wingdings" pitchFamily="2" charset="2"/>
              <a:buChar char="Ø"/>
            </a:pPr>
            <a:r>
              <a:rPr lang="fr-FR" sz="1400" dirty="0"/>
              <a:t>   Certaines cellules tumorales ;</a:t>
            </a:r>
          </a:p>
          <a:p>
            <a:pPr>
              <a:buFont typeface="Wingdings" pitchFamily="2" charset="2"/>
              <a:buChar char="Ø"/>
            </a:pPr>
            <a:endParaRPr lang="fr-FR" sz="400" dirty="0"/>
          </a:p>
          <a:p>
            <a:pPr>
              <a:buFont typeface="Wingdings" pitchFamily="2" charset="2"/>
              <a:buChar char="Ø"/>
            </a:pPr>
            <a:r>
              <a:rPr lang="fr-FR" sz="1400" dirty="0"/>
              <a:t>   IgA  agrégés ;</a:t>
            </a:r>
          </a:p>
          <a:p>
            <a:pPr>
              <a:buFont typeface="Wingdings" pitchFamily="2" charset="2"/>
              <a:buChar char="Ø"/>
            </a:pPr>
            <a:endParaRPr lang="fr-FR" sz="400" dirty="0"/>
          </a:p>
          <a:p>
            <a:pPr>
              <a:buFont typeface="Wingdings" pitchFamily="2" charset="2"/>
              <a:buChar char="Ø"/>
            </a:pPr>
            <a:r>
              <a:rPr lang="fr-FR" sz="1400" dirty="0"/>
              <a:t>   Erythrocytes hétérologues (lapin, souris, poulet) ; </a:t>
            </a:r>
          </a:p>
          <a:p>
            <a:pPr>
              <a:buFont typeface="Wingdings" pitchFamily="2" charset="2"/>
              <a:buChar char="Ø"/>
            </a:pPr>
            <a:endParaRPr lang="fr-FR" sz="400" dirty="0"/>
          </a:p>
          <a:p>
            <a:pPr>
              <a:buFont typeface="Wingdings" pitchFamily="2" charset="2"/>
              <a:buChar char="Ø"/>
            </a:pPr>
            <a:r>
              <a:rPr lang="fr-FR" sz="1400" dirty="0"/>
              <a:t>   Polymères anioniques : sulfate de dextran.</a:t>
            </a:r>
          </a:p>
          <a:p>
            <a:pPr>
              <a:buFont typeface="Wingdings" pitchFamily="2" charset="2"/>
              <a:buChar char="Ø"/>
            </a:pPr>
            <a:endParaRPr lang="fr-FR" sz="1400" dirty="0"/>
          </a:p>
          <a:p>
            <a:endParaRPr lang="fr-FR" sz="1400" dirty="0"/>
          </a:p>
          <a:p>
            <a:endParaRPr lang="fr-FR" sz="1400" dirty="0"/>
          </a:p>
          <a:p>
            <a:endParaRPr lang="fr-FR" sz="1400" dirty="0"/>
          </a:p>
          <a:p>
            <a:endParaRPr lang="fr-FR" sz="1400" dirty="0"/>
          </a:p>
        </p:txBody>
      </p:sp>
      <p:cxnSp>
        <p:nvCxnSpPr>
          <p:cNvPr id="6" name="Connecteur droit avec flèche 5"/>
          <p:cNvCxnSpPr/>
          <p:nvPr/>
        </p:nvCxnSpPr>
        <p:spPr>
          <a:xfrm>
            <a:off x="676248" y="166845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 name="Connecteur droit avec flèche 6"/>
          <p:cNvCxnSpPr/>
          <p:nvPr/>
        </p:nvCxnSpPr>
        <p:spPr>
          <a:xfrm>
            <a:off x="681010" y="2105016"/>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 name="Connecteur droit avec flèche 7"/>
          <p:cNvCxnSpPr/>
          <p:nvPr/>
        </p:nvCxnSpPr>
        <p:spPr>
          <a:xfrm>
            <a:off x="688948" y="2513006"/>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 name="Connecteur droit avec flèche 8"/>
          <p:cNvCxnSpPr/>
          <p:nvPr/>
        </p:nvCxnSpPr>
        <p:spPr>
          <a:xfrm>
            <a:off x="676248" y="450057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ZoneTexte 48"/>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50" name="Rectangle 49"/>
          <p:cNvSpPr/>
          <p:nvPr/>
        </p:nvSpPr>
        <p:spPr>
          <a:xfrm>
            <a:off x="3453130" y="202148"/>
            <a:ext cx="2005678" cy="369332"/>
          </a:xfrm>
          <a:prstGeom prst="rect">
            <a:avLst/>
          </a:prstGeom>
        </p:spPr>
        <p:txBody>
          <a:bodyPr wrap="none">
            <a:spAutoFit/>
          </a:bodyPr>
          <a:lstStyle/>
          <a:p>
            <a:pPr marL="342900" indent="-342900" algn="ctr"/>
            <a:r>
              <a:rPr lang="fr-FR" dirty="0">
                <a:solidFill>
                  <a:schemeClr val="bg1"/>
                </a:solidFill>
                <a:effectLst>
                  <a:outerShdw blurRad="38100" dist="38100" dir="2700000" algn="tl">
                    <a:srgbClr val="000000">
                      <a:alpha val="43137"/>
                    </a:srgbClr>
                  </a:outerShdw>
                </a:effectLst>
              </a:rPr>
              <a:t>2.    La voie alterne </a:t>
            </a:r>
          </a:p>
        </p:txBody>
      </p:sp>
      <p:sp>
        <p:nvSpPr>
          <p:cNvPr id="54" name="ZoneTexte 53"/>
          <p:cNvSpPr txBox="1"/>
          <p:nvPr/>
        </p:nvSpPr>
        <p:spPr>
          <a:xfrm>
            <a:off x="500034" y="1627174"/>
            <a:ext cx="8215370" cy="2908489"/>
          </a:xfrm>
          <a:prstGeom prst="rect">
            <a:avLst/>
          </a:prstGeom>
          <a:noFill/>
        </p:spPr>
        <p:txBody>
          <a:bodyPr wrap="square" rtlCol="0">
            <a:spAutoFit/>
          </a:bodyPr>
          <a:lstStyle/>
          <a:p>
            <a:pPr algn="just"/>
            <a:r>
              <a:rPr lang="fr-FR" sz="1400" dirty="0"/>
              <a:t>Le C3 du  contient un groupement </a:t>
            </a:r>
            <a:r>
              <a:rPr lang="fr-FR" sz="1400" dirty="0" err="1"/>
              <a:t>thiolester</a:t>
            </a:r>
            <a:r>
              <a:rPr lang="fr-FR" sz="1400" dirty="0"/>
              <a:t> en son centre qui maintient sa conformation et n’est pas complètement stable. Il est hydrolysé lentement dans la circulation pour donner le iC3 ou C3(H2O)</a:t>
            </a:r>
          </a:p>
          <a:p>
            <a:pPr algn="just"/>
            <a:endParaRPr lang="fr-FR" sz="500" dirty="0"/>
          </a:p>
          <a:p>
            <a:pPr algn="just"/>
            <a:r>
              <a:rPr lang="fr-FR" sz="1400" dirty="0"/>
              <a:t>Le iC3 ou  se lie au facteur B pour former le complexe iC3-B.</a:t>
            </a:r>
          </a:p>
          <a:p>
            <a:pPr algn="just"/>
            <a:endParaRPr lang="fr-FR" sz="500" dirty="0"/>
          </a:p>
          <a:p>
            <a:pPr algn="just"/>
            <a:r>
              <a:rPr lang="fr-FR" sz="1400" dirty="0"/>
              <a:t>Cette liaison expose un site du facteur B qui sert de substrat au facteur D qui est une sérine protéase  circulant à l’état activé.</a:t>
            </a:r>
          </a:p>
          <a:p>
            <a:pPr algn="just"/>
            <a:endParaRPr lang="fr-FR" sz="500" dirty="0"/>
          </a:p>
          <a:p>
            <a:pPr algn="just"/>
            <a:r>
              <a:rPr lang="fr-FR" sz="1400" dirty="0"/>
              <a:t>La protéolyse du facteur B libère un petit fragment Ba pour mener au complexe iC3Bb qui est la </a:t>
            </a:r>
            <a:r>
              <a:rPr lang="fr-FR" sz="1400" b="1" dirty="0"/>
              <a:t>C3 convertase d’initiation de la voie alterne.</a:t>
            </a:r>
          </a:p>
          <a:p>
            <a:pPr algn="just"/>
            <a:endParaRPr lang="fr-FR" sz="800" b="1" dirty="0"/>
          </a:p>
          <a:p>
            <a:r>
              <a:rPr lang="fr-FR" sz="1400" dirty="0"/>
              <a:t>Au contact de la surface activatrice la C3 convertase clive le C3 en C3a (</a:t>
            </a:r>
            <a:r>
              <a:rPr lang="fr-FR" sz="1400" dirty="0" err="1"/>
              <a:t>anaphylatoxine</a:t>
            </a:r>
            <a:r>
              <a:rPr lang="fr-FR" sz="1400" dirty="0"/>
              <a:t>) et en C3b qui  se lie à une surface activatrice.</a:t>
            </a:r>
          </a:p>
          <a:p>
            <a:pPr algn="just"/>
            <a:endParaRPr lang="fr-FR" sz="1400" b="1" dirty="0"/>
          </a:p>
          <a:p>
            <a:endParaRPr lang="fr-FR" sz="1400" dirty="0"/>
          </a:p>
        </p:txBody>
      </p:sp>
      <p:grpSp>
        <p:nvGrpSpPr>
          <p:cNvPr id="66" name="Groupe 65"/>
          <p:cNvGrpSpPr/>
          <p:nvPr/>
        </p:nvGrpSpPr>
        <p:grpSpPr>
          <a:xfrm>
            <a:off x="428596" y="3919741"/>
            <a:ext cx="8215369" cy="2377141"/>
            <a:chOff x="428596" y="1000108"/>
            <a:chExt cx="8215369" cy="2377141"/>
          </a:xfrm>
        </p:grpSpPr>
        <p:grpSp>
          <p:nvGrpSpPr>
            <p:cNvPr id="52" name="Groupe 51"/>
            <p:cNvGrpSpPr/>
            <p:nvPr/>
          </p:nvGrpSpPr>
          <p:grpSpPr>
            <a:xfrm>
              <a:off x="428596" y="1000108"/>
              <a:ext cx="8215369" cy="2377141"/>
              <a:chOff x="142845" y="928670"/>
              <a:chExt cx="8215369" cy="2377141"/>
            </a:xfrm>
          </p:grpSpPr>
          <p:sp>
            <p:nvSpPr>
              <p:cNvPr id="17" name="Ellipse 16"/>
              <p:cNvSpPr/>
              <p:nvPr/>
            </p:nvSpPr>
            <p:spPr>
              <a:xfrm rot="10800000">
                <a:off x="142845" y="2214554"/>
                <a:ext cx="432000" cy="428628"/>
              </a:xfrm>
              <a:prstGeom prst="ellipse">
                <a:avLst/>
              </a:prstGeom>
              <a:solidFill>
                <a:schemeClr val="accent5"/>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51" name="Groupe 50"/>
              <p:cNvGrpSpPr/>
              <p:nvPr/>
            </p:nvGrpSpPr>
            <p:grpSpPr>
              <a:xfrm>
                <a:off x="327008" y="928670"/>
                <a:ext cx="8031206" cy="2377141"/>
                <a:chOff x="327008" y="908983"/>
                <a:chExt cx="8031206" cy="2377141"/>
              </a:xfrm>
            </p:grpSpPr>
            <p:sp>
              <p:nvSpPr>
                <p:cNvPr id="2" name="Forme libre 1"/>
                <p:cNvSpPr/>
                <p:nvPr/>
              </p:nvSpPr>
              <p:spPr>
                <a:xfrm>
                  <a:off x="327008" y="1056034"/>
                  <a:ext cx="357190" cy="610876"/>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cxnSp>
              <p:nvCxnSpPr>
                <p:cNvPr id="3" name="Connecteur droit avec flèche 2"/>
                <p:cNvCxnSpPr/>
                <p:nvPr/>
              </p:nvCxnSpPr>
              <p:spPr>
                <a:xfrm>
                  <a:off x="755636" y="1317608"/>
                  <a:ext cx="1656000" cy="1588"/>
                </a:xfrm>
                <a:prstGeom prst="straightConnector1">
                  <a:avLst/>
                </a:prstGeom>
                <a:ln w="19050">
                  <a:solidFill>
                    <a:schemeClr val="accent6"/>
                  </a:solidFill>
                  <a:prstDash val="sysDash"/>
                  <a:tailEnd type="arrow"/>
                </a:ln>
              </p:spPr>
              <p:style>
                <a:lnRef idx="2">
                  <a:schemeClr val="dk1"/>
                </a:lnRef>
                <a:fillRef idx="0">
                  <a:schemeClr val="dk1"/>
                </a:fillRef>
                <a:effectRef idx="1">
                  <a:schemeClr val="dk1"/>
                </a:effectRef>
                <a:fontRef idx="minor">
                  <a:schemeClr val="tx1"/>
                </a:fontRef>
              </p:style>
            </p:cxnSp>
            <p:grpSp>
              <p:nvGrpSpPr>
                <p:cNvPr id="4" name="Groupe 3"/>
                <p:cNvGrpSpPr/>
                <p:nvPr/>
              </p:nvGrpSpPr>
              <p:grpSpPr>
                <a:xfrm>
                  <a:off x="2398710" y="908983"/>
                  <a:ext cx="902568" cy="733749"/>
                  <a:chOff x="4214810" y="591483"/>
                  <a:chExt cx="902568" cy="733749"/>
                </a:xfrm>
              </p:grpSpPr>
              <p:cxnSp>
                <p:nvCxnSpPr>
                  <p:cNvPr id="5" name="Connecteur droit 4"/>
                  <p:cNvCxnSpPr/>
                  <p:nvPr/>
                </p:nvCxnSpPr>
                <p:spPr>
                  <a:xfrm flipV="1">
                    <a:off x="4533276" y="740482"/>
                    <a:ext cx="84036" cy="90729"/>
                  </a:xfrm>
                  <a:prstGeom prst="line">
                    <a:avLst/>
                  </a:prstGeom>
                </p:spPr>
                <p:style>
                  <a:lnRef idx="2">
                    <a:schemeClr val="dk1"/>
                  </a:lnRef>
                  <a:fillRef idx="0">
                    <a:schemeClr val="dk1"/>
                  </a:fillRef>
                  <a:effectRef idx="1">
                    <a:schemeClr val="dk1"/>
                  </a:effectRef>
                  <a:fontRef idx="minor">
                    <a:schemeClr val="tx1"/>
                  </a:fontRef>
                </p:style>
              </p:cxnSp>
              <p:grpSp>
                <p:nvGrpSpPr>
                  <p:cNvPr id="6" name="Groupe 64"/>
                  <p:cNvGrpSpPr/>
                  <p:nvPr/>
                </p:nvGrpSpPr>
                <p:grpSpPr>
                  <a:xfrm>
                    <a:off x="4214810" y="591483"/>
                    <a:ext cx="902568" cy="733749"/>
                    <a:chOff x="4214810" y="591483"/>
                    <a:chExt cx="902568" cy="733749"/>
                  </a:xfrm>
                </p:grpSpPr>
                <p:sp>
                  <p:nvSpPr>
                    <p:cNvPr id="7" name="Forme libre 6"/>
                    <p:cNvSpPr/>
                    <p:nvPr/>
                  </p:nvSpPr>
                  <p:spPr>
                    <a:xfrm>
                      <a:off x="4214810" y="714356"/>
                      <a:ext cx="357190" cy="610876"/>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8" name="ZoneTexte 7"/>
                    <p:cNvSpPr txBox="1"/>
                    <p:nvPr/>
                  </p:nvSpPr>
                  <p:spPr>
                    <a:xfrm>
                      <a:off x="4545874" y="591483"/>
                      <a:ext cx="571504" cy="307777"/>
                    </a:xfrm>
                    <a:prstGeom prst="rect">
                      <a:avLst/>
                    </a:prstGeom>
                    <a:noFill/>
                  </p:spPr>
                  <p:txBody>
                    <a:bodyPr wrap="square" rtlCol="0">
                      <a:spAutoFit/>
                    </a:bodyPr>
                    <a:lstStyle/>
                    <a:p>
                      <a:r>
                        <a:rPr lang="fr-FR" sz="1400" b="1" dirty="0"/>
                        <a:t>H2O</a:t>
                      </a:r>
                    </a:p>
                  </p:txBody>
                </p:sp>
              </p:grpSp>
            </p:grpSp>
            <p:grpSp>
              <p:nvGrpSpPr>
                <p:cNvPr id="26" name="Groupe 25"/>
                <p:cNvGrpSpPr/>
                <p:nvPr/>
              </p:nvGrpSpPr>
              <p:grpSpPr>
                <a:xfrm>
                  <a:off x="1396479" y="2001897"/>
                  <a:ext cx="1246695" cy="784161"/>
                  <a:chOff x="4286248" y="2020060"/>
                  <a:chExt cx="1246695" cy="784161"/>
                </a:xfrm>
              </p:grpSpPr>
              <p:grpSp>
                <p:nvGrpSpPr>
                  <p:cNvPr id="9" name="Groupe 8"/>
                  <p:cNvGrpSpPr/>
                  <p:nvPr/>
                </p:nvGrpSpPr>
                <p:grpSpPr>
                  <a:xfrm>
                    <a:off x="4286248" y="2159645"/>
                    <a:ext cx="338004" cy="644576"/>
                    <a:chOff x="4286248" y="2159645"/>
                    <a:chExt cx="338004" cy="644576"/>
                  </a:xfrm>
                </p:grpSpPr>
                <p:sp>
                  <p:nvSpPr>
                    <p:cNvPr id="10" name="Rectangle à coins arrondis 9"/>
                    <p:cNvSpPr/>
                    <p:nvPr/>
                  </p:nvSpPr>
                  <p:spPr>
                    <a:xfrm>
                      <a:off x="4286248" y="2159645"/>
                      <a:ext cx="338004" cy="644576"/>
                    </a:xfrm>
                    <a:prstGeom prst="roundRect">
                      <a:avLst/>
                    </a:prstGeom>
                    <a:solidFill>
                      <a:srgbClr val="00B050"/>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1" name="Forme libre 10"/>
                    <p:cNvSpPr/>
                    <p:nvPr/>
                  </p:nvSpPr>
                  <p:spPr>
                    <a:xfrm>
                      <a:off x="4286248" y="2387096"/>
                      <a:ext cx="338004" cy="153373"/>
                    </a:xfrm>
                    <a:custGeom>
                      <a:avLst/>
                      <a:gdLst>
                        <a:gd name="connsiteX0" fmla="*/ 731520 w 731520"/>
                        <a:gd name="connsiteY0" fmla="*/ 30480 h 213360"/>
                        <a:gd name="connsiteX1" fmla="*/ 522514 w 731520"/>
                        <a:gd name="connsiteY1" fmla="*/ 30480 h 213360"/>
                        <a:gd name="connsiteX2" fmla="*/ 352697 w 731520"/>
                        <a:gd name="connsiteY2" fmla="*/ 213360 h 213360"/>
                        <a:gd name="connsiteX3" fmla="*/ 222068 w 731520"/>
                        <a:gd name="connsiteY3" fmla="*/ 30480 h 213360"/>
                        <a:gd name="connsiteX4" fmla="*/ 0 w 731520"/>
                        <a:gd name="connsiteY4" fmla="*/ 30480 h 213360"/>
                        <a:gd name="connsiteX5" fmla="*/ 0 w 731520"/>
                        <a:gd name="connsiteY5" fmla="*/ 30480 h 21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520" h="213360">
                          <a:moveTo>
                            <a:pt x="731520" y="30480"/>
                          </a:moveTo>
                          <a:cubicBezTo>
                            <a:pt x="658585" y="15240"/>
                            <a:pt x="585651" y="0"/>
                            <a:pt x="522514" y="30480"/>
                          </a:cubicBezTo>
                          <a:cubicBezTo>
                            <a:pt x="459377" y="60960"/>
                            <a:pt x="402771" y="213360"/>
                            <a:pt x="352697" y="213360"/>
                          </a:cubicBezTo>
                          <a:cubicBezTo>
                            <a:pt x="302623" y="213360"/>
                            <a:pt x="280851" y="60960"/>
                            <a:pt x="222068" y="30480"/>
                          </a:cubicBezTo>
                          <a:cubicBezTo>
                            <a:pt x="163285" y="0"/>
                            <a:pt x="0" y="30480"/>
                            <a:pt x="0" y="30480"/>
                          </a:cubicBezTo>
                          <a:lnTo>
                            <a:pt x="0" y="3048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2" name="Groupe 11"/>
                  <p:cNvGrpSpPr/>
                  <p:nvPr/>
                </p:nvGrpSpPr>
                <p:grpSpPr>
                  <a:xfrm>
                    <a:off x="4617675" y="2020060"/>
                    <a:ext cx="915268" cy="733749"/>
                    <a:chOff x="4202110" y="591483"/>
                    <a:chExt cx="915268" cy="733749"/>
                  </a:xfrm>
                </p:grpSpPr>
                <p:cxnSp>
                  <p:nvCxnSpPr>
                    <p:cNvPr id="13" name="Connecteur droit 12"/>
                    <p:cNvCxnSpPr/>
                    <p:nvPr/>
                  </p:nvCxnSpPr>
                  <p:spPr>
                    <a:xfrm flipV="1">
                      <a:off x="4533276" y="740482"/>
                      <a:ext cx="84036" cy="90729"/>
                    </a:xfrm>
                    <a:prstGeom prst="line">
                      <a:avLst/>
                    </a:prstGeom>
                  </p:spPr>
                  <p:style>
                    <a:lnRef idx="2">
                      <a:schemeClr val="dk1"/>
                    </a:lnRef>
                    <a:fillRef idx="0">
                      <a:schemeClr val="dk1"/>
                    </a:fillRef>
                    <a:effectRef idx="1">
                      <a:schemeClr val="dk1"/>
                    </a:effectRef>
                    <a:fontRef idx="minor">
                      <a:schemeClr val="tx1"/>
                    </a:fontRef>
                  </p:style>
                </p:cxnSp>
                <p:grpSp>
                  <p:nvGrpSpPr>
                    <p:cNvPr id="14" name="Groupe 64"/>
                    <p:cNvGrpSpPr/>
                    <p:nvPr/>
                  </p:nvGrpSpPr>
                  <p:grpSpPr>
                    <a:xfrm>
                      <a:off x="4202110" y="591483"/>
                      <a:ext cx="915268" cy="733749"/>
                      <a:chOff x="4202110" y="591483"/>
                      <a:chExt cx="915268" cy="733749"/>
                    </a:xfrm>
                  </p:grpSpPr>
                  <p:sp>
                    <p:nvSpPr>
                      <p:cNvPr id="15" name="Forme libre 14"/>
                      <p:cNvSpPr/>
                      <p:nvPr/>
                    </p:nvSpPr>
                    <p:spPr>
                      <a:xfrm>
                        <a:off x="4202110" y="714356"/>
                        <a:ext cx="357190" cy="610876"/>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6" name="ZoneTexte 15"/>
                      <p:cNvSpPr txBox="1"/>
                      <p:nvPr/>
                    </p:nvSpPr>
                    <p:spPr>
                      <a:xfrm>
                        <a:off x="4545874" y="591483"/>
                        <a:ext cx="571504" cy="307777"/>
                      </a:xfrm>
                      <a:prstGeom prst="rect">
                        <a:avLst/>
                      </a:prstGeom>
                      <a:noFill/>
                    </p:spPr>
                    <p:txBody>
                      <a:bodyPr wrap="square" rtlCol="0">
                        <a:spAutoFit/>
                      </a:bodyPr>
                      <a:lstStyle/>
                      <a:p>
                        <a:r>
                          <a:rPr lang="fr-FR" sz="1400" b="1" dirty="0"/>
                          <a:t>H2O</a:t>
                        </a:r>
                      </a:p>
                    </p:txBody>
                  </p:sp>
                </p:grpSp>
              </p:grpSp>
            </p:grpSp>
            <p:grpSp>
              <p:nvGrpSpPr>
                <p:cNvPr id="18" name="Groupe 17"/>
                <p:cNvGrpSpPr/>
                <p:nvPr/>
              </p:nvGrpSpPr>
              <p:grpSpPr>
                <a:xfrm>
                  <a:off x="4071934" y="2052309"/>
                  <a:ext cx="1325073" cy="733749"/>
                  <a:chOff x="4071934" y="3695566"/>
                  <a:chExt cx="1325073" cy="733749"/>
                </a:xfrm>
              </p:grpSpPr>
              <p:sp>
                <p:nvSpPr>
                  <p:cNvPr id="19" name="Forme libre 18"/>
                  <p:cNvSpPr/>
                  <p:nvPr/>
                </p:nvSpPr>
                <p:spPr>
                  <a:xfrm>
                    <a:off x="4071934" y="3857628"/>
                    <a:ext cx="432000" cy="43200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rgbClr val="00B050"/>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grpSp>
                <p:nvGrpSpPr>
                  <p:cNvPr id="20" name="Groupe 79"/>
                  <p:cNvGrpSpPr/>
                  <p:nvPr/>
                </p:nvGrpSpPr>
                <p:grpSpPr>
                  <a:xfrm>
                    <a:off x="4494439" y="3695566"/>
                    <a:ext cx="902568" cy="733749"/>
                    <a:chOff x="4214810" y="591483"/>
                    <a:chExt cx="902568" cy="733749"/>
                  </a:xfrm>
                </p:grpSpPr>
                <p:cxnSp>
                  <p:nvCxnSpPr>
                    <p:cNvPr id="21" name="Connecteur droit 20"/>
                    <p:cNvCxnSpPr/>
                    <p:nvPr/>
                  </p:nvCxnSpPr>
                  <p:spPr>
                    <a:xfrm flipV="1">
                      <a:off x="4533276" y="740482"/>
                      <a:ext cx="84036" cy="90729"/>
                    </a:xfrm>
                    <a:prstGeom prst="line">
                      <a:avLst/>
                    </a:prstGeom>
                  </p:spPr>
                  <p:style>
                    <a:lnRef idx="2">
                      <a:schemeClr val="dk1"/>
                    </a:lnRef>
                    <a:fillRef idx="0">
                      <a:schemeClr val="dk1"/>
                    </a:fillRef>
                    <a:effectRef idx="1">
                      <a:schemeClr val="dk1"/>
                    </a:effectRef>
                    <a:fontRef idx="minor">
                      <a:schemeClr val="tx1"/>
                    </a:fontRef>
                  </p:style>
                </p:cxnSp>
                <p:grpSp>
                  <p:nvGrpSpPr>
                    <p:cNvPr id="22" name="Groupe 64"/>
                    <p:cNvGrpSpPr/>
                    <p:nvPr/>
                  </p:nvGrpSpPr>
                  <p:grpSpPr>
                    <a:xfrm>
                      <a:off x="4214810" y="591483"/>
                      <a:ext cx="902568" cy="733749"/>
                      <a:chOff x="4214810" y="591483"/>
                      <a:chExt cx="902568" cy="733749"/>
                    </a:xfrm>
                  </p:grpSpPr>
                  <p:sp>
                    <p:nvSpPr>
                      <p:cNvPr id="23" name="Forme libre 22"/>
                      <p:cNvSpPr/>
                      <p:nvPr/>
                    </p:nvSpPr>
                    <p:spPr>
                      <a:xfrm>
                        <a:off x="4214810" y="714356"/>
                        <a:ext cx="357190" cy="610876"/>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a:ln w="3175">
                        <a:solidFill>
                          <a:schemeClr val="tx2"/>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24" name="ZoneTexte 23"/>
                      <p:cNvSpPr txBox="1"/>
                      <p:nvPr/>
                    </p:nvSpPr>
                    <p:spPr>
                      <a:xfrm>
                        <a:off x="4545874" y="591483"/>
                        <a:ext cx="571504" cy="307777"/>
                      </a:xfrm>
                      <a:prstGeom prst="rect">
                        <a:avLst/>
                      </a:prstGeom>
                      <a:noFill/>
                    </p:spPr>
                    <p:txBody>
                      <a:bodyPr wrap="square" rtlCol="0">
                        <a:spAutoFit/>
                      </a:bodyPr>
                      <a:lstStyle/>
                      <a:p>
                        <a:r>
                          <a:rPr lang="fr-FR" sz="1400" b="1" dirty="0"/>
                          <a:t>H2O</a:t>
                        </a:r>
                      </a:p>
                    </p:txBody>
                  </p:sp>
                </p:grpSp>
              </p:grpSp>
            </p:grpSp>
            <p:sp>
              <p:nvSpPr>
                <p:cNvPr id="25" name="Forme libre 24"/>
                <p:cNvSpPr/>
                <p:nvPr/>
              </p:nvSpPr>
              <p:spPr>
                <a:xfrm>
                  <a:off x="568662" y="2890124"/>
                  <a:ext cx="360000" cy="396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00B05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dirty="0"/>
                </a:p>
              </p:txBody>
            </p:sp>
            <p:grpSp>
              <p:nvGrpSpPr>
                <p:cNvPr id="27" name="Groupe 26"/>
                <p:cNvGrpSpPr/>
                <p:nvPr/>
              </p:nvGrpSpPr>
              <p:grpSpPr>
                <a:xfrm>
                  <a:off x="5513090" y="1328251"/>
                  <a:ext cx="2845124" cy="1886435"/>
                  <a:chOff x="83802" y="890984"/>
                  <a:chExt cx="2988000" cy="2172187"/>
                </a:xfrm>
              </p:grpSpPr>
              <p:grpSp>
                <p:nvGrpSpPr>
                  <p:cNvPr id="28" name="Groupe 93"/>
                  <p:cNvGrpSpPr/>
                  <p:nvPr/>
                </p:nvGrpSpPr>
                <p:grpSpPr>
                  <a:xfrm>
                    <a:off x="83802" y="890984"/>
                    <a:ext cx="2988000" cy="2172187"/>
                    <a:chOff x="83802" y="890984"/>
                    <a:chExt cx="2988000" cy="2172187"/>
                  </a:xfrm>
                </p:grpSpPr>
                <p:sp>
                  <p:nvSpPr>
                    <p:cNvPr id="31" name="Forme libre 30"/>
                    <p:cNvSpPr/>
                    <p:nvPr/>
                  </p:nvSpPr>
                  <p:spPr>
                    <a:xfrm>
                      <a:off x="83802" y="2620920"/>
                      <a:ext cx="2988000" cy="442251"/>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FR"/>
                    </a:p>
                  </p:txBody>
                </p:sp>
                <p:grpSp>
                  <p:nvGrpSpPr>
                    <p:cNvPr id="32" name="Groupe 92"/>
                    <p:cNvGrpSpPr/>
                    <p:nvPr/>
                  </p:nvGrpSpPr>
                  <p:grpSpPr>
                    <a:xfrm>
                      <a:off x="675976" y="1349541"/>
                      <a:ext cx="415588" cy="585806"/>
                      <a:chOff x="630702" y="1109290"/>
                      <a:chExt cx="415588" cy="585806"/>
                    </a:xfrm>
                  </p:grpSpPr>
                  <p:sp>
                    <p:nvSpPr>
                      <p:cNvPr id="35" name="Rectangle à coins arrondis 34"/>
                      <p:cNvSpPr/>
                      <p:nvPr/>
                    </p:nvSpPr>
                    <p:spPr>
                      <a:xfrm rot="20520000">
                        <a:off x="630702" y="1109290"/>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36" name="Forme libre 35"/>
                      <p:cNvSpPr/>
                      <p:nvPr/>
                    </p:nvSpPr>
                    <p:spPr>
                      <a:xfrm rot="20400000">
                        <a:off x="722290" y="1443096"/>
                        <a:ext cx="324000" cy="252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sp>
                  <p:nvSpPr>
                    <p:cNvPr id="33" name="Rectangle à coins arrondis 32"/>
                    <p:cNvSpPr/>
                    <p:nvPr/>
                  </p:nvSpPr>
                  <p:spPr>
                    <a:xfrm>
                      <a:off x="1461918" y="2270119"/>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34" name="Forme libre 33"/>
                    <p:cNvSpPr/>
                    <p:nvPr/>
                  </p:nvSpPr>
                  <p:spPr>
                    <a:xfrm>
                      <a:off x="1428728" y="890984"/>
                      <a:ext cx="324000" cy="252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cxnSp>
                <p:nvCxnSpPr>
                  <p:cNvPr id="29" name="Connecteur droit avec flèche 28"/>
                  <p:cNvCxnSpPr/>
                  <p:nvPr/>
                </p:nvCxnSpPr>
                <p:spPr>
                  <a:xfrm>
                    <a:off x="1088031" y="1874655"/>
                    <a:ext cx="412135" cy="398274"/>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30" name="Connecteur droit avec flèche 29"/>
                  <p:cNvCxnSpPr/>
                  <p:nvPr/>
                </p:nvCxnSpPr>
                <p:spPr>
                  <a:xfrm flipV="1">
                    <a:off x="1000100" y="1142984"/>
                    <a:ext cx="357190" cy="214314"/>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grpSp>
            <p:cxnSp>
              <p:nvCxnSpPr>
                <p:cNvPr id="38" name="Connecteur droit avec flèche 37"/>
                <p:cNvCxnSpPr/>
                <p:nvPr/>
              </p:nvCxnSpPr>
              <p:spPr>
                <a:xfrm flipV="1">
                  <a:off x="4954590" y="2058978"/>
                  <a:ext cx="1071570" cy="357190"/>
                </a:xfrm>
                <a:prstGeom prst="straightConnector1">
                  <a:avLst/>
                </a:prstGeom>
                <a:ln w="190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a:off x="2273058" y="2428868"/>
                  <a:ext cx="1656000" cy="1588"/>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40" name="Connecteur droit avec flèche 39"/>
                <p:cNvCxnSpPr/>
                <p:nvPr/>
              </p:nvCxnSpPr>
              <p:spPr>
                <a:xfrm>
                  <a:off x="622272" y="2428868"/>
                  <a:ext cx="756000" cy="1588"/>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cxnSp>
              <p:nvCxnSpPr>
                <p:cNvPr id="42" name="Connecteur droit avec flèche 41"/>
                <p:cNvCxnSpPr/>
                <p:nvPr/>
              </p:nvCxnSpPr>
              <p:spPr>
                <a:xfrm rot="10800000" flipV="1">
                  <a:off x="1000100" y="2786058"/>
                  <a:ext cx="357190" cy="214314"/>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cxnSp>
              <p:nvCxnSpPr>
                <p:cNvPr id="45" name="Connecteur droit avec flèche 44"/>
                <p:cNvCxnSpPr/>
                <p:nvPr/>
              </p:nvCxnSpPr>
              <p:spPr>
                <a:xfrm rot="10800000" flipV="1">
                  <a:off x="2000232" y="1614858"/>
                  <a:ext cx="500066" cy="456820"/>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sp>
              <p:nvSpPr>
                <p:cNvPr id="48" name="ZoneTexte 47"/>
                <p:cNvSpPr txBox="1"/>
                <p:nvPr/>
              </p:nvSpPr>
              <p:spPr>
                <a:xfrm>
                  <a:off x="811186" y="1058846"/>
                  <a:ext cx="1571636" cy="276999"/>
                </a:xfrm>
                <a:prstGeom prst="rect">
                  <a:avLst/>
                </a:prstGeom>
                <a:noFill/>
              </p:spPr>
              <p:txBody>
                <a:bodyPr wrap="square" rtlCol="0">
                  <a:spAutoFit/>
                </a:bodyPr>
                <a:lstStyle/>
                <a:p>
                  <a:r>
                    <a:rPr lang="fr-FR" sz="1200" b="1" dirty="0">
                      <a:solidFill>
                        <a:schemeClr val="tx2"/>
                      </a:solidFill>
                    </a:rPr>
                    <a:t>Hydrolyse spontanée</a:t>
                  </a:r>
                </a:p>
              </p:txBody>
            </p:sp>
          </p:grpSp>
        </p:grpSp>
        <p:sp>
          <p:nvSpPr>
            <p:cNvPr id="55" name="ZoneTexte 54"/>
            <p:cNvSpPr txBox="1"/>
            <p:nvPr/>
          </p:nvSpPr>
          <p:spPr>
            <a:xfrm>
              <a:off x="596872" y="1273160"/>
              <a:ext cx="428628" cy="307777"/>
            </a:xfrm>
            <a:prstGeom prst="rect">
              <a:avLst/>
            </a:prstGeom>
            <a:noFill/>
          </p:spPr>
          <p:txBody>
            <a:bodyPr wrap="square" rtlCol="0">
              <a:spAutoFit/>
            </a:bodyPr>
            <a:lstStyle/>
            <a:p>
              <a:r>
                <a:rPr lang="fr-FR" sz="1400" b="1" dirty="0"/>
                <a:t>C3</a:t>
              </a:r>
            </a:p>
          </p:txBody>
        </p:sp>
        <p:sp>
          <p:nvSpPr>
            <p:cNvPr id="56" name="ZoneTexte 55"/>
            <p:cNvSpPr txBox="1"/>
            <p:nvPr/>
          </p:nvSpPr>
          <p:spPr>
            <a:xfrm>
              <a:off x="2668574" y="1214422"/>
              <a:ext cx="428628" cy="307777"/>
            </a:xfrm>
            <a:prstGeom prst="rect">
              <a:avLst/>
            </a:prstGeom>
            <a:noFill/>
          </p:spPr>
          <p:txBody>
            <a:bodyPr wrap="square" rtlCol="0">
              <a:spAutoFit/>
            </a:bodyPr>
            <a:lstStyle/>
            <a:p>
              <a:r>
                <a:rPr lang="fr-FR" sz="1400" b="1" dirty="0"/>
                <a:t>iC3</a:t>
              </a:r>
            </a:p>
          </p:txBody>
        </p:sp>
        <p:sp>
          <p:nvSpPr>
            <p:cNvPr id="57" name="ZoneTexte 56"/>
            <p:cNvSpPr txBox="1"/>
            <p:nvPr/>
          </p:nvSpPr>
          <p:spPr>
            <a:xfrm>
              <a:off x="2020870" y="2297305"/>
              <a:ext cx="428628" cy="307777"/>
            </a:xfrm>
            <a:prstGeom prst="rect">
              <a:avLst/>
            </a:prstGeom>
            <a:noFill/>
          </p:spPr>
          <p:txBody>
            <a:bodyPr wrap="square" rtlCol="0">
              <a:spAutoFit/>
            </a:bodyPr>
            <a:lstStyle/>
            <a:p>
              <a:r>
                <a:rPr lang="fr-FR" sz="1400" b="1" dirty="0"/>
                <a:t>iC3</a:t>
              </a:r>
            </a:p>
          </p:txBody>
        </p:sp>
        <p:sp>
          <p:nvSpPr>
            <p:cNvPr id="58" name="ZoneTexte 57"/>
            <p:cNvSpPr txBox="1"/>
            <p:nvPr/>
          </p:nvSpPr>
          <p:spPr>
            <a:xfrm>
              <a:off x="1714480" y="2549719"/>
              <a:ext cx="428628" cy="307777"/>
            </a:xfrm>
            <a:prstGeom prst="rect">
              <a:avLst/>
            </a:prstGeom>
            <a:noFill/>
          </p:spPr>
          <p:txBody>
            <a:bodyPr wrap="square" rtlCol="0">
              <a:spAutoFit/>
            </a:bodyPr>
            <a:lstStyle/>
            <a:p>
              <a:r>
                <a:rPr lang="fr-FR" sz="1400" b="1" dirty="0"/>
                <a:t>B</a:t>
              </a:r>
            </a:p>
          </p:txBody>
        </p:sp>
        <p:sp>
          <p:nvSpPr>
            <p:cNvPr id="59" name="ZoneTexte 58"/>
            <p:cNvSpPr txBox="1"/>
            <p:nvPr/>
          </p:nvSpPr>
          <p:spPr>
            <a:xfrm>
              <a:off x="877862" y="2978347"/>
              <a:ext cx="428628" cy="307777"/>
            </a:xfrm>
            <a:prstGeom prst="rect">
              <a:avLst/>
            </a:prstGeom>
            <a:noFill/>
          </p:spPr>
          <p:txBody>
            <a:bodyPr wrap="square" rtlCol="0">
              <a:spAutoFit/>
            </a:bodyPr>
            <a:lstStyle/>
            <a:p>
              <a:r>
                <a:rPr lang="fr-FR" sz="1400" b="1" dirty="0"/>
                <a:t>Ba</a:t>
              </a:r>
            </a:p>
          </p:txBody>
        </p:sp>
        <p:sp>
          <p:nvSpPr>
            <p:cNvPr id="60" name="ZoneTexte 59"/>
            <p:cNvSpPr txBox="1"/>
            <p:nvPr/>
          </p:nvSpPr>
          <p:spPr>
            <a:xfrm>
              <a:off x="461934" y="2344730"/>
              <a:ext cx="428628" cy="307777"/>
            </a:xfrm>
            <a:prstGeom prst="rect">
              <a:avLst/>
            </a:prstGeom>
            <a:noFill/>
          </p:spPr>
          <p:txBody>
            <a:bodyPr wrap="square" rtlCol="0">
              <a:spAutoFit/>
            </a:bodyPr>
            <a:lstStyle/>
            <a:p>
              <a:r>
                <a:rPr lang="fr-FR" sz="1400" b="1" dirty="0"/>
                <a:t>F D</a:t>
              </a:r>
            </a:p>
          </p:txBody>
        </p:sp>
        <p:sp>
          <p:nvSpPr>
            <p:cNvPr id="61" name="ZoneTexte 60"/>
            <p:cNvSpPr txBox="1"/>
            <p:nvPr/>
          </p:nvSpPr>
          <p:spPr>
            <a:xfrm>
              <a:off x="4383086" y="2378068"/>
              <a:ext cx="428628" cy="307777"/>
            </a:xfrm>
            <a:prstGeom prst="rect">
              <a:avLst/>
            </a:prstGeom>
            <a:noFill/>
          </p:spPr>
          <p:txBody>
            <a:bodyPr wrap="square" rtlCol="0">
              <a:spAutoFit/>
            </a:bodyPr>
            <a:lstStyle/>
            <a:p>
              <a:r>
                <a:rPr lang="fr-FR" sz="1400" b="1" dirty="0"/>
                <a:t>Bb</a:t>
              </a:r>
            </a:p>
          </p:txBody>
        </p:sp>
        <p:sp>
          <p:nvSpPr>
            <p:cNvPr id="62" name="ZoneTexte 61"/>
            <p:cNvSpPr txBox="1"/>
            <p:nvPr/>
          </p:nvSpPr>
          <p:spPr>
            <a:xfrm>
              <a:off x="4786314" y="2382830"/>
              <a:ext cx="428628" cy="307777"/>
            </a:xfrm>
            <a:prstGeom prst="rect">
              <a:avLst/>
            </a:prstGeom>
            <a:noFill/>
          </p:spPr>
          <p:txBody>
            <a:bodyPr wrap="square" rtlCol="0">
              <a:spAutoFit/>
            </a:bodyPr>
            <a:lstStyle/>
            <a:p>
              <a:r>
                <a:rPr lang="fr-FR" sz="1400" b="1" dirty="0"/>
                <a:t>iC3</a:t>
              </a:r>
            </a:p>
          </p:txBody>
        </p:sp>
        <p:sp>
          <p:nvSpPr>
            <p:cNvPr id="63" name="ZoneTexte 62"/>
            <p:cNvSpPr txBox="1"/>
            <p:nvPr/>
          </p:nvSpPr>
          <p:spPr>
            <a:xfrm>
              <a:off x="6383350" y="1916301"/>
              <a:ext cx="428628" cy="307777"/>
            </a:xfrm>
            <a:prstGeom prst="rect">
              <a:avLst/>
            </a:prstGeom>
            <a:noFill/>
          </p:spPr>
          <p:txBody>
            <a:bodyPr wrap="square" rtlCol="0">
              <a:spAutoFit/>
            </a:bodyPr>
            <a:lstStyle/>
            <a:p>
              <a:r>
                <a:rPr lang="fr-FR" sz="1400" b="1" dirty="0"/>
                <a:t>C3</a:t>
              </a:r>
            </a:p>
          </p:txBody>
        </p:sp>
        <p:sp>
          <p:nvSpPr>
            <p:cNvPr id="64" name="ZoneTexte 63"/>
            <p:cNvSpPr txBox="1"/>
            <p:nvPr/>
          </p:nvSpPr>
          <p:spPr>
            <a:xfrm>
              <a:off x="7046930" y="2608457"/>
              <a:ext cx="584204" cy="307777"/>
            </a:xfrm>
            <a:prstGeom prst="rect">
              <a:avLst/>
            </a:prstGeom>
            <a:noFill/>
          </p:spPr>
          <p:txBody>
            <a:bodyPr wrap="square" rtlCol="0">
              <a:spAutoFit/>
            </a:bodyPr>
            <a:lstStyle/>
            <a:p>
              <a:r>
                <a:rPr lang="fr-FR" sz="1400" b="1" dirty="0"/>
                <a:t>C3b</a:t>
              </a:r>
            </a:p>
          </p:txBody>
        </p:sp>
        <p:sp>
          <p:nvSpPr>
            <p:cNvPr id="65" name="ZoneTexte 64"/>
            <p:cNvSpPr txBox="1"/>
            <p:nvPr/>
          </p:nvSpPr>
          <p:spPr>
            <a:xfrm>
              <a:off x="7046930" y="1382698"/>
              <a:ext cx="584204" cy="276999"/>
            </a:xfrm>
            <a:prstGeom prst="rect">
              <a:avLst/>
            </a:prstGeom>
            <a:noFill/>
          </p:spPr>
          <p:txBody>
            <a:bodyPr wrap="square" rtlCol="0">
              <a:spAutoFit/>
            </a:bodyPr>
            <a:lstStyle/>
            <a:p>
              <a:r>
                <a:rPr lang="fr-FR" sz="1200" b="1" dirty="0"/>
                <a:t>C3a</a:t>
              </a:r>
            </a:p>
          </p:txBody>
        </p:sp>
      </p:grpSp>
      <p:sp>
        <p:nvSpPr>
          <p:cNvPr id="67" name="ZoneTexte 66"/>
          <p:cNvSpPr txBox="1"/>
          <p:nvPr/>
        </p:nvSpPr>
        <p:spPr>
          <a:xfrm>
            <a:off x="1500166" y="6277195"/>
            <a:ext cx="1785950" cy="307777"/>
          </a:xfrm>
          <a:prstGeom prst="rect">
            <a:avLst/>
          </a:prstGeom>
          <a:noFill/>
        </p:spPr>
        <p:txBody>
          <a:bodyPr wrap="square" rtlCol="0">
            <a:spAutoFit/>
          </a:bodyPr>
          <a:lstStyle/>
          <a:p>
            <a:r>
              <a:rPr lang="fr-FR" sz="1400" b="1" dirty="0">
                <a:solidFill>
                  <a:schemeClr val="accent6">
                    <a:lumMod val="75000"/>
                  </a:schemeClr>
                </a:solidFill>
              </a:rPr>
              <a:t>CIRCULATION</a:t>
            </a:r>
          </a:p>
        </p:txBody>
      </p:sp>
      <p:cxnSp>
        <p:nvCxnSpPr>
          <p:cNvPr id="69" name="Connecteur droit avec flèche 68"/>
          <p:cNvCxnSpPr/>
          <p:nvPr/>
        </p:nvCxnSpPr>
        <p:spPr>
          <a:xfrm>
            <a:off x="2714612" y="6420071"/>
            <a:ext cx="2428892" cy="1588"/>
          </a:xfrm>
          <a:prstGeom prst="straightConnector1">
            <a:avLst/>
          </a:prstGeom>
          <a:ln w="19050">
            <a:solidFill>
              <a:schemeClr val="accent6">
                <a:lumMod val="75000"/>
              </a:schemeClr>
            </a:solidFill>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70" name="Connecteur droit avec flèche 69"/>
          <p:cNvCxnSpPr/>
          <p:nvPr/>
        </p:nvCxnSpPr>
        <p:spPr>
          <a:xfrm>
            <a:off x="7786710" y="6420071"/>
            <a:ext cx="1071570" cy="1588"/>
          </a:xfrm>
          <a:prstGeom prst="straightConnector1">
            <a:avLst/>
          </a:prstGeom>
          <a:ln w="19050">
            <a:solidFill>
              <a:schemeClr val="accent6">
                <a:lumMod val="75000"/>
              </a:schemeClr>
            </a:solidFill>
            <a:prstDash val="lgDashDot"/>
            <a:tailEnd type="arrow"/>
          </a:ln>
        </p:spPr>
        <p:style>
          <a:lnRef idx="1">
            <a:schemeClr val="accent1"/>
          </a:lnRef>
          <a:fillRef idx="0">
            <a:schemeClr val="accent1"/>
          </a:fillRef>
          <a:effectRef idx="0">
            <a:schemeClr val="accent1"/>
          </a:effectRef>
          <a:fontRef idx="minor">
            <a:schemeClr val="tx1"/>
          </a:fontRef>
        </p:style>
      </p:cxnSp>
      <p:sp>
        <p:nvSpPr>
          <p:cNvPr id="72" name="ZoneTexte 71"/>
          <p:cNvSpPr txBox="1"/>
          <p:nvPr/>
        </p:nvSpPr>
        <p:spPr>
          <a:xfrm>
            <a:off x="6286512" y="6272433"/>
            <a:ext cx="1785950" cy="307777"/>
          </a:xfrm>
          <a:prstGeom prst="rect">
            <a:avLst/>
          </a:prstGeom>
          <a:noFill/>
        </p:spPr>
        <p:txBody>
          <a:bodyPr wrap="square" rtlCol="0">
            <a:spAutoFit/>
          </a:bodyPr>
          <a:lstStyle/>
          <a:p>
            <a:r>
              <a:rPr lang="fr-FR" sz="1400" b="1" dirty="0">
                <a:solidFill>
                  <a:schemeClr val="accent6">
                    <a:lumMod val="75000"/>
                  </a:schemeClr>
                </a:solidFill>
              </a:rPr>
              <a:t>Surface activatrice</a:t>
            </a:r>
          </a:p>
        </p:txBody>
      </p:sp>
      <p:cxnSp>
        <p:nvCxnSpPr>
          <p:cNvPr id="73" name="Connecteur droit avec flèche 72"/>
          <p:cNvCxnSpPr/>
          <p:nvPr/>
        </p:nvCxnSpPr>
        <p:spPr>
          <a:xfrm rot="10800000" flipV="1">
            <a:off x="5167055" y="6440511"/>
            <a:ext cx="1152000" cy="0"/>
          </a:xfrm>
          <a:prstGeom prst="straightConnector1">
            <a:avLst/>
          </a:prstGeom>
          <a:ln w="19050">
            <a:solidFill>
              <a:schemeClr val="accent6">
                <a:lumMod val="75000"/>
              </a:schemeClr>
            </a:solidFill>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avec flèche 74"/>
          <p:cNvCxnSpPr/>
          <p:nvPr/>
        </p:nvCxnSpPr>
        <p:spPr>
          <a:xfrm rot="10800000" flipV="1">
            <a:off x="395258" y="6420071"/>
            <a:ext cx="1152000" cy="0"/>
          </a:xfrm>
          <a:prstGeom prst="straightConnector1">
            <a:avLst/>
          </a:prstGeom>
          <a:ln w="19050">
            <a:solidFill>
              <a:schemeClr val="accent6">
                <a:lumMod val="75000"/>
              </a:schemeClr>
            </a:solidFill>
            <a:prstDash val="lgDashDot"/>
            <a:tailEnd type="arrow"/>
          </a:ln>
        </p:spPr>
        <p:style>
          <a:lnRef idx="1">
            <a:schemeClr val="accent1"/>
          </a:lnRef>
          <a:fillRef idx="0">
            <a:schemeClr val="accent1"/>
          </a:fillRef>
          <a:effectRef idx="0">
            <a:schemeClr val="accent1"/>
          </a:effectRef>
          <a:fontRef idx="minor">
            <a:schemeClr val="tx1"/>
          </a:fontRef>
        </p:style>
      </p:cxnSp>
      <p:sp>
        <p:nvSpPr>
          <p:cNvPr id="68" name="ZoneTexte 67"/>
          <p:cNvSpPr txBox="1"/>
          <p:nvPr/>
        </p:nvSpPr>
        <p:spPr>
          <a:xfrm>
            <a:off x="3000364"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alterne </a:t>
            </a:r>
          </a:p>
        </p:txBody>
      </p:sp>
      <p:cxnSp>
        <p:nvCxnSpPr>
          <p:cNvPr id="78" name="Connecteur droit avec flèche 77"/>
          <p:cNvCxnSpPr/>
          <p:nvPr/>
        </p:nvCxnSpPr>
        <p:spPr>
          <a:xfrm>
            <a:off x="323820" y="178275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9" name="Connecteur droit avec flèche 78"/>
          <p:cNvCxnSpPr/>
          <p:nvPr/>
        </p:nvCxnSpPr>
        <p:spPr>
          <a:xfrm>
            <a:off x="331758" y="2278054"/>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0" name="Connecteur droit avec flèche 79"/>
          <p:cNvCxnSpPr/>
          <p:nvPr/>
        </p:nvCxnSpPr>
        <p:spPr>
          <a:xfrm>
            <a:off x="331758" y="2574916"/>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1" name="Connecteur droit avec flèche 80"/>
          <p:cNvCxnSpPr/>
          <p:nvPr/>
        </p:nvCxnSpPr>
        <p:spPr>
          <a:xfrm>
            <a:off x="331758" y="3067046"/>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2" name="Connecteur droit avec flèche 81"/>
          <p:cNvCxnSpPr/>
          <p:nvPr/>
        </p:nvCxnSpPr>
        <p:spPr>
          <a:xfrm>
            <a:off x="344458" y="362743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76" name="Rectangle 75"/>
          <p:cNvSpPr/>
          <p:nvPr/>
        </p:nvSpPr>
        <p:spPr>
          <a:xfrm>
            <a:off x="2000232" y="1142984"/>
            <a:ext cx="5500726" cy="338554"/>
          </a:xfrm>
          <a:prstGeom prst="rect">
            <a:avLst/>
          </a:prstGeom>
          <a:solidFill>
            <a:srgbClr val="FFC000"/>
          </a:solidFill>
        </p:spPr>
        <p:txBody>
          <a:bodyPr wrap="square">
            <a:spAutoFit/>
          </a:bodyPr>
          <a:lstStyle/>
          <a:p>
            <a:pPr algn="just"/>
            <a:r>
              <a:rPr lang="fr-FR" sz="1600" b="1" dirty="0">
                <a:solidFill>
                  <a:schemeClr val="tx2"/>
                </a:solidFill>
              </a:rPr>
              <a:t>a.  Formation de la C3 convertase d’initiation de la voie alterne </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ZoneTexte 135"/>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137" name="Rectangle 136"/>
          <p:cNvSpPr/>
          <p:nvPr/>
        </p:nvSpPr>
        <p:spPr>
          <a:xfrm>
            <a:off x="3453130" y="202148"/>
            <a:ext cx="2005678" cy="369332"/>
          </a:xfrm>
          <a:prstGeom prst="rect">
            <a:avLst/>
          </a:prstGeom>
        </p:spPr>
        <p:txBody>
          <a:bodyPr wrap="none">
            <a:spAutoFit/>
          </a:bodyPr>
          <a:lstStyle/>
          <a:p>
            <a:pPr marL="342900" indent="-342900" algn="ctr"/>
            <a:r>
              <a:rPr lang="fr-FR" dirty="0">
                <a:solidFill>
                  <a:schemeClr val="bg1"/>
                </a:solidFill>
                <a:effectLst>
                  <a:outerShdw blurRad="38100" dist="38100" dir="2700000" algn="tl">
                    <a:srgbClr val="000000">
                      <a:alpha val="43137"/>
                    </a:srgbClr>
                  </a:outerShdw>
                </a:effectLst>
              </a:rPr>
              <a:t>2.    La voie alterne </a:t>
            </a:r>
          </a:p>
        </p:txBody>
      </p:sp>
      <p:sp>
        <p:nvSpPr>
          <p:cNvPr id="139" name="ZoneTexte 138"/>
          <p:cNvSpPr txBox="1"/>
          <p:nvPr/>
        </p:nvSpPr>
        <p:spPr>
          <a:xfrm>
            <a:off x="500034" y="1969321"/>
            <a:ext cx="8358246" cy="1031051"/>
          </a:xfrm>
          <a:prstGeom prst="rect">
            <a:avLst/>
          </a:prstGeom>
          <a:noFill/>
        </p:spPr>
        <p:txBody>
          <a:bodyPr wrap="square" rtlCol="0">
            <a:spAutoFit/>
          </a:bodyPr>
          <a:lstStyle/>
          <a:p>
            <a:pPr algn="just"/>
            <a:r>
              <a:rPr lang="fr-FR" sz="1400" dirty="0"/>
              <a:t>Le C3b interagit avec le facteur B qui est clivé par le facteur D  formant le complexe C3bBb.</a:t>
            </a:r>
          </a:p>
          <a:p>
            <a:pPr algn="just"/>
            <a:endParaRPr lang="fr-FR" sz="1400" dirty="0"/>
          </a:p>
          <a:p>
            <a:pPr algn="just"/>
            <a:endParaRPr lang="fr-FR" sz="500" dirty="0"/>
          </a:p>
          <a:p>
            <a:pPr algn="just"/>
            <a:r>
              <a:rPr lang="fr-FR" sz="1400" dirty="0"/>
              <a:t>Le complexe C3bBb formé (possédant une activité C3 convertase de courte demi-vie, 3 min seulement) est stabilisé par la properdine et est appelé </a:t>
            </a:r>
            <a:r>
              <a:rPr lang="fr-FR" sz="1400" b="1" dirty="0">
                <a:solidFill>
                  <a:schemeClr val="accent6"/>
                </a:solidFill>
              </a:rPr>
              <a:t>C3 convertase d’amplification </a:t>
            </a:r>
            <a:r>
              <a:rPr lang="fr-FR" sz="1400" dirty="0"/>
              <a:t>(demi-vie = 20 min). </a:t>
            </a:r>
          </a:p>
        </p:txBody>
      </p:sp>
      <p:grpSp>
        <p:nvGrpSpPr>
          <p:cNvPr id="71" name="Groupe 70"/>
          <p:cNvGrpSpPr/>
          <p:nvPr/>
        </p:nvGrpSpPr>
        <p:grpSpPr>
          <a:xfrm>
            <a:off x="1571604" y="3348237"/>
            <a:ext cx="4714908" cy="2652531"/>
            <a:chOff x="415896" y="928670"/>
            <a:chExt cx="3727476" cy="2081027"/>
          </a:xfrm>
        </p:grpSpPr>
        <p:grpSp>
          <p:nvGrpSpPr>
            <p:cNvPr id="68" name="Groupe 67"/>
            <p:cNvGrpSpPr/>
            <p:nvPr/>
          </p:nvGrpSpPr>
          <p:grpSpPr>
            <a:xfrm>
              <a:off x="415896" y="928670"/>
              <a:ext cx="3727476" cy="2081027"/>
              <a:chOff x="415896" y="928670"/>
              <a:chExt cx="3727476" cy="2081027"/>
            </a:xfrm>
          </p:grpSpPr>
          <p:grpSp>
            <p:nvGrpSpPr>
              <p:cNvPr id="157" name="Groupe 156"/>
              <p:cNvGrpSpPr/>
              <p:nvPr/>
            </p:nvGrpSpPr>
            <p:grpSpPr>
              <a:xfrm>
                <a:off x="428596" y="928670"/>
                <a:ext cx="3714776" cy="2081027"/>
                <a:chOff x="428596" y="928670"/>
                <a:chExt cx="3714776" cy="2081027"/>
              </a:xfrm>
            </p:grpSpPr>
            <p:grpSp>
              <p:nvGrpSpPr>
                <p:cNvPr id="152" name="Groupe 151"/>
                <p:cNvGrpSpPr/>
                <p:nvPr/>
              </p:nvGrpSpPr>
              <p:grpSpPr>
                <a:xfrm>
                  <a:off x="428596" y="928670"/>
                  <a:ext cx="3714776" cy="1857389"/>
                  <a:chOff x="428596" y="928670"/>
                  <a:chExt cx="3714776" cy="1857389"/>
                </a:xfrm>
              </p:grpSpPr>
              <p:grpSp>
                <p:nvGrpSpPr>
                  <p:cNvPr id="84" name="Groupe 83"/>
                  <p:cNvGrpSpPr/>
                  <p:nvPr/>
                </p:nvGrpSpPr>
                <p:grpSpPr>
                  <a:xfrm>
                    <a:off x="428596" y="1142984"/>
                    <a:ext cx="3714776" cy="1643075"/>
                    <a:chOff x="785786" y="1428735"/>
                    <a:chExt cx="3714776" cy="1643075"/>
                  </a:xfrm>
                </p:grpSpPr>
                <p:grpSp>
                  <p:nvGrpSpPr>
                    <p:cNvPr id="44" name="Groupe 105"/>
                    <p:cNvGrpSpPr/>
                    <p:nvPr/>
                  </p:nvGrpSpPr>
                  <p:grpSpPr>
                    <a:xfrm>
                      <a:off x="785786" y="1428735"/>
                      <a:ext cx="3714776" cy="1643075"/>
                      <a:chOff x="1857356" y="3862051"/>
                      <a:chExt cx="3714776" cy="1643075"/>
                    </a:xfrm>
                  </p:grpSpPr>
                  <p:grpSp>
                    <p:nvGrpSpPr>
                      <p:cNvPr id="48" name="Groupe 94"/>
                      <p:cNvGrpSpPr/>
                      <p:nvPr/>
                    </p:nvGrpSpPr>
                    <p:grpSpPr>
                      <a:xfrm>
                        <a:off x="1857356" y="4862184"/>
                        <a:ext cx="3714776" cy="642942"/>
                        <a:chOff x="-416264" y="2433292"/>
                        <a:chExt cx="3714776" cy="642942"/>
                      </a:xfrm>
                    </p:grpSpPr>
                    <p:sp>
                      <p:nvSpPr>
                        <p:cNvPr id="53" name="Forme libre 52"/>
                        <p:cNvSpPr/>
                        <p:nvPr/>
                      </p:nvSpPr>
                      <p:spPr>
                        <a:xfrm>
                          <a:off x="83802" y="2790482"/>
                          <a:ext cx="3214710" cy="285752"/>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FR"/>
                        </a:p>
                      </p:txBody>
                    </p:sp>
                    <p:sp>
                      <p:nvSpPr>
                        <p:cNvPr id="54" name="Forme libre 53"/>
                        <p:cNvSpPr/>
                        <p:nvPr/>
                      </p:nvSpPr>
                      <p:spPr>
                        <a:xfrm>
                          <a:off x="-416264" y="2433292"/>
                          <a:ext cx="324000" cy="360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00B05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dirty="0"/>
                        </a:p>
                      </p:txBody>
                    </p:sp>
                    <p:sp>
                      <p:nvSpPr>
                        <p:cNvPr id="55" name="Rectangle à coins arrondis 54"/>
                        <p:cNvSpPr/>
                        <p:nvPr/>
                      </p:nvSpPr>
                      <p:spPr>
                        <a:xfrm>
                          <a:off x="1135353" y="2438203"/>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grpSp>
                    <p:nvGrpSpPr>
                      <p:cNvPr id="49" name="Groupe 103"/>
                      <p:cNvGrpSpPr/>
                      <p:nvPr/>
                    </p:nvGrpSpPr>
                    <p:grpSpPr>
                      <a:xfrm>
                        <a:off x="3046640" y="4605661"/>
                        <a:ext cx="341577" cy="644576"/>
                        <a:chOff x="2865392" y="4499160"/>
                        <a:chExt cx="341577" cy="644576"/>
                      </a:xfrm>
                    </p:grpSpPr>
                    <p:sp>
                      <p:nvSpPr>
                        <p:cNvPr id="51" name="Rectangle à coins arrondis 50"/>
                        <p:cNvSpPr/>
                        <p:nvPr/>
                      </p:nvSpPr>
                      <p:spPr>
                        <a:xfrm rot="21300000">
                          <a:off x="2865392" y="4499160"/>
                          <a:ext cx="338004" cy="644576"/>
                        </a:xfrm>
                        <a:prstGeom prst="roundRect">
                          <a:avLst/>
                        </a:prstGeom>
                        <a:solidFill>
                          <a:srgbClr val="00B050"/>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52" name="Forme libre 51"/>
                        <p:cNvSpPr/>
                        <p:nvPr/>
                      </p:nvSpPr>
                      <p:spPr>
                        <a:xfrm>
                          <a:off x="2868965" y="4713911"/>
                          <a:ext cx="338004" cy="153373"/>
                        </a:xfrm>
                        <a:custGeom>
                          <a:avLst/>
                          <a:gdLst>
                            <a:gd name="connsiteX0" fmla="*/ 731520 w 731520"/>
                            <a:gd name="connsiteY0" fmla="*/ 30480 h 213360"/>
                            <a:gd name="connsiteX1" fmla="*/ 522514 w 731520"/>
                            <a:gd name="connsiteY1" fmla="*/ 30480 h 213360"/>
                            <a:gd name="connsiteX2" fmla="*/ 352697 w 731520"/>
                            <a:gd name="connsiteY2" fmla="*/ 213360 h 213360"/>
                            <a:gd name="connsiteX3" fmla="*/ 222068 w 731520"/>
                            <a:gd name="connsiteY3" fmla="*/ 30480 h 213360"/>
                            <a:gd name="connsiteX4" fmla="*/ 0 w 731520"/>
                            <a:gd name="connsiteY4" fmla="*/ 30480 h 213360"/>
                            <a:gd name="connsiteX5" fmla="*/ 0 w 731520"/>
                            <a:gd name="connsiteY5" fmla="*/ 30480 h 21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520" h="213360">
                              <a:moveTo>
                                <a:pt x="731520" y="30480"/>
                              </a:moveTo>
                              <a:cubicBezTo>
                                <a:pt x="658585" y="15240"/>
                                <a:pt x="585651" y="0"/>
                                <a:pt x="522514" y="30480"/>
                              </a:cubicBezTo>
                              <a:cubicBezTo>
                                <a:pt x="459377" y="60960"/>
                                <a:pt x="402771" y="213360"/>
                                <a:pt x="352697" y="213360"/>
                              </a:cubicBezTo>
                              <a:cubicBezTo>
                                <a:pt x="302623" y="213360"/>
                                <a:pt x="280851" y="60960"/>
                                <a:pt x="222068" y="30480"/>
                              </a:cubicBezTo>
                              <a:cubicBezTo>
                                <a:pt x="163285" y="0"/>
                                <a:pt x="0" y="30480"/>
                                <a:pt x="0" y="30480"/>
                              </a:cubicBezTo>
                              <a:lnTo>
                                <a:pt x="0" y="3048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50" name="Ellipse 49"/>
                      <p:cNvSpPr/>
                      <p:nvPr/>
                    </p:nvSpPr>
                    <p:spPr>
                      <a:xfrm rot="10800000">
                        <a:off x="2214547" y="3862051"/>
                        <a:ext cx="432000" cy="428628"/>
                      </a:xfrm>
                      <a:prstGeom prst="ellipse">
                        <a:avLst/>
                      </a:prstGeom>
                      <a:solidFill>
                        <a:schemeClr val="accent5"/>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sp>
                  <p:nvSpPr>
                    <p:cNvPr id="74" name="Rectangle à coins arrondis 73"/>
                    <p:cNvSpPr/>
                    <p:nvPr/>
                  </p:nvSpPr>
                  <p:spPr>
                    <a:xfrm rot="360000">
                      <a:off x="3486765" y="2446308"/>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75" name="Forme libre 74"/>
                    <p:cNvSpPr/>
                    <p:nvPr/>
                  </p:nvSpPr>
                  <p:spPr>
                    <a:xfrm>
                      <a:off x="3097202" y="2382830"/>
                      <a:ext cx="396000" cy="43200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rgbClr val="00B050"/>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cxnSp>
                  <p:nvCxnSpPr>
                    <p:cNvPr id="76" name="Connecteur droit avec flèche 75"/>
                    <p:cNvCxnSpPr/>
                    <p:nvPr/>
                  </p:nvCxnSpPr>
                  <p:spPr>
                    <a:xfrm rot="16200000" flipH="1">
                      <a:off x="1428164" y="1924869"/>
                      <a:ext cx="576000" cy="432000"/>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cxnSp>
                  <p:nvCxnSpPr>
                    <p:cNvPr id="79" name="Connecteur droit avec flèche 78"/>
                    <p:cNvCxnSpPr/>
                    <p:nvPr/>
                  </p:nvCxnSpPr>
                  <p:spPr>
                    <a:xfrm>
                      <a:off x="2714612" y="2617782"/>
                      <a:ext cx="396000" cy="7522"/>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80" name="Connecteur droit avec flèche 79"/>
                    <p:cNvCxnSpPr/>
                    <p:nvPr/>
                  </p:nvCxnSpPr>
                  <p:spPr>
                    <a:xfrm rot="10800000" flipV="1">
                      <a:off x="1236856" y="2614990"/>
                      <a:ext cx="684000" cy="28192"/>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grpSp>
              <p:grpSp>
                <p:nvGrpSpPr>
                  <p:cNvPr id="144" name="Groupe 143"/>
                  <p:cNvGrpSpPr/>
                  <p:nvPr/>
                </p:nvGrpSpPr>
                <p:grpSpPr>
                  <a:xfrm>
                    <a:off x="2643174" y="928670"/>
                    <a:ext cx="1336085" cy="500066"/>
                    <a:chOff x="2428860" y="1142984"/>
                    <a:chExt cx="1336085" cy="500066"/>
                  </a:xfrm>
                </p:grpSpPr>
                <p:sp>
                  <p:nvSpPr>
                    <p:cNvPr id="142" name="Pensées 141"/>
                    <p:cNvSpPr/>
                    <p:nvPr/>
                  </p:nvSpPr>
                  <p:spPr>
                    <a:xfrm>
                      <a:off x="2428860" y="1142984"/>
                      <a:ext cx="1143008" cy="500066"/>
                    </a:xfrm>
                    <a:prstGeom prst="cloudCallou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43" name="ZoneTexte 142"/>
                    <p:cNvSpPr txBox="1"/>
                    <p:nvPr/>
                  </p:nvSpPr>
                  <p:spPr>
                    <a:xfrm>
                      <a:off x="2550499" y="1262392"/>
                      <a:ext cx="1214446" cy="241465"/>
                    </a:xfrm>
                    <a:prstGeom prst="rect">
                      <a:avLst/>
                    </a:prstGeom>
                    <a:noFill/>
                  </p:spPr>
                  <p:txBody>
                    <a:bodyPr wrap="square" rtlCol="0">
                      <a:spAutoFit/>
                    </a:bodyPr>
                    <a:lstStyle/>
                    <a:p>
                      <a:r>
                        <a:rPr lang="fr-FR" sz="1400" b="1" dirty="0"/>
                        <a:t>  Properdine</a:t>
                      </a:r>
                    </a:p>
                  </p:txBody>
                </p:sp>
              </p:grpSp>
              <p:cxnSp>
                <p:nvCxnSpPr>
                  <p:cNvPr id="148" name="Connecteur droit avec flèche 147"/>
                  <p:cNvCxnSpPr/>
                  <p:nvPr/>
                </p:nvCxnSpPr>
                <p:spPr>
                  <a:xfrm rot="5400000">
                    <a:off x="2681274" y="1798626"/>
                    <a:ext cx="571504" cy="1588"/>
                  </a:xfrm>
                  <a:prstGeom prst="straightConnector1">
                    <a:avLst/>
                  </a:prstGeom>
                  <a:ln w="190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151" name="Groupe 150"/>
                  <p:cNvGrpSpPr/>
                  <p:nvPr/>
                </p:nvGrpSpPr>
                <p:grpSpPr>
                  <a:xfrm>
                    <a:off x="3030485" y="1732237"/>
                    <a:ext cx="233407" cy="369332"/>
                    <a:chOff x="3101923" y="1655479"/>
                    <a:chExt cx="233407" cy="369332"/>
                  </a:xfrm>
                </p:grpSpPr>
                <p:sp>
                  <p:nvSpPr>
                    <p:cNvPr id="149" name="Ellipse 148"/>
                    <p:cNvSpPr/>
                    <p:nvPr/>
                  </p:nvSpPr>
                  <p:spPr>
                    <a:xfrm>
                      <a:off x="3121016" y="1714488"/>
                      <a:ext cx="214314" cy="21431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50" name="ZoneTexte 149"/>
                    <p:cNvSpPr txBox="1"/>
                    <p:nvPr/>
                  </p:nvSpPr>
                  <p:spPr>
                    <a:xfrm>
                      <a:off x="3101923" y="1655479"/>
                      <a:ext cx="214314" cy="369332"/>
                    </a:xfrm>
                    <a:prstGeom prst="rect">
                      <a:avLst/>
                    </a:prstGeom>
                    <a:noFill/>
                  </p:spPr>
                  <p:txBody>
                    <a:bodyPr wrap="square" rtlCol="0">
                      <a:spAutoFit/>
                    </a:bodyPr>
                    <a:lstStyle/>
                    <a:p>
                      <a:r>
                        <a:rPr lang="fr-FR" b="1" dirty="0">
                          <a:solidFill>
                            <a:schemeClr val="bg1"/>
                          </a:solidFill>
                        </a:rPr>
                        <a:t>+</a:t>
                      </a:r>
                    </a:p>
                  </p:txBody>
                </p:sp>
              </p:grpSp>
            </p:grpSp>
            <p:sp>
              <p:nvSpPr>
                <p:cNvPr id="153" name="Accolade fermante 152"/>
                <p:cNvSpPr/>
                <p:nvPr/>
              </p:nvSpPr>
              <p:spPr>
                <a:xfrm rot="5700000">
                  <a:off x="3008730" y="2332737"/>
                  <a:ext cx="180000" cy="612000"/>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4" name="ZoneTexte 153"/>
                <p:cNvSpPr txBox="1"/>
                <p:nvPr/>
              </p:nvSpPr>
              <p:spPr>
                <a:xfrm>
                  <a:off x="2520936" y="2701920"/>
                  <a:ext cx="1285884" cy="307777"/>
                </a:xfrm>
                <a:prstGeom prst="rect">
                  <a:avLst/>
                </a:prstGeom>
                <a:noFill/>
              </p:spPr>
              <p:txBody>
                <a:bodyPr wrap="square" rtlCol="0">
                  <a:spAutoFit/>
                </a:bodyPr>
                <a:lstStyle/>
                <a:p>
                  <a:r>
                    <a:rPr lang="fr-FR" sz="1400" b="1" dirty="0">
                      <a:solidFill>
                        <a:schemeClr val="tx2"/>
                      </a:solidFill>
                    </a:rPr>
                    <a:t>C3 convertase </a:t>
                  </a:r>
                </a:p>
              </p:txBody>
            </p:sp>
          </p:grpSp>
          <p:sp>
            <p:nvSpPr>
              <p:cNvPr id="56" name="ZoneTexte 55"/>
              <p:cNvSpPr txBox="1"/>
              <p:nvPr/>
            </p:nvSpPr>
            <p:spPr>
              <a:xfrm>
                <a:off x="834422" y="1214422"/>
                <a:ext cx="428628" cy="265610"/>
              </a:xfrm>
              <a:prstGeom prst="rect">
                <a:avLst/>
              </a:prstGeom>
              <a:noFill/>
            </p:spPr>
            <p:txBody>
              <a:bodyPr wrap="square" rtlCol="0">
                <a:spAutoFit/>
              </a:bodyPr>
              <a:lstStyle/>
              <a:p>
                <a:r>
                  <a:rPr lang="fr-FR" sz="1600" b="1" dirty="0"/>
                  <a:t>F D</a:t>
                </a:r>
              </a:p>
            </p:txBody>
          </p:sp>
          <p:sp>
            <p:nvSpPr>
              <p:cNvPr id="57" name="ZoneTexte 56"/>
              <p:cNvSpPr txBox="1"/>
              <p:nvPr/>
            </p:nvSpPr>
            <p:spPr>
              <a:xfrm>
                <a:off x="415896" y="2155816"/>
                <a:ext cx="428628" cy="307777"/>
              </a:xfrm>
              <a:prstGeom prst="rect">
                <a:avLst/>
              </a:prstGeom>
              <a:noFill/>
            </p:spPr>
            <p:txBody>
              <a:bodyPr wrap="square" rtlCol="0">
                <a:spAutoFit/>
              </a:bodyPr>
              <a:lstStyle/>
              <a:p>
                <a:r>
                  <a:rPr lang="fr-FR" sz="1400" b="1" dirty="0"/>
                  <a:t>Ba</a:t>
                </a:r>
              </a:p>
            </p:txBody>
          </p:sp>
          <p:sp>
            <p:nvSpPr>
              <p:cNvPr id="58" name="ZoneTexte 57"/>
              <p:cNvSpPr txBox="1"/>
              <p:nvPr/>
            </p:nvSpPr>
            <p:spPr>
              <a:xfrm>
                <a:off x="1697891" y="2214554"/>
                <a:ext cx="428628" cy="307777"/>
              </a:xfrm>
              <a:prstGeom prst="rect">
                <a:avLst/>
              </a:prstGeom>
              <a:noFill/>
            </p:spPr>
            <p:txBody>
              <a:bodyPr wrap="square" rtlCol="0">
                <a:spAutoFit/>
              </a:bodyPr>
              <a:lstStyle/>
              <a:p>
                <a:r>
                  <a:rPr lang="fr-FR" sz="1400" b="1" dirty="0"/>
                  <a:t>B</a:t>
                </a:r>
              </a:p>
            </p:txBody>
          </p:sp>
          <p:sp>
            <p:nvSpPr>
              <p:cNvPr id="59" name="ZoneTexte 58"/>
              <p:cNvSpPr txBox="1"/>
              <p:nvPr/>
            </p:nvSpPr>
            <p:spPr>
              <a:xfrm>
                <a:off x="1962614" y="2189082"/>
                <a:ext cx="542928" cy="307777"/>
              </a:xfrm>
              <a:prstGeom prst="rect">
                <a:avLst/>
              </a:prstGeom>
              <a:noFill/>
            </p:spPr>
            <p:txBody>
              <a:bodyPr wrap="square" rtlCol="0">
                <a:spAutoFit/>
              </a:bodyPr>
              <a:lstStyle/>
              <a:p>
                <a:r>
                  <a:rPr lang="fr-FR" sz="1400" b="1" dirty="0"/>
                  <a:t>C3b</a:t>
                </a:r>
              </a:p>
            </p:txBody>
          </p:sp>
        </p:grpSp>
        <p:sp>
          <p:nvSpPr>
            <p:cNvPr id="69" name="ZoneTexte 68"/>
            <p:cNvSpPr txBox="1"/>
            <p:nvPr/>
          </p:nvSpPr>
          <p:spPr>
            <a:xfrm>
              <a:off x="2752712" y="2176454"/>
              <a:ext cx="428628" cy="307777"/>
            </a:xfrm>
            <a:prstGeom prst="rect">
              <a:avLst/>
            </a:prstGeom>
            <a:noFill/>
          </p:spPr>
          <p:txBody>
            <a:bodyPr wrap="square" rtlCol="0">
              <a:spAutoFit/>
            </a:bodyPr>
            <a:lstStyle/>
            <a:p>
              <a:r>
                <a:rPr lang="fr-FR" sz="1400" b="1" dirty="0"/>
                <a:t>Bb</a:t>
              </a:r>
            </a:p>
          </p:txBody>
        </p:sp>
        <p:sp>
          <p:nvSpPr>
            <p:cNvPr id="70" name="ZoneTexte 69"/>
            <p:cNvSpPr txBox="1"/>
            <p:nvPr/>
          </p:nvSpPr>
          <p:spPr>
            <a:xfrm>
              <a:off x="3071802" y="2181216"/>
              <a:ext cx="542928" cy="307777"/>
            </a:xfrm>
            <a:prstGeom prst="rect">
              <a:avLst/>
            </a:prstGeom>
            <a:noFill/>
          </p:spPr>
          <p:txBody>
            <a:bodyPr wrap="square" rtlCol="0">
              <a:spAutoFit/>
            </a:bodyPr>
            <a:lstStyle/>
            <a:p>
              <a:r>
                <a:rPr lang="fr-FR" sz="1400" b="1" dirty="0"/>
                <a:t>C3b</a:t>
              </a:r>
            </a:p>
          </p:txBody>
        </p:sp>
      </p:grpSp>
      <p:sp>
        <p:nvSpPr>
          <p:cNvPr id="77" name="ZoneTexte 76"/>
          <p:cNvSpPr txBox="1"/>
          <p:nvPr/>
        </p:nvSpPr>
        <p:spPr>
          <a:xfrm>
            <a:off x="2500298"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alterne </a:t>
            </a:r>
          </a:p>
        </p:txBody>
      </p:sp>
      <p:cxnSp>
        <p:nvCxnSpPr>
          <p:cNvPr id="172" name="Connecteur droit avec flèche 171"/>
          <p:cNvCxnSpPr/>
          <p:nvPr/>
        </p:nvCxnSpPr>
        <p:spPr>
          <a:xfrm>
            <a:off x="323820" y="211612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73" name="Connecteur droit avec flèche 172"/>
          <p:cNvCxnSpPr/>
          <p:nvPr/>
        </p:nvCxnSpPr>
        <p:spPr>
          <a:xfrm>
            <a:off x="331758" y="2628894"/>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43" name="Rectangle 42"/>
          <p:cNvSpPr/>
          <p:nvPr/>
        </p:nvSpPr>
        <p:spPr>
          <a:xfrm>
            <a:off x="1357290" y="1181084"/>
            <a:ext cx="5929354" cy="338554"/>
          </a:xfrm>
          <a:prstGeom prst="rect">
            <a:avLst/>
          </a:prstGeom>
          <a:solidFill>
            <a:srgbClr val="FFC000"/>
          </a:solidFill>
        </p:spPr>
        <p:txBody>
          <a:bodyPr wrap="square">
            <a:spAutoFit/>
          </a:bodyPr>
          <a:lstStyle/>
          <a:p>
            <a:pPr algn="just"/>
            <a:r>
              <a:rPr lang="fr-FR" sz="1600" b="1" dirty="0">
                <a:solidFill>
                  <a:schemeClr val="tx2"/>
                </a:solidFill>
              </a:rPr>
              <a:t>b.  Formation de la C3 convertase d’amplification de la voie alterne </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00298" y="357166"/>
            <a:ext cx="3643338" cy="338554"/>
          </a:xfrm>
          <a:prstGeom prst="rect">
            <a:avLst/>
          </a:prstGeom>
          <a:noFill/>
        </p:spPr>
        <p:txBody>
          <a:bodyPr wrap="square" rtlCol="0">
            <a:spAutoFit/>
          </a:bodyPr>
          <a:lstStyle/>
          <a:p>
            <a:pPr algn="ctr"/>
            <a:endParaRPr lang="fr-FR" sz="1600" dirty="0"/>
          </a:p>
        </p:txBody>
      </p:sp>
      <p:sp>
        <p:nvSpPr>
          <p:cNvPr id="12" name="ZoneTexte 1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13" name="Rectangle 12"/>
          <p:cNvSpPr/>
          <p:nvPr/>
        </p:nvSpPr>
        <p:spPr>
          <a:xfrm>
            <a:off x="3517040" y="202148"/>
            <a:ext cx="1978427" cy="369332"/>
          </a:xfrm>
          <a:prstGeom prst="rect">
            <a:avLst/>
          </a:prstGeom>
        </p:spPr>
        <p:txBody>
          <a:bodyPr wrap="none">
            <a:spAutoFit/>
          </a:bodyPr>
          <a:lstStyle/>
          <a:p>
            <a:pPr algn="ctr"/>
            <a:r>
              <a:rPr lang="fr-FR" b="1" dirty="0">
                <a:solidFill>
                  <a:schemeClr val="bg1"/>
                </a:solidFill>
                <a:effectLst>
                  <a:outerShdw blurRad="38100" dist="38100" dir="2700000" algn="tl">
                    <a:srgbClr val="000000">
                      <a:alpha val="43137"/>
                    </a:srgbClr>
                  </a:outerShdw>
                </a:effectLst>
              </a:rPr>
              <a:t>I	.   INTRODUCTION</a:t>
            </a:r>
          </a:p>
        </p:txBody>
      </p:sp>
      <p:sp>
        <p:nvSpPr>
          <p:cNvPr id="18" name="ZoneTexte 17"/>
          <p:cNvSpPr txBox="1"/>
          <p:nvPr/>
        </p:nvSpPr>
        <p:spPr>
          <a:xfrm>
            <a:off x="500034" y="928670"/>
            <a:ext cx="8429684" cy="5432256"/>
          </a:xfrm>
          <a:prstGeom prst="rect">
            <a:avLst/>
          </a:prstGeom>
          <a:noFill/>
        </p:spPr>
        <p:txBody>
          <a:bodyPr wrap="square" rtlCol="0">
            <a:spAutoFit/>
          </a:bodyPr>
          <a:lstStyle/>
          <a:p>
            <a:endParaRPr lang="fr-FR" sz="1400" dirty="0"/>
          </a:p>
          <a:p>
            <a:pPr algn="just"/>
            <a:r>
              <a:rPr lang="fr-FR" sz="1400" dirty="0"/>
              <a:t>  La notion de complément, appelé également système complémentaire, a été mise en évidence, il ya plus de </a:t>
            </a:r>
          </a:p>
          <a:p>
            <a:pPr algn="just"/>
            <a:r>
              <a:rPr lang="fr-FR" sz="1400" dirty="0"/>
              <a:t>  cent ans, dans un contexte de recherche de facteurs circulants pouvant expliquer la résistance à divers agents  </a:t>
            </a:r>
          </a:p>
          <a:p>
            <a:pPr algn="just"/>
            <a:r>
              <a:rPr lang="fr-FR" sz="1400" dirty="0"/>
              <a:t>  infectieux. </a:t>
            </a:r>
          </a:p>
          <a:p>
            <a:endParaRPr lang="fr-FR" sz="800" dirty="0"/>
          </a:p>
          <a:p>
            <a:r>
              <a:rPr lang="fr-FR" sz="1400" dirty="0"/>
              <a:t>  </a:t>
            </a:r>
            <a:r>
              <a:rPr lang="fr-FR" sz="1400" b="1" dirty="0"/>
              <a:t>1898 :</a:t>
            </a:r>
            <a:r>
              <a:rPr lang="fr-FR" sz="1400" dirty="0"/>
              <a:t> Jules BORDET montre que  la lyse des globules rouges ou de bactéries nécessite la conjonction de  deux </a:t>
            </a:r>
          </a:p>
          <a:p>
            <a:r>
              <a:rPr lang="fr-FR" sz="1400" dirty="0"/>
              <a:t>  facteurs du sérum :</a:t>
            </a:r>
          </a:p>
          <a:p>
            <a:endParaRPr lang="fr-FR" sz="500" dirty="0"/>
          </a:p>
          <a:p>
            <a:pPr lvl="1">
              <a:buFont typeface="Wingdings" pitchFamily="2" charset="2"/>
              <a:buChar char="Ø"/>
            </a:pPr>
            <a:r>
              <a:rPr lang="fr-FR" sz="1400" dirty="0"/>
              <a:t>  Un  thermorésistant apparaissant après immunisation;</a:t>
            </a:r>
          </a:p>
          <a:p>
            <a:pPr lvl="1"/>
            <a:endParaRPr lang="fr-FR" sz="800" dirty="0"/>
          </a:p>
          <a:p>
            <a:pPr lvl="1">
              <a:buFont typeface="Wingdings" pitchFamily="2" charset="2"/>
              <a:buChar char="Ø"/>
            </a:pPr>
            <a:r>
              <a:rPr lang="fr-FR" sz="1400" dirty="0"/>
              <a:t>  un thermosensible présent dans le sérum avant immunisation  dénommé d’abord </a:t>
            </a:r>
            <a:r>
              <a:rPr lang="fr-FR" sz="1400" b="1" dirty="0"/>
              <a:t>alexine</a:t>
            </a:r>
            <a:r>
              <a:rPr lang="fr-FR" sz="1400" dirty="0"/>
              <a:t> puis</a:t>
            </a:r>
          </a:p>
          <a:p>
            <a:pPr lvl="1"/>
            <a:r>
              <a:rPr lang="fr-FR" sz="1400" dirty="0"/>
              <a:t>     </a:t>
            </a:r>
            <a:r>
              <a:rPr lang="fr-FR" sz="1400" b="1" dirty="0"/>
              <a:t>complément</a:t>
            </a:r>
            <a:r>
              <a:rPr lang="fr-FR" sz="1400" dirty="0"/>
              <a:t>.  L’activité bactéricide de l’agent thermorésistant  ne pouvait  s’exprimer qu’en présence</a:t>
            </a:r>
          </a:p>
          <a:p>
            <a:pPr lvl="1"/>
            <a:r>
              <a:rPr lang="fr-FR" sz="1400" dirty="0"/>
              <a:t>     de cet agent  thermosensible qui serait  en quelque sorte  de complément à cette activité.</a:t>
            </a:r>
          </a:p>
          <a:p>
            <a:endParaRPr lang="en-US" sz="1400" dirty="0"/>
          </a:p>
          <a:p>
            <a:r>
              <a:rPr lang="en-US" sz="1400" dirty="0"/>
              <a:t>  Il s’agit  un ensemble biologique complexe regroupant plus d’une </a:t>
            </a:r>
            <a:r>
              <a:rPr lang="fr-FR" sz="1400" dirty="0"/>
              <a:t>quarantaine</a:t>
            </a:r>
            <a:r>
              <a:rPr lang="en-US" sz="1400" dirty="0"/>
              <a:t> de  protéines et  qui constitue un </a:t>
            </a:r>
          </a:p>
          <a:p>
            <a:r>
              <a:rPr lang="en-US" sz="1400" dirty="0"/>
              <a:t>  des  éléments du système humoral qui interviennent dans la défense non spécifique contre les agents infectieux.  </a:t>
            </a:r>
          </a:p>
          <a:p>
            <a:r>
              <a:rPr lang="en-US" sz="1400" dirty="0"/>
              <a:t>  L’activation en cascade d’une partie de ses composants a un triple résultat  :</a:t>
            </a:r>
          </a:p>
          <a:p>
            <a:endParaRPr lang="en-US" sz="800" dirty="0"/>
          </a:p>
          <a:p>
            <a:pPr lvl="1">
              <a:buFont typeface="Wingdings" pitchFamily="2" charset="2"/>
              <a:buChar char="Ø"/>
            </a:pPr>
            <a:r>
              <a:rPr lang="en-US" sz="1400" dirty="0"/>
              <a:t>   lésions irréversibles des membranes cellulaires</a:t>
            </a:r>
          </a:p>
          <a:p>
            <a:pPr>
              <a:buFont typeface="Wingdings" pitchFamily="2" charset="2"/>
              <a:buChar char="Ø"/>
            </a:pPr>
            <a:endParaRPr lang="en-US" sz="500" dirty="0"/>
          </a:p>
          <a:p>
            <a:pPr lvl="1">
              <a:buFont typeface="Wingdings" pitchFamily="2" charset="2"/>
              <a:buChar char="Ø"/>
            </a:pPr>
            <a:r>
              <a:rPr lang="en-US" sz="1400" dirty="0"/>
              <a:t>   apparition des produits biologiquement actifs dans l’inflammation </a:t>
            </a:r>
          </a:p>
          <a:p>
            <a:pPr>
              <a:buFont typeface="Wingdings" pitchFamily="2" charset="2"/>
              <a:buChar char="Ø"/>
            </a:pPr>
            <a:endParaRPr lang="en-US" sz="500" dirty="0"/>
          </a:p>
          <a:p>
            <a:pPr lvl="1">
              <a:buFont typeface="Wingdings" pitchFamily="2" charset="2"/>
              <a:buChar char="Ø"/>
            </a:pPr>
            <a:r>
              <a:rPr lang="en-US" sz="1400" dirty="0"/>
              <a:t>   </a:t>
            </a:r>
            <a:r>
              <a:rPr lang="fr-FR" sz="1400" dirty="0"/>
              <a:t>stimulation du processus de coagulation.</a:t>
            </a:r>
          </a:p>
          <a:p>
            <a:endParaRPr lang="fr-FR" sz="1400" dirty="0"/>
          </a:p>
          <a:p>
            <a:endParaRPr lang="fr-FR" sz="1400" dirty="0"/>
          </a:p>
          <a:p>
            <a:r>
              <a:rPr lang="fr-FR" sz="1400" dirty="0"/>
              <a:t>  </a:t>
            </a:r>
          </a:p>
          <a:p>
            <a:endParaRPr lang="fr-FR" sz="1400" dirty="0"/>
          </a:p>
          <a:p>
            <a:r>
              <a:rPr lang="fr-FR" sz="1400" dirty="0"/>
              <a:t>  </a:t>
            </a:r>
          </a:p>
        </p:txBody>
      </p:sp>
      <p:cxnSp>
        <p:nvCxnSpPr>
          <p:cNvPr id="6" name="Connecteur droit avec flèche 5"/>
          <p:cNvCxnSpPr/>
          <p:nvPr/>
        </p:nvCxnSpPr>
        <p:spPr>
          <a:xfrm>
            <a:off x="395258" y="128586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 name="Connecteur droit avec flèche 6"/>
          <p:cNvCxnSpPr/>
          <p:nvPr/>
        </p:nvCxnSpPr>
        <p:spPr>
          <a:xfrm>
            <a:off x="395258" y="205739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7" name="Connecteur droit avec flèche 16"/>
          <p:cNvCxnSpPr/>
          <p:nvPr/>
        </p:nvCxnSpPr>
        <p:spPr>
          <a:xfrm>
            <a:off x="395258" y="374650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à coins arrondis 84"/>
          <p:cNvSpPr/>
          <p:nvPr/>
        </p:nvSpPr>
        <p:spPr>
          <a:xfrm rot="600000">
            <a:off x="5176420" y="4544396"/>
            <a:ext cx="460800" cy="419417"/>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36" name="ZoneTexte 135"/>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137" name="Rectangle 136"/>
          <p:cNvSpPr/>
          <p:nvPr/>
        </p:nvSpPr>
        <p:spPr>
          <a:xfrm>
            <a:off x="3453130" y="202148"/>
            <a:ext cx="2005678" cy="369332"/>
          </a:xfrm>
          <a:prstGeom prst="rect">
            <a:avLst/>
          </a:prstGeom>
        </p:spPr>
        <p:txBody>
          <a:bodyPr wrap="none">
            <a:spAutoFit/>
          </a:bodyPr>
          <a:lstStyle/>
          <a:p>
            <a:pPr marL="342900" indent="-342900" algn="ctr"/>
            <a:r>
              <a:rPr lang="fr-FR" dirty="0">
                <a:solidFill>
                  <a:schemeClr val="bg1"/>
                </a:solidFill>
                <a:effectLst>
                  <a:outerShdw blurRad="38100" dist="38100" dir="2700000" algn="tl">
                    <a:srgbClr val="000000">
                      <a:alpha val="43137"/>
                    </a:srgbClr>
                  </a:outerShdw>
                </a:effectLst>
              </a:rPr>
              <a:t>2.    La voie alterne </a:t>
            </a:r>
          </a:p>
        </p:txBody>
      </p:sp>
      <p:sp>
        <p:nvSpPr>
          <p:cNvPr id="158" name="ZoneTexte 157"/>
          <p:cNvSpPr txBox="1"/>
          <p:nvPr/>
        </p:nvSpPr>
        <p:spPr>
          <a:xfrm>
            <a:off x="714348" y="1686815"/>
            <a:ext cx="8072494" cy="1384995"/>
          </a:xfrm>
          <a:prstGeom prst="rect">
            <a:avLst/>
          </a:prstGeom>
          <a:noFill/>
        </p:spPr>
        <p:txBody>
          <a:bodyPr wrap="square" rtlCol="0">
            <a:spAutoFit/>
          </a:bodyPr>
          <a:lstStyle/>
          <a:p>
            <a:r>
              <a:rPr lang="fr-FR" sz="1400" dirty="0"/>
              <a:t> </a:t>
            </a:r>
          </a:p>
          <a:p>
            <a:r>
              <a:rPr lang="fr-FR" sz="1400" dirty="0"/>
              <a:t>La C3 convertase d’amplification engendre  une protéolyse de plusieurs autres molécules de C3 sur la surface activatrice.</a:t>
            </a:r>
          </a:p>
          <a:p>
            <a:endParaRPr lang="fr-FR" sz="1400" dirty="0"/>
          </a:p>
          <a:p>
            <a:r>
              <a:rPr lang="fr-FR" sz="1400" dirty="0"/>
              <a:t>Cette amplification de la déposition de C3b mène à la formation de la </a:t>
            </a:r>
            <a:r>
              <a:rPr lang="fr-FR" sz="1400" b="1" dirty="0">
                <a:solidFill>
                  <a:schemeClr val="accent6"/>
                </a:solidFill>
              </a:rPr>
              <a:t>C5 convertase de la voie alterne  </a:t>
            </a:r>
            <a:r>
              <a:rPr lang="fr-FR" sz="1400" b="1" dirty="0"/>
              <a:t>(C3b)</a:t>
            </a:r>
            <a:r>
              <a:rPr lang="fr-FR" sz="1400" b="1" dirty="0" err="1"/>
              <a:t>nBbP</a:t>
            </a:r>
            <a:r>
              <a:rPr lang="fr-FR" sz="1400" b="1" dirty="0"/>
              <a:t>  </a:t>
            </a:r>
            <a:r>
              <a:rPr lang="fr-FR" sz="1400" dirty="0"/>
              <a:t>où n ≥ 2</a:t>
            </a:r>
          </a:p>
        </p:txBody>
      </p:sp>
      <p:sp>
        <p:nvSpPr>
          <p:cNvPr id="77" name="ZoneTexte 76"/>
          <p:cNvSpPr txBox="1"/>
          <p:nvPr/>
        </p:nvSpPr>
        <p:spPr>
          <a:xfrm>
            <a:off x="2500298"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alterne </a:t>
            </a:r>
          </a:p>
        </p:txBody>
      </p:sp>
      <p:grpSp>
        <p:nvGrpSpPr>
          <p:cNvPr id="12" name="Groupe 67"/>
          <p:cNvGrpSpPr/>
          <p:nvPr/>
        </p:nvGrpSpPr>
        <p:grpSpPr>
          <a:xfrm>
            <a:off x="1785918" y="3463473"/>
            <a:ext cx="4572032" cy="2251541"/>
            <a:chOff x="5263938" y="1210674"/>
            <a:chExt cx="3214710" cy="1932574"/>
          </a:xfrm>
        </p:grpSpPr>
        <p:grpSp>
          <p:nvGrpSpPr>
            <p:cNvPr id="13" name="Groupe 156"/>
            <p:cNvGrpSpPr/>
            <p:nvPr/>
          </p:nvGrpSpPr>
          <p:grpSpPr>
            <a:xfrm>
              <a:off x="5263938" y="1214422"/>
              <a:ext cx="3214710" cy="1928826"/>
              <a:chOff x="5263938" y="1214422"/>
              <a:chExt cx="3214710" cy="1928826"/>
            </a:xfrm>
          </p:grpSpPr>
          <p:grpSp>
            <p:nvGrpSpPr>
              <p:cNvPr id="14" name="Groupe 110"/>
              <p:cNvGrpSpPr/>
              <p:nvPr/>
            </p:nvGrpSpPr>
            <p:grpSpPr>
              <a:xfrm>
                <a:off x="5263938" y="1214422"/>
                <a:ext cx="3214710" cy="1603675"/>
                <a:chOff x="5263938" y="1186878"/>
                <a:chExt cx="3214710" cy="1603675"/>
              </a:xfrm>
            </p:grpSpPr>
            <p:grpSp>
              <p:nvGrpSpPr>
                <p:cNvPr id="15" name="Groupe 84"/>
                <p:cNvGrpSpPr/>
                <p:nvPr/>
              </p:nvGrpSpPr>
              <p:grpSpPr>
                <a:xfrm>
                  <a:off x="5263938" y="1276175"/>
                  <a:ext cx="3214710" cy="1514378"/>
                  <a:chOff x="1285852" y="1557432"/>
                  <a:chExt cx="3214710" cy="1514378"/>
                </a:xfrm>
              </p:grpSpPr>
              <p:grpSp>
                <p:nvGrpSpPr>
                  <p:cNvPr id="16" name="Groupe 94"/>
                  <p:cNvGrpSpPr/>
                  <p:nvPr/>
                </p:nvGrpSpPr>
                <p:grpSpPr>
                  <a:xfrm>
                    <a:off x="1285852" y="2433779"/>
                    <a:ext cx="3214710" cy="638031"/>
                    <a:chOff x="83802" y="2438203"/>
                    <a:chExt cx="3214710" cy="638031"/>
                  </a:xfrm>
                </p:grpSpPr>
                <p:sp>
                  <p:nvSpPr>
                    <p:cNvPr id="141" name="Forme libre 140"/>
                    <p:cNvSpPr/>
                    <p:nvPr/>
                  </p:nvSpPr>
                  <p:spPr>
                    <a:xfrm>
                      <a:off x="83802" y="2790482"/>
                      <a:ext cx="3214710" cy="285752"/>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FR"/>
                    </a:p>
                  </p:txBody>
                </p:sp>
                <p:sp>
                  <p:nvSpPr>
                    <p:cNvPr id="145" name="Rectangle à coins arrondis 144"/>
                    <p:cNvSpPr/>
                    <p:nvPr/>
                  </p:nvSpPr>
                  <p:spPr>
                    <a:xfrm rot="21060000">
                      <a:off x="951564" y="2438203"/>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sp>
                <p:nvSpPr>
                  <p:cNvPr id="133" name="Rectangle à coins arrondis 132"/>
                  <p:cNvSpPr/>
                  <p:nvPr/>
                </p:nvSpPr>
                <p:spPr>
                  <a:xfrm rot="600000">
                    <a:off x="3823886" y="2510391"/>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34" name="Forme libre 133"/>
                  <p:cNvSpPr/>
                  <p:nvPr/>
                </p:nvSpPr>
                <p:spPr>
                  <a:xfrm rot="360000">
                    <a:off x="3450724" y="2420930"/>
                    <a:ext cx="396000" cy="43200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rgbClr val="00B050"/>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cxnSp>
                <p:nvCxnSpPr>
                  <p:cNvPr id="135" name="Connecteur droit avec flèche 134"/>
                  <p:cNvCxnSpPr/>
                  <p:nvPr/>
                </p:nvCxnSpPr>
                <p:spPr>
                  <a:xfrm rot="16200000" flipV="1">
                    <a:off x="1694775" y="2282571"/>
                    <a:ext cx="288000" cy="101250"/>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cxnSp>
                <p:nvCxnSpPr>
                  <p:cNvPr id="138" name="Connecteur droit avec flèche 137"/>
                  <p:cNvCxnSpPr/>
                  <p:nvPr/>
                </p:nvCxnSpPr>
                <p:spPr>
                  <a:xfrm>
                    <a:off x="2543378" y="2617782"/>
                    <a:ext cx="540000" cy="7522"/>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140" name="Connecteur droit avec flèche 139"/>
                  <p:cNvCxnSpPr/>
                  <p:nvPr/>
                </p:nvCxnSpPr>
                <p:spPr>
                  <a:xfrm flipV="1">
                    <a:off x="1888610" y="1557432"/>
                    <a:ext cx="571504" cy="142876"/>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grpSp>
            <p:sp>
              <p:nvSpPr>
                <p:cNvPr id="127" name="Rectangle à coins arrondis 126"/>
                <p:cNvSpPr/>
                <p:nvPr/>
              </p:nvSpPr>
              <p:spPr>
                <a:xfrm rot="-1080000">
                  <a:off x="5510289" y="1288657"/>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28" name="Forme libre 127"/>
                <p:cNvSpPr/>
                <p:nvPr/>
              </p:nvSpPr>
              <p:spPr>
                <a:xfrm rot="-1080000">
                  <a:off x="5600344" y="1622826"/>
                  <a:ext cx="324000" cy="252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29" name="Forme libre 128"/>
                <p:cNvSpPr/>
                <p:nvPr/>
              </p:nvSpPr>
              <p:spPr>
                <a:xfrm rot="-600000">
                  <a:off x="5747636" y="2193916"/>
                  <a:ext cx="396000" cy="43200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rgbClr val="00B050"/>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30" name="Rectangle à coins arrondis 129"/>
                <p:cNvSpPr/>
                <p:nvPr/>
              </p:nvSpPr>
              <p:spPr>
                <a:xfrm rot="120000">
                  <a:off x="7105520" y="2130416"/>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31" name="Forme libre 130"/>
                <p:cNvSpPr/>
                <p:nvPr/>
              </p:nvSpPr>
              <p:spPr>
                <a:xfrm rot="-1080000">
                  <a:off x="6531833" y="1186878"/>
                  <a:ext cx="324000" cy="252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sp>
            <p:nvSpPr>
              <p:cNvPr id="115" name="Accolade fermante 114"/>
              <p:cNvSpPr/>
              <p:nvPr/>
            </p:nvSpPr>
            <p:spPr>
              <a:xfrm rot="5760000">
                <a:off x="7502079" y="2215340"/>
                <a:ext cx="180000" cy="972000"/>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6" name="ZoneTexte 115"/>
              <p:cNvSpPr txBox="1"/>
              <p:nvPr/>
            </p:nvSpPr>
            <p:spPr>
              <a:xfrm>
                <a:off x="7000892" y="2835471"/>
                <a:ext cx="1285884" cy="307777"/>
              </a:xfrm>
              <a:prstGeom prst="rect">
                <a:avLst/>
              </a:prstGeom>
              <a:noFill/>
            </p:spPr>
            <p:txBody>
              <a:bodyPr wrap="square" rtlCol="0">
                <a:spAutoFit/>
              </a:bodyPr>
              <a:lstStyle/>
              <a:p>
                <a:r>
                  <a:rPr lang="fr-FR" sz="1400" b="1" dirty="0">
                    <a:solidFill>
                      <a:schemeClr val="tx2"/>
                    </a:solidFill>
                  </a:rPr>
                  <a:t>C5 convertase </a:t>
                </a:r>
              </a:p>
            </p:txBody>
          </p:sp>
        </p:grpSp>
        <p:sp>
          <p:nvSpPr>
            <p:cNvPr id="98" name="ZoneTexte 97"/>
            <p:cNvSpPr txBox="1"/>
            <p:nvPr/>
          </p:nvSpPr>
          <p:spPr>
            <a:xfrm>
              <a:off x="5521332" y="1436674"/>
              <a:ext cx="428628" cy="307777"/>
            </a:xfrm>
            <a:prstGeom prst="rect">
              <a:avLst/>
            </a:prstGeom>
            <a:noFill/>
          </p:spPr>
          <p:txBody>
            <a:bodyPr wrap="square" rtlCol="0">
              <a:spAutoFit/>
            </a:bodyPr>
            <a:lstStyle/>
            <a:p>
              <a:r>
                <a:rPr lang="fr-FR" sz="1400" b="1" dirty="0"/>
                <a:t>C3</a:t>
              </a:r>
            </a:p>
          </p:txBody>
        </p:sp>
        <p:sp>
          <p:nvSpPr>
            <p:cNvPr id="103" name="ZoneTexte 102"/>
            <p:cNvSpPr txBox="1"/>
            <p:nvPr/>
          </p:nvSpPr>
          <p:spPr>
            <a:xfrm>
              <a:off x="6538238" y="1210674"/>
              <a:ext cx="584204" cy="276999"/>
            </a:xfrm>
            <a:prstGeom prst="rect">
              <a:avLst/>
            </a:prstGeom>
            <a:noFill/>
          </p:spPr>
          <p:txBody>
            <a:bodyPr wrap="square" rtlCol="0">
              <a:spAutoFit/>
            </a:bodyPr>
            <a:lstStyle/>
            <a:p>
              <a:r>
                <a:rPr lang="fr-FR" sz="1200" b="1" dirty="0"/>
                <a:t>C3a</a:t>
              </a:r>
            </a:p>
          </p:txBody>
        </p:sp>
        <p:sp>
          <p:nvSpPr>
            <p:cNvPr id="104" name="ZoneTexte 103"/>
            <p:cNvSpPr txBox="1"/>
            <p:nvPr/>
          </p:nvSpPr>
          <p:spPr>
            <a:xfrm>
              <a:off x="6127446" y="2214556"/>
              <a:ext cx="542928" cy="307777"/>
            </a:xfrm>
            <a:prstGeom prst="rect">
              <a:avLst/>
            </a:prstGeom>
            <a:noFill/>
          </p:spPr>
          <p:txBody>
            <a:bodyPr wrap="square" rtlCol="0">
              <a:spAutoFit/>
            </a:bodyPr>
            <a:lstStyle/>
            <a:p>
              <a:r>
                <a:rPr lang="fr-FR" sz="1400" b="1" dirty="0"/>
                <a:t>C3b</a:t>
              </a:r>
            </a:p>
          </p:txBody>
        </p:sp>
        <p:sp>
          <p:nvSpPr>
            <p:cNvPr id="105" name="ZoneTexte 104"/>
            <p:cNvSpPr txBox="1"/>
            <p:nvPr/>
          </p:nvSpPr>
          <p:spPr>
            <a:xfrm>
              <a:off x="5761046" y="2298692"/>
              <a:ext cx="428628" cy="307777"/>
            </a:xfrm>
            <a:prstGeom prst="rect">
              <a:avLst/>
            </a:prstGeom>
            <a:noFill/>
          </p:spPr>
          <p:txBody>
            <a:bodyPr wrap="square" rtlCol="0">
              <a:spAutoFit/>
            </a:bodyPr>
            <a:lstStyle/>
            <a:p>
              <a:r>
                <a:rPr lang="fr-FR" sz="1400" b="1" dirty="0"/>
                <a:t>Bb</a:t>
              </a:r>
            </a:p>
          </p:txBody>
        </p:sp>
        <p:sp>
          <p:nvSpPr>
            <p:cNvPr id="106" name="ZoneTexte 105"/>
            <p:cNvSpPr txBox="1"/>
            <p:nvPr/>
          </p:nvSpPr>
          <p:spPr>
            <a:xfrm>
              <a:off x="7029468" y="2214554"/>
              <a:ext cx="542928" cy="307777"/>
            </a:xfrm>
            <a:prstGeom prst="rect">
              <a:avLst/>
            </a:prstGeom>
            <a:noFill/>
          </p:spPr>
          <p:txBody>
            <a:bodyPr wrap="square" rtlCol="0">
              <a:spAutoFit/>
            </a:bodyPr>
            <a:lstStyle/>
            <a:p>
              <a:r>
                <a:rPr lang="fr-FR" sz="1400" b="1" dirty="0"/>
                <a:t>C3b</a:t>
              </a:r>
            </a:p>
          </p:txBody>
        </p:sp>
        <p:sp>
          <p:nvSpPr>
            <p:cNvPr id="108" name="ZoneTexte 107"/>
            <p:cNvSpPr txBox="1"/>
            <p:nvPr/>
          </p:nvSpPr>
          <p:spPr>
            <a:xfrm>
              <a:off x="7442220" y="2239954"/>
              <a:ext cx="428628" cy="307777"/>
            </a:xfrm>
            <a:prstGeom prst="rect">
              <a:avLst/>
            </a:prstGeom>
            <a:noFill/>
          </p:spPr>
          <p:txBody>
            <a:bodyPr wrap="square" rtlCol="0">
              <a:spAutoFit/>
            </a:bodyPr>
            <a:lstStyle/>
            <a:p>
              <a:r>
                <a:rPr lang="fr-FR" sz="1400" b="1" dirty="0"/>
                <a:t>Bb</a:t>
              </a:r>
            </a:p>
          </p:txBody>
        </p:sp>
        <p:sp>
          <p:nvSpPr>
            <p:cNvPr id="109" name="ZoneTexte 108"/>
            <p:cNvSpPr txBox="1"/>
            <p:nvPr/>
          </p:nvSpPr>
          <p:spPr>
            <a:xfrm>
              <a:off x="7735910" y="2273292"/>
              <a:ext cx="542928" cy="307777"/>
            </a:xfrm>
            <a:prstGeom prst="rect">
              <a:avLst/>
            </a:prstGeom>
            <a:noFill/>
          </p:spPr>
          <p:txBody>
            <a:bodyPr wrap="square" rtlCol="0">
              <a:spAutoFit/>
            </a:bodyPr>
            <a:lstStyle/>
            <a:p>
              <a:r>
                <a:rPr lang="fr-FR" sz="1400" b="1" dirty="0"/>
                <a:t>C3b</a:t>
              </a:r>
            </a:p>
          </p:txBody>
        </p:sp>
      </p:grpSp>
      <p:sp>
        <p:nvSpPr>
          <p:cNvPr id="71" name="Rectangle à coins arrondis 70"/>
          <p:cNvSpPr/>
          <p:nvPr/>
        </p:nvSpPr>
        <p:spPr>
          <a:xfrm rot="20520000">
            <a:off x="1589237" y="3738817"/>
            <a:ext cx="460800" cy="419417"/>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72" name="Forme libre 71"/>
          <p:cNvSpPr/>
          <p:nvPr/>
        </p:nvSpPr>
        <p:spPr>
          <a:xfrm rot="20520000">
            <a:off x="1717315" y="4128141"/>
            <a:ext cx="460800" cy="293592"/>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73" name="ZoneTexte 72"/>
          <p:cNvSpPr txBox="1"/>
          <p:nvPr/>
        </p:nvSpPr>
        <p:spPr>
          <a:xfrm>
            <a:off x="1604942" y="3879175"/>
            <a:ext cx="609604" cy="358575"/>
          </a:xfrm>
          <a:prstGeom prst="rect">
            <a:avLst/>
          </a:prstGeom>
          <a:noFill/>
        </p:spPr>
        <p:txBody>
          <a:bodyPr wrap="square" rtlCol="0">
            <a:spAutoFit/>
          </a:bodyPr>
          <a:lstStyle/>
          <a:p>
            <a:r>
              <a:rPr lang="fr-FR" sz="1400" b="1" dirty="0"/>
              <a:t>C3</a:t>
            </a:r>
          </a:p>
        </p:txBody>
      </p:sp>
      <p:cxnSp>
        <p:nvCxnSpPr>
          <p:cNvPr id="78" name="Connecteur droit avec flèche 77"/>
          <p:cNvCxnSpPr/>
          <p:nvPr/>
        </p:nvCxnSpPr>
        <p:spPr>
          <a:xfrm rot="10800000">
            <a:off x="2071672" y="4429132"/>
            <a:ext cx="571503" cy="242136"/>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grpSp>
        <p:nvGrpSpPr>
          <p:cNvPr id="43" name="Groupe 42"/>
          <p:cNvGrpSpPr/>
          <p:nvPr/>
        </p:nvGrpSpPr>
        <p:grpSpPr>
          <a:xfrm>
            <a:off x="3669454" y="3357562"/>
            <a:ext cx="831108" cy="322717"/>
            <a:chOff x="3320202" y="3203121"/>
            <a:chExt cx="831108" cy="322717"/>
          </a:xfrm>
        </p:grpSpPr>
        <p:sp>
          <p:nvSpPr>
            <p:cNvPr id="82" name="Forme libre 81"/>
            <p:cNvSpPr/>
            <p:nvPr/>
          </p:nvSpPr>
          <p:spPr>
            <a:xfrm rot="20520000">
              <a:off x="3320202" y="3207261"/>
              <a:ext cx="460800" cy="293592"/>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83" name="ZoneTexte 82"/>
            <p:cNvSpPr txBox="1"/>
            <p:nvPr/>
          </p:nvSpPr>
          <p:spPr>
            <a:xfrm>
              <a:off x="3320442" y="3203121"/>
              <a:ext cx="830868" cy="322717"/>
            </a:xfrm>
            <a:prstGeom prst="rect">
              <a:avLst/>
            </a:prstGeom>
            <a:noFill/>
          </p:spPr>
          <p:txBody>
            <a:bodyPr wrap="square" rtlCol="0">
              <a:spAutoFit/>
            </a:bodyPr>
            <a:lstStyle/>
            <a:p>
              <a:r>
                <a:rPr lang="fr-FR" sz="1200" b="1" dirty="0"/>
                <a:t>C3a</a:t>
              </a:r>
            </a:p>
          </p:txBody>
        </p:sp>
      </p:grpSp>
      <p:cxnSp>
        <p:nvCxnSpPr>
          <p:cNvPr id="86" name="Connecteur droit avec flèche 85"/>
          <p:cNvCxnSpPr/>
          <p:nvPr/>
        </p:nvCxnSpPr>
        <p:spPr>
          <a:xfrm>
            <a:off x="525434" y="204469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7" name="Connecteur droit avec flèche 86"/>
          <p:cNvCxnSpPr/>
          <p:nvPr/>
        </p:nvCxnSpPr>
        <p:spPr>
          <a:xfrm>
            <a:off x="546072" y="267493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42" name="Rectangle 41"/>
          <p:cNvSpPr/>
          <p:nvPr/>
        </p:nvSpPr>
        <p:spPr>
          <a:xfrm>
            <a:off x="1924032" y="1214422"/>
            <a:ext cx="4643470" cy="338554"/>
          </a:xfrm>
          <a:prstGeom prst="rect">
            <a:avLst/>
          </a:prstGeom>
          <a:solidFill>
            <a:srgbClr val="FFC000"/>
          </a:solidFill>
        </p:spPr>
        <p:txBody>
          <a:bodyPr wrap="square">
            <a:spAutoFit/>
          </a:bodyPr>
          <a:lstStyle/>
          <a:p>
            <a:pPr algn="just"/>
            <a:r>
              <a:rPr lang="fr-FR" sz="1600" b="1" dirty="0">
                <a:solidFill>
                  <a:schemeClr val="tx2"/>
                </a:solidFill>
              </a:rPr>
              <a:t>c.  Formation de la C5 convertase de la voie alterne </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p:cNvGrpSpPr/>
          <p:nvPr/>
        </p:nvGrpSpPr>
        <p:grpSpPr>
          <a:xfrm>
            <a:off x="4828522" y="4336486"/>
            <a:ext cx="3786213" cy="1378530"/>
            <a:chOff x="4828522" y="1597016"/>
            <a:chExt cx="3786213" cy="1378530"/>
          </a:xfrm>
        </p:grpSpPr>
        <p:grpSp>
          <p:nvGrpSpPr>
            <p:cNvPr id="19" name="Groupe 182"/>
            <p:cNvGrpSpPr/>
            <p:nvPr/>
          </p:nvGrpSpPr>
          <p:grpSpPr>
            <a:xfrm>
              <a:off x="4828522" y="1597016"/>
              <a:ext cx="3786213" cy="1378530"/>
              <a:chOff x="4476442" y="4470721"/>
              <a:chExt cx="3956431" cy="1576669"/>
            </a:xfrm>
          </p:grpSpPr>
          <p:grpSp>
            <p:nvGrpSpPr>
              <p:cNvPr id="24" name="Groupe 106"/>
              <p:cNvGrpSpPr/>
              <p:nvPr/>
            </p:nvGrpSpPr>
            <p:grpSpPr>
              <a:xfrm>
                <a:off x="4476442" y="4470721"/>
                <a:ext cx="3956431" cy="1234066"/>
                <a:chOff x="4520539" y="3542027"/>
                <a:chExt cx="3956431" cy="1234066"/>
              </a:xfrm>
            </p:grpSpPr>
            <p:sp>
              <p:nvSpPr>
                <p:cNvPr id="61" name="Forme libre 60"/>
                <p:cNvSpPr/>
                <p:nvPr/>
              </p:nvSpPr>
              <p:spPr>
                <a:xfrm rot="300000">
                  <a:off x="4520539" y="4347465"/>
                  <a:ext cx="3956431" cy="428628"/>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pSp>
              <p:nvGrpSpPr>
                <p:cNvPr id="55" name="Groupe 261"/>
                <p:cNvGrpSpPr/>
                <p:nvPr/>
              </p:nvGrpSpPr>
              <p:grpSpPr>
                <a:xfrm rot="420000">
                  <a:off x="6513546" y="3542027"/>
                  <a:ext cx="934727" cy="1006313"/>
                  <a:chOff x="2779559" y="5437699"/>
                  <a:chExt cx="934727" cy="1006313"/>
                </a:xfrm>
              </p:grpSpPr>
              <p:sp>
                <p:nvSpPr>
                  <p:cNvPr id="56" name="Rectangle à coins arrondis 55"/>
                  <p:cNvSpPr/>
                  <p:nvPr/>
                </p:nvSpPr>
                <p:spPr>
                  <a:xfrm>
                    <a:off x="3084752" y="5652012"/>
                    <a:ext cx="285752" cy="792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Organigramme : Délai 56"/>
                  <p:cNvSpPr/>
                  <p:nvPr/>
                </p:nvSpPr>
                <p:spPr>
                  <a:xfrm rot="10800000">
                    <a:off x="2779559" y="5616574"/>
                    <a:ext cx="432000" cy="252000"/>
                  </a:xfrm>
                  <a:prstGeom prst="flowChartDelay">
                    <a:avLst/>
                  </a:prstGeom>
                  <a:solidFill>
                    <a:srgbClr val="92D050"/>
                  </a:solidFill>
                  <a:ln>
                    <a:solidFill>
                      <a:schemeClr val="accent3">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a:p>
                    <a:pPr algn="ctr"/>
                    <a:endParaRPr lang="fr-FR" dirty="0"/>
                  </a:p>
                  <a:p>
                    <a:pPr algn="ctr"/>
                    <a:endParaRPr lang="fr-FR" dirty="0"/>
                  </a:p>
                </p:txBody>
              </p:sp>
              <p:sp>
                <p:nvSpPr>
                  <p:cNvPr id="58" name="Organigramme : Délai 57"/>
                  <p:cNvSpPr/>
                  <p:nvPr/>
                </p:nvSpPr>
                <p:spPr>
                  <a:xfrm rot="5400000" flipH="1">
                    <a:off x="3094345" y="5557919"/>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59" name="Larme 58"/>
                  <p:cNvSpPr/>
                  <p:nvPr/>
                </p:nvSpPr>
                <p:spPr>
                  <a:xfrm rot="16200000">
                    <a:off x="3382605" y="5964231"/>
                    <a:ext cx="339146" cy="324217"/>
                  </a:xfrm>
                  <a:prstGeom prst="teardrop">
                    <a:avLst/>
                  </a:prstGeom>
                  <a:solidFill>
                    <a:schemeClr val="accent5">
                      <a:lumMod val="60000"/>
                      <a:lumOff val="4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25" name="Groupe 137"/>
              <p:cNvGrpSpPr/>
              <p:nvPr/>
            </p:nvGrpSpPr>
            <p:grpSpPr>
              <a:xfrm rot="720000">
                <a:off x="7260518" y="4714281"/>
                <a:ext cx="821468" cy="1333109"/>
                <a:chOff x="5062542" y="5543963"/>
                <a:chExt cx="821468" cy="1333109"/>
              </a:xfrm>
            </p:grpSpPr>
            <p:grpSp>
              <p:nvGrpSpPr>
                <p:cNvPr id="26" name="Groupe 145"/>
                <p:cNvGrpSpPr/>
                <p:nvPr/>
              </p:nvGrpSpPr>
              <p:grpSpPr>
                <a:xfrm>
                  <a:off x="5062542" y="5543963"/>
                  <a:ext cx="821468" cy="1333109"/>
                  <a:chOff x="5062542" y="5543963"/>
                  <a:chExt cx="821468" cy="1333109"/>
                </a:xfrm>
              </p:grpSpPr>
              <p:grpSp>
                <p:nvGrpSpPr>
                  <p:cNvPr id="30" name="Groupe 144"/>
                  <p:cNvGrpSpPr/>
                  <p:nvPr/>
                </p:nvGrpSpPr>
                <p:grpSpPr>
                  <a:xfrm>
                    <a:off x="5062542" y="5543963"/>
                    <a:ext cx="821468" cy="1251614"/>
                    <a:chOff x="5062542" y="5543963"/>
                    <a:chExt cx="821468" cy="1251614"/>
                  </a:xfrm>
                </p:grpSpPr>
                <p:sp>
                  <p:nvSpPr>
                    <p:cNvPr id="34" name="Rectangle à coins arrondis 33"/>
                    <p:cNvSpPr/>
                    <p:nvPr/>
                  </p:nvSpPr>
                  <p:spPr>
                    <a:xfrm>
                      <a:off x="5286380" y="5786454"/>
                      <a:ext cx="142876" cy="640000"/>
                    </a:xfrm>
                    <a:prstGeom prst="roundRect">
                      <a:avLst/>
                    </a:prstGeom>
                    <a:solidFill>
                      <a:srgbClr val="FFC0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à coins arrondis 34"/>
                    <p:cNvSpPr/>
                    <p:nvPr/>
                  </p:nvSpPr>
                  <p:spPr>
                    <a:xfrm>
                      <a:off x="5500694" y="5786454"/>
                      <a:ext cx="142876" cy="640000"/>
                    </a:xfrm>
                    <a:prstGeom prst="roundRect">
                      <a:avLst/>
                    </a:prstGeom>
                    <a:solidFill>
                      <a:srgbClr val="FFC0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6" name="Groupe 135"/>
                    <p:cNvGrpSpPr/>
                    <p:nvPr/>
                  </p:nvGrpSpPr>
                  <p:grpSpPr>
                    <a:xfrm>
                      <a:off x="5286380" y="5543963"/>
                      <a:ext cx="285752" cy="866247"/>
                      <a:chOff x="5487631" y="4403969"/>
                      <a:chExt cx="285752" cy="966921"/>
                    </a:xfrm>
                    <a:solidFill>
                      <a:srgbClr val="FFC000"/>
                    </a:solidFill>
                  </p:grpSpPr>
                  <p:sp>
                    <p:nvSpPr>
                      <p:cNvPr id="52" name="Rectangle à coins arrondis 51"/>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Ellipse 52"/>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7" name="Groupe 129"/>
                    <p:cNvGrpSpPr/>
                    <p:nvPr/>
                  </p:nvGrpSpPr>
                  <p:grpSpPr>
                    <a:xfrm>
                      <a:off x="5500694" y="5563144"/>
                      <a:ext cx="285752" cy="866246"/>
                      <a:chOff x="5487631" y="4403969"/>
                      <a:chExt cx="285752" cy="966921"/>
                    </a:xfrm>
                    <a:solidFill>
                      <a:srgbClr val="FFC000"/>
                    </a:solidFill>
                  </p:grpSpPr>
                  <p:sp>
                    <p:nvSpPr>
                      <p:cNvPr id="50" name="Ellipse 49"/>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à coins arrondis 50"/>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8" name="Groupe 138"/>
                    <p:cNvGrpSpPr/>
                    <p:nvPr/>
                  </p:nvGrpSpPr>
                  <p:grpSpPr>
                    <a:xfrm>
                      <a:off x="5598258" y="5706025"/>
                      <a:ext cx="285752" cy="866247"/>
                      <a:chOff x="5487631" y="4403969"/>
                      <a:chExt cx="285752" cy="966921"/>
                    </a:xfrm>
                    <a:solidFill>
                      <a:srgbClr val="FFC000"/>
                    </a:solidFill>
                  </p:grpSpPr>
                  <p:sp>
                    <p:nvSpPr>
                      <p:cNvPr id="48" name="Rectangle à coins arrondis 47"/>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9" name="Groupe 132"/>
                    <p:cNvGrpSpPr/>
                    <p:nvPr/>
                  </p:nvGrpSpPr>
                  <p:grpSpPr>
                    <a:xfrm>
                      <a:off x="5532943" y="5929330"/>
                      <a:ext cx="285752" cy="866247"/>
                      <a:chOff x="5487631" y="4403969"/>
                      <a:chExt cx="285752" cy="966921"/>
                    </a:xfrm>
                    <a:solidFill>
                      <a:srgbClr val="FFC000"/>
                    </a:solidFill>
                  </p:grpSpPr>
                  <p:sp>
                    <p:nvSpPr>
                      <p:cNvPr id="46" name="Rectangle à coins arrondis 45"/>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0" name="Groupe 116"/>
                    <p:cNvGrpSpPr/>
                    <p:nvPr/>
                  </p:nvGrpSpPr>
                  <p:grpSpPr>
                    <a:xfrm>
                      <a:off x="5107854" y="5602484"/>
                      <a:ext cx="285752" cy="866247"/>
                      <a:chOff x="5487631" y="4403969"/>
                      <a:chExt cx="285752" cy="966921"/>
                    </a:xfrm>
                    <a:solidFill>
                      <a:srgbClr val="FFC000"/>
                    </a:solidFill>
                  </p:grpSpPr>
                  <p:sp>
                    <p:nvSpPr>
                      <p:cNvPr id="44" name="Rectangle à coins arrondis 43"/>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1" name="Groupe 119"/>
                    <p:cNvGrpSpPr/>
                    <p:nvPr/>
                  </p:nvGrpSpPr>
                  <p:grpSpPr>
                    <a:xfrm>
                      <a:off x="5062542" y="5858425"/>
                      <a:ext cx="285752" cy="866247"/>
                      <a:chOff x="5487631" y="4403969"/>
                      <a:chExt cx="285752" cy="966921"/>
                    </a:xfrm>
                    <a:solidFill>
                      <a:srgbClr val="FFC000"/>
                    </a:solidFill>
                  </p:grpSpPr>
                  <p:sp>
                    <p:nvSpPr>
                      <p:cNvPr id="42" name="Rectangle à coins arrondis 41"/>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31" name="Groupe 123"/>
                  <p:cNvGrpSpPr/>
                  <p:nvPr/>
                </p:nvGrpSpPr>
                <p:grpSpPr>
                  <a:xfrm>
                    <a:off x="5214942" y="6010825"/>
                    <a:ext cx="285752" cy="866247"/>
                    <a:chOff x="5487631" y="4403969"/>
                    <a:chExt cx="285752" cy="966921"/>
                  </a:xfrm>
                  <a:solidFill>
                    <a:srgbClr val="FFC000"/>
                  </a:solidFill>
                </p:grpSpPr>
                <p:sp>
                  <p:nvSpPr>
                    <p:cNvPr id="32" name="Rectangle à coins arrondis 31"/>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27" name="Groupe 126"/>
                <p:cNvGrpSpPr/>
                <p:nvPr/>
              </p:nvGrpSpPr>
              <p:grpSpPr>
                <a:xfrm>
                  <a:off x="5377004" y="6004812"/>
                  <a:ext cx="285752" cy="866246"/>
                  <a:chOff x="5487631" y="4403969"/>
                  <a:chExt cx="285752" cy="966919"/>
                </a:xfrm>
                <a:solidFill>
                  <a:srgbClr val="FFC000"/>
                </a:solidFill>
              </p:grpSpPr>
              <p:sp>
                <p:nvSpPr>
                  <p:cNvPr id="28" name="Rectangle à coins arrondis 27"/>
                  <p:cNvSpPr/>
                  <p:nvPr/>
                </p:nvSpPr>
                <p:spPr>
                  <a:xfrm>
                    <a:off x="5572132" y="4656508"/>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Ellipse 28"/>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sp>
          <p:nvSpPr>
            <p:cNvPr id="20" name="ZoneTexte 19"/>
            <p:cNvSpPr txBox="1"/>
            <p:nvPr/>
          </p:nvSpPr>
          <p:spPr>
            <a:xfrm>
              <a:off x="6807216" y="1723241"/>
              <a:ext cx="428628" cy="276999"/>
            </a:xfrm>
            <a:prstGeom prst="rect">
              <a:avLst/>
            </a:prstGeom>
            <a:noFill/>
          </p:spPr>
          <p:txBody>
            <a:bodyPr wrap="square" rtlCol="0">
              <a:spAutoFit/>
            </a:bodyPr>
            <a:lstStyle/>
            <a:p>
              <a:r>
                <a:rPr lang="fr-FR" sz="1200" b="1" dirty="0">
                  <a:solidFill>
                    <a:schemeClr val="tx2"/>
                  </a:solidFill>
                </a:rPr>
                <a:t>C6</a:t>
              </a:r>
            </a:p>
          </p:txBody>
        </p:sp>
        <p:sp>
          <p:nvSpPr>
            <p:cNvPr id="21" name="ZoneTexte 20"/>
            <p:cNvSpPr txBox="1"/>
            <p:nvPr/>
          </p:nvSpPr>
          <p:spPr>
            <a:xfrm>
              <a:off x="6959616" y="2080431"/>
              <a:ext cx="428628" cy="276999"/>
            </a:xfrm>
            <a:prstGeom prst="rect">
              <a:avLst/>
            </a:prstGeom>
            <a:noFill/>
          </p:spPr>
          <p:txBody>
            <a:bodyPr wrap="square" rtlCol="0">
              <a:spAutoFit/>
            </a:bodyPr>
            <a:lstStyle/>
            <a:p>
              <a:r>
                <a:rPr lang="fr-FR" sz="1200" b="1" dirty="0">
                  <a:solidFill>
                    <a:schemeClr val="tx2"/>
                  </a:solidFill>
                </a:rPr>
                <a:t>C7</a:t>
              </a:r>
            </a:p>
          </p:txBody>
        </p:sp>
        <p:sp>
          <p:nvSpPr>
            <p:cNvPr id="22" name="ZoneTexte 21"/>
            <p:cNvSpPr txBox="1"/>
            <p:nvPr/>
          </p:nvSpPr>
          <p:spPr>
            <a:xfrm>
              <a:off x="7286644" y="2071678"/>
              <a:ext cx="428628" cy="276999"/>
            </a:xfrm>
            <a:prstGeom prst="rect">
              <a:avLst/>
            </a:prstGeom>
            <a:noFill/>
          </p:spPr>
          <p:txBody>
            <a:bodyPr wrap="square" rtlCol="0">
              <a:spAutoFit/>
            </a:bodyPr>
            <a:lstStyle/>
            <a:p>
              <a:r>
                <a:rPr lang="fr-FR" sz="1200" b="1" dirty="0">
                  <a:solidFill>
                    <a:schemeClr val="tx2"/>
                  </a:solidFill>
                </a:rPr>
                <a:t>C8</a:t>
              </a:r>
            </a:p>
          </p:txBody>
        </p:sp>
        <p:sp>
          <p:nvSpPr>
            <p:cNvPr id="23" name="ZoneTexte 22"/>
            <p:cNvSpPr txBox="1"/>
            <p:nvPr/>
          </p:nvSpPr>
          <p:spPr>
            <a:xfrm>
              <a:off x="7085030" y="1723241"/>
              <a:ext cx="428628" cy="276999"/>
            </a:xfrm>
            <a:prstGeom prst="rect">
              <a:avLst/>
            </a:prstGeom>
            <a:noFill/>
          </p:spPr>
          <p:txBody>
            <a:bodyPr wrap="square" rtlCol="0">
              <a:spAutoFit/>
            </a:bodyPr>
            <a:lstStyle/>
            <a:p>
              <a:r>
                <a:rPr lang="fr-FR" sz="1200" b="1" dirty="0">
                  <a:solidFill>
                    <a:schemeClr val="tx2"/>
                  </a:solidFill>
                </a:rPr>
                <a:t>C5b</a:t>
              </a:r>
            </a:p>
          </p:txBody>
        </p:sp>
      </p:grpSp>
      <p:sp>
        <p:nvSpPr>
          <p:cNvPr id="86" name="ZoneTexte 85"/>
          <p:cNvSpPr txBox="1"/>
          <p:nvPr/>
        </p:nvSpPr>
        <p:spPr>
          <a:xfrm>
            <a:off x="500034" y="1928802"/>
            <a:ext cx="8143932" cy="861774"/>
          </a:xfrm>
          <a:prstGeom prst="rect">
            <a:avLst/>
          </a:prstGeom>
          <a:noFill/>
        </p:spPr>
        <p:txBody>
          <a:bodyPr wrap="square" rtlCol="0">
            <a:spAutoFit/>
          </a:bodyPr>
          <a:lstStyle/>
          <a:p>
            <a:r>
              <a:rPr lang="fr-FR" sz="1600" dirty="0"/>
              <a:t>La cascade poursuit son évolution vers la déposition des composantes C5b et C6 jusqu’à C9, de façon similaire à l’activation de la voie classique.   </a:t>
            </a:r>
          </a:p>
          <a:p>
            <a:endParaRPr lang="fr-FR" dirty="0"/>
          </a:p>
        </p:txBody>
      </p:sp>
      <p:sp>
        <p:nvSpPr>
          <p:cNvPr id="87" name="ZoneTexte 86"/>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88" name="Rectangle 87"/>
          <p:cNvSpPr/>
          <p:nvPr/>
        </p:nvSpPr>
        <p:spPr>
          <a:xfrm>
            <a:off x="3453130" y="202148"/>
            <a:ext cx="2005678" cy="369332"/>
          </a:xfrm>
          <a:prstGeom prst="rect">
            <a:avLst/>
          </a:prstGeom>
        </p:spPr>
        <p:txBody>
          <a:bodyPr wrap="none">
            <a:spAutoFit/>
          </a:bodyPr>
          <a:lstStyle/>
          <a:p>
            <a:pPr marL="342900" indent="-342900" algn="ctr"/>
            <a:r>
              <a:rPr lang="fr-FR" dirty="0">
                <a:solidFill>
                  <a:schemeClr val="bg1"/>
                </a:solidFill>
                <a:effectLst>
                  <a:outerShdw blurRad="38100" dist="38100" dir="2700000" algn="tl">
                    <a:srgbClr val="000000">
                      <a:alpha val="43137"/>
                    </a:srgbClr>
                  </a:outerShdw>
                </a:effectLst>
              </a:rPr>
              <a:t>2.    La voie alterne </a:t>
            </a:r>
          </a:p>
        </p:txBody>
      </p:sp>
      <p:grpSp>
        <p:nvGrpSpPr>
          <p:cNvPr id="95" name="Groupe 94"/>
          <p:cNvGrpSpPr/>
          <p:nvPr/>
        </p:nvGrpSpPr>
        <p:grpSpPr>
          <a:xfrm>
            <a:off x="369554" y="3774311"/>
            <a:ext cx="3273752" cy="1562985"/>
            <a:chOff x="369554" y="1488289"/>
            <a:chExt cx="3273752" cy="1562985"/>
          </a:xfrm>
        </p:grpSpPr>
        <p:grpSp>
          <p:nvGrpSpPr>
            <p:cNvPr id="85" name="Groupe 84"/>
            <p:cNvGrpSpPr/>
            <p:nvPr/>
          </p:nvGrpSpPr>
          <p:grpSpPr>
            <a:xfrm>
              <a:off x="369554" y="1500174"/>
              <a:ext cx="3273752" cy="1551100"/>
              <a:chOff x="369554" y="1500174"/>
              <a:chExt cx="3273752" cy="1551100"/>
            </a:xfrm>
          </p:grpSpPr>
          <p:grpSp>
            <p:nvGrpSpPr>
              <p:cNvPr id="2" name="Groupe 1"/>
              <p:cNvGrpSpPr/>
              <p:nvPr/>
            </p:nvGrpSpPr>
            <p:grpSpPr>
              <a:xfrm>
                <a:off x="369554" y="1500174"/>
                <a:ext cx="3273752" cy="1551100"/>
                <a:chOff x="4973835" y="4400226"/>
                <a:chExt cx="3273752" cy="1551100"/>
              </a:xfrm>
            </p:grpSpPr>
            <p:grpSp>
              <p:nvGrpSpPr>
                <p:cNvPr id="3" name="Groupe 111"/>
                <p:cNvGrpSpPr/>
                <p:nvPr/>
              </p:nvGrpSpPr>
              <p:grpSpPr>
                <a:xfrm>
                  <a:off x="4973835" y="4400226"/>
                  <a:ext cx="3273752" cy="1551100"/>
                  <a:chOff x="4973835" y="4400226"/>
                  <a:chExt cx="3273752" cy="1551100"/>
                </a:xfrm>
              </p:grpSpPr>
              <p:sp>
                <p:nvSpPr>
                  <p:cNvPr id="7" name="Forme libre 6"/>
                  <p:cNvSpPr/>
                  <p:nvPr/>
                </p:nvSpPr>
                <p:spPr>
                  <a:xfrm rot="900000">
                    <a:off x="7631185" y="4400226"/>
                    <a:ext cx="324000" cy="324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chemeClr val="accent6"/>
                  </a:solidFill>
                  <a:ln w="6350">
                    <a:solidFill>
                      <a:schemeClr val="accent6">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nvGrpSpPr>
                  <p:cNvPr id="8" name="Groupe 128"/>
                  <p:cNvGrpSpPr/>
                  <p:nvPr/>
                </p:nvGrpSpPr>
                <p:grpSpPr>
                  <a:xfrm>
                    <a:off x="4973835" y="4674061"/>
                    <a:ext cx="3273752" cy="1277265"/>
                    <a:chOff x="3675555" y="4983129"/>
                    <a:chExt cx="3273752" cy="1277265"/>
                  </a:xfrm>
                </p:grpSpPr>
                <p:grpSp>
                  <p:nvGrpSpPr>
                    <p:cNvPr id="9" name="Groupe 115"/>
                    <p:cNvGrpSpPr/>
                    <p:nvPr/>
                  </p:nvGrpSpPr>
                  <p:grpSpPr>
                    <a:xfrm>
                      <a:off x="3675555" y="5598266"/>
                      <a:ext cx="3273752" cy="662128"/>
                      <a:chOff x="2259191" y="5098200"/>
                      <a:chExt cx="3273752" cy="662128"/>
                    </a:xfrm>
                  </p:grpSpPr>
                  <p:grpSp>
                    <p:nvGrpSpPr>
                      <p:cNvPr id="14" name="Groupe 106"/>
                      <p:cNvGrpSpPr/>
                      <p:nvPr/>
                    </p:nvGrpSpPr>
                    <p:grpSpPr>
                      <a:xfrm>
                        <a:off x="2259191" y="5136278"/>
                        <a:ext cx="3273752" cy="624050"/>
                        <a:chOff x="44613" y="2283182"/>
                        <a:chExt cx="3273752" cy="624050"/>
                      </a:xfrm>
                    </p:grpSpPr>
                    <p:sp>
                      <p:nvSpPr>
                        <p:cNvPr id="16" name="Forme libre 15"/>
                        <p:cNvSpPr/>
                        <p:nvPr/>
                      </p:nvSpPr>
                      <p:spPr>
                        <a:xfrm>
                          <a:off x="44613" y="2644796"/>
                          <a:ext cx="3273752" cy="262436"/>
                        </a:xfrm>
                        <a:custGeom>
                          <a:avLst/>
                          <a:gdLst>
                            <a:gd name="connsiteX0" fmla="*/ 5577840 w 5577840"/>
                            <a:gd name="connsiteY0" fmla="*/ 629194 h 694509"/>
                            <a:gd name="connsiteX1" fmla="*/ 3879669 w 5577840"/>
                            <a:gd name="connsiteY1" fmla="*/ 132806 h 694509"/>
                            <a:gd name="connsiteX2" fmla="*/ 1933303 w 5577840"/>
                            <a:gd name="connsiteY2" fmla="*/ 93617 h 694509"/>
                            <a:gd name="connsiteX3" fmla="*/ 0 w 5577840"/>
                            <a:gd name="connsiteY3" fmla="*/ 694509 h 694509"/>
                            <a:gd name="connsiteX4" fmla="*/ 0 w 5577840"/>
                            <a:gd name="connsiteY4" fmla="*/ 694509 h 694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694509">
                              <a:moveTo>
                                <a:pt x="5577840" y="629194"/>
                              </a:moveTo>
                              <a:cubicBezTo>
                                <a:pt x="5032466" y="425631"/>
                                <a:pt x="4487092" y="222069"/>
                                <a:pt x="3879669" y="132806"/>
                              </a:cubicBezTo>
                              <a:cubicBezTo>
                                <a:pt x="3272246" y="43543"/>
                                <a:pt x="2579915" y="0"/>
                                <a:pt x="1933303" y="93617"/>
                              </a:cubicBezTo>
                              <a:cubicBezTo>
                                <a:pt x="1286691" y="187234"/>
                                <a:pt x="0" y="694509"/>
                                <a:pt x="0" y="694509"/>
                              </a:cubicBezTo>
                              <a:lnTo>
                                <a:pt x="0" y="694509"/>
                              </a:lnTo>
                            </a:path>
                          </a:pathLst>
                        </a:custGeom>
                        <a:ln w="76200">
                          <a:solidFill>
                            <a:schemeClr val="accent6">
                              <a:lumMod val="75000"/>
                            </a:schemeClr>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FR"/>
                        </a:p>
                      </p:txBody>
                    </p:sp>
                    <p:sp>
                      <p:nvSpPr>
                        <p:cNvPr id="17" name="Rectangle à coins arrondis 16"/>
                        <p:cNvSpPr/>
                        <p:nvPr/>
                      </p:nvSpPr>
                      <p:spPr>
                        <a:xfrm>
                          <a:off x="1723178" y="2283182"/>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sp>
                    <p:nvSpPr>
                      <p:cNvPr id="15" name="Forme libre 14"/>
                      <p:cNvSpPr/>
                      <p:nvPr/>
                    </p:nvSpPr>
                    <p:spPr>
                      <a:xfrm>
                        <a:off x="3548193" y="5098200"/>
                        <a:ext cx="396000" cy="432000"/>
                      </a:xfrm>
                      <a:custGeom>
                        <a:avLst/>
                        <a:gdLst>
                          <a:gd name="connsiteX0" fmla="*/ 3387634 w 3631474"/>
                          <a:gd name="connsiteY0" fmla="*/ 544286 h 4260669"/>
                          <a:gd name="connsiteX1" fmla="*/ 2394857 w 3631474"/>
                          <a:gd name="connsiteY1" fmla="*/ 492035 h 4260669"/>
                          <a:gd name="connsiteX2" fmla="*/ 1872343 w 3631474"/>
                          <a:gd name="connsiteY2" fmla="*/ 1406435 h 4260669"/>
                          <a:gd name="connsiteX3" fmla="*/ 1375954 w 3631474"/>
                          <a:gd name="connsiteY3" fmla="*/ 492035 h 4260669"/>
                          <a:gd name="connsiteX4" fmla="*/ 370114 w 3631474"/>
                          <a:gd name="connsiteY4" fmla="*/ 622664 h 4260669"/>
                          <a:gd name="connsiteX5" fmla="*/ 461554 w 3631474"/>
                          <a:gd name="connsiteY5" fmla="*/ 3548744 h 4260669"/>
                          <a:gd name="connsiteX6" fmla="*/ 3139440 w 3631474"/>
                          <a:gd name="connsiteY6" fmla="*/ 3757749 h 4260669"/>
                          <a:gd name="connsiteX7" fmla="*/ 3387634 w 3631474"/>
                          <a:gd name="connsiteY7" fmla="*/ 544286 h 426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1474" h="4260669">
                            <a:moveTo>
                              <a:pt x="3387634" y="544286"/>
                            </a:moveTo>
                            <a:cubicBezTo>
                              <a:pt x="3263537" y="0"/>
                              <a:pt x="2647406" y="348344"/>
                              <a:pt x="2394857" y="492035"/>
                            </a:cubicBezTo>
                            <a:cubicBezTo>
                              <a:pt x="2142309" y="635727"/>
                              <a:pt x="2042160" y="1406435"/>
                              <a:pt x="1872343" y="1406435"/>
                            </a:cubicBezTo>
                            <a:cubicBezTo>
                              <a:pt x="1702526" y="1406435"/>
                              <a:pt x="1626326" y="622664"/>
                              <a:pt x="1375954" y="492035"/>
                            </a:cubicBezTo>
                            <a:cubicBezTo>
                              <a:pt x="1125583" y="361407"/>
                              <a:pt x="522514" y="113213"/>
                              <a:pt x="370114" y="622664"/>
                            </a:cubicBezTo>
                            <a:cubicBezTo>
                              <a:pt x="217714" y="1132116"/>
                              <a:pt x="0" y="3026230"/>
                              <a:pt x="461554" y="3548744"/>
                            </a:cubicBezTo>
                            <a:cubicBezTo>
                              <a:pt x="923108" y="4071258"/>
                              <a:pt x="2647406" y="4260669"/>
                              <a:pt x="3139440" y="3757749"/>
                            </a:cubicBezTo>
                            <a:cubicBezTo>
                              <a:pt x="3631474" y="3254829"/>
                              <a:pt x="3511731" y="1088572"/>
                              <a:pt x="3387634" y="544286"/>
                            </a:cubicBezTo>
                            <a:close/>
                          </a:path>
                        </a:pathLst>
                      </a:custGeom>
                      <a:solidFill>
                        <a:srgbClr val="00B050"/>
                      </a:solidFill>
                      <a:ln>
                        <a:solidFill>
                          <a:schemeClr val="accent4">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grpSp>
                <p:grpSp>
                  <p:nvGrpSpPr>
                    <p:cNvPr id="10" name="Groupe 126"/>
                    <p:cNvGrpSpPr/>
                    <p:nvPr/>
                  </p:nvGrpSpPr>
                  <p:grpSpPr>
                    <a:xfrm>
                      <a:off x="4952428" y="4983129"/>
                      <a:ext cx="854838" cy="360000"/>
                      <a:chOff x="4952428" y="5009255"/>
                      <a:chExt cx="854838" cy="360000"/>
                    </a:xfrm>
                  </p:grpSpPr>
                  <p:sp>
                    <p:nvSpPr>
                      <p:cNvPr id="12" name="Forme libre 11"/>
                      <p:cNvSpPr/>
                      <p:nvPr/>
                    </p:nvSpPr>
                    <p:spPr>
                      <a:xfrm>
                        <a:off x="4952428" y="5009255"/>
                        <a:ext cx="357190" cy="360000"/>
                      </a:xfrm>
                      <a:custGeom>
                        <a:avLst/>
                        <a:gdLst>
                          <a:gd name="connsiteX0" fmla="*/ 1685108 w 2098766"/>
                          <a:gd name="connsiteY0" fmla="*/ 226423 h 2579914"/>
                          <a:gd name="connsiteX1" fmla="*/ 261257 w 2098766"/>
                          <a:gd name="connsiteY1" fmla="*/ 265611 h 2579914"/>
                          <a:gd name="connsiteX2" fmla="*/ 117565 w 2098766"/>
                          <a:gd name="connsiteY2" fmla="*/ 1820091 h 2579914"/>
                          <a:gd name="connsiteX3" fmla="*/ 783771 w 2098766"/>
                          <a:gd name="connsiteY3" fmla="*/ 2002971 h 2579914"/>
                          <a:gd name="connsiteX4" fmla="*/ 1071154 w 2098766"/>
                          <a:gd name="connsiteY4" fmla="*/ 2577737 h 2579914"/>
                          <a:gd name="connsiteX5" fmla="*/ 1423851 w 2098766"/>
                          <a:gd name="connsiteY5" fmla="*/ 2016034 h 2579914"/>
                          <a:gd name="connsiteX6" fmla="*/ 1998617 w 2098766"/>
                          <a:gd name="connsiteY6" fmla="*/ 1911531 h 2579914"/>
                          <a:gd name="connsiteX7" fmla="*/ 2024743 w 2098766"/>
                          <a:gd name="connsiteY7" fmla="*/ 383177 h 2579914"/>
                          <a:gd name="connsiteX8" fmla="*/ 1685108 w 2098766"/>
                          <a:gd name="connsiteY8" fmla="*/ 226423 h 2579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766" h="2579914">
                            <a:moveTo>
                              <a:pt x="1685108" y="226423"/>
                            </a:moveTo>
                            <a:cubicBezTo>
                              <a:pt x="1391194" y="206829"/>
                              <a:pt x="522514" y="0"/>
                              <a:pt x="261257" y="265611"/>
                            </a:cubicBezTo>
                            <a:cubicBezTo>
                              <a:pt x="0" y="531222"/>
                              <a:pt x="30479" y="1530531"/>
                              <a:pt x="117565" y="1820091"/>
                            </a:cubicBezTo>
                            <a:cubicBezTo>
                              <a:pt x="204651" y="2109651"/>
                              <a:pt x="624840" y="1876697"/>
                              <a:pt x="783771" y="2002971"/>
                            </a:cubicBezTo>
                            <a:cubicBezTo>
                              <a:pt x="942703" y="2129245"/>
                              <a:pt x="964474" y="2575560"/>
                              <a:pt x="1071154" y="2577737"/>
                            </a:cubicBezTo>
                            <a:cubicBezTo>
                              <a:pt x="1177834" y="2579914"/>
                              <a:pt x="1269274" y="2127068"/>
                              <a:pt x="1423851" y="2016034"/>
                            </a:cubicBezTo>
                            <a:cubicBezTo>
                              <a:pt x="1578428" y="1905000"/>
                              <a:pt x="1898468" y="2183674"/>
                              <a:pt x="1998617" y="1911531"/>
                            </a:cubicBezTo>
                            <a:cubicBezTo>
                              <a:pt x="2098766" y="1639388"/>
                              <a:pt x="2081349" y="666205"/>
                              <a:pt x="2024743" y="383177"/>
                            </a:cubicBezTo>
                            <a:cubicBezTo>
                              <a:pt x="1968137" y="100149"/>
                              <a:pt x="1979022" y="246017"/>
                              <a:pt x="1685108" y="226423"/>
                            </a:cubicBezTo>
                            <a:close/>
                          </a:path>
                        </a:pathLst>
                      </a:custGeom>
                      <a:solidFill>
                        <a:schemeClr val="accent6"/>
                      </a:solidFill>
                      <a:ln w="6350">
                        <a:solidFill>
                          <a:schemeClr val="accent6">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3" name="Organigramme : Délai 12"/>
                      <p:cNvSpPr/>
                      <p:nvPr/>
                    </p:nvSpPr>
                    <p:spPr>
                      <a:xfrm rot="10800000" flipH="1">
                        <a:off x="5307200" y="5038644"/>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sp>
                  <p:nvSpPr>
                    <p:cNvPr id="11" name="Organigramme : Délai 10"/>
                    <p:cNvSpPr/>
                    <p:nvPr/>
                  </p:nvSpPr>
                  <p:spPr>
                    <a:xfrm rot="5880000" flipH="1">
                      <a:off x="6224807" y="5544923"/>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grpSp>
            <p:cxnSp>
              <p:nvCxnSpPr>
                <p:cNvPr id="4" name="Connecteur droit avec flèche 3"/>
                <p:cNvCxnSpPr/>
                <p:nvPr/>
              </p:nvCxnSpPr>
              <p:spPr>
                <a:xfrm flipV="1">
                  <a:off x="7143768" y="4643446"/>
                  <a:ext cx="540000" cy="142876"/>
                </a:xfrm>
                <a:prstGeom prst="straightConnector1">
                  <a:avLst/>
                </a:prstGeom>
                <a:ln w="19050">
                  <a:solidFill>
                    <a:schemeClr val="tx2"/>
                  </a:solidFill>
                  <a:tailEnd type="arrow"/>
                </a:ln>
              </p:spPr>
              <p:style>
                <a:lnRef idx="2">
                  <a:schemeClr val="dk1"/>
                </a:lnRef>
                <a:fillRef idx="0">
                  <a:schemeClr val="dk1"/>
                </a:fillRef>
                <a:effectRef idx="1">
                  <a:schemeClr val="dk1"/>
                </a:effectRef>
                <a:fontRef idx="minor">
                  <a:schemeClr val="tx1"/>
                </a:fontRef>
              </p:style>
            </p:cxnSp>
            <p:cxnSp>
              <p:nvCxnSpPr>
                <p:cNvPr id="5" name="Connecteur droit avec flèche 4"/>
                <p:cNvCxnSpPr/>
                <p:nvPr/>
              </p:nvCxnSpPr>
              <p:spPr>
                <a:xfrm rot="16200000" flipH="1">
                  <a:off x="7143768" y="4929198"/>
                  <a:ext cx="428628" cy="428628"/>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cxnSp>
              <p:nvCxnSpPr>
                <p:cNvPr id="6" name="Connecteur droit avec flèche 5"/>
                <p:cNvCxnSpPr/>
                <p:nvPr/>
              </p:nvCxnSpPr>
              <p:spPr>
                <a:xfrm rot="5400000" flipH="1" flipV="1">
                  <a:off x="6325299" y="5188648"/>
                  <a:ext cx="288000" cy="3618"/>
                </a:xfrm>
                <a:prstGeom prst="straightConnector1">
                  <a:avLst/>
                </a:prstGeom>
                <a:ln w="19050">
                  <a:solidFill>
                    <a:srgbClr val="FF0000"/>
                  </a:solidFill>
                  <a:prstDash val="sysDash"/>
                  <a:tailEnd type="arrow"/>
                </a:ln>
              </p:spPr>
              <p:style>
                <a:lnRef idx="2">
                  <a:schemeClr val="dk1"/>
                </a:lnRef>
                <a:fillRef idx="0">
                  <a:schemeClr val="dk1"/>
                </a:fillRef>
                <a:effectRef idx="1">
                  <a:schemeClr val="dk1"/>
                </a:effectRef>
                <a:fontRef idx="minor">
                  <a:schemeClr val="tx1"/>
                </a:fontRef>
              </p:style>
            </p:cxnSp>
          </p:grpSp>
          <p:sp>
            <p:nvSpPr>
              <p:cNvPr id="84" name="Rectangle à coins arrondis 83"/>
              <p:cNvSpPr/>
              <p:nvPr/>
            </p:nvSpPr>
            <p:spPr>
              <a:xfrm rot="-120000">
                <a:off x="1363658" y="2439175"/>
                <a:ext cx="324000" cy="360000"/>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grpSp>
        <p:sp>
          <p:nvSpPr>
            <p:cNvPr id="89" name="ZoneTexte 88"/>
            <p:cNvSpPr txBox="1"/>
            <p:nvPr/>
          </p:nvSpPr>
          <p:spPr>
            <a:xfrm>
              <a:off x="2941626" y="2357430"/>
              <a:ext cx="428628" cy="276999"/>
            </a:xfrm>
            <a:prstGeom prst="rect">
              <a:avLst/>
            </a:prstGeom>
            <a:noFill/>
          </p:spPr>
          <p:txBody>
            <a:bodyPr wrap="square" rtlCol="0">
              <a:spAutoFit/>
            </a:bodyPr>
            <a:lstStyle/>
            <a:p>
              <a:r>
                <a:rPr lang="fr-FR" sz="1200" b="1" dirty="0">
                  <a:solidFill>
                    <a:schemeClr val="tx2"/>
                  </a:solidFill>
                </a:rPr>
                <a:t>C5b</a:t>
              </a:r>
            </a:p>
          </p:txBody>
        </p:sp>
        <p:sp>
          <p:nvSpPr>
            <p:cNvPr id="90" name="ZoneTexte 89"/>
            <p:cNvSpPr txBox="1"/>
            <p:nvPr/>
          </p:nvSpPr>
          <p:spPr>
            <a:xfrm>
              <a:off x="3000364" y="1488289"/>
              <a:ext cx="428628" cy="276999"/>
            </a:xfrm>
            <a:prstGeom prst="rect">
              <a:avLst/>
            </a:prstGeom>
            <a:noFill/>
          </p:spPr>
          <p:txBody>
            <a:bodyPr wrap="square" rtlCol="0">
              <a:spAutoFit/>
            </a:bodyPr>
            <a:lstStyle/>
            <a:p>
              <a:r>
                <a:rPr lang="fr-FR" sz="1200" b="1" dirty="0">
                  <a:solidFill>
                    <a:schemeClr val="tx2"/>
                  </a:solidFill>
                </a:rPr>
                <a:t>C5a</a:t>
              </a:r>
            </a:p>
          </p:txBody>
        </p:sp>
        <p:sp>
          <p:nvSpPr>
            <p:cNvPr id="91" name="ZoneTexte 90"/>
            <p:cNvSpPr txBox="1"/>
            <p:nvPr/>
          </p:nvSpPr>
          <p:spPr>
            <a:xfrm>
              <a:off x="1857356" y="1794679"/>
              <a:ext cx="428628" cy="307777"/>
            </a:xfrm>
            <a:prstGeom prst="rect">
              <a:avLst/>
            </a:prstGeom>
            <a:noFill/>
          </p:spPr>
          <p:txBody>
            <a:bodyPr wrap="square" rtlCol="0">
              <a:spAutoFit/>
            </a:bodyPr>
            <a:lstStyle/>
            <a:p>
              <a:r>
                <a:rPr lang="fr-FR" sz="1400" b="1" dirty="0">
                  <a:solidFill>
                    <a:schemeClr val="tx2"/>
                  </a:solidFill>
                </a:rPr>
                <a:t>C5</a:t>
              </a:r>
            </a:p>
          </p:txBody>
        </p:sp>
        <p:sp>
          <p:nvSpPr>
            <p:cNvPr id="92" name="ZoneTexte 91"/>
            <p:cNvSpPr txBox="1"/>
            <p:nvPr/>
          </p:nvSpPr>
          <p:spPr>
            <a:xfrm>
              <a:off x="1997056" y="2452881"/>
              <a:ext cx="561980" cy="307777"/>
            </a:xfrm>
            <a:prstGeom prst="rect">
              <a:avLst/>
            </a:prstGeom>
            <a:noFill/>
          </p:spPr>
          <p:txBody>
            <a:bodyPr wrap="square" rtlCol="0">
              <a:spAutoFit/>
            </a:bodyPr>
            <a:lstStyle/>
            <a:p>
              <a:r>
                <a:rPr lang="fr-FR" sz="1400" b="1" dirty="0">
                  <a:solidFill>
                    <a:schemeClr val="tx2"/>
                  </a:solidFill>
                </a:rPr>
                <a:t>C3b</a:t>
              </a:r>
            </a:p>
          </p:txBody>
        </p:sp>
        <p:sp>
          <p:nvSpPr>
            <p:cNvPr id="93" name="ZoneTexte 92"/>
            <p:cNvSpPr txBox="1"/>
            <p:nvPr/>
          </p:nvSpPr>
          <p:spPr>
            <a:xfrm>
              <a:off x="1306490" y="2462206"/>
              <a:ext cx="561980" cy="307777"/>
            </a:xfrm>
            <a:prstGeom prst="rect">
              <a:avLst/>
            </a:prstGeom>
            <a:noFill/>
          </p:spPr>
          <p:txBody>
            <a:bodyPr wrap="square" rtlCol="0">
              <a:spAutoFit/>
            </a:bodyPr>
            <a:lstStyle/>
            <a:p>
              <a:r>
                <a:rPr lang="fr-FR" sz="1400" b="1" dirty="0">
                  <a:solidFill>
                    <a:schemeClr val="tx2"/>
                  </a:solidFill>
                </a:rPr>
                <a:t>C3b</a:t>
              </a:r>
            </a:p>
          </p:txBody>
        </p:sp>
        <p:sp>
          <p:nvSpPr>
            <p:cNvPr id="94" name="ZoneTexte 93"/>
            <p:cNvSpPr txBox="1"/>
            <p:nvPr/>
          </p:nvSpPr>
          <p:spPr>
            <a:xfrm>
              <a:off x="1685904" y="2466968"/>
              <a:ext cx="561980" cy="307777"/>
            </a:xfrm>
            <a:prstGeom prst="rect">
              <a:avLst/>
            </a:prstGeom>
            <a:noFill/>
          </p:spPr>
          <p:txBody>
            <a:bodyPr wrap="square" rtlCol="0">
              <a:spAutoFit/>
            </a:bodyPr>
            <a:lstStyle/>
            <a:p>
              <a:r>
                <a:rPr lang="fr-FR" sz="1400" b="1" dirty="0">
                  <a:solidFill>
                    <a:schemeClr val="tx2"/>
                  </a:solidFill>
                </a:rPr>
                <a:t>Bb</a:t>
              </a:r>
            </a:p>
          </p:txBody>
        </p:sp>
      </p:grpSp>
      <p:sp>
        <p:nvSpPr>
          <p:cNvPr id="73" name="ZoneTexte 72"/>
          <p:cNvSpPr txBox="1"/>
          <p:nvPr/>
        </p:nvSpPr>
        <p:spPr>
          <a:xfrm>
            <a:off x="2714612" y="714356"/>
            <a:ext cx="3429024"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Mécanisme d’activation de la voie alterne </a:t>
            </a:r>
          </a:p>
        </p:txBody>
      </p:sp>
      <p:cxnSp>
        <p:nvCxnSpPr>
          <p:cNvPr id="75" name="Connecteur droit avec flèche 74"/>
          <p:cNvCxnSpPr/>
          <p:nvPr/>
        </p:nvCxnSpPr>
        <p:spPr>
          <a:xfrm>
            <a:off x="3701818" y="4429132"/>
            <a:ext cx="1656000" cy="1588"/>
          </a:xfrm>
          <a:prstGeom prst="straightConnector1">
            <a:avLst/>
          </a:prstGeom>
          <a:ln w="19050">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sp>
        <p:nvSpPr>
          <p:cNvPr id="76" name="Rectangle 75"/>
          <p:cNvSpPr/>
          <p:nvPr/>
        </p:nvSpPr>
        <p:spPr>
          <a:xfrm>
            <a:off x="2122470" y="1227122"/>
            <a:ext cx="4643470" cy="338554"/>
          </a:xfrm>
          <a:prstGeom prst="rect">
            <a:avLst/>
          </a:prstGeom>
          <a:solidFill>
            <a:srgbClr val="FFC000"/>
          </a:solidFill>
        </p:spPr>
        <p:txBody>
          <a:bodyPr wrap="square">
            <a:spAutoFit/>
          </a:bodyPr>
          <a:lstStyle/>
          <a:p>
            <a:pPr algn="just"/>
            <a:r>
              <a:rPr lang="fr-FR" sz="1600" b="1" dirty="0">
                <a:solidFill>
                  <a:schemeClr val="tx2"/>
                </a:solidFill>
              </a:rPr>
              <a:t>d.  Formation du complexe d’attaque membranaire</a:t>
            </a:r>
          </a:p>
        </p:txBody>
      </p:sp>
      <p:sp>
        <p:nvSpPr>
          <p:cNvPr id="77" name="ZoneTexte 76"/>
          <p:cNvSpPr txBox="1"/>
          <p:nvPr/>
        </p:nvSpPr>
        <p:spPr>
          <a:xfrm>
            <a:off x="6357950" y="5715016"/>
            <a:ext cx="2766610" cy="307777"/>
          </a:xfrm>
          <a:prstGeom prst="rect">
            <a:avLst/>
          </a:prstGeom>
          <a:noFill/>
        </p:spPr>
        <p:txBody>
          <a:bodyPr wrap="square" rtlCol="0">
            <a:spAutoFit/>
          </a:bodyPr>
          <a:lstStyle/>
          <a:p>
            <a:r>
              <a:rPr lang="fr-FR" sz="1400" b="1" dirty="0">
                <a:solidFill>
                  <a:srgbClr val="FF0000"/>
                </a:solidFill>
              </a:rPr>
              <a:t>Complexe d’attaque membranaire </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ZoneTexte 147"/>
          <p:cNvSpPr txBox="1"/>
          <p:nvPr/>
        </p:nvSpPr>
        <p:spPr>
          <a:xfrm>
            <a:off x="620686" y="4017195"/>
            <a:ext cx="2357454"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C1-C4b-C2a-C3b (C5 convertase)</a:t>
            </a:r>
          </a:p>
        </p:txBody>
      </p:sp>
      <p:sp>
        <p:nvSpPr>
          <p:cNvPr id="80" name="ZoneTexte 79"/>
          <p:cNvSpPr txBox="1"/>
          <p:nvPr/>
        </p:nvSpPr>
        <p:spPr>
          <a:xfrm>
            <a:off x="1331890" y="1604950"/>
            <a:ext cx="928694"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Ag-</a:t>
            </a:r>
            <a:r>
              <a:rPr lang="fr-FR" sz="1200" b="1" dirty="0" err="1">
                <a:solidFill>
                  <a:schemeClr val="bg1">
                    <a:lumMod val="50000"/>
                  </a:schemeClr>
                </a:solidFill>
              </a:rPr>
              <a:t>Ac</a:t>
            </a:r>
            <a:r>
              <a:rPr lang="fr-FR" sz="1200" b="1" dirty="0">
                <a:solidFill>
                  <a:schemeClr val="bg1">
                    <a:lumMod val="50000"/>
                  </a:schemeClr>
                </a:solidFill>
              </a:rPr>
              <a:t>-C1</a:t>
            </a:r>
          </a:p>
        </p:txBody>
      </p:sp>
      <p:sp>
        <p:nvSpPr>
          <p:cNvPr id="81" name="ZoneTexte 80"/>
          <p:cNvSpPr txBox="1"/>
          <p:nvPr/>
        </p:nvSpPr>
        <p:spPr>
          <a:xfrm>
            <a:off x="835000" y="3214686"/>
            <a:ext cx="1928826"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C1-C4b-C2a (C3 convertase)</a:t>
            </a:r>
          </a:p>
        </p:txBody>
      </p:sp>
      <p:sp>
        <p:nvSpPr>
          <p:cNvPr id="82" name="ZoneTexte 81"/>
          <p:cNvSpPr txBox="1"/>
          <p:nvPr/>
        </p:nvSpPr>
        <p:spPr>
          <a:xfrm>
            <a:off x="1416028" y="2428868"/>
            <a:ext cx="798518"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C1-C4b</a:t>
            </a:r>
          </a:p>
        </p:txBody>
      </p:sp>
      <p:grpSp>
        <p:nvGrpSpPr>
          <p:cNvPr id="2" name="Groupe 83"/>
          <p:cNvGrpSpPr/>
          <p:nvPr/>
        </p:nvGrpSpPr>
        <p:grpSpPr>
          <a:xfrm>
            <a:off x="3779699" y="714355"/>
            <a:ext cx="792301" cy="3288587"/>
            <a:chOff x="1779114" y="207151"/>
            <a:chExt cx="943664" cy="4128203"/>
          </a:xfrm>
          <a:noFill/>
        </p:grpSpPr>
        <p:grpSp>
          <p:nvGrpSpPr>
            <p:cNvPr id="3" name="Groupe 42"/>
            <p:cNvGrpSpPr/>
            <p:nvPr/>
          </p:nvGrpSpPr>
          <p:grpSpPr>
            <a:xfrm>
              <a:off x="1780653" y="207151"/>
              <a:ext cx="606250" cy="1014936"/>
              <a:chOff x="1857356" y="306933"/>
              <a:chExt cx="858044" cy="1379613"/>
            </a:xfrm>
            <a:grpFill/>
          </p:grpSpPr>
          <p:cxnSp>
            <p:nvCxnSpPr>
              <p:cNvPr id="98" name="Connecteur droit avec flèche 2"/>
              <p:cNvCxnSpPr/>
              <p:nvPr/>
            </p:nvCxnSpPr>
            <p:spPr>
              <a:xfrm rot="5400000">
                <a:off x="2038887" y="981858"/>
                <a:ext cx="1351437" cy="1588"/>
              </a:xfrm>
              <a:prstGeom prst="straightConnector1">
                <a:avLst/>
              </a:prstGeom>
              <a:grpFill/>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99" name="Arc 3"/>
              <p:cNvSpPr/>
              <p:nvPr/>
            </p:nvSpPr>
            <p:spPr>
              <a:xfrm>
                <a:off x="1857356" y="900727"/>
                <a:ext cx="857255" cy="785819"/>
              </a:xfrm>
              <a:prstGeom prst="arc">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grpSp>
        <p:grpSp>
          <p:nvGrpSpPr>
            <p:cNvPr id="4" name="Groupe 67"/>
            <p:cNvGrpSpPr/>
            <p:nvPr/>
          </p:nvGrpSpPr>
          <p:grpSpPr>
            <a:xfrm>
              <a:off x="1786420" y="2632867"/>
              <a:ext cx="936358" cy="672174"/>
              <a:chOff x="1857356" y="816197"/>
              <a:chExt cx="1325257" cy="913689"/>
            </a:xfrm>
            <a:grpFill/>
          </p:grpSpPr>
          <p:cxnSp>
            <p:nvCxnSpPr>
              <p:cNvPr id="95" name="Connecteur droit avec flèche 94"/>
              <p:cNvCxnSpPr/>
              <p:nvPr/>
            </p:nvCxnSpPr>
            <p:spPr>
              <a:xfrm rot="5400000">
                <a:off x="2284611" y="1245404"/>
                <a:ext cx="860002" cy="1588"/>
              </a:xfrm>
              <a:prstGeom prst="straightConnector1">
                <a:avLst/>
              </a:prstGeom>
              <a:grpFill/>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96" name="Arc 95"/>
              <p:cNvSpPr/>
              <p:nvPr/>
            </p:nvSpPr>
            <p:spPr>
              <a:xfrm>
                <a:off x="1857356" y="944068"/>
                <a:ext cx="857256" cy="785818"/>
              </a:xfrm>
              <a:prstGeom prst="arc">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97" name="Forme 96"/>
              <p:cNvCxnSpPr/>
              <p:nvPr/>
            </p:nvCxnSpPr>
            <p:spPr>
              <a:xfrm rot="16200000" flipH="1">
                <a:off x="2755607" y="1086745"/>
                <a:ext cx="386011" cy="468000"/>
              </a:xfrm>
              <a:prstGeom prst="curvedConnector2">
                <a:avLst/>
              </a:prstGeom>
              <a:grpFill/>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nvGrpSpPr>
            <p:cNvPr id="5" name="Groupe 71"/>
            <p:cNvGrpSpPr/>
            <p:nvPr/>
          </p:nvGrpSpPr>
          <p:grpSpPr>
            <a:xfrm>
              <a:off x="1779114" y="1591392"/>
              <a:ext cx="936358" cy="720000"/>
              <a:chOff x="1857356" y="794526"/>
              <a:chExt cx="1325257" cy="978700"/>
            </a:xfrm>
            <a:grpFill/>
          </p:grpSpPr>
          <p:cxnSp>
            <p:nvCxnSpPr>
              <p:cNvPr id="92" name="Connecteur droit avec flèche 91"/>
              <p:cNvCxnSpPr/>
              <p:nvPr/>
            </p:nvCxnSpPr>
            <p:spPr>
              <a:xfrm rot="5400000">
                <a:off x="2246612" y="1261732"/>
                <a:ext cx="936000" cy="1588"/>
              </a:xfrm>
              <a:prstGeom prst="straightConnector1">
                <a:avLst/>
              </a:prstGeom>
              <a:grpFill/>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93" name="Arc 92"/>
              <p:cNvSpPr/>
              <p:nvPr/>
            </p:nvSpPr>
            <p:spPr>
              <a:xfrm>
                <a:off x="1857356" y="987408"/>
                <a:ext cx="857256" cy="785818"/>
              </a:xfrm>
              <a:prstGeom prst="arc">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94" name="Forme 93"/>
              <p:cNvCxnSpPr/>
              <p:nvPr/>
            </p:nvCxnSpPr>
            <p:spPr>
              <a:xfrm rot="16200000" flipH="1">
                <a:off x="2755607" y="1173427"/>
                <a:ext cx="386011" cy="468000"/>
              </a:xfrm>
              <a:prstGeom prst="curvedConnector2">
                <a:avLst/>
              </a:prstGeom>
              <a:grpFill/>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nvGrpSpPr>
            <p:cNvPr id="6" name="Groupe 75"/>
            <p:cNvGrpSpPr/>
            <p:nvPr/>
          </p:nvGrpSpPr>
          <p:grpSpPr>
            <a:xfrm>
              <a:off x="1786420" y="3612294"/>
              <a:ext cx="936358" cy="723060"/>
              <a:chOff x="1857356" y="794526"/>
              <a:chExt cx="1325257" cy="982860"/>
            </a:xfrm>
            <a:grpFill/>
          </p:grpSpPr>
          <p:cxnSp>
            <p:nvCxnSpPr>
              <p:cNvPr id="89" name="Connecteur droit avec flèche 88"/>
              <p:cNvCxnSpPr/>
              <p:nvPr/>
            </p:nvCxnSpPr>
            <p:spPr>
              <a:xfrm rot="5400000">
                <a:off x="2223182" y="1285162"/>
                <a:ext cx="982860" cy="1588"/>
              </a:xfrm>
              <a:prstGeom prst="straightConnector1">
                <a:avLst/>
              </a:prstGeom>
              <a:grpFill/>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90" name="Arc 89"/>
              <p:cNvSpPr/>
              <p:nvPr/>
            </p:nvSpPr>
            <p:spPr>
              <a:xfrm>
                <a:off x="1857356" y="987408"/>
                <a:ext cx="857256" cy="785818"/>
              </a:xfrm>
              <a:prstGeom prst="arc">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solidFill>
                </a:endParaRPr>
              </a:p>
            </p:txBody>
          </p:sp>
          <p:cxnSp>
            <p:nvCxnSpPr>
              <p:cNvPr id="91" name="Forme 90"/>
              <p:cNvCxnSpPr/>
              <p:nvPr/>
            </p:nvCxnSpPr>
            <p:spPr>
              <a:xfrm rot="16200000" flipH="1">
                <a:off x="2755607" y="1173427"/>
                <a:ext cx="386011" cy="468000"/>
              </a:xfrm>
              <a:prstGeom prst="curvedConnector2">
                <a:avLst/>
              </a:prstGeom>
              <a:grpFill/>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grpSp>
        <p:nvGrpSpPr>
          <p:cNvPr id="7" name="Groupe 131"/>
          <p:cNvGrpSpPr/>
          <p:nvPr/>
        </p:nvGrpSpPr>
        <p:grpSpPr>
          <a:xfrm>
            <a:off x="1286274" y="714355"/>
            <a:ext cx="792301" cy="3357587"/>
            <a:chOff x="1779114" y="117473"/>
            <a:chExt cx="943664" cy="4214821"/>
          </a:xfrm>
        </p:grpSpPr>
        <p:grpSp>
          <p:nvGrpSpPr>
            <p:cNvPr id="8" name="Groupe 42"/>
            <p:cNvGrpSpPr/>
            <p:nvPr/>
          </p:nvGrpSpPr>
          <p:grpSpPr>
            <a:xfrm>
              <a:off x="1780660" y="117473"/>
              <a:ext cx="606245" cy="1168383"/>
              <a:chOff x="1857356" y="185031"/>
              <a:chExt cx="858033" cy="1588195"/>
            </a:xfrm>
          </p:grpSpPr>
          <p:cxnSp>
            <p:nvCxnSpPr>
              <p:cNvPr id="146" name="Connecteur droit avec flèche 2"/>
              <p:cNvCxnSpPr/>
              <p:nvPr/>
            </p:nvCxnSpPr>
            <p:spPr>
              <a:xfrm rot="5400000">
                <a:off x="1978241" y="922179"/>
                <a:ext cx="1474295" cy="0"/>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47" name="Arc 3"/>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grpSp>
        <p:grpSp>
          <p:nvGrpSpPr>
            <p:cNvPr id="9" name="Groupe 67"/>
            <p:cNvGrpSpPr/>
            <p:nvPr/>
          </p:nvGrpSpPr>
          <p:grpSpPr>
            <a:xfrm>
              <a:off x="1786420" y="2616924"/>
              <a:ext cx="936358" cy="720000"/>
              <a:chOff x="1857356" y="794526"/>
              <a:chExt cx="1325257" cy="978700"/>
            </a:xfrm>
          </p:grpSpPr>
          <p:cxnSp>
            <p:nvCxnSpPr>
              <p:cNvPr id="143" name="Connecteur droit avec flèche 142"/>
              <p:cNvCxnSpPr/>
              <p:nvPr/>
            </p:nvCxnSpPr>
            <p:spPr>
              <a:xfrm rot="5400000">
                <a:off x="2246612" y="1261732"/>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44" name="Arc 143"/>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cxnSp>
            <p:nvCxnSpPr>
              <p:cNvPr id="145" name="Forme 144"/>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0" name="Groupe 71"/>
            <p:cNvGrpSpPr/>
            <p:nvPr/>
          </p:nvGrpSpPr>
          <p:grpSpPr>
            <a:xfrm>
              <a:off x="1779114" y="1591392"/>
              <a:ext cx="936358" cy="720000"/>
              <a:chOff x="1857356" y="794526"/>
              <a:chExt cx="1325257" cy="978700"/>
            </a:xfrm>
          </p:grpSpPr>
          <p:cxnSp>
            <p:nvCxnSpPr>
              <p:cNvPr id="140" name="Connecteur droit avec flèche 139"/>
              <p:cNvCxnSpPr/>
              <p:nvPr/>
            </p:nvCxnSpPr>
            <p:spPr>
              <a:xfrm rot="5400000">
                <a:off x="2246612" y="1261732"/>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41" name="Arc 140"/>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cxnSp>
            <p:nvCxnSpPr>
              <p:cNvPr id="142" name="Forme 141"/>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1" name="Groupe 75"/>
            <p:cNvGrpSpPr/>
            <p:nvPr/>
          </p:nvGrpSpPr>
          <p:grpSpPr>
            <a:xfrm>
              <a:off x="1786420" y="3612294"/>
              <a:ext cx="936358" cy="720000"/>
              <a:chOff x="1857356" y="794526"/>
              <a:chExt cx="1325257" cy="978700"/>
            </a:xfrm>
          </p:grpSpPr>
          <p:cxnSp>
            <p:nvCxnSpPr>
              <p:cNvPr id="137" name="Connecteur droit avec flèche 136"/>
              <p:cNvCxnSpPr/>
              <p:nvPr/>
            </p:nvCxnSpPr>
            <p:spPr>
              <a:xfrm rot="5400000">
                <a:off x="2246612" y="1261732"/>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38" name="Arc 137"/>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lumMod val="50000"/>
                    </a:schemeClr>
                  </a:solidFill>
                </a:endParaRPr>
              </a:p>
            </p:txBody>
          </p:sp>
          <p:cxnSp>
            <p:nvCxnSpPr>
              <p:cNvPr id="139" name="Forme 138"/>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sp>
        <p:nvSpPr>
          <p:cNvPr id="149" name="ZoneTexte 148"/>
          <p:cNvSpPr txBox="1"/>
          <p:nvPr/>
        </p:nvSpPr>
        <p:spPr>
          <a:xfrm>
            <a:off x="1181076" y="857232"/>
            <a:ext cx="461966" cy="646331"/>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C1q</a:t>
            </a:r>
          </a:p>
          <a:p>
            <a:r>
              <a:rPr lang="fr-FR" sz="1200" b="1" dirty="0">
                <a:solidFill>
                  <a:schemeClr val="bg1">
                    <a:lumMod val="50000"/>
                  </a:schemeClr>
                </a:solidFill>
              </a:rPr>
              <a:t>C1r</a:t>
            </a:r>
          </a:p>
          <a:p>
            <a:r>
              <a:rPr lang="fr-FR" sz="1200" b="1" dirty="0">
                <a:solidFill>
                  <a:schemeClr val="bg1">
                    <a:lumMod val="50000"/>
                  </a:schemeClr>
                </a:solidFill>
              </a:rPr>
              <a:t>C1s</a:t>
            </a:r>
          </a:p>
        </p:txBody>
      </p:sp>
      <p:cxnSp>
        <p:nvCxnSpPr>
          <p:cNvPr id="151" name="Connecteur droit 150"/>
          <p:cNvCxnSpPr/>
          <p:nvPr/>
        </p:nvCxnSpPr>
        <p:spPr>
          <a:xfrm>
            <a:off x="1785918" y="4286256"/>
            <a:ext cx="2500330" cy="500066"/>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6" name="Connecteur droit 155"/>
          <p:cNvCxnSpPr/>
          <p:nvPr/>
        </p:nvCxnSpPr>
        <p:spPr>
          <a:xfrm flipV="1">
            <a:off x="4286248" y="4286256"/>
            <a:ext cx="2500330" cy="500066"/>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9" name="ZoneTexte 168"/>
          <p:cNvSpPr txBox="1"/>
          <p:nvPr/>
        </p:nvSpPr>
        <p:spPr>
          <a:xfrm>
            <a:off x="760386" y="428604"/>
            <a:ext cx="2071702"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Complexe antigène-anticorps</a:t>
            </a:r>
          </a:p>
        </p:txBody>
      </p:sp>
      <p:cxnSp>
        <p:nvCxnSpPr>
          <p:cNvPr id="171" name="Connecteur droit 170"/>
          <p:cNvCxnSpPr/>
          <p:nvPr/>
        </p:nvCxnSpPr>
        <p:spPr>
          <a:xfrm rot="5400000">
            <a:off x="4064948" y="4544862"/>
            <a:ext cx="468000" cy="15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ZoneTexte 171"/>
          <p:cNvSpPr txBox="1"/>
          <p:nvPr/>
        </p:nvSpPr>
        <p:spPr>
          <a:xfrm>
            <a:off x="3105140" y="4013204"/>
            <a:ext cx="2357454" cy="276999"/>
          </a:xfrm>
          <a:prstGeom prst="rect">
            <a:avLst/>
          </a:prstGeom>
          <a:solidFill>
            <a:srgbClr val="FFFF99"/>
          </a:solidFill>
        </p:spPr>
        <p:txBody>
          <a:bodyPr wrap="square" rtlCol="0">
            <a:spAutoFit/>
          </a:bodyPr>
          <a:lstStyle/>
          <a:p>
            <a:r>
              <a:rPr lang="fr-FR" sz="1200" b="1" dirty="0">
                <a:solidFill>
                  <a:schemeClr val="tx2"/>
                </a:solidFill>
              </a:rPr>
              <a:t>M-C4b-C2a-C3b (C5 convertase)</a:t>
            </a:r>
          </a:p>
        </p:txBody>
      </p:sp>
      <p:sp>
        <p:nvSpPr>
          <p:cNvPr id="173" name="ZoneTexte 172"/>
          <p:cNvSpPr txBox="1"/>
          <p:nvPr/>
        </p:nvSpPr>
        <p:spPr>
          <a:xfrm>
            <a:off x="3643306" y="428604"/>
            <a:ext cx="1357322" cy="276999"/>
          </a:xfrm>
          <a:prstGeom prst="rect">
            <a:avLst/>
          </a:prstGeom>
          <a:solidFill>
            <a:schemeClr val="accent1">
              <a:lumMod val="40000"/>
              <a:lumOff val="60000"/>
            </a:schemeClr>
          </a:solidFill>
        </p:spPr>
        <p:txBody>
          <a:bodyPr wrap="square" rtlCol="0">
            <a:spAutoFit/>
          </a:bodyPr>
          <a:lstStyle/>
          <a:p>
            <a:r>
              <a:rPr lang="fr-FR" sz="1200" b="1" dirty="0">
                <a:solidFill>
                  <a:schemeClr val="tx2"/>
                </a:solidFill>
              </a:rPr>
              <a:t>Micro-organismes</a:t>
            </a:r>
          </a:p>
        </p:txBody>
      </p:sp>
      <p:sp>
        <p:nvSpPr>
          <p:cNvPr id="175" name="ZoneTexte 174"/>
          <p:cNvSpPr txBox="1"/>
          <p:nvPr/>
        </p:nvSpPr>
        <p:spPr>
          <a:xfrm>
            <a:off x="3533768" y="1500174"/>
            <a:ext cx="1525598" cy="276999"/>
          </a:xfrm>
          <a:prstGeom prst="rect">
            <a:avLst/>
          </a:prstGeom>
          <a:solidFill>
            <a:srgbClr val="FFFF99"/>
          </a:solidFill>
        </p:spPr>
        <p:txBody>
          <a:bodyPr wrap="square" rtlCol="0">
            <a:spAutoFit/>
          </a:bodyPr>
          <a:lstStyle/>
          <a:p>
            <a:r>
              <a:rPr lang="fr-FR" sz="1200" b="1" dirty="0">
                <a:solidFill>
                  <a:schemeClr val="tx2"/>
                </a:solidFill>
              </a:rPr>
              <a:t> MBL-MASP 1,2   (M) </a:t>
            </a:r>
          </a:p>
        </p:txBody>
      </p:sp>
      <p:sp>
        <p:nvSpPr>
          <p:cNvPr id="176" name="ZoneTexte 175"/>
          <p:cNvSpPr txBox="1"/>
          <p:nvPr/>
        </p:nvSpPr>
        <p:spPr>
          <a:xfrm>
            <a:off x="3962396" y="2357430"/>
            <a:ext cx="655642" cy="276999"/>
          </a:xfrm>
          <a:prstGeom prst="rect">
            <a:avLst/>
          </a:prstGeom>
          <a:solidFill>
            <a:srgbClr val="FFFF99"/>
          </a:solidFill>
        </p:spPr>
        <p:txBody>
          <a:bodyPr wrap="square" rtlCol="0">
            <a:spAutoFit/>
          </a:bodyPr>
          <a:lstStyle/>
          <a:p>
            <a:r>
              <a:rPr lang="fr-FR" sz="1200" b="1" dirty="0">
                <a:solidFill>
                  <a:schemeClr val="tx2"/>
                </a:solidFill>
              </a:rPr>
              <a:t>M-C4b</a:t>
            </a:r>
          </a:p>
        </p:txBody>
      </p:sp>
      <p:sp>
        <p:nvSpPr>
          <p:cNvPr id="177" name="ZoneTexte 176"/>
          <p:cNvSpPr txBox="1"/>
          <p:nvPr/>
        </p:nvSpPr>
        <p:spPr>
          <a:xfrm>
            <a:off x="3344854" y="3143248"/>
            <a:ext cx="1903426" cy="276999"/>
          </a:xfrm>
          <a:prstGeom prst="rect">
            <a:avLst/>
          </a:prstGeom>
          <a:solidFill>
            <a:srgbClr val="FFFF99"/>
          </a:solidFill>
        </p:spPr>
        <p:txBody>
          <a:bodyPr wrap="square" rtlCol="0">
            <a:spAutoFit/>
          </a:bodyPr>
          <a:lstStyle/>
          <a:p>
            <a:r>
              <a:rPr lang="fr-FR" sz="1200" b="1" dirty="0">
                <a:solidFill>
                  <a:schemeClr val="tx2"/>
                </a:solidFill>
              </a:rPr>
              <a:t>M-C4b-C2a (C3 convertase)</a:t>
            </a:r>
          </a:p>
        </p:txBody>
      </p:sp>
      <p:sp>
        <p:nvSpPr>
          <p:cNvPr id="183" name="ZoneTexte 182"/>
          <p:cNvSpPr txBox="1"/>
          <p:nvPr/>
        </p:nvSpPr>
        <p:spPr>
          <a:xfrm>
            <a:off x="2071670" y="2109779"/>
            <a:ext cx="428628" cy="285752"/>
          </a:xfrm>
          <a:prstGeom prst="rect">
            <a:avLst/>
          </a:prstGeom>
          <a:solidFill>
            <a:schemeClr val="bg1">
              <a:lumMod val="85000"/>
            </a:schemeClr>
          </a:solidFill>
          <a:ln>
            <a:noFill/>
          </a:ln>
        </p:spPr>
        <p:txBody>
          <a:bodyPr wrap="square" rtlCol="0">
            <a:spAutoFit/>
          </a:bodyPr>
          <a:lstStyle/>
          <a:p>
            <a:r>
              <a:rPr lang="fr-FR" sz="1200" b="1" dirty="0">
                <a:solidFill>
                  <a:schemeClr val="bg1">
                    <a:lumMod val="50000"/>
                  </a:schemeClr>
                </a:solidFill>
              </a:rPr>
              <a:t>C4a</a:t>
            </a:r>
          </a:p>
        </p:txBody>
      </p:sp>
      <p:sp>
        <p:nvSpPr>
          <p:cNvPr id="184" name="ZoneTexte 183"/>
          <p:cNvSpPr txBox="1"/>
          <p:nvPr/>
        </p:nvSpPr>
        <p:spPr>
          <a:xfrm>
            <a:off x="2071670" y="2908296"/>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a:t>
            </a:r>
          </a:p>
        </p:txBody>
      </p:sp>
      <p:sp>
        <p:nvSpPr>
          <p:cNvPr id="185" name="ZoneTexte 184"/>
          <p:cNvSpPr txBox="1"/>
          <p:nvPr/>
        </p:nvSpPr>
        <p:spPr>
          <a:xfrm>
            <a:off x="2071670" y="371475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86" name="ZoneTexte 185"/>
          <p:cNvSpPr txBox="1"/>
          <p:nvPr/>
        </p:nvSpPr>
        <p:spPr>
          <a:xfrm>
            <a:off x="1185838" y="1916102"/>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C4</a:t>
            </a:r>
          </a:p>
        </p:txBody>
      </p:sp>
      <p:sp>
        <p:nvSpPr>
          <p:cNvPr id="187" name="ZoneTexte 186"/>
          <p:cNvSpPr txBox="1"/>
          <p:nvPr/>
        </p:nvSpPr>
        <p:spPr>
          <a:xfrm>
            <a:off x="1189014" y="2744011"/>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t>
            </a:r>
          </a:p>
        </p:txBody>
      </p:sp>
      <p:sp>
        <p:nvSpPr>
          <p:cNvPr id="188" name="ZoneTexte 187"/>
          <p:cNvSpPr txBox="1"/>
          <p:nvPr/>
        </p:nvSpPr>
        <p:spPr>
          <a:xfrm>
            <a:off x="1189014" y="3534591"/>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83" name="ZoneTexte 82"/>
          <p:cNvSpPr txBox="1"/>
          <p:nvPr/>
        </p:nvSpPr>
        <p:spPr>
          <a:xfrm>
            <a:off x="3694106" y="3454400"/>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C3</a:t>
            </a:r>
          </a:p>
        </p:txBody>
      </p:sp>
      <p:sp>
        <p:nvSpPr>
          <p:cNvPr id="104" name="ZoneTexte 103"/>
          <p:cNvSpPr txBox="1"/>
          <p:nvPr/>
        </p:nvSpPr>
        <p:spPr>
          <a:xfrm>
            <a:off x="3681406" y="2643182"/>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C2</a:t>
            </a:r>
          </a:p>
        </p:txBody>
      </p:sp>
      <p:sp>
        <p:nvSpPr>
          <p:cNvPr id="107" name="ZoneTexte 106"/>
          <p:cNvSpPr txBox="1"/>
          <p:nvPr/>
        </p:nvSpPr>
        <p:spPr>
          <a:xfrm>
            <a:off x="4572000" y="3714752"/>
            <a:ext cx="428628" cy="285752"/>
          </a:xfrm>
          <a:prstGeom prst="rect">
            <a:avLst/>
          </a:prstGeom>
          <a:solidFill>
            <a:schemeClr val="accent6"/>
          </a:solidFill>
        </p:spPr>
        <p:txBody>
          <a:bodyPr wrap="square" rtlCol="0">
            <a:spAutoFit/>
          </a:bodyPr>
          <a:lstStyle/>
          <a:p>
            <a:r>
              <a:rPr lang="fr-FR" sz="1200" b="1" dirty="0">
                <a:solidFill>
                  <a:schemeClr val="tx2"/>
                </a:solidFill>
              </a:rPr>
              <a:t>C3a</a:t>
            </a:r>
          </a:p>
        </p:txBody>
      </p:sp>
      <p:sp>
        <p:nvSpPr>
          <p:cNvPr id="101" name="ZoneTexte 100"/>
          <p:cNvSpPr txBox="1"/>
          <p:nvPr/>
        </p:nvSpPr>
        <p:spPr>
          <a:xfrm>
            <a:off x="4584700" y="2824158"/>
            <a:ext cx="428628" cy="285752"/>
          </a:xfrm>
          <a:prstGeom prst="rect">
            <a:avLst/>
          </a:prstGeom>
          <a:solidFill>
            <a:schemeClr val="accent6"/>
          </a:solidFill>
        </p:spPr>
        <p:txBody>
          <a:bodyPr wrap="square" rtlCol="0">
            <a:spAutoFit/>
          </a:bodyPr>
          <a:lstStyle/>
          <a:p>
            <a:r>
              <a:rPr lang="fr-FR" sz="1200" b="1" dirty="0">
                <a:solidFill>
                  <a:schemeClr val="tx2"/>
                </a:solidFill>
              </a:rPr>
              <a:t>C2a</a:t>
            </a:r>
          </a:p>
        </p:txBody>
      </p:sp>
      <p:sp>
        <p:nvSpPr>
          <p:cNvPr id="102" name="ZoneTexte 101"/>
          <p:cNvSpPr txBox="1"/>
          <p:nvPr/>
        </p:nvSpPr>
        <p:spPr>
          <a:xfrm>
            <a:off x="3676644" y="1819264"/>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C4</a:t>
            </a:r>
          </a:p>
        </p:txBody>
      </p:sp>
      <p:sp>
        <p:nvSpPr>
          <p:cNvPr id="108" name="ZoneTexte 107"/>
          <p:cNvSpPr txBox="1"/>
          <p:nvPr/>
        </p:nvSpPr>
        <p:spPr>
          <a:xfrm>
            <a:off x="4559300" y="2046278"/>
            <a:ext cx="428628" cy="285752"/>
          </a:xfrm>
          <a:prstGeom prst="rect">
            <a:avLst/>
          </a:prstGeom>
          <a:solidFill>
            <a:schemeClr val="accent6"/>
          </a:solidFill>
        </p:spPr>
        <p:txBody>
          <a:bodyPr wrap="square" rtlCol="0">
            <a:spAutoFit/>
          </a:bodyPr>
          <a:lstStyle/>
          <a:p>
            <a:r>
              <a:rPr lang="fr-FR" sz="1200" b="1" dirty="0">
                <a:solidFill>
                  <a:schemeClr val="tx2"/>
                </a:solidFill>
              </a:rPr>
              <a:t>C4a</a:t>
            </a:r>
          </a:p>
        </p:txBody>
      </p:sp>
      <p:sp>
        <p:nvSpPr>
          <p:cNvPr id="103" name="ZoneTexte 102"/>
          <p:cNvSpPr txBox="1"/>
          <p:nvPr/>
        </p:nvSpPr>
        <p:spPr>
          <a:xfrm>
            <a:off x="3148002" y="831832"/>
            <a:ext cx="890594" cy="461665"/>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MBL</a:t>
            </a:r>
          </a:p>
          <a:p>
            <a:r>
              <a:rPr lang="fr-FR" sz="1200" b="1" dirty="0">
                <a:solidFill>
                  <a:schemeClr val="tx2"/>
                </a:solidFill>
              </a:rPr>
              <a:t>MASP 1,2</a:t>
            </a:r>
          </a:p>
        </p:txBody>
      </p:sp>
      <p:sp>
        <p:nvSpPr>
          <p:cNvPr id="114" name="ZoneTexte 113"/>
          <p:cNvSpPr txBox="1"/>
          <p:nvPr/>
        </p:nvSpPr>
        <p:spPr>
          <a:xfrm>
            <a:off x="1071538" y="96814"/>
            <a:ext cx="1643074" cy="276999"/>
          </a:xfrm>
          <a:prstGeom prst="rect">
            <a:avLst/>
          </a:prstGeom>
          <a:noFill/>
        </p:spPr>
        <p:txBody>
          <a:bodyPr wrap="square" rtlCol="0">
            <a:spAutoFit/>
          </a:bodyPr>
          <a:lstStyle/>
          <a:p>
            <a:r>
              <a:rPr lang="fr-FR" sz="1200" b="1" dirty="0">
                <a:solidFill>
                  <a:schemeClr val="tx2"/>
                </a:solidFill>
              </a:rPr>
              <a:t>LA VOIE CLASSIQUE</a:t>
            </a:r>
          </a:p>
        </p:txBody>
      </p:sp>
      <p:sp>
        <p:nvSpPr>
          <p:cNvPr id="116" name="ZoneTexte 115"/>
          <p:cNvSpPr txBox="1"/>
          <p:nvPr/>
        </p:nvSpPr>
        <p:spPr>
          <a:xfrm>
            <a:off x="3260716" y="95427"/>
            <a:ext cx="2071702" cy="338554"/>
          </a:xfrm>
          <a:prstGeom prst="rect">
            <a:avLst/>
          </a:prstGeom>
          <a:noFill/>
        </p:spPr>
        <p:txBody>
          <a:bodyPr wrap="square" rtlCol="0">
            <a:spAutoFit/>
          </a:bodyPr>
          <a:lstStyle/>
          <a:p>
            <a:r>
              <a:rPr lang="fr-FR" sz="1600" b="1" dirty="0">
                <a:solidFill>
                  <a:srgbClr val="FF0000"/>
                </a:solidFill>
              </a:rPr>
              <a:t>LA VOIE DES LECTINES</a:t>
            </a:r>
          </a:p>
        </p:txBody>
      </p:sp>
      <p:sp>
        <p:nvSpPr>
          <p:cNvPr id="117" name="ZoneTexte 116"/>
          <p:cNvSpPr txBox="1"/>
          <p:nvPr/>
        </p:nvSpPr>
        <p:spPr>
          <a:xfrm>
            <a:off x="6215074" y="96814"/>
            <a:ext cx="1571636" cy="276999"/>
          </a:xfrm>
          <a:prstGeom prst="rect">
            <a:avLst/>
          </a:prstGeom>
          <a:noFill/>
        </p:spPr>
        <p:txBody>
          <a:bodyPr wrap="square" rtlCol="0">
            <a:spAutoFit/>
          </a:bodyPr>
          <a:lstStyle/>
          <a:p>
            <a:r>
              <a:rPr lang="fr-FR" sz="1200" b="1" dirty="0">
                <a:solidFill>
                  <a:schemeClr val="tx2"/>
                </a:solidFill>
              </a:rPr>
              <a:t> LA VOIE ALTERNE</a:t>
            </a:r>
          </a:p>
        </p:txBody>
      </p:sp>
      <p:sp>
        <p:nvSpPr>
          <p:cNvPr id="118" name="ZoneTexte 117"/>
          <p:cNvSpPr txBox="1"/>
          <p:nvPr/>
        </p:nvSpPr>
        <p:spPr>
          <a:xfrm>
            <a:off x="5832484" y="4000504"/>
            <a:ext cx="2025664"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(C3b)2-BP-P  (C5 convertase)</a:t>
            </a:r>
          </a:p>
        </p:txBody>
      </p:sp>
      <p:sp>
        <p:nvSpPr>
          <p:cNvPr id="119" name="ZoneTexte 118"/>
          <p:cNvSpPr txBox="1"/>
          <p:nvPr/>
        </p:nvSpPr>
        <p:spPr>
          <a:xfrm>
            <a:off x="6643702" y="357166"/>
            <a:ext cx="474666"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iC3</a:t>
            </a:r>
          </a:p>
        </p:txBody>
      </p:sp>
      <p:sp>
        <p:nvSpPr>
          <p:cNvPr id="120" name="ZoneTexte 119"/>
          <p:cNvSpPr txBox="1"/>
          <p:nvPr/>
        </p:nvSpPr>
        <p:spPr>
          <a:xfrm>
            <a:off x="6534164" y="1181084"/>
            <a:ext cx="668342"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iC3-</a:t>
            </a:r>
            <a:r>
              <a:rPr lang="fr-FR" sz="1200" b="1" dirty="0" err="1">
                <a:solidFill>
                  <a:schemeClr val="tx1">
                    <a:lumMod val="50000"/>
                    <a:lumOff val="50000"/>
                  </a:schemeClr>
                </a:solidFill>
              </a:rPr>
              <a:t>Bb</a:t>
            </a:r>
            <a:endParaRPr lang="fr-FR" sz="1200" b="1" dirty="0">
              <a:solidFill>
                <a:schemeClr val="tx1">
                  <a:lumMod val="50000"/>
                  <a:lumOff val="50000"/>
                </a:schemeClr>
              </a:solidFill>
            </a:endParaRPr>
          </a:p>
        </p:txBody>
      </p:sp>
      <p:sp>
        <p:nvSpPr>
          <p:cNvPr id="132" name="ZoneTexte 131"/>
          <p:cNvSpPr txBox="1"/>
          <p:nvPr/>
        </p:nvSpPr>
        <p:spPr>
          <a:xfrm>
            <a:off x="6635764" y="1966902"/>
            <a:ext cx="461966" cy="285752"/>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C3b</a:t>
            </a:r>
          </a:p>
        </p:txBody>
      </p:sp>
      <p:sp>
        <p:nvSpPr>
          <p:cNvPr id="133" name="ZoneTexte 132"/>
          <p:cNvSpPr txBox="1"/>
          <p:nvPr/>
        </p:nvSpPr>
        <p:spPr>
          <a:xfrm>
            <a:off x="5975360" y="3168648"/>
            <a:ext cx="1798650"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C3b-</a:t>
            </a:r>
            <a:r>
              <a:rPr lang="fr-FR" sz="1200" b="1" dirty="0" err="1">
                <a:solidFill>
                  <a:schemeClr val="tx1">
                    <a:lumMod val="50000"/>
                    <a:lumOff val="50000"/>
                  </a:schemeClr>
                </a:solidFill>
              </a:rPr>
              <a:t>Bb</a:t>
            </a:r>
            <a:r>
              <a:rPr lang="fr-FR" sz="1200" b="1" dirty="0">
                <a:solidFill>
                  <a:schemeClr val="tx1">
                    <a:lumMod val="50000"/>
                    <a:lumOff val="50000"/>
                  </a:schemeClr>
                </a:solidFill>
              </a:rPr>
              <a:t>-P (C3 convertase)</a:t>
            </a:r>
          </a:p>
        </p:txBody>
      </p:sp>
      <p:sp>
        <p:nvSpPr>
          <p:cNvPr id="134" name="ZoneTexte 133"/>
          <p:cNvSpPr txBox="1"/>
          <p:nvPr/>
        </p:nvSpPr>
        <p:spPr>
          <a:xfrm>
            <a:off x="6240474" y="3483791"/>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135" name="ZoneTexte 134"/>
          <p:cNvSpPr txBox="1"/>
          <p:nvPr/>
        </p:nvSpPr>
        <p:spPr>
          <a:xfrm>
            <a:off x="6265874" y="1487474"/>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136" name="ZoneTexte 135"/>
          <p:cNvSpPr txBox="1"/>
          <p:nvPr/>
        </p:nvSpPr>
        <p:spPr>
          <a:xfrm>
            <a:off x="7139006" y="368935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50" name="ZoneTexte 149"/>
          <p:cNvSpPr txBox="1"/>
          <p:nvPr/>
        </p:nvSpPr>
        <p:spPr>
          <a:xfrm>
            <a:off x="6350012" y="2425479"/>
            <a:ext cx="247652" cy="646331"/>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B</a:t>
            </a:r>
          </a:p>
          <a:p>
            <a:r>
              <a:rPr lang="fr-FR" sz="1200" b="1" dirty="0">
                <a:solidFill>
                  <a:schemeClr val="bg1">
                    <a:lumMod val="50000"/>
                  </a:schemeClr>
                </a:solidFill>
              </a:rPr>
              <a:t>D</a:t>
            </a:r>
          </a:p>
          <a:p>
            <a:r>
              <a:rPr lang="fr-FR" sz="1200" b="1" dirty="0">
                <a:solidFill>
                  <a:schemeClr val="bg1">
                    <a:lumMod val="50000"/>
                  </a:schemeClr>
                </a:solidFill>
              </a:rPr>
              <a:t>P</a:t>
            </a:r>
          </a:p>
        </p:txBody>
      </p:sp>
      <p:sp>
        <p:nvSpPr>
          <p:cNvPr id="152" name="ZoneTexte 151"/>
          <p:cNvSpPr txBox="1"/>
          <p:nvPr/>
        </p:nvSpPr>
        <p:spPr>
          <a:xfrm>
            <a:off x="7143768" y="1676388"/>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53" name="ZoneTexte 152"/>
          <p:cNvSpPr txBox="1"/>
          <p:nvPr/>
        </p:nvSpPr>
        <p:spPr>
          <a:xfrm>
            <a:off x="6350012" y="609580"/>
            <a:ext cx="247652" cy="461665"/>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B</a:t>
            </a:r>
          </a:p>
          <a:p>
            <a:r>
              <a:rPr lang="fr-FR" sz="1200" b="1" dirty="0">
                <a:solidFill>
                  <a:schemeClr val="bg1">
                    <a:lumMod val="50000"/>
                  </a:schemeClr>
                </a:solidFill>
              </a:rPr>
              <a:t>D</a:t>
            </a:r>
          </a:p>
        </p:txBody>
      </p:sp>
      <p:sp>
        <p:nvSpPr>
          <p:cNvPr id="154" name="ZoneTexte 153"/>
          <p:cNvSpPr txBox="1"/>
          <p:nvPr/>
        </p:nvSpPr>
        <p:spPr>
          <a:xfrm>
            <a:off x="7129482" y="85723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Ba</a:t>
            </a:r>
          </a:p>
        </p:txBody>
      </p:sp>
      <p:grpSp>
        <p:nvGrpSpPr>
          <p:cNvPr id="155" name="Groupe 154"/>
          <p:cNvGrpSpPr/>
          <p:nvPr/>
        </p:nvGrpSpPr>
        <p:grpSpPr>
          <a:xfrm>
            <a:off x="6358373" y="642918"/>
            <a:ext cx="793332" cy="3357961"/>
            <a:chOff x="6358373" y="642918"/>
            <a:chExt cx="793332" cy="3357961"/>
          </a:xfrm>
        </p:grpSpPr>
        <p:grpSp>
          <p:nvGrpSpPr>
            <p:cNvPr id="157" name="Groupe 115"/>
            <p:cNvGrpSpPr/>
            <p:nvPr/>
          </p:nvGrpSpPr>
          <p:grpSpPr>
            <a:xfrm>
              <a:off x="6358373" y="642918"/>
              <a:ext cx="792305" cy="3357961"/>
              <a:chOff x="1779113" y="117475"/>
              <a:chExt cx="943668" cy="4215292"/>
            </a:xfrm>
          </p:grpSpPr>
          <p:grpSp>
            <p:nvGrpSpPr>
              <p:cNvPr id="159" name="Groupe 42"/>
              <p:cNvGrpSpPr/>
              <p:nvPr/>
            </p:nvGrpSpPr>
            <p:grpSpPr>
              <a:xfrm>
                <a:off x="1780651" y="117475"/>
                <a:ext cx="606254" cy="677869"/>
                <a:chOff x="1857351" y="185036"/>
                <a:chExt cx="858050" cy="921431"/>
              </a:xfrm>
            </p:grpSpPr>
            <p:cxnSp>
              <p:nvCxnSpPr>
                <p:cNvPr id="196" name="Connecteur droit avec flèche 2"/>
                <p:cNvCxnSpPr/>
                <p:nvPr/>
              </p:nvCxnSpPr>
              <p:spPr>
                <a:xfrm rot="5400000">
                  <a:off x="2253891" y="644958"/>
                  <a:ext cx="921431"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97" name="Arc 3"/>
                <p:cNvSpPr/>
                <p:nvPr/>
              </p:nvSpPr>
              <p:spPr>
                <a:xfrm>
                  <a:off x="1857351" y="293389"/>
                  <a:ext cx="857254" cy="785817"/>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60" name="Groupe 67"/>
              <p:cNvGrpSpPr/>
              <p:nvPr/>
            </p:nvGrpSpPr>
            <p:grpSpPr>
              <a:xfrm>
                <a:off x="1786422" y="2696637"/>
                <a:ext cx="936359" cy="640286"/>
                <a:chOff x="1857356" y="902882"/>
                <a:chExt cx="1325257" cy="870344"/>
              </a:xfrm>
            </p:grpSpPr>
            <p:cxnSp>
              <p:nvCxnSpPr>
                <p:cNvPr id="193" name="Connecteur droit avec flèche 192"/>
                <p:cNvCxnSpPr/>
                <p:nvPr/>
              </p:nvCxnSpPr>
              <p:spPr>
                <a:xfrm rot="5400000">
                  <a:off x="2315324" y="1301375"/>
                  <a:ext cx="798573"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94" name="Arc 193"/>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95" name="Forme 194"/>
                <p:cNvCxnSpPr/>
                <p:nvPr/>
              </p:nvCxnSpPr>
              <p:spPr>
                <a:xfrm rot="16200000" flipH="1">
                  <a:off x="2755607" y="1108414"/>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62" name="Groupe 71"/>
              <p:cNvGrpSpPr/>
              <p:nvPr/>
            </p:nvGrpSpPr>
            <p:grpSpPr>
              <a:xfrm>
                <a:off x="1779113" y="1160946"/>
                <a:ext cx="936358" cy="656229"/>
                <a:chOff x="1857354" y="209423"/>
                <a:chExt cx="1325256" cy="892016"/>
              </a:xfrm>
            </p:grpSpPr>
            <p:cxnSp>
              <p:nvCxnSpPr>
                <p:cNvPr id="190" name="Connecteur droit avec flèche 189"/>
                <p:cNvCxnSpPr/>
                <p:nvPr/>
              </p:nvCxnSpPr>
              <p:spPr>
                <a:xfrm rot="5400000">
                  <a:off x="2284608" y="638629"/>
                  <a:ext cx="860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91" name="Arc 190"/>
                <p:cNvSpPr/>
                <p:nvPr/>
              </p:nvSpPr>
              <p:spPr>
                <a:xfrm>
                  <a:off x="1857354" y="315621"/>
                  <a:ext cx="857255"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92" name="Forme 191"/>
                <p:cNvCxnSpPr/>
                <p:nvPr/>
              </p:nvCxnSpPr>
              <p:spPr>
                <a:xfrm rot="16200000" flipH="1">
                  <a:off x="2755605" y="501640"/>
                  <a:ext cx="386011" cy="467999"/>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67" name="Groupe 75"/>
              <p:cNvGrpSpPr/>
              <p:nvPr/>
            </p:nvGrpSpPr>
            <p:grpSpPr>
              <a:xfrm>
                <a:off x="1786420" y="3644180"/>
                <a:ext cx="936358" cy="688587"/>
                <a:chOff x="1857356" y="837869"/>
                <a:chExt cx="1325257" cy="936000"/>
              </a:xfrm>
            </p:grpSpPr>
            <p:cxnSp>
              <p:nvCxnSpPr>
                <p:cNvPr id="170" name="Connecteur droit avec flèche 169"/>
                <p:cNvCxnSpPr/>
                <p:nvPr/>
              </p:nvCxnSpPr>
              <p:spPr>
                <a:xfrm rot="5400000">
                  <a:off x="2246612" y="1305075"/>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74" name="Arc 173"/>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89" name="Forme 188"/>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cxnSp>
          <p:nvCxnSpPr>
            <p:cNvPr id="158" name="Forme 157"/>
            <p:cNvCxnSpPr/>
            <p:nvPr/>
          </p:nvCxnSpPr>
          <p:spPr>
            <a:xfrm rot="16200000" flipH="1">
              <a:off x="6899782" y="788667"/>
              <a:ext cx="226220" cy="277626"/>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sp>
        <p:nvSpPr>
          <p:cNvPr id="198" name="ZoneTexte 197"/>
          <p:cNvSpPr txBox="1"/>
          <p:nvPr/>
        </p:nvSpPr>
        <p:spPr>
          <a:xfrm>
            <a:off x="7143768" y="2857496"/>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Ba</a:t>
            </a:r>
          </a:p>
        </p:txBody>
      </p:sp>
      <p:cxnSp>
        <p:nvCxnSpPr>
          <p:cNvPr id="199" name="Connecteur droit avec flèche 198"/>
          <p:cNvCxnSpPr/>
          <p:nvPr/>
        </p:nvCxnSpPr>
        <p:spPr>
          <a:xfrm rot="5400000">
            <a:off x="6781187" y="2327797"/>
            <a:ext cx="180000" cy="942"/>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200" name="ZoneTexte 199"/>
          <p:cNvSpPr txBox="1"/>
          <p:nvPr/>
        </p:nvSpPr>
        <p:spPr>
          <a:xfrm>
            <a:off x="6648464" y="2424921"/>
            <a:ext cx="1385898"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 Micro-organisme</a:t>
            </a:r>
          </a:p>
        </p:txBody>
      </p:sp>
      <p:cxnSp>
        <p:nvCxnSpPr>
          <p:cNvPr id="105" name="Connecteur droit avec flèche 104"/>
          <p:cNvCxnSpPr/>
          <p:nvPr/>
        </p:nvCxnSpPr>
        <p:spPr>
          <a:xfrm rot="5400000">
            <a:off x="3992948" y="5110894"/>
            <a:ext cx="6120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06" name="Groupe 105"/>
          <p:cNvGrpSpPr/>
          <p:nvPr/>
        </p:nvGrpSpPr>
        <p:grpSpPr>
          <a:xfrm>
            <a:off x="3609968" y="5475302"/>
            <a:ext cx="676280" cy="882656"/>
            <a:chOff x="3609968" y="5343068"/>
            <a:chExt cx="676280" cy="882656"/>
          </a:xfrm>
        </p:grpSpPr>
        <p:cxnSp>
          <p:nvCxnSpPr>
            <p:cNvPr id="109" name="Connecteur droit avec flèche 2"/>
            <p:cNvCxnSpPr/>
            <p:nvPr/>
          </p:nvCxnSpPr>
          <p:spPr>
            <a:xfrm rot="5400000">
              <a:off x="3944248" y="5883724"/>
              <a:ext cx="684000" cy="0"/>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10" name="Arc 3"/>
            <p:cNvSpPr/>
            <p:nvPr/>
          </p:nvSpPr>
          <p:spPr>
            <a:xfrm>
              <a:off x="3777237" y="5754557"/>
              <a:ext cx="508540" cy="460525"/>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sp>
          <p:nvSpPr>
            <p:cNvPr id="111" name="ZoneTexte 110"/>
            <p:cNvSpPr txBox="1"/>
            <p:nvPr/>
          </p:nvSpPr>
          <p:spPr>
            <a:xfrm>
              <a:off x="3609968" y="5343068"/>
              <a:ext cx="390528" cy="830997"/>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C6</a:t>
              </a:r>
            </a:p>
            <a:p>
              <a:r>
                <a:rPr lang="fr-FR" sz="1200" b="1" dirty="0">
                  <a:solidFill>
                    <a:schemeClr val="tx2"/>
                  </a:solidFill>
                </a:rPr>
                <a:t>C7</a:t>
              </a:r>
            </a:p>
            <a:p>
              <a:r>
                <a:rPr lang="fr-FR" sz="1200" b="1" dirty="0">
                  <a:solidFill>
                    <a:schemeClr val="tx2"/>
                  </a:solidFill>
                </a:rPr>
                <a:t>C8</a:t>
              </a:r>
            </a:p>
            <a:p>
              <a:r>
                <a:rPr lang="fr-FR" sz="1200" b="1" dirty="0">
                  <a:solidFill>
                    <a:schemeClr val="tx2"/>
                  </a:solidFill>
                </a:rPr>
                <a:t>C9</a:t>
              </a:r>
            </a:p>
          </p:txBody>
        </p:sp>
      </p:grpSp>
      <p:sp>
        <p:nvSpPr>
          <p:cNvPr id="112" name="ZoneTexte 111"/>
          <p:cNvSpPr txBox="1"/>
          <p:nvPr/>
        </p:nvSpPr>
        <p:spPr>
          <a:xfrm>
            <a:off x="4038596" y="5391979"/>
            <a:ext cx="487366" cy="276999"/>
          </a:xfrm>
          <a:prstGeom prst="rect">
            <a:avLst/>
          </a:prstGeom>
          <a:solidFill>
            <a:srgbClr val="FFC000"/>
          </a:solidFill>
        </p:spPr>
        <p:txBody>
          <a:bodyPr wrap="square" rtlCol="0">
            <a:spAutoFit/>
          </a:bodyPr>
          <a:lstStyle/>
          <a:p>
            <a:r>
              <a:rPr lang="fr-FR" sz="1200" b="1" dirty="0">
                <a:solidFill>
                  <a:schemeClr val="tx2"/>
                </a:solidFill>
              </a:rPr>
              <a:t>C5b</a:t>
            </a:r>
          </a:p>
        </p:txBody>
      </p:sp>
      <p:sp>
        <p:nvSpPr>
          <p:cNvPr id="113" name="ZoneTexte 112"/>
          <p:cNvSpPr txBox="1"/>
          <p:nvPr/>
        </p:nvSpPr>
        <p:spPr>
          <a:xfrm>
            <a:off x="2462198" y="6366710"/>
            <a:ext cx="3643338" cy="277000"/>
          </a:xfrm>
          <a:prstGeom prst="rect">
            <a:avLst/>
          </a:prstGeom>
          <a:solidFill>
            <a:srgbClr val="00B050"/>
          </a:solidFill>
        </p:spPr>
        <p:txBody>
          <a:bodyPr wrap="square" rtlCol="0">
            <a:spAutoFit/>
          </a:bodyPr>
          <a:lstStyle/>
          <a:p>
            <a:r>
              <a:rPr lang="fr-FR" sz="1200" b="1" dirty="0"/>
              <a:t>C5b-C6-C7-C8-(C9)n complexe d’attaque membranaire</a:t>
            </a:r>
          </a:p>
        </p:txBody>
      </p:sp>
      <p:sp>
        <p:nvSpPr>
          <p:cNvPr id="115" name="Arc 114"/>
          <p:cNvSpPr/>
          <p:nvPr/>
        </p:nvSpPr>
        <p:spPr>
          <a:xfrm>
            <a:off x="3790408" y="4930639"/>
            <a:ext cx="508540" cy="460525"/>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cxnSp>
        <p:nvCxnSpPr>
          <p:cNvPr id="121" name="Forme 120"/>
          <p:cNvCxnSpPr/>
          <p:nvPr/>
        </p:nvCxnSpPr>
        <p:spPr>
          <a:xfrm rot="15240000" flipH="1">
            <a:off x="4336576" y="5003585"/>
            <a:ext cx="226220" cy="27518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sp>
        <p:nvSpPr>
          <p:cNvPr id="122" name="ZoneTexte 121"/>
          <p:cNvSpPr txBox="1"/>
          <p:nvPr/>
        </p:nvSpPr>
        <p:spPr>
          <a:xfrm>
            <a:off x="3681406" y="4851263"/>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C5</a:t>
            </a:r>
          </a:p>
        </p:txBody>
      </p:sp>
      <p:sp>
        <p:nvSpPr>
          <p:cNvPr id="123" name="ZoneTexte 122"/>
          <p:cNvSpPr txBox="1"/>
          <p:nvPr/>
        </p:nvSpPr>
        <p:spPr>
          <a:xfrm>
            <a:off x="4605338" y="5078277"/>
            <a:ext cx="428628" cy="285752"/>
          </a:xfrm>
          <a:prstGeom prst="rect">
            <a:avLst/>
          </a:prstGeom>
          <a:solidFill>
            <a:schemeClr val="accent6"/>
          </a:solidFill>
        </p:spPr>
        <p:txBody>
          <a:bodyPr wrap="square" rtlCol="0">
            <a:spAutoFit/>
          </a:bodyPr>
          <a:lstStyle/>
          <a:p>
            <a:r>
              <a:rPr lang="fr-FR" sz="1200" b="1" dirty="0">
                <a:solidFill>
                  <a:schemeClr val="tx2"/>
                </a:solidFill>
              </a:rPr>
              <a:t>C5a</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435283" cy="369332"/>
          </a:xfrm>
          <a:prstGeom prst="rect">
            <a:avLst/>
          </a:prstGeom>
        </p:spPr>
        <p:txBody>
          <a:bodyPr wrap="none">
            <a:spAutoFit/>
          </a:bodyPr>
          <a:lstStyle/>
          <a:p>
            <a:pPr marL="342900" indent="-342900" algn="ctr"/>
            <a:r>
              <a:rPr lang="fr-FR" dirty="0">
                <a:solidFill>
                  <a:schemeClr val="bg1"/>
                </a:solidFill>
                <a:effectLst>
                  <a:outerShdw blurRad="38100" dist="38100" dir="2700000" algn="tl">
                    <a:srgbClr val="000000">
                      <a:alpha val="43137"/>
                    </a:srgbClr>
                  </a:outerShdw>
                </a:effectLst>
              </a:rPr>
              <a:t>3.     La voie des lectines</a:t>
            </a:r>
          </a:p>
        </p:txBody>
      </p:sp>
      <p:sp>
        <p:nvSpPr>
          <p:cNvPr id="19" name="ZoneTexte 18"/>
          <p:cNvSpPr txBox="1"/>
          <p:nvPr/>
        </p:nvSpPr>
        <p:spPr>
          <a:xfrm>
            <a:off x="214314" y="1500174"/>
            <a:ext cx="8643966" cy="307777"/>
          </a:xfrm>
          <a:prstGeom prst="rect">
            <a:avLst/>
          </a:prstGeom>
          <a:noFill/>
        </p:spPr>
        <p:txBody>
          <a:bodyPr wrap="square" rtlCol="0">
            <a:spAutoFit/>
          </a:bodyPr>
          <a:lstStyle/>
          <a:p>
            <a:r>
              <a:rPr lang="fr-FR" sz="1400" dirty="0"/>
              <a:t> </a:t>
            </a:r>
          </a:p>
        </p:txBody>
      </p:sp>
      <p:sp>
        <p:nvSpPr>
          <p:cNvPr id="8" name="ZoneTexte 7"/>
          <p:cNvSpPr txBox="1"/>
          <p:nvPr/>
        </p:nvSpPr>
        <p:spPr>
          <a:xfrm>
            <a:off x="500034" y="1004874"/>
            <a:ext cx="5357850" cy="5740033"/>
          </a:xfrm>
          <a:prstGeom prst="rect">
            <a:avLst/>
          </a:prstGeom>
          <a:noFill/>
        </p:spPr>
        <p:txBody>
          <a:bodyPr wrap="square" rtlCol="0">
            <a:spAutoFit/>
          </a:bodyPr>
          <a:lstStyle/>
          <a:p>
            <a:pPr algn="just"/>
            <a:r>
              <a:rPr lang="fr-FR" sz="1400" b="1" dirty="0">
                <a:solidFill>
                  <a:srgbClr val="FF0000"/>
                </a:solidFill>
              </a:rPr>
              <a:t>Initiation</a:t>
            </a:r>
            <a:r>
              <a:rPr lang="fr-FR" sz="1400" dirty="0"/>
              <a:t> par la liaison du </a:t>
            </a:r>
            <a:r>
              <a:rPr lang="fr-FR" sz="1400" b="1" dirty="0"/>
              <a:t>mannan-</a:t>
            </a:r>
            <a:r>
              <a:rPr lang="fr-FR" sz="1400" b="1" dirty="0" err="1"/>
              <a:t>binding</a:t>
            </a:r>
            <a:r>
              <a:rPr lang="fr-FR" sz="1400" b="1" dirty="0"/>
              <a:t>-</a:t>
            </a:r>
            <a:r>
              <a:rPr lang="fr-FR" sz="1400" b="1" dirty="0" err="1"/>
              <a:t>lectin</a:t>
            </a:r>
            <a:r>
              <a:rPr lang="fr-FR" sz="1400" b="1" dirty="0"/>
              <a:t> = MBL</a:t>
            </a:r>
            <a:r>
              <a:rPr lang="fr-FR" sz="1400" dirty="0"/>
              <a:t> aux sucres terminaux des glycoprotéines exprimés à la surface  d’une grande variété de microorganismes  (mannose, N-</a:t>
            </a:r>
            <a:r>
              <a:rPr lang="fr-FR" sz="1400" dirty="0" err="1"/>
              <a:t>acetyl</a:t>
            </a:r>
            <a:r>
              <a:rPr lang="fr-FR" sz="1400" dirty="0"/>
              <a:t> glucosamine, </a:t>
            </a:r>
            <a:r>
              <a:rPr lang="fr-FR" sz="1400" dirty="0" err="1"/>
              <a:t>fucose</a:t>
            </a:r>
            <a:r>
              <a:rPr lang="fr-FR" sz="1400" dirty="0"/>
              <a:t>, glucose) </a:t>
            </a:r>
          </a:p>
          <a:p>
            <a:pPr algn="just"/>
            <a:endParaRPr lang="fr-FR" sz="1400" dirty="0"/>
          </a:p>
          <a:p>
            <a:pPr algn="just"/>
            <a:r>
              <a:rPr lang="fr-FR" sz="1400" b="1" dirty="0">
                <a:solidFill>
                  <a:srgbClr val="FF0000"/>
                </a:solidFill>
              </a:rPr>
              <a:t>La MBL  </a:t>
            </a:r>
            <a:r>
              <a:rPr lang="fr-FR" sz="1400" dirty="0"/>
              <a:t>: - structure apparentée au C1q, avec 4 à 6 domaines lectines </a:t>
            </a:r>
          </a:p>
          <a:p>
            <a:pPr algn="just"/>
            <a:r>
              <a:rPr lang="fr-FR" sz="1400" dirty="0"/>
              <a:t>                    reliés à un corps central par des bras de structure</a:t>
            </a:r>
          </a:p>
          <a:p>
            <a:pPr algn="just"/>
            <a:r>
              <a:rPr lang="fr-FR" sz="1400" dirty="0"/>
              <a:t>                    apparentés au collagène.</a:t>
            </a:r>
          </a:p>
          <a:p>
            <a:pPr algn="just"/>
            <a:endParaRPr lang="fr-FR" sz="300" dirty="0"/>
          </a:p>
          <a:p>
            <a:pPr algn="just"/>
            <a:r>
              <a:rPr lang="fr-FR" sz="1400" dirty="0"/>
              <a:t>                 - Circule en association avec des enzymes de type sérine </a:t>
            </a:r>
          </a:p>
          <a:p>
            <a:pPr algn="just"/>
            <a:r>
              <a:rPr lang="fr-FR" sz="1400" dirty="0"/>
              <a:t>                    protéase apparentées à C1r et C1s  nommées </a:t>
            </a:r>
            <a:r>
              <a:rPr lang="fr-FR" sz="1400" b="1" dirty="0"/>
              <a:t>MASP-1 et</a:t>
            </a:r>
          </a:p>
          <a:p>
            <a:pPr algn="just"/>
            <a:r>
              <a:rPr lang="fr-FR" sz="1400" b="1" dirty="0"/>
              <a:t>                    MASP-2. </a:t>
            </a:r>
          </a:p>
          <a:p>
            <a:pPr algn="just"/>
            <a:endParaRPr lang="fr-FR" sz="1400" b="1" dirty="0"/>
          </a:p>
          <a:p>
            <a:pPr algn="just"/>
            <a:r>
              <a:rPr lang="fr-FR" sz="1400" b="1" dirty="0">
                <a:solidFill>
                  <a:srgbClr val="FF0000"/>
                </a:solidFill>
              </a:rPr>
              <a:t>Activation :</a:t>
            </a:r>
          </a:p>
          <a:p>
            <a:pPr algn="just"/>
            <a:endParaRPr lang="fr-FR" sz="1400" b="1" dirty="0">
              <a:solidFill>
                <a:srgbClr val="FF0000"/>
              </a:solidFill>
            </a:endParaRPr>
          </a:p>
          <a:p>
            <a:pPr algn="just">
              <a:buFont typeface="Wingdings" pitchFamily="2" charset="2"/>
              <a:buChar char="Ø"/>
            </a:pPr>
            <a:r>
              <a:rPr lang="fr-FR" sz="1400" dirty="0"/>
              <a:t>   Suite à sa liaison à la surface d’un microorganisme, la MBL subit un</a:t>
            </a:r>
          </a:p>
          <a:p>
            <a:pPr algn="just"/>
            <a:r>
              <a:rPr lang="fr-FR" sz="1400" dirty="0"/>
              <a:t>      changement conformationnel, qui induit l’activation des MASPs</a:t>
            </a:r>
          </a:p>
          <a:p>
            <a:pPr algn="just">
              <a:buFont typeface="Wingdings" pitchFamily="2" charset="2"/>
              <a:buChar char="Ø"/>
            </a:pPr>
            <a:endParaRPr lang="fr-FR" sz="1400" dirty="0"/>
          </a:p>
          <a:p>
            <a:pPr algn="just">
              <a:buFont typeface="Wingdings" pitchFamily="2" charset="2"/>
              <a:buChar char="Ø"/>
            </a:pPr>
            <a:r>
              <a:rPr lang="fr-FR" sz="1400" dirty="0"/>
              <a:t>    La sérine protéase MASP-2 clive le C4  et le C2 (tout comme le C1s)</a:t>
            </a:r>
          </a:p>
          <a:p>
            <a:pPr algn="just"/>
            <a:r>
              <a:rPr lang="fr-FR" sz="1400" dirty="0"/>
              <a:t>        entraînant  la formation du complexe C4b2a, qui constitue une </a:t>
            </a:r>
          </a:p>
          <a:p>
            <a:pPr algn="just"/>
            <a:r>
              <a:rPr lang="fr-FR" sz="1400" dirty="0"/>
              <a:t>        C 3 convertase (similaire à celle de la voie classique).</a:t>
            </a:r>
          </a:p>
          <a:p>
            <a:pPr algn="just">
              <a:buFont typeface="Wingdings" pitchFamily="2" charset="2"/>
              <a:buChar char="Ø"/>
            </a:pPr>
            <a:endParaRPr lang="fr-FR" sz="1400" dirty="0"/>
          </a:p>
          <a:p>
            <a:pPr algn="just">
              <a:buFont typeface="Wingdings" pitchFamily="2" charset="2"/>
              <a:buChar char="Ø"/>
            </a:pPr>
            <a:r>
              <a:rPr lang="fr-FR" sz="1400" dirty="0"/>
              <a:t>    L’activation de la cascade suit alors le même cheminement  que </a:t>
            </a:r>
          </a:p>
          <a:p>
            <a:pPr algn="just"/>
            <a:r>
              <a:rPr lang="fr-FR" sz="1400" dirty="0"/>
              <a:t>        celui observé dans la voie classique.</a:t>
            </a:r>
          </a:p>
          <a:p>
            <a:pPr algn="just"/>
            <a:endParaRPr lang="fr-FR" sz="1400" dirty="0"/>
          </a:p>
          <a:p>
            <a:pPr algn="just"/>
            <a:endParaRPr lang="fr-FR" sz="1400" dirty="0"/>
          </a:p>
          <a:p>
            <a:pPr algn="just"/>
            <a:r>
              <a:rPr lang="fr-FR" sz="1400" dirty="0"/>
              <a:t>    </a:t>
            </a:r>
          </a:p>
        </p:txBody>
      </p:sp>
      <p:pic>
        <p:nvPicPr>
          <p:cNvPr id="7" name="Picture 2"/>
          <p:cNvPicPr>
            <a:picLocks noChangeAspect="1" noChangeArrowheads="1"/>
          </p:cNvPicPr>
          <p:nvPr/>
        </p:nvPicPr>
        <p:blipFill>
          <a:blip r:embed="rId3"/>
          <a:srcRect/>
          <a:stretch>
            <a:fillRect/>
          </a:stretch>
        </p:blipFill>
        <p:spPr bwMode="auto">
          <a:xfrm>
            <a:off x="6084168" y="1196752"/>
            <a:ext cx="2936103" cy="4964453"/>
          </a:xfrm>
          <a:prstGeom prst="rect">
            <a:avLst/>
          </a:prstGeom>
          <a:noFill/>
          <a:ln w="9525">
            <a:noFill/>
            <a:miter lim="800000"/>
            <a:headEnd/>
            <a:tailEnd/>
          </a:ln>
          <a:effectLst/>
        </p:spPr>
      </p:pic>
      <p:cxnSp>
        <p:nvCxnSpPr>
          <p:cNvPr id="9" name="Connecteur droit avec flèche 8"/>
          <p:cNvCxnSpPr/>
          <p:nvPr/>
        </p:nvCxnSpPr>
        <p:spPr>
          <a:xfrm>
            <a:off x="331758" y="116045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0" name="Connecteur droit avec flèche 9"/>
          <p:cNvCxnSpPr/>
          <p:nvPr/>
        </p:nvCxnSpPr>
        <p:spPr>
          <a:xfrm>
            <a:off x="311120" y="221773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1" name="Connecteur droit avec flèche 10"/>
          <p:cNvCxnSpPr/>
          <p:nvPr/>
        </p:nvCxnSpPr>
        <p:spPr>
          <a:xfrm>
            <a:off x="344458" y="376396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928934"/>
            <a:ext cx="9144000"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683274" y="3143248"/>
            <a:ext cx="7889254" cy="400110"/>
          </a:xfrm>
          <a:prstGeom prst="rect">
            <a:avLst/>
          </a:prstGeom>
        </p:spPr>
        <p:txBody>
          <a:bodyPr wrap="square">
            <a:spAutoFit/>
          </a:bodyPr>
          <a:lstStyle/>
          <a:p>
            <a:pPr marL="342900" indent="-342900" algn="ctr"/>
            <a:r>
              <a:rPr lang="fr-FR" sz="2000" dirty="0">
                <a:solidFill>
                  <a:schemeClr val="bg1"/>
                </a:solidFill>
                <a:effectLst>
                  <a:outerShdw blurRad="38100" dist="38100" dir="2700000" algn="tl">
                    <a:srgbClr val="000000">
                      <a:alpha val="43137"/>
                    </a:srgbClr>
                  </a:outerShdw>
                  <a:reflection blurRad="6350" stA="55000" endA="300" endPos="45500" dir="5400000" sy="-100000" algn="bl" rotWithShape="0"/>
                </a:effectLst>
              </a:rPr>
              <a:t>IV.   CONTRÔLE DE L’ACTIVATION DU SYSTÈME DU COMPLEMENT</a:t>
            </a: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71472" y="900094"/>
            <a:ext cx="8215338" cy="1246495"/>
          </a:xfrm>
          <a:prstGeom prst="rect">
            <a:avLst/>
          </a:prstGeom>
          <a:noFill/>
        </p:spPr>
        <p:txBody>
          <a:bodyPr wrap="square" rtlCol="0">
            <a:spAutoFit/>
          </a:bodyPr>
          <a:lstStyle/>
          <a:p>
            <a:r>
              <a:rPr lang="fr-FR" sz="1400" dirty="0"/>
              <a:t>Bien que le complément soit efficace dans l’élimination d’agents étrangers, son activation doit être régulée afin d’éviter  son emballement  pouvant engendrer il peut engendrer des dommages aux cellules de l’hôte.</a:t>
            </a:r>
          </a:p>
          <a:p>
            <a:endParaRPr lang="fr-FR" sz="1400" dirty="0"/>
          </a:p>
          <a:p>
            <a:r>
              <a:rPr lang="fr-FR" sz="1400" dirty="0"/>
              <a:t>Deux types de molécules, en intervenant à différents niveaux, visent à bloquer les effets indésirables de cette activation  :</a:t>
            </a:r>
          </a:p>
          <a:p>
            <a:endParaRPr lang="fr-FR" sz="500" dirty="0"/>
          </a:p>
        </p:txBody>
      </p:sp>
      <p:sp>
        <p:nvSpPr>
          <p:cNvPr id="5" name="ZoneTexte 4"/>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Mécanismes de contrôle</a:t>
            </a:r>
          </a:p>
        </p:txBody>
      </p:sp>
      <p:cxnSp>
        <p:nvCxnSpPr>
          <p:cNvPr id="4" name="Connecteur droit avec flèche 3"/>
          <p:cNvCxnSpPr/>
          <p:nvPr/>
        </p:nvCxnSpPr>
        <p:spPr>
          <a:xfrm>
            <a:off x="395258" y="104297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 name="Connecteur droit avec flèche 5"/>
          <p:cNvCxnSpPr/>
          <p:nvPr/>
        </p:nvCxnSpPr>
        <p:spPr>
          <a:xfrm>
            <a:off x="395258" y="1684324"/>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graphicFrame>
        <p:nvGraphicFramePr>
          <p:cNvPr id="9" name="Tableau 8"/>
          <p:cNvGraphicFramePr>
            <a:graphicFrameLocks noGrp="1"/>
          </p:cNvGraphicFramePr>
          <p:nvPr/>
        </p:nvGraphicFramePr>
        <p:xfrm>
          <a:off x="1000100" y="2714620"/>
          <a:ext cx="6977091" cy="2656840"/>
        </p:xfrm>
        <a:graphic>
          <a:graphicData uri="http://schemas.openxmlformats.org/drawingml/2006/table">
            <a:tbl>
              <a:tblPr firstRow="1" bandRow="1">
                <a:tableStyleId>{FABFCF23-3B69-468F-B69F-88F6DE6A72F2}</a:tableStyleId>
              </a:tblPr>
              <a:tblGrid>
                <a:gridCol w="2325697">
                  <a:extLst>
                    <a:ext uri="{9D8B030D-6E8A-4147-A177-3AD203B41FA5}">
                      <a16:colId xmlns:a16="http://schemas.microsoft.com/office/drawing/2014/main" val="20000"/>
                    </a:ext>
                  </a:extLst>
                </a:gridCol>
                <a:gridCol w="2325697">
                  <a:extLst>
                    <a:ext uri="{9D8B030D-6E8A-4147-A177-3AD203B41FA5}">
                      <a16:colId xmlns:a16="http://schemas.microsoft.com/office/drawing/2014/main" val="20001"/>
                    </a:ext>
                  </a:extLst>
                </a:gridCol>
                <a:gridCol w="2325697">
                  <a:extLst>
                    <a:ext uri="{9D8B030D-6E8A-4147-A177-3AD203B41FA5}">
                      <a16:colId xmlns:a16="http://schemas.microsoft.com/office/drawing/2014/main" val="20002"/>
                    </a:ext>
                  </a:extLst>
                </a:gridCol>
              </a:tblGrid>
              <a:tr h="370840">
                <a:tc>
                  <a:txBody>
                    <a:bodyPr/>
                    <a:lstStyle/>
                    <a:p>
                      <a:pPr algn="l"/>
                      <a:r>
                        <a:rPr lang="fr-FR" sz="1400" dirty="0"/>
                        <a:t>Mécanisme</a:t>
                      </a:r>
                    </a:p>
                  </a:txBody>
                  <a:tcPr/>
                </a:tc>
                <a:tc>
                  <a:txBody>
                    <a:bodyPr/>
                    <a:lstStyle/>
                    <a:p>
                      <a:pPr algn="ctr"/>
                      <a:r>
                        <a:rPr lang="fr-FR" sz="1400" dirty="0"/>
                        <a:t>Protéines plasmatiques</a:t>
                      </a:r>
                    </a:p>
                  </a:txBody>
                  <a:tcPr/>
                </a:tc>
                <a:tc>
                  <a:txBody>
                    <a:bodyPr/>
                    <a:lstStyle/>
                    <a:p>
                      <a:pPr algn="ctr"/>
                      <a:r>
                        <a:rPr lang="fr-FR" sz="1400" dirty="0"/>
                        <a:t>Récepteurs membranaires</a:t>
                      </a:r>
                    </a:p>
                  </a:txBody>
                  <a:tcPr/>
                </a:tc>
                <a:extLst>
                  <a:ext uri="{0D108BD9-81ED-4DB2-BD59-A6C34878D82A}">
                    <a16:rowId xmlns:a16="http://schemas.microsoft.com/office/drawing/2014/main" val="10000"/>
                  </a:ext>
                </a:extLst>
              </a:tr>
              <a:tr h="370840">
                <a:tc>
                  <a:txBody>
                    <a:bodyPr/>
                    <a:lstStyle/>
                    <a:p>
                      <a:pPr algn="l"/>
                      <a:r>
                        <a:rPr lang="fr-FR" sz="1400" b="1" dirty="0"/>
                        <a:t>Empêcher l’activation</a:t>
                      </a:r>
                      <a:endParaRPr lang="fr-FR" sz="1400" dirty="0"/>
                    </a:p>
                  </a:txBody>
                  <a:tcPr/>
                </a:tc>
                <a:tc>
                  <a:txBody>
                    <a:bodyPr/>
                    <a:lstStyle/>
                    <a:p>
                      <a:pPr algn="ctr"/>
                      <a:r>
                        <a:rPr lang="fr-FR" sz="1400" dirty="0"/>
                        <a:t>Inhibiteur de la C1 estérase</a:t>
                      </a:r>
                    </a:p>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t>Facteur H </a:t>
                      </a:r>
                    </a:p>
                    <a:p>
                      <a:pPr algn="ctr"/>
                      <a:r>
                        <a:rPr lang="fr-FR" sz="1400" dirty="0"/>
                        <a:t> </a:t>
                      </a:r>
                    </a:p>
                  </a:txBody>
                  <a:tcPr/>
                </a:tc>
                <a:tc>
                  <a:txBody>
                    <a:bodyPr/>
                    <a:lstStyle/>
                    <a:p>
                      <a:pPr algn="ctr"/>
                      <a:endParaRPr lang="fr-FR" sz="1400" dirty="0"/>
                    </a:p>
                  </a:txBody>
                  <a:tcPr/>
                </a:tc>
                <a:extLst>
                  <a:ext uri="{0D108BD9-81ED-4DB2-BD59-A6C34878D82A}">
                    <a16:rowId xmlns:a16="http://schemas.microsoft.com/office/drawing/2014/main" val="10001"/>
                  </a:ext>
                </a:extLst>
              </a:tr>
              <a:tr h="370840">
                <a:tc>
                  <a:txBody>
                    <a:bodyPr/>
                    <a:lstStyle/>
                    <a:p>
                      <a:pPr algn="l"/>
                      <a:r>
                        <a:rPr lang="fr-FR" sz="1400" b="1" dirty="0"/>
                        <a:t> Limiter l’activation</a:t>
                      </a:r>
                      <a:endParaRPr lang="fr-FR" sz="1400" dirty="0"/>
                    </a:p>
                  </a:txBody>
                  <a:tcPr/>
                </a:tc>
                <a:tc>
                  <a:txBody>
                    <a:bodyPr/>
                    <a:lstStyle/>
                    <a:p>
                      <a:pPr algn="ctr"/>
                      <a:r>
                        <a:rPr lang="fr-FR" sz="1400" dirty="0"/>
                        <a:t> Facteur I</a:t>
                      </a:r>
                    </a:p>
                  </a:txBody>
                  <a:tcPr/>
                </a:tc>
                <a:tc>
                  <a:txBody>
                    <a:bodyPr/>
                    <a:lstStyle/>
                    <a:p>
                      <a:pPr algn="ctr"/>
                      <a:r>
                        <a:rPr lang="fr-FR" sz="1400" dirty="0"/>
                        <a:t>DAF, MCP,CR1</a:t>
                      </a:r>
                    </a:p>
                    <a:p>
                      <a:pPr algn="ctr"/>
                      <a:r>
                        <a:rPr lang="fr-FR" sz="1400" dirty="0"/>
                        <a:t> </a:t>
                      </a:r>
                    </a:p>
                  </a:txBody>
                  <a:tcPr/>
                </a:tc>
                <a:extLst>
                  <a:ext uri="{0D108BD9-81ED-4DB2-BD59-A6C34878D82A}">
                    <a16:rowId xmlns:a16="http://schemas.microsoft.com/office/drawing/2014/main" val="10002"/>
                  </a:ext>
                </a:extLst>
              </a:tr>
              <a:tr h="370840">
                <a:tc>
                  <a:txBody>
                    <a:bodyPr/>
                    <a:lstStyle/>
                    <a:p>
                      <a:pPr algn="l"/>
                      <a:r>
                        <a:rPr lang="fr-FR" sz="1400" b="1" dirty="0"/>
                        <a:t>Limiter l’activité des anaphylatoxines </a:t>
                      </a:r>
                      <a:endParaRPr lang="fr-FR" sz="1400" dirty="0"/>
                    </a:p>
                  </a:txBody>
                  <a:tcPr/>
                </a:tc>
                <a:tc>
                  <a:txBody>
                    <a:bodyPr/>
                    <a:lstStyle/>
                    <a:p>
                      <a:pPr algn="ctr"/>
                      <a:r>
                        <a:rPr lang="fr-FR" sz="1400"/>
                        <a:t>Carboxypeptidase </a:t>
                      </a:r>
                      <a:r>
                        <a:rPr lang="fr-FR" sz="1400" dirty="0"/>
                        <a:t>N</a:t>
                      </a:r>
                    </a:p>
                  </a:txBody>
                  <a:tcPr/>
                </a:tc>
                <a:tc>
                  <a:txBody>
                    <a:bodyPr/>
                    <a:lstStyle/>
                    <a:p>
                      <a:pPr algn="ctr"/>
                      <a:endParaRPr lang="fr-FR" sz="1400" dirty="0"/>
                    </a:p>
                  </a:txBody>
                  <a:tcPr/>
                </a:tc>
                <a:extLst>
                  <a:ext uri="{0D108BD9-81ED-4DB2-BD59-A6C34878D82A}">
                    <a16:rowId xmlns:a16="http://schemas.microsoft.com/office/drawing/2014/main" val="10003"/>
                  </a:ext>
                </a:extLst>
              </a:tr>
              <a:tr h="370840">
                <a:tc>
                  <a:txBody>
                    <a:bodyPr/>
                    <a:lstStyle/>
                    <a:p>
                      <a:pPr algn="l"/>
                      <a:r>
                        <a:rPr lang="fr-FR" sz="1400" b="1" dirty="0"/>
                        <a:t> Contrôler la formation du  </a:t>
                      </a:r>
                    </a:p>
                    <a:p>
                      <a:pPr algn="l"/>
                      <a:r>
                        <a:rPr lang="fr-FR" sz="1400" b="1" baseline="0" dirty="0"/>
                        <a:t>  </a:t>
                      </a:r>
                      <a:r>
                        <a:rPr lang="fr-FR" sz="1400" b="1" dirty="0"/>
                        <a:t>MAC </a:t>
                      </a:r>
                      <a:endParaRPr lang="fr-FR" sz="1400" dirty="0"/>
                    </a:p>
                  </a:txBody>
                  <a:tcPr/>
                </a:tc>
                <a:tc>
                  <a:txBody>
                    <a:bodyPr/>
                    <a:lstStyle/>
                    <a:p>
                      <a:pPr algn="ctr"/>
                      <a:r>
                        <a:rPr lang="fr-FR" sz="1400" dirty="0" err="1"/>
                        <a:t>Vitronectine</a:t>
                      </a:r>
                      <a:endParaRPr lang="fr-FR" sz="1400" dirty="0"/>
                    </a:p>
                    <a:p>
                      <a:pPr algn="ctr"/>
                      <a:r>
                        <a:rPr lang="fr-FR" sz="1400" dirty="0" err="1"/>
                        <a:t>Clusterine</a:t>
                      </a:r>
                      <a:r>
                        <a:rPr lang="fr-FR" sz="1400" dirty="0"/>
                        <a:t> </a:t>
                      </a:r>
                    </a:p>
                  </a:txBody>
                  <a:tcPr/>
                </a:tc>
                <a:tc>
                  <a:txBody>
                    <a:bodyPr/>
                    <a:lstStyle/>
                    <a:p>
                      <a:pPr algn="ctr"/>
                      <a:r>
                        <a:rPr lang="fr-FR" sz="1400" dirty="0"/>
                        <a:t>HRF (CD59).</a:t>
                      </a:r>
                    </a:p>
                  </a:txBody>
                  <a:tcPr/>
                </a:tc>
                <a:extLst>
                  <a:ext uri="{0D108BD9-81ED-4DB2-BD59-A6C34878D82A}">
                    <a16:rowId xmlns:a16="http://schemas.microsoft.com/office/drawing/2014/main" val="10004"/>
                  </a:ext>
                </a:extLst>
              </a:tr>
            </a:tbl>
          </a:graphicData>
        </a:graphic>
      </p:graphicFrame>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42910" y="1071546"/>
            <a:ext cx="8215338" cy="523220"/>
          </a:xfrm>
          <a:prstGeom prst="rect">
            <a:avLst/>
          </a:prstGeom>
          <a:noFill/>
        </p:spPr>
        <p:txBody>
          <a:bodyPr wrap="square" rtlCol="0">
            <a:spAutoFit/>
          </a:bodyPr>
          <a:lstStyle/>
          <a:p>
            <a:r>
              <a:rPr lang="fr-FR" sz="1400" dirty="0"/>
              <a:t> </a:t>
            </a:r>
          </a:p>
          <a:p>
            <a:endParaRPr lang="fr-FR" sz="1400" dirty="0"/>
          </a:p>
        </p:txBody>
      </p:sp>
      <p:sp>
        <p:nvSpPr>
          <p:cNvPr id="5" name="ZoneTexte 4"/>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Les protéines solubles </a:t>
            </a:r>
          </a:p>
        </p:txBody>
      </p:sp>
      <p:graphicFrame>
        <p:nvGraphicFramePr>
          <p:cNvPr id="10" name="Tableau 9"/>
          <p:cNvGraphicFramePr>
            <a:graphicFrameLocks noGrp="1"/>
          </p:cNvGraphicFramePr>
          <p:nvPr/>
        </p:nvGraphicFramePr>
        <p:xfrm>
          <a:off x="428596" y="1142980"/>
          <a:ext cx="8358246" cy="4857788"/>
        </p:xfrm>
        <a:graphic>
          <a:graphicData uri="http://schemas.openxmlformats.org/drawingml/2006/table">
            <a:tbl>
              <a:tblPr firstRow="1" bandRow="1">
                <a:tableStyleId>{5C22544A-7EE6-4342-B048-85BDC9FD1C3A}</a:tableStyleId>
              </a:tblPr>
              <a:tblGrid>
                <a:gridCol w="3422901">
                  <a:extLst>
                    <a:ext uri="{9D8B030D-6E8A-4147-A177-3AD203B41FA5}">
                      <a16:colId xmlns:a16="http://schemas.microsoft.com/office/drawing/2014/main" val="20000"/>
                    </a:ext>
                  </a:extLst>
                </a:gridCol>
                <a:gridCol w="4935345">
                  <a:extLst>
                    <a:ext uri="{9D8B030D-6E8A-4147-A177-3AD203B41FA5}">
                      <a16:colId xmlns:a16="http://schemas.microsoft.com/office/drawing/2014/main" val="20001"/>
                    </a:ext>
                  </a:extLst>
                </a:gridCol>
              </a:tblGrid>
              <a:tr h="453933">
                <a:tc>
                  <a:txBody>
                    <a:bodyPr/>
                    <a:lstStyle/>
                    <a:p>
                      <a:pPr algn="ctr"/>
                      <a:r>
                        <a:rPr lang="fr-FR" sz="1400" dirty="0"/>
                        <a:t>Molécule</a:t>
                      </a:r>
                    </a:p>
                  </a:txBody>
                  <a:tcPr/>
                </a:tc>
                <a:tc>
                  <a:txBody>
                    <a:bodyPr/>
                    <a:lstStyle/>
                    <a:p>
                      <a:pPr algn="ctr"/>
                      <a:r>
                        <a:rPr lang="fr-FR" sz="1400" dirty="0"/>
                        <a:t>Rôle</a:t>
                      </a:r>
                    </a:p>
                  </a:txBody>
                  <a:tcPr/>
                </a:tc>
                <a:extLst>
                  <a:ext uri="{0D108BD9-81ED-4DB2-BD59-A6C34878D82A}">
                    <a16:rowId xmlns:a16="http://schemas.microsoft.com/office/drawing/2014/main" val="10000"/>
                  </a:ext>
                </a:extLst>
              </a:tr>
              <a:tr h="6912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t>Inhibiteur de la C1 estérase ou C1 inhibiteur</a:t>
                      </a:r>
                    </a:p>
                    <a:p>
                      <a:r>
                        <a:rPr lang="fr-FR" sz="1200" b="1" dirty="0"/>
                        <a:t>(C1Inh)</a:t>
                      </a:r>
                    </a:p>
                  </a:txBody>
                  <a:tcPr/>
                </a:tc>
                <a:tc>
                  <a:txBody>
                    <a:bodyPr/>
                    <a:lstStyle/>
                    <a:p>
                      <a:r>
                        <a:rPr lang="fr-FR" sz="1200" dirty="0"/>
                        <a:t>→ Empêche l’activation spontanée de la voie classique et</a:t>
                      </a:r>
                    </a:p>
                    <a:p>
                      <a:r>
                        <a:rPr lang="fr-FR" sz="1200" dirty="0"/>
                        <a:t>    des lectines  en se liant aux enzymes C1r et C1s  MASPs </a:t>
                      </a:r>
                    </a:p>
                  </a:txBody>
                  <a:tcPr/>
                </a:tc>
                <a:extLst>
                  <a:ext uri="{0D108BD9-81ED-4DB2-BD59-A6C34878D82A}">
                    <a16:rowId xmlns:a16="http://schemas.microsoft.com/office/drawing/2014/main" val="10001"/>
                  </a:ext>
                </a:extLst>
              </a:tr>
              <a:tr h="1011308">
                <a:tc>
                  <a:txBody>
                    <a:bodyPr/>
                    <a:lstStyle/>
                    <a:p>
                      <a:r>
                        <a:rPr lang="fr-FR" sz="1200" b="1" dirty="0"/>
                        <a:t>C4b-</a:t>
                      </a:r>
                      <a:r>
                        <a:rPr lang="fr-FR" sz="1200" b="1" dirty="0" err="1"/>
                        <a:t>binding</a:t>
                      </a:r>
                      <a:r>
                        <a:rPr lang="fr-FR" sz="1200" b="1" dirty="0"/>
                        <a:t> </a:t>
                      </a:r>
                      <a:r>
                        <a:rPr lang="fr-FR" sz="1200" b="1" dirty="0" err="1"/>
                        <a:t>protein</a:t>
                      </a:r>
                      <a:r>
                        <a:rPr lang="fr-FR" sz="1200" b="1" dirty="0"/>
                        <a:t> (C4BP)</a:t>
                      </a:r>
                      <a:endParaRPr lang="fr-FR" sz="1200" dirty="0"/>
                    </a:p>
                  </a:txBody>
                  <a:tcPr/>
                </a:tc>
                <a:tc>
                  <a:txBody>
                    <a:bodyPr/>
                    <a:lstStyle/>
                    <a:p>
                      <a:r>
                        <a:rPr lang="fr-FR" sz="1200" dirty="0"/>
                        <a:t>→ Sert de cofacteur au facteur I  qui clive le C4b en  </a:t>
                      </a:r>
                    </a:p>
                    <a:p>
                      <a:r>
                        <a:rPr lang="fr-FR" sz="1200" dirty="0"/>
                        <a:t>     fragments inactifs (C4c et C4d) = protéine régulatrice des voies </a:t>
                      </a:r>
                    </a:p>
                    <a:p>
                      <a:r>
                        <a:rPr lang="fr-FR" sz="1200" dirty="0"/>
                        <a:t>     classique et  des lectines.</a:t>
                      </a:r>
                    </a:p>
                    <a:p>
                      <a:r>
                        <a:rPr lang="fr-FR" sz="1200" dirty="0"/>
                        <a:t>→ Accélère la dissociation de la C3 convertase de la voie classique.</a:t>
                      </a:r>
                    </a:p>
                  </a:txBody>
                  <a:tcPr/>
                </a:tc>
                <a:extLst>
                  <a:ext uri="{0D108BD9-81ED-4DB2-BD59-A6C34878D82A}">
                    <a16:rowId xmlns:a16="http://schemas.microsoft.com/office/drawing/2014/main" val="10002"/>
                  </a:ext>
                </a:extLst>
              </a:tr>
              <a:tr h="1236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t>Facteur H</a:t>
                      </a:r>
                    </a:p>
                    <a:p>
                      <a:endParaRPr lang="fr-FR" dirty="0"/>
                    </a:p>
                  </a:txBody>
                  <a:tcPr/>
                </a:tc>
                <a:tc>
                  <a:txBody>
                    <a:bodyPr/>
                    <a:lstStyle/>
                    <a:p>
                      <a:r>
                        <a:rPr lang="fr-FR" sz="1200" dirty="0"/>
                        <a:t>→  Protéine régulatrice essentielle de la voie des lectines.</a:t>
                      </a:r>
                    </a:p>
                    <a:p>
                      <a:r>
                        <a:rPr lang="fr-FR" sz="1200" dirty="0"/>
                        <a:t>→  Se lie au fragment C3b et sert de cofacteur au facteur I pour la </a:t>
                      </a:r>
                    </a:p>
                    <a:p>
                      <a:r>
                        <a:rPr lang="fr-FR" sz="1200" dirty="0"/>
                        <a:t>      dégradation du C3b en fragments inactifs.</a:t>
                      </a:r>
                    </a:p>
                    <a:p>
                      <a:r>
                        <a:rPr lang="fr-FR" sz="1200" dirty="0"/>
                        <a:t>→  Accélère la dissociation du complexe C3bBb en circulation et à la </a:t>
                      </a:r>
                    </a:p>
                    <a:p>
                      <a:r>
                        <a:rPr lang="fr-FR" sz="1200" dirty="0"/>
                        <a:t>      surface des cellules de l’hôte, advenant une liaison non spécifique.  </a:t>
                      </a:r>
                      <a:endParaRPr lang="fr-FR" dirty="0"/>
                    </a:p>
                  </a:txBody>
                  <a:tcPr/>
                </a:tc>
                <a:extLst>
                  <a:ext uri="{0D108BD9-81ED-4DB2-BD59-A6C34878D82A}">
                    <a16:rowId xmlns:a16="http://schemas.microsoft.com/office/drawing/2014/main" val="10003"/>
                  </a:ext>
                </a:extLst>
              </a:tr>
              <a:tr h="1011308">
                <a:tc>
                  <a:txBody>
                    <a:bodyPr/>
                    <a:lstStyle/>
                    <a:p>
                      <a:r>
                        <a:rPr lang="fr-FR" sz="1200" b="1" dirty="0"/>
                        <a:t>Carboxypeptidase N </a:t>
                      </a:r>
                      <a:endParaRPr lang="fr-FR" sz="1200" dirty="0"/>
                    </a:p>
                  </a:txBody>
                  <a:tcPr/>
                </a:tc>
                <a:tc>
                  <a:txBody>
                    <a:bodyPr/>
                    <a:lstStyle/>
                    <a:p>
                      <a:r>
                        <a:rPr lang="fr-FR" sz="1200" dirty="0"/>
                        <a:t>→  Agit au niveau des C3a et C5a, libérés suite à la protéolyse du C3 et </a:t>
                      </a:r>
                    </a:p>
                    <a:p>
                      <a:r>
                        <a:rPr lang="fr-FR" sz="1200" dirty="0"/>
                        <a:t>     C5, afin de cliver l’arginine en C- terminale et ainsi inactiver tout ou </a:t>
                      </a:r>
                    </a:p>
                    <a:p>
                      <a:r>
                        <a:rPr lang="fr-FR" sz="1200" dirty="0"/>
                        <a:t>      partie de leur activité chimiotactique.</a:t>
                      </a:r>
                    </a:p>
                    <a:p>
                      <a:endParaRPr lang="fr-FR" sz="1200" dirty="0"/>
                    </a:p>
                  </a:txBody>
                  <a:tcPr/>
                </a:tc>
                <a:extLst>
                  <a:ext uri="{0D108BD9-81ED-4DB2-BD59-A6C34878D82A}">
                    <a16:rowId xmlns:a16="http://schemas.microsoft.com/office/drawing/2014/main" val="10004"/>
                  </a:ext>
                </a:extLst>
              </a:tr>
              <a:tr h="453933">
                <a:tc>
                  <a:txBody>
                    <a:bodyPr/>
                    <a:lstStyle/>
                    <a:p>
                      <a:r>
                        <a:rPr lang="fr-FR" sz="1200" b="1" dirty="0" err="1"/>
                        <a:t>Vitronectine</a:t>
                      </a:r>
                      <a:r>
                        <a:rPr lang="fr-FR" sz="1200" b="1" dirty="0"/>
                        <a:t> et </a:t>
                      </a:r>
                      <a:r>
                        <a:rPr lang="fr-FR" sz="1200" b="1" dirty="0" err="1"/>
                        <a:t>Clusterin</a:t>
                      </a:r>
                      <a:r>
                        <a:rPr lang="fr-FR" sz="1200" b="1" dirty="0"/>
                        <a:t> </a:t>
                      </a:r>
                      <a:endParaRPr lang="fr-FR" sz="1200" dirty="0"/>
                    </a:p>
                  </a:txBody>
                  <a:tcPr/>
                </a:tc>
                <a:tc>
                  <a:txBody>
                    <a:bodyPr/>
                    <a:lstStyle/>
                    <a:p>
                      <a:r>
                        <a:rPr lang="fr-FR" sz="1200" dirty="0"/>
                        <a:t>→  bloquent la formation du complexe d’attaque membranaire</a:t>
                      </a:r>
                    </a:p>
                  </a:txBody>
                  <a:tcPr/>
                </a:tc>
                <a:extLst>
                  <a:ext uri="{0D108BD9-81ED-4DB2-BD59-A6C34878D82A}">
                    <a16:rowId xmlns:a16="http://schemas.microsoft.com/office/drawing/2014/main" val="10005"/>
                  </a:ext>
                </a:extLst>
              </a:tr>
            </a:tbl>
          </a:graphicData>
        </a:graphic>
      </p:graphicFrame>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42942" y="1092720"/>
            <a:ext cx="8215338" cy="1169551"/>
          </a:xfrm>
          <a:prstGeom prst="rect">
            <a:avLst/>
          </a:prstGeom>
          <a:noFill/>
        </p:spPr>
        <p:txBody>
          <a:bodyPr wrap="square" rtlCol="0">
            <a:spAutoFit/>
          </a:bodyPr>
          <a:lstStyle/>
          <a:p>
            <a:endParaRPr lang="fr-FR" sz="1400" b="1" dirty="0"/>
          </a:p>
          <a:p>
            <a:endParaRPr lang="fr-FR" sz="1400" b="1" dirty="0"/>
          </a:p>
          <a:p>
            <a:endParaRPr lang="fr-FR" sz="1400" dirty="0"/>
          </a:p>
          <a:p>
            <a:r>
              <a:rPr lang="fr-FR" sz="1400" dirty="0"/>
              <a:t>     </a:t>
            </a:r>
          </a:p>
          <a:p>
            <a:endParaRPr lang="fr-FR" sz="1400" dirty="0"/>
          </a:p>
        </p:txBody>
      </p:sp>
      <p:sp>
        <p:nvSpPr>
          <p:cNvPr id="5" name="ZoneTexte 4"/>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Les récepteurs membranaires </a:t>
            </a:r>
          </a:p>
        </p:txBody>
      </p:sp>
      <p:graphicFrame>
        <p:nvGraphicFramePr>
          <p:cNvPr id="9" name="Tableau 8"/>
          <p:cNvGraphicFramePr>
            <a:graphicFrameLocks noGrp="1"/>
          </p:cNvGraphicFramePr>
          <p:nvPr/>
        </p:nvGraphicFramePr>
        <p:xfrm>
          <a:off x="461934" y="1089009"/>
          <a:ext cx="8215370" cy="5000659"/>
        </p:xfrm>
        <a:graphic>
          <a:graphicData uri="http://schemas.openxmlformats.org/drawingml/2006/table">
            <a:tbl>
              <a:tblPr firstRow="1" bandRow="1">
                <a:tableStyleId>{5C22544A-7EE6-4342-B048-85BDC9FD1C3A}</a:tableStyleId>
              </a:tblPr>
              <a:tblGrid>
                <a:gridCol w="3435518">
                  <a:extLst>
                    <a:ext uri="{9D8B030D-6E8A-4147-A177-3AD203B41FA5}">
                      <a16:colId xmlns:a16="http://schemas.microsoft.com/office/drawing/2014/main" val="20000"/>
                    </a:ext>
                  </a:extLst>
                </a:gridCol>
                <a:gridCol w="4779852">
                  <a:extLst>
                    <a:ext uri="{9D8B030D-6E8A-4147-A177-3AD203B41FA5}">
                      <a16:colId xmlns:a16="http://schemas.microsoft.com/office/drawing/2014/main" val="20001"/>
                    </a:ext>
                  </a:extLst>
                </a:gridCol>
              </a:tblGrid>
              <a:tr h="6594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t>Molécule  </a:t>
                      </a:r>
                    </a:p>
                    <a:p>
                      <a:endParaRPr lang="fr-FR"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t>Rôle</a:t>
                      </a:r>
                    </a:p>
                    <a:p>
                      <a:endParaRPr lang="fr-FR" sz="1400" dirty="0"/>
                    </a:p>
                  </a:txBody>
                  <a:tcPr/>
                </a:tc>
                <a:extLst>
                  <a:ext uri="{0D108BD9-81ED-4DB2-BD59-A6C34878D82A}">
                    <a16:rowId xmlns:a16="http://schemas.microsoft.com/office/drawing/2014/main" val="10000"/>
                  </a:ext>
                </a:extLst>
              </a:tr>
              <a:tr h="1745673">
                <a:tc>
                  <a:txBody>
                    <a:bodyPr/>
                    <a:lstStyle/>
                    <a:p>
                      <a:r>
                        <a:rPr lang="fr-FR" sz="1200" b="1" dirty="0"/>
                        <a:t>Récepteur de type 1 du complément </a:t>
                      </a:r>
                    </a:p>
                    <a:p>
                      <a:r>
                        <a:rPr lang="fr-FR" sz="1200" b="1" dirty="0"/>
                        <a:t>(CR1, CD35)</a:t>
                      </a:r>
                      <a:endParaRPr lang="fr-FR" sz="1200" dirty="0"/>
                    </a:p>
                  </a:txBody>
                  <a:tcPr/>
                </a:tc>
                <a:tc>
                  <a:txBody>
                    <a:bodyPr/>
                    <a:lstStyle/>
                    <a:p>
                      <a:r>
                        <a:rPr lang="fr-FR" sz="1200" dirty="0"/>
                        <a:t>→ Présent  à la surface des érythrocytes, monocytes/macrophages,  </a:t>
                      </a:r>
                    </a:p>
                    <a:p>
                      <a:r>
                        <a:rPr lang="fr-FR" sz="1200" dirty="0"/>
                        <a:t>     neutrophiles, éosinophiles, cellules dendritiques folliculaires,  </a:t>
                      </a:r>
                    </a:p>
                    <a:p>
                      <a:r>
                        <a:rPr lang="fr-FR" sz="1200" dirty="0"/>
                        <a:t>     lymphocytes B et  lymphocytes T activés.</a:t>
                      </a:r>
                    </a:p>
                    <a:p>
                      <a:r>
                        <a:rPr lang="fr-FR" sz="1200" dirty="0"/>
                        <a:t>→ Cofacteur du facteur I dans la dégradation des fragments C4b et </a:t>
                      </a:r>
                    </a:p>
                    <a:p>
                      <a:r>
                        <a:rPr lang="fr-FR" sz="1200" dirty="0"/>
                        <a:t>     C3b </a:t>
                      </a:r>
                    </a:p>
                    <a:p>
                      <a:r>
                        <a:rPr lang="fr-FR" sz="1200" dirty="0"/>
                        <a:t>→ Accélère la dissociation des C3 </a:t>
                      </a:r>
                      <a:r>
                        <a:rPr lang="fr-FR" sz="1200" dirty="0" err="1"/>
                        <a:t>convertases</a:t>
                      </a:r>
                      <a:r>
                        <a:rPr lang="fr-FR" sz="1200" dirty="0"/>
                        <a:t>  des voies classiques et </a:t>
                      </a:r>
                    </a:p>
                    <a:p>
                      <a:r>
                        <a:rPr lang="fr-FR" sz="1200" dirty="0"/>
                        <a:t>     alternes.</a:t>
                      </a:r>
                    </a:p>
                  </a:txBody>
                  <a:tcPr/>
                </a:tc>
                <a:extLst>
                  <a:ext uri="{0D108BD9-81ED-4DB2-BD59-A6C34878D82A}">
                    <a16:rowId xmlns:a16="http://schemas.microsoft.com/office/drawing/2014/main" val="10001"/>
                  </a:ext>
                </a:extLst>
              </a:tr>
              <a:tr h="868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t>Molécule membranaire cofacteur </a:t>
                      </a:r>
                      <a:r>
                        <a:rPr lang="fr-FR" sz="1200" b="1" dirty="0" err="1"/>
                        <a:t>protein</a:t>
                      </a:r>
                      <a:r>
                        <a:rPr lang="fr-FR" sz="1200" b="1" dirty="0"/>
                        <a:t> (MCP, CD46)</a:t>
                      </a:r>
                    </a:p>
                    <a:p>
                      <a:endParaRPr lang="fr-FR" sz="1200" dirty="0"/>
                    </a:p>
                  </a:txBody>
                  <a:tcPr/>
                </a:tc>
                <a:tc>
                  <a:txBody>
                    <a:bodyPr/>
                    <a:lstStyle/>
                    <a:p>
                      <a:r>
                        <a:rPr lang="fr-FR" sz="1200" dirty="0"/>
                        <a:t>→  Exprimée par une très grande variété de cellules.</a:t>
                      </a:r>
                    </a:p>
                    <a:p>
                      <a:r>
                        <a:rPr lang="fr-FR" sz="1200" dirty="0"/>
                        <a:t>→  Agit comme cofacteur au facteur I pour la dégradation des </a:t>
                      </a:r>
                    </a:p>
                    <a:p>
                      <a:r>
                        <a:rPr lang="fr-FR" sz="1200" dirty="0"/>
                        <a:t>      fragments C4b, C3b.</a:t>
                      </a:r>
                    </a:p>
                  </a:txBody>
                  <a:tcPr/>
                </a:tc>
                <a:extLst>
                  <a:ext uri="{0D108BD9-81ED-4DB2-BD59-A6C34878D82A}">
                    <a16:rowId xmlns:a16="http://schemas.microsoft.com/office/drawing/2014/main" val="10002"/>
                  </a:ext>
                </a:extLst>
              </a:tr>
              <a:tr h="8182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t>Molécule </a:t>
                      </a:r>
                      <a:r>
                        <a:rPr lang="fr-FR" sz="1200" b="1" dirty="0" err="1"/>
                        <a:t>decay</a:t>
                      </a:r>
                      <a:r>
                        <a:rPr lang="fr-FR" sz="1200" b="1" dirty="0"/>
                        <a:t>-</a:t>
                      </a:r>
                      <a:r>
                        <a:rPr lang="fr-FR" sz="1200" b="1" dirty="0" err="1"/>
                        <a:t>accelerating</a:t>
                      </a:r>
                      <a:r>
                        <a:rPr lang="fr-FR" sz="1200" b="1" dirty="0"/>
                        <a:t> factor</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t> (DAF, CD55)</a:t>
                      </a:r>
                      <a:endParaRPr lang="fr-FR" sz="1200" dirty="0"/>
                    </a:p>
                  </a:txBody>
                  <a:tcPr/>
                </a:tc>
                <a:tc>
                  <a:txBody>
                    <a:bodyPr/>
                    <a:lstStyle/>
                    <a:p>
                      <a:r>
                        <a:rPr lang="fr-FR" sz="1200" dirty="0"/>
                        <a:t>→  Exprimée sur une grande variété de cellules;</a:t>
                      </a:r>
                    </a:p>
                    <a:p>
                      <a:r>
                        <a:rPr lang="fr-FR" sz="1200" dirty="0"/>
                        <a:t>→  Accélère la dissociation des C3 </a:t>
                      </a:r>
                      <a:r>
                        <a:rPr lang="fr-FR" sz="1200" dirty="0" err="1"/>
                        <a:t>convertases</a:t>
                      </a:r>
                      <a:r>
                        <a:rPr lang="fr-FR" sz="1200" dirty="0"/>
                        <a:t> des voies classique et </a:t>
                      </a:r>
                    </a:p>
                    <a:p>
                      <a:r>
                        <a:rPr lang="fr-FR" sz="1200" dirty="0"/>
                        <a:t>      alterne.</a:t>
                      </a:r>
                    </a:p>
                  </a:txBody>
                  <a:tcPr/>
                </a:tc>
                <a:extLst>
                  <a:ext uri="{0D108BD9-81ED-4DB2-BD59-A6C34878D82A}">
                    <a16:rowId xmlns:a16="http://schemas.microsoft.com/office/drawing/2014/main" val="10003"/>
                  </a:ext>
                </a:extLst>
              </a:tr>
              <a:tr h="9092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t>Molécule CD59 (</a:t>
                      </a:r>
                      <a:r>
                        <a:rPr lang="fr-FR" sz="1200" b="1" dirty="0" err="1"/>
                        <a:t>protectine</a:t>
                      </a:r>
                      <a:r>
                        <a:rPr lang="fr-FR" sz="1200" b="1" dirty="0"/>
                        <a:t>, membrane </a:t>
                      </a:r>
                      <a:r>
                        <a:rPr lang="fr-FR" sz="1200" b="1" dirty="0" err="1"/>
                        <a:t>inhibitor</a:t>
                      </a:r>
                      <a:r>
                        <a:rPr lang="fr-FR" sz="1200" b="1" dirty="0"/>
                        <a:t> of </a:t>
                      </a:r>
                      <a:r>
                        <a:rPr lang="fr-FR" sz="1200" b="1" dirty="0" err="1"/>
                        <a:t>reactive</a:t>
                      </a:r>
                      <a:r>
                        <a:rPr lang="fr-FR" sz="1200" b="1" dirty="0"/>
                        <a:t> </a:t>
                      </a:r>
                      <a:r>
                        <a:rPr lang="fr-FR" sz="1200" b="1" dirty="0" err="1"/>
                        <a:t>lysis</a:t>
                      </a:r>
                      <a:r>
                        <a:rPr lang="fr-FR" sz="1200" b="1" dirty="0"/>
                        <a:t>)</a:t>
                      </a:r>
                      <a:endParaRPr lang="fr-FR" sz="1200" dirty="0"/>
                    </a:p>
                  </a:txBody>
                  <a:tcPr/>
                </a:tc>
                <a:tc>
                  <a:txBody>
                    <a:bodyPr/>
                    <a:lstStyle/>
                    <a:p>
                      <a:r>
                        <a:rPr lang="fr-FR" sz="1200" dirty="0"/>
                        <a:t>→  Retrouvée sur une grande variété de cellulaire.</a:t>
                      </a:r>
                    </a:p>
                    <a:p>
                      <a:r>
                        <a:rPr lang="fr-FR" sz="1200" dirty="0"/>
                        <a:t>→   Inhibe l’insertion duC9, par interférence avec le site de liaison </a:t>
                      </a:r>
                    </a:p>
                    <a:p>
                      <a:r>
                        <a:rPr lang="fr-FR" sz="1200" dirty="0"/>
                        <a:t>       retrouvé sur sur le composant C8.  </a:t>
                      </a:r>
                    </a:p>
                  </a:txBody>
                  <a:tcPr/>
                </a:tc>
                <a:extLst>
                  <a:ext uri="{0D108BD9-81ED-4DB2-BD59-A6C34878D82A}">
                    <a16:rowId xmlns:a16="http://schemas.microsoft.com/office/drawing/2014/main" val="10004"/>
                  </a:ext>
                </a:extLst>
              </a:tr>
            </a:tbl>
          </a:graphicData>
        </a:graphic>
      </p:graphicFrame>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928934"/>
            <a:ext cx="9144000"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683274" y="3143248"/>
            <a:ext cx="7889254" cy="400110"/>
          </a:xfrm>
          <a:prstGeom prst="rect">
            <a:avLst/>
          </a:prstGeom>
        </p:spPr>
        <p:txBody>
          <a:bodyPr wrap="square">
            <a:spAutoFit/>
          </a:bodyPr>
          <a:lstStyle/>
          <a:p>
            <a:pPr marL="342900" indent="-342900" algn="ctr"/>
            <a:r>
              <a:rPr lang="fr-FR" sz="2000" dirty="0">
                <a:solidFill>
                  <a:schemeClr val="bg1"/>
                </a:solidFill>
                <a:effectLst>
                  <a:outerShdw blurRad="38100" dist="38100" dir="2700000" algn="tl">
                    <a:srgbClr val="000000">
                      <a:alpha val="43137"/>
                    </a:srgbClr>
                  </a:outerShdw>
                  <a:reflection blurRad="6350" stA="55000" endA="300" endPos="45500" dir="5400000" sy="-100000" algn="bl" rotWithShape="0"/>
                </a:effectLst>
              </a:rPr>
              <a:t>V.   RÔLE DU COMPLEMENT</a:t>
            </a: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204788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928934"/>
            <a:ext cx="9144000"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683274" y="3143248"/>
            <a:ext cx="7889254" cy="400110"/>
          </a:xfrm>
          <a:prstGeom prst="rect">
            <a:avLst/>
          </a:prstGeom>
        </p:spPr>
        <p:txBody>
          <a:bodyPr wrap="square">
            <a:spAutoFit/>
          </a:bodyPr>
          <a:lstStyle/>
          <a:p>
            <a:pPr marL="342900" indent="-342900" algn="ctr"/>
            <a:r>
              <a:rPr lang="fr-FR" sz="2000" dirty="0">
                <a:solidFill>
                  <a:schemeClr val="bg1"/>
                </a:solidFill>
                <a:effectLst>
                  <a:outerShdw blurRad="38100" dist="38100" dir="2700000" algn="tl">
                    <a:srgbClr val="000000">
                      <a:alpha val="43137"/>
                    </a:srgbClr>
                  </a:outerShdw>
                  <a:reflection blurRad="6350" stA="55000" endA="300" endPos="45500" dir="5400000" sy="-100000" algn="bl" rotWithShape="0"/>
                </a:effectLst>
              </a:rPr>
              <a:t>II.   LES DIFFERENTS COMPOSANTS DU COMPLEMENT</a:t>
            </a: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e 45"/>
          <p:cNvGrpSpPr/>
          <p:nvPr/>
        </p:nvGrpSpPr>
        <p:grpSpPr>
          <a:xfrm>
            <a:off x="596903" y="2200390"/>
            <a:ext cx="8404254" cy="3871814"/>
            <a:chOff x="85341" y="785794"/>
            <a:chExt cx="9724228" cy="5315327"/>
          </a:xfrm>
        </p:grpSpPr>
        <p:sp>
          <p:nvSpPr>
            <p:cNvPr id="2" name="ZoneTexte 1"/>
            <p:cNvSpPr txBox="1"/>
            <p:nvPr/>
          </p:nvSpPr>
          <p:spPr>
            <a:xfrm>
              <a:off x="85341" y="3071811"/>
              <a:ext cx="2700708" cy="422524"/>
            </a:xfrm>
            <a:prstGeom prst="rect">
              <a:avLst/>
            </a:prstGeom>
            <a:solidFill>
              <a:schemeClr val="accent4">
                <a:lumMod val="60000"/>
                <a:lumOff val="40000"/>
              </a:schemeClr>
            </a:solidFill>
          </p:spPr>
          <p:txBody>
            <a:bodyPr wrap="square" rtlCol="0">
              <a:spAutoFit/>
            </a:bodyPr>
            <a:lstStyle/>
            <a:p>
              <a:r>
                <a:rPr lang="fr-FR" sz="1400" b="1" dirty="0">
                  <a:solidFill>
                    <a:schemeClr val="tx2"/>
                  </a:solidFill>
                </a:rPr>
                <a:t> Activation du complément</a:t>
              </a:r>
            </a:p>
          </p:txBody>
        </p:sp>
        <p:sp>
          <p:nvSpPr>
            <p:cNvPr id="3" name="ZoneTexte 2"/>
            <p:cNvSpPr txBox="1"/>
            <p:nvPr/>
          </p:nvSpPr>
          <p:spPr>
            <a:xfrm>
              <a:off x="3571868" y="785794"/>
              <a:ext cx="534293" cy="633786"/>
            </a:xfrm>
            <a:prstGeom prst="rect">
              <a:avLst/>
            </a:prstGeom>
            <a:noFill/>
          </p:spPr>
          <p:txBody>
            <a:bodyPr wrap="square" rtlCol="0">
              <a:spAutoFit/>
            </a:bodyPr>
            <a:lstStyle/>
            <a:p>
              <a:r>
                <a:rPr lang="fr-FR" sz="1200" dirty="0"/>
                <a:t>C3a</a:t>
              </a:r>
            </a:p>
            <a:p>
              <a:r>
                <a:rPr lang="fr-FR" sz="1200" dirty="0"/>
                <a:t>C5a</a:t>
              </a:r>
            </a:p>
          </p:txBody>
        </p:sp>
        <p:sp>
          <p:nvSpPr>
            <p:cNvPr id="4" name="ZoneTexte 3"/>
            <p:cNvSpPr txBox="1"/>
            <p:nvPr/>
          </p:nvSpPr>
          <p:spPr>
            <a:xfrm>
              <a:off x="3581392" y="1565964"/>
              <a:ext cx="719474" cy="1985861"/>
            </a:xfrm>
            <a:prstGeom prst="rect">
              <a:avLst/>
            </a:prstGeom>
            <a:noFill/>
          </p:spPr>
          <p:txBody>
            <a:bodyPr wrap="square" rtlCol="0">
              <a:spAutoFit/>
            </a:bodyPr>
            <a:lstStyle/>
            <a:p>
              <a:r>
                <a:rPr lang="fr-FR" sz="1200" dirty="0"/>
                <a:t>MBL</a:t>
              </a:r>
            </a:p>
            <a:p>
              <a:r>
                <a:rPr lang="fr-FR" sz="1200" dirty="0"/>
                <a:t>C1q</a:t>
              </a:r>
            </a:p>
            <a:p>
              <a:r>
                <a:rPr lang="fr-FR" sz="1200" dirty="0"/>
                <a:t>C4b</a:t>
              </a:r>
            </a:p>
            <a:p>
              <a:r>
                <a:rPr lang="fr-FR" sz="1200" dirty="0"/>
                <a:t>C3b</a:t>
              </a:r>
            </a:p>
            <a:p>
              <a:r>
                <a:rPr lang="fr-FR" sz="1200" dirty="0"/>
                <a:t>iC3b</a:t>
              </a:r>
            </a:p>
            <a:p>
              <a:r>
                <a:rPr lang="fr-FR" sz="1200" dirty="0"/>
                <a:t>C 3d</a:t>
              </a:r>
            </a:p>
            <a:p>
              <a:endParaRPr lang="fr-FR" sz="1400" dirty="0"/>
            </a:p>
          </p:txBody>
        </p:sp>
        <p:sp>
          <p:nvSpPr>
            <p:cNvPr id="5" name="ZoneTexte 4"/>
            <p:cNvSpPr txBox="1"/>
            <p:nvPr/>
          </p:nvSpPr>
          <p:spPr>
            <a:xfrm>
              <a:off x="3581392" y="3237840"/>
              <a:ext cx="776294" cy="380271"/>
            </a:xfrm>
            <a:prstGeom prst="rect">
              <a:avLst/>
            </a:prstGeom>
            <a:noFill/>
          </p:spPr>
          <p:txBody>
            <a:bodyPr wrap="square" rtlCol="0">
              <a:spAutoFit/>
            </a:bodyPr>
            <a:lstStyle/>
            <a:p>
              <a:r>
                <a:rPr lang="fr-FR" sz="1200" dirty="0"/>
                <a:t>C5b-9</a:t>
              </a:r>
            </a:p>
          </p:txBody>
        </p:sp>
        <p:sp>
          <p:nvSpPr>
            <p:cNvPr id="6" name="ZoneTexte 5"/>
            <p:cNvSpPr txBox="1"/>
            <p:nvPr/>
          </p:nvSpPr>
          <p:spPr>
            <a:xfrm>
              <a:off x="3581392" y="3856498"/>
              <a:ext cx="571504" cy="887300"/>
            </a:xfrm>
            <a:prstGeom prst="rect">
              <a:avLst/>
            </a:prstGeom>
            <a:noFill/>
          </p:spPr>
          <p:txBody>
            <a:bodyPr wrap="square" rtlCol="0">
              <a:spAutoFit/>
            </a:bodyPr>
            <a:lstStyle/>
            <a:p>
              <a:r>
                <a:rPr lang="fr-FR" sz="1200" dirty="0"/>
                <a:t>C4b</a:t>
              </a:r>
            </a:p>
            <a:p>
              <a:r>
                <a:rPr lang="fr-FR" sz="1200" dirty="0"/>
                <a:t>C3b</a:t>
              </a:r>
            </a:p>
            <a:p>
              <a:r>
                <a:rPr lang="fr-FR" sz="1200" dirty="0"/>
                <a:t>C3d</a:t>
              </a:r>
            </a:p>
          </p:txBody>
        </p:sp>
        <p:sp>
          <p:nvSpPr>
            <p:cNvPr id="7" name="ZoneTexte 6"/>
            <p:cNvSpPr txBox="1"/>
            <p:nvPr/>
          </p:nvSpPr>
          <p:spPr>
            <a:xfrm>
              <a:off x="3584568" y="5213821"/>
              <a:ext cx="571504" cy="887300"/>
            </a:xfrm>
            <a:prstGeom prst="rect">
              <a:avLst/>
            </a:prstGeom>
            <a:noFill/>
          </p:spPr>
          <p:txBody>
            <a:bodyPr wrap="square" rtlCol="0">
              <a:spAutoFit/>
            </a:bodyPr>
            <a:lstStyle/>
            <a:p>
              <a:r>
                <a:rPr lang="fr-FR" sz="1200" dirty="0"/>
                <a:t>C1q</a:t>
              </a:r>
            </a:p>
            <a:p>
              <a:r>
                <a:rPr lang="fr-FR" sz="1200" dirty="0"/>
                <a:t>C4b</a:t>
              </a:r>
            </a:p>
            <a:p>
              <a:r>
                <a:rPr lang="fr-FR" sz="1200" dirty="0"/>
                <a:t>C3d</a:t>
              </a:r>
            </a:p>
          </p:txBody>
        </p:sp>
        <p:cxnSp>
          <p:nvCxnSpPr>
            <p:cNvPr id="9" name="Connecteur droit 8"/>
            <p:cNvCxnSpPr/>
            <p:nvPr/>
          </p:nvCxnSpPr>
          <p:spPr>
            <a:xfrm rot="5400000">
              <a:off x="2070562" y="1468678"/>
              <a:ext cx="1971912" cy="1177647"/>
            </a:xfrm>
            <a:prstGeom prst="line">
              <a:avLst/>
            </a:prstGeom>
            <a:ln w="28575">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16200000" flipV="1">
              <a:off x="1963066" y="4077103"/>
              <a:ext cx="2302395" cy="1157215"/>
            </a:xfrm>
            <a:prstGeom prst="line">
              <a:avLst/>
            </a:prstGeom>
            <a:ln w="28575">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4060477" y="1038209"/>
              <a:ext cx="2665867" cy="1588"/>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4143372" y="5643578"/>
              <a:ext cx="396000" cy="1588"/>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flipV="1">
              <a:off x="4027178" y="4081725"/>
              <a:ext cx="356346" cy="260072"/>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4175999" y="3451592"/>
              <a:ext cx="583158" cy="1588"/>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4084592" y="2354944"/>
              <a:ext cx="916392" cy="1588"/>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6795917" y="857232"/>
              <a:ext cx="2857520" cy="464776"/>
            </a:xfrm>
            <a:prstGeom prst="rect">
              <a:avLst/>
            </a:prstGeom>
            <a:solidFill>
              <a:schemeClr val="tx2">
                <a:lumMod val="20000"/>
                <a:lumOff val="80000"/>
              </a:schemeClr>
            </a:solidFill>
            <a:ln>
              <a:solidFill>
                <a:schemeClr val="tx2"/>
              </a:solidFill>
            </a:ln>
          </p:spPr>
          <p:txBody>
            <a:bodyPr wrap="square" rtlCol="0">
              <a:spAutoFit/>
            </a:bodyPr>
            <a:lstStyle/>
            <a:p>
              <a:r>
                <a:rPr lang="fr-FR" sz="1600" b="1" dirty="0"/>
                <a:t> </a:t>
              </a:r>
              <a:r>
                <a:rPr lang="fr-FR" sz="1200" b="1" dirty="0">
                  <a:solidFill>
                    <a:schemeClr val="tx2"/>
                  </a:solidFill>
                </a:rPr>
                <a:t>Promotion de l’inflammation</a:t>
              </a:r>
            </a:p>
          </p:txBody>
        </p:sp>
        <p:sp>
          <p:nvSpPr>
            <p:cNvPr id="30" name="ZoneTexte 29"/>
            <p:cNvSpPr txBox="1"/>
            <p:nvPr/>
          </p:nvSpPr>
          <p:spPr>
            <a:xfrm>
              <a:off x="4980607" y="2141366"/>
              <a:ext cx="1357322" cy="422524"/>
            </a:xfrm>
            <a:prstGeom prst="rect">
              <a:avLst/>
            </a:prstGeom>
            <a:noFill/>
          </p:spPr>
          <p:txBody>
            <a:bodyPr wrap="square" rtlCol="0">
              <a:spAutoFit/>
            </a:bodyPr>
            <a:lstStyle/>
            <a:p>
              <a:r>
                <a:rPr lang="fr-FR" sz="1400" dirty="0"/>
                <a:t>Opsonisation</a:t>
              </a:r>
            </a:p>
          </p:txBody>
        </p:sp>
        <p:sp>
          <p:nvSpPr>
            <p:cNvPr id="31" name="ZoneTexte 30"/>
            <p:cNvSpPr txBox="1"/>
            <p:nvPr/>
          </p:nvSpPr>
          <p:spPr>
            <a:xfrm>
              <a:off x="4665879" y="3191931"/>
              <a:ext cx="2167999" cy="422524"/>
            </a:xfrm>
            <a:prstGeom prst="rect">
              <a:avLst/>
            </a:prstGeom>
            <a:noFill/>
          </p:spPr>
          <p:txBody>
            <a:bodyPr wrap="square" rtlCol="0">
              <a:spAutoFit/>
            </a:bodyPr>
            <a:lstStyle/>
            <a:p>
              <a:r>
                <a:rPr lang="fr-FR" sz="1400" dirty="0"/>
                <a:t> Lyse microbienne</a:t>
              </a:r>
            </a:p>
          </p:txBody>
        </p:sp>
        <p:sp>
          <p:nvSpPr>
            <p:cNvPr id="37" name="Accolade fermante 36"/>
            <p:cNvSpPr/>
            <p:nvPr/>
          </p:nvSpPr>
          <p:spPr>
            <a:xfrm>
              <a:off x="6421716" y="2312729"/>
              <a:ext cx="208271" cy="1136698"/>
            </a:xfrm>
            <a:prstGeom prst="rightBrace">
              <a:avLst>
                <a:gd name="adj1" fmla="val 8333"/>
                <a:gd name="adj2" fmla="val 50000"/>
              </a:avLst>
            </a:prstGeom>
            <a:ln w="28575">
              <a:solidFill>
                <a:schemeClr val="accent6"/>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8" name="ZoneTexte 37"/>
            <p:cNvSpPr txBox="1"/>
            <p:nvPr/>
          </p:nvSpPr>
          <p:spPr>
            <a:xfrm>
              <a:off x="6786119" y="2630987"/>
              <a:ext cx="2428892" cy="464776"/>
            </a:xfrm>
            <a:prstGeom prst="rect">
              <a:avLst/>
            </a:prstGeom>
            <a:solidFill>
              <a:schemeClr val="accent6"/>
            </a:solidFill>
            <a:ln>
              <a:solidFill>
                <a:schemeClr val="tx2"/>
              </a:solidFill>
            </a:ln>
          </p:spPr>
          <p:txBody>
            <a:bodyPr wrap="square" rtlCol="0">
              <a:spAutoFit/>
            </a:bodyPr>
            <a:lstStyle/>
            <a:p>
              <a:r>
                <a:rPr lang="fr-FR" sz="1600" b="1" dirty="0"/>
                <a:t> </a:t>
              </a:r>
              <a:r>
                <a:rPr lang="fr-FR" sz="1200" b="1" dirty="0">
                  <a:solidFill>
                    <a:schemeClr val="tx2"/>
                  </a:solidFill>
                </a:rPr>
                <a:t>Défense contre l’infection</a:t>
              </a:r>
            </a:p>
          </p:txBody>
        </p:sp>
        <p:sp>
          <p:nvSpPr>
            <p:cNvPr id="39" name="ZoneTexte 38"/>
            <p:cNvSpPr txBox="1"/>
            <p:nvPr/>
          </p:nvSpPr>
          <p:spPr>
            <a:xfrm>
              <a:off x="4383524" y="3747397"/>
              <a:ext cx="2285038" cy="633786"/>
            </a:xfrm>
            <a:prstGeom prst="rect">
              <a:avLst/>
            </a:prstGeom>
            <a:noFill/>
          </p:spPr>
          <p:txBody>
            <a:bodyPr wrap="square" rtlCol="0">
              <a:spAutoFit/>
            </a:bodyPr>
            <a:lstStyle/>
            <a:p>
              <a:r>
                <a:rPr lang="fr-FR" sz="1200" dirty="0"/>
                <a:t>Développement, d’anticorps spécifiques augmenté</a:t>
              </a:r>
            </a:p>
          </p:txBody>
        </p:sp>
        <p:sp>
          <p:nvSpPr>
            <p:cNvPr id="40" name="ZoneTexte 39"/>
            <p:cNvSpPr txBox="1"/>
            <p:nvPr/>
          </p:nvSpPr>
          <p:spPr>
            <a:xfrm>
              <a:off x="4383524" y="4335827"/>
              <a:ext cx="2143141" cy="633786"/>
            </a:xfrm>
            <a:prstGeom prst="rect">
              <a:avLst/>
            </a:prstGeom>
            <a:noFill/>
          </p:spPr>
          <p:txBody>
            <a:bodyPr wrap="square" rtlCol="0">
              <a:spAutoFit/>
            </a:bodyPr>
            <a:lstStyle/>
            <a:p>
              <a:r>
                <a:rPr lang="fr-FR" sz="1200" dirty="0"/>
                <a:t>Augmentation de la mémoire immune</a:t>
              </a:r>
            </a:p>
          </p:txBody>
        </p:sp>
        <p:sp>
          <p:nvSpPr>
            <p:cNvPr id="41" name="ZoneTexte 40"/>
            <p:cNvSpPr txBox="1"/>
            <p:nvPr/>
          </p:nvSpPr>
          <p:spPr>
            <a:xfrm>
              <a:off x="4571999" y="5343922"/>
              <a:ext cx="2143140" cy="646331"/>
            </a:xfrm>
            <a:prstGeom prst="rect">
              <a:avLst/>
            </a:prstGeom>
            <a:noFill/>
          </p:spPr>
          <p:txBody>
            <a:bodyPr wrap="square" rtlCol="0">
              <a:spAutoFit/>
            </a:bodyPr>
            <a:lstStyle/>
            <a:p>
              <a:r>
                <a:rPr lang="fr-FR" sz="1200" dirty="0"/>
                <a:t>Elimination des complexe immuns et des corps apoptotiques </a:t>
              </a:r>
            </a:p>
          </p:txBody>
        </p:sp>
        <p:sp>
          <p:nvSpPr>
            <p:cNvPr id="42" name="Accolade fermante 41"/>
            <p:cNvSpPr/>
            <p:nvPr/>
          </p:nvSpPr>
          <p:spPr>
            <a:xfrm>
              <a:off x="6581523" y="3936597"/>
              <a:ext cx="208271" cy="939013"/>
            </a:xfrm>
            <a:prstGeom prst="rightBrace">
              <a:avLst>
                <a:gd name="adj1" fmla="val 8333"/>
                <a:gd name="adj2" fmla="val 50000"/>
              </a:avLst>
            </a:prstGeom>
            <a:ln w="28575">
              <a:solidFill>
                <a:srgbClr val="00B05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3" name="ZoneTexte 42"/>
            <p:cNvSpPr txBox="1"/>
            <p:nvPr/>
          </p:nvSpPr>
          <p:spPr>
            <a:xfrm>
              <a:off x="6793809" y="4105047"/>
              <a:ext cx="3015760" cy="426925"/>
            </a:xfrm>
            <a:prstGeom prst="rect">
              <a:avLst/>
            </a:prstGeom>
            <a:solidFill>
              <a:srgbClr val="00B050"/>
            </a:solidFill>
            <a:ln>
              <a:solidFill>
                <a:srgbClr val="000000"/>
              </a:solidFill>
            </a:ln>
          </p:spPr>
          <p:txBody>
            <a:bodyPr wrap="square" rtlCol="0">
              <a:spAutoFit/>
            </a:bodyPr>
            <a:lstStyle/>
            <a:p>
              <a:pPr algn="ctr"/>
              <a:r>
                <a:rPr lang="fr-FR" sz="1400" b="1" dirty="0"/>
                <a:t>Lien avec l’immunité adaptative</a:t>
              </a:r>
              <a:endParaRPr lang="fr-FR" sz="1400" b="1" dirty="0">
                <a:solidFill>
                  <a:schemeClr val="tx2"/>
                </a:solidFill>
              </a:endParaRPr>
            </a:p>
          </p:txBody>
        </p:sp>
        <p:sp>
          <p:nvSpPr>
            <p:cNvPr id="44" name="Accolade fermante 43"/>
            <p:cNvSpPr/>
            <p:nvPr/>
          </p:nvSpPr>
          <p:spPr>
            <a:xfrm>
              <a:off x="6591422" y="5414620"/>
              <a:ext cx="166617" cy="642483"/>
            </a:xfrm>
            <a:prstGeom prst="rightBrace">
              <a:avLst>
                <a:gd name="adj1" fmla="val 8333"/>
                <a:gd name="adj2" fmla="val 50000"/>
              </a:avLst>
            </a:prstGeom>
            <a:ln w="28575">
              <a:solidFill>
                <a:schemeClr val="tx2"/>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5" name="ZoneTexte 44"/>
            <p:cNvSpPr txBox="1"/>
            <p:nvPr/>
          </p:nvSpPr>
          <p:spPr>
            <a:xfrm>
              <a:off x="6847593" y="5512692"/>
              <a:ext cx="2286015" cy="464776"/>
            </a:xfrm>
            <a:prstGeom prst="rect">
              <a:avLst/>
            </a:prstGeom>
            <a:solidFill>
              <a:srgbClr val="FFC000"/>
            </a:solidFill>
            <a:ln>
              <a:solidFill>
                <a:schemeClr val="tx2"/>
              </a:solidFill>
            </a:ln>
          </p:spPr>
          <p:txBody>
            <a:bodyPr wrap="square" rtlCol="0">
              <a:spAutoFit/>
            </a:bodyPr>
            <a:lstStyle/>
            <a:p>
              <a:r>
                <a:rPr lang="fr-FR" sz="1600" b="1" dirty="0"/>
                <a:t> </a:t>
              </a:r>
              <a:r>
                <a:rPr lang="fr-FR" sz="1200" b="1" dirty="0">
                  <a:solidFill>
                    <a:schemeClr val="tx2"/>
                  </a:solidFill>
                </a:rPr>
                <a:t>Elimination des déchets</a:t>
              </a:r>
            </a:p>
          </p:txBody>
        </p:sp>
      </p:grpSp>
      <p:sp>
        <p:nvSpPr>
          <p:cNvPr id="32" name="ZoneTexte 31"/>
          <p:cNvSpPr txBox="1"/>
          <p:nvPr/>
        </p:nvSpPr>
        <p:spPr>
          <a:xfrm>
            <a:off x="357158" y="214290"/>
            <a:ext cx="8358246" cy="1908215"/>
          </a:xfrm>
          <a:prstGeom prst="rect">
            <a:avLst/>
          </a:prstGeom>
          <a:solidFill>
            <a:schemeClr val="bg1">
              <a:lumMod val="85000"/>
            </a:schemeClr>
          </a:solidFill>
        </p:spPr>
        <p:txBody>
          <a:bodyPr wrap="square" rtlCol="0">
            <a:spAutoFit/>
          </a:bodyPr>
          <a:lstStyle/>
          <a:p>
            <a:r>
              <a:rPr lang="fr-FR" sz="1400" dirty="0"/>
              <a:t> </a:t>
            </a:r>
          </a:p>
          <a:p>
            <a:r>
              <a:rPr lang="fr-FR" sz="1400" b="1" dirty="0">
                <a:solidFill>
                  <a:srgbClr val="FF0000"/>
                </a:solidFill>
              </a:rPr>
              <a:t>      4 rôles majeurs : </a:t>
            </a:r>
          </a:p>
          <a:p>
            <a:endParaRPr lang="fr-FR" sz="500" dirty="0"/>
          </a:p>
          <a:p>
            <a:pPr lvl="1">
              <a:buFont typeface="Wingdings" pitchFamily="2" charset="2"/>
              <a:buChar char="Ø"/>
            </a:pPr>
            <a:r>
              <a:rPr lang="fr-FR" sz="1400" dirty="0"/>
              <a:t>   Défense contre l’infection (lyse cellulaire ; </a:t>
            </a:r>
            <a:r>
              <a:rPr lang="fr-FR" sz="1400" dirty="0" err="1"/>
              <a:t>opsonisation</a:t>
            </a:r>
            <a:r>
              <a:rPr lang="fr-FR" sz="1400" dirty="0"/>
              <a:t>).</a:t>
            </a:r>
          </a:p>
          <a:p>
            <a:pPr>
              <a:buFont typeface="Wingdings" pitchFamily="2" charset="2"/>
              <a:buChar char="Ø"/>
            </a:pPr>
            <a:endParaRPr lang="fr-FR" sz="500" dirty="0"/>
          </a:p>
          <a:p>
            <a:pPr lvl="1">
              <a:buFont typeface="Wingdings" pitchFamily="2" charset="2"/>
              <a:buChar char="Ø"/>
            </a:pPr>
            <a:r>
              <a:rPr lang="fr-FR" sz="1400" dirty="0"/>
              <a:t>   Elimination de complexes immuns et de corps </a:t>
            </a:r>
            <a:r>
              <a:rPr lang="fr-FR" sz="1400" dirty="0" err="1"/>
              <a:t>apoptotiques</a:t>
            </a:r>
            <a:r>
              <a:rPr lang="fr-FR" sz="1400" dirty="0"/>
              <a:t>.</a:t>
            </a:r>
          </a:p>
          <a:p>
            <a:pPr>
              <a:buFont typeface="Wingdings" pitchFamily="2" charset="2"/>
              <a:buChar char="Ø"/>
            </a:pPr>
            <a:endParaRPr lang="fr-FR" sz="500" dirty="0"/>
          </a:p>
          <a:p>
            <a:pPr lvl="1">
              <a:buFont typeface="Wingdings" pitchFamily="2" charset="2"/>
              <a:buChar char="Ø"/>
            </a:pPr>
            <a:r>
              <a:rPr lang="fr-FR" sz="1400" dirty="0"/>
              <a:t>   Rôle dans la réaction inflammatoire.</a:t>
            </a:r>
          </a:p>
          <a:p>
            <a:pPr>
              <a:buFont typeface="Wingdings" pitchFamily="2" charset="2"/>
              <a:buChar char="Ø"/>
            </a:pPr>
            <a:endParaRPr lang="fr-FR" sz="500" dirty="0"/>
          </a:p>
          <a:p>
            <a:pPr lvl="1">
              <a:buFont typeface="Wingdings" pitchFamily="2" charset="2"/>
              <a:buChar char="Ø"/>
            </a:pPr>
            <a:r>
              <a:rPr lang="fr-FR" sz="1400" dirty="0"/>
              <a:t>   Rôle d’interface entre l’immunité innée et l’immunité acquise.</a:t>
            </a:r>
          </a:p>
          <a:p>
            <a:endParaRPr lang="fr-FR" sz="1400" dirty="0"/>
          </a:p>
        </p:txBody>
      </p:sp>
      <p:cxnSp>
        <p:nvCxnSpPr>
          <p:cNvPr id="47" name="Connecteur droit avec flèche 46"/>
          <p:cNvCxnSpPr/>
          <p:nvPr/>
        </p:nvCxnSpPr>
        <p:spPr>
          <a:xfrm>
            <a:off x="4000496" y="4786322"/>
            <a:ext cx="324000" cy="214314"/>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 1.    Défense contre l’infection</a:t>
            </a:r>
          </a:p>
        </p:txBody>
      </p:sp>
      <p:sp>
        <p:nvSpPr>
          <p:cNvPr id="158" name="ZoneTexte 157"/>
          <p:cNvSpPr txBox="1"/>
          <p:nvPr/>
        </p:nvSpPr>
        <p:spPr>
          <a:xfrm>
            <a:off x="571472" y="1887530"/>
            <a:ext cx="4357718" cy="4401205"/>
          </a:xfrm>
          <a:prstGeom prst="rect">
            <a:avLst/>
          </a:prstGeom>
          <a:noFill/>
        </p:spPr>
        <p:txBody>
          <a:bodyPr wrap="square" rtlCol="0">
            <a:spAutoFit/>
          </a:bodyPr>
          <a:lstStyle/>
          <a:p>
            <a:pPr algn="just"/>
            <a:endParaRPr lang="fr-FR" sz="1400" dirty="0"/>
          </a:p>
          <a:p>
            <a:pPr algn="just"/>
            <a:r>
              <a:rPr lang="fr-FR" sz="1400" b="1" dirty="0">
                <a:solidFill>
                  <a:schemeClr val="tx2"/>
                </a:solidFill>
              </a:rPr>
              <a:t>Lyse cellulaire : </a:t>
            </a:r>
            <a:r>
              <a:rPr lang="fr-FR" sz="1400" dirty="0"/>
              <a:t>L’action lytique du complément  est due à la formation du complexe d’attaque membranaire.</a:t>
            </a:r>
          </a:p>
          <a:p>
            <a:pPr algn="just"/>
            <a:endParaRPr lang="fr-FR" sz="1400" dirty="0"/>
          </a:p>
          <a:p>
            <a:pPr algn="just"/>
            <a:r>
              <a:rPr lang="fr-FR" sz="1400" dirty="0"/>
              <a:t>Le complexe d’attaque membranaire est capable de lyser un large spectre de microorganismes ( bactéries gram- notamment, ex : </a:t>
            </a:r>
            <a:r>
              <a:rPr lang="fr-FR" sz="1400" i="1" dirty="0" err="1"/>
              <a:t>Neisseria</a:t>
            </a:r>
            <a:r>
              <a:rPr lang="fr-FR" sz="1400" dirty="0"/>
              <a:t>) </a:t>
            </a:r>
          </a:p>
          <a:p>
            <a:pPr algn="just"/>
            <a:endParaRPr lang="fr-FR" sz="1400" b="1" dirty="0">
              <a:solidFill>
                <a:schemeClr val="tx2"/>
              </a:solidFill>
            </a:endParaRPr>
          </a:p>
          <a:p>
            <a:pPr algn="just"/>
            <a:endParaRPr lang="fr-FR" sz="1400" b="1" dirty="0">
              <a:solidFill>
                <a:schemeClr val="tx2"/>
              </a:solidFill>
            </a:endParaRPr>
          </a:p>
          <a:p>
            <a:pPr algn="just"/>
            <a:endParaRPr lang="fr-FR" sz="1400" b="1" dirty="0">
              <a:solidFill>
                <a:schemeClr val="tx2"/>
              </a:solidFill>
            </a:endParaRPr>
          </a:p>
          <a:p>
            <a:pPr algn="just"/>
            <a:r>
              <a:rPr lang="fr-FR" sz="1400" b="1" dirty="0">
                <a:solidFill>
                  <a:schemeClr val="tx2"/>
                </a:solidFill>
              </a:rPr>
              <a:t>Opsonisation </a:t>
            </a:r>
            <a:r>
              <a:rPr lang="fr-FR" sz="1400" dirty="0">
                <a:solidFill>
                  <a:schemeClr val="tx2"/>
                </a:solidFill>
              </a:rPr>
              <a:t> : </a:t>
            </a:r>
            <a:r>
              <a:rPr lang="fr-FR" sz="1400" dirty="0"/>
              <a:t>le dépôt des fractions C3b, C4b, </a:t>
            </a:r>
            <a:r>
              <a:rPr lang="en-US" sz="1400" dirty="0"/>
              <a:t>iC3b, et C3dg (</a:t>
            </a:r>
            <a:r>
              <a:rPr lang="en-US" sz="1400" dirty="0" err="1"/>
              <a:t>appelées</a:t>
            </a:r>
            <a:r>
              <a:rPr lang="en-US" sz="1400" dirty="0"/>
              <a:t> opsonines) </a:t>
            </a:r>
            <a:r>
              <a:rPr lang="fr-FR" sz="1400" dirty="0"/>
              <a:t>à la surface des microorganismes (bactéries, virus, champignons, levures et certains protozoaires) suite à l’activation du complément,  </a:t>
            </a:r>
            <a:r>
              <a:rPr lang="en-US" sz="1400" dirty="0"/>
              <a:t>entraîne l’intensification de </a:t>
            </a:r>
            <a:r>
              <a:rPr lang="en-US" sz="1400" dirty="0" err="1"/>
              <a:t>leur</a:t>
            </a:r>
            <a:r>
              <a:rPr lang="en-US" sz="1400" dirty="0"/>
              <a:t> </a:t>
            </a:r>
            <a:r>
              <a:rPr lang="en-US" sz="1400" dirty="0" err="1"/>
              <a:t>phagocytose</a:t>
            </a:r>
            <a:r>
              <a:rPr lang="en-US" sz="1400" dirty="0"/>
              <a:t> </a:t>
            </a:r>
            <a:r>
              <a:rPr lang="fr-FR" sz="1400" dirty="0"/>
              <a:t>par les cellules phagocytaires (PN Mo et Macrophages) exprimant les récepteurs du complément CR1, CR3 et CR4. </a:t>
            </a:r>
          </a:p>
          <a:p>
            <a:pPr algn="just"/>
            <a:endParaRPr lang="fr-FR" sz="1400" dirty="0"/>
          </a:p>
          <a:p>
            <a:pPr algn="just"/>
            <a:endParaRPr lang="fr-FR" sz="1400" b="1" dirty="0">
              <a:solidFill>
                <a:schemeClr val="tx2"/>
              </a:solidFill>
            </a:endParaRPr>
          </a:p>
        </p:txBody>
      </p:sp>
      <p:sp>
        <p:nvSpPr>
          <p:cNvPr id="161" name="ZoneTexte 160"/>
          <p:cNvSpPr txBox="1"/>
          <p:nvPr/>
        </p:nvSpPr>
        <p:spPr>
          <a:xfrm>
            <a:off x="357158" y="1071546"/>
            <a:ext cx="4714908" cy="954107"/>
          </a:xfrm>
          <a:prstGeom prst="rect">
            <a:avLst/>
          </a:prstGeom>
          <a:noFill/>
        </p:spPr>
        <p:txBody>
          <a:bodyPr wrap="square" rtlCol="0">
            <a:spAutoFit/>
          </a:bodyPr>
          <a:lstStyle/>
          <a:p>
            <a:pPr algn="just"/>
            <a:endParaRPr lang="fr-FR" sz="1400" dirty="0"/>
          </a:p>
          <a:p>
            <a:pPr algn="just"/>
            <a:r>
              <a:rPr lang="fr-FR" sz="1400" dirty="0"/>
              <a:t>Le complément assure une  défense anti-infectieuse par deux  mécanismes : </a:t>
            </a:r>
          </a:p>
          <a:p>
            <a:pPr algn="just"/>
            <a:r>
              <a:rPr lang="fr-FR" sz="1400" dirty="0"/>
              <a:t> </a:t>
            </a:r>
          </a:p>
        </p:txBody>
      </p:sp>
      <p:cxnSp>
        <p:nvCxnSpPr>
          <p:cNvPr id="162" name="Connecteur droit avec flèche 161"/>
          <p:cNvCxnSpPr/>
          <p:nvPr/>
        </p:nvCxnSpPr>
        <p:spPr>
          <a:xfrm>
            <a:off x="390496" y="224313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63" name="Connecteur droit avec flèche 162"/>
          <p:cNvCxnSpPr/>
          <p:nvPr/>
        </p:nvCxnSpPr>
        <p:spPr>
          <a:xfrm>
            <a:off x="390496" y="4160846"/>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grpSp>
        <p:nvGrpSpPr>
          <p:cNvPr id="174" name="Groupe 173"/>
          <p:cNvGrpSpPr/>
          <p:nvPr/>
        </p:nvGrpSpPr>
        <p:grpSpPr>
          <a:xfrm>
            <a:off x="5214942" y="906645"/>
            <a:ext cx="3571900" cy="5220924"/>
            <a:chOff x="5214942" y="906645"/>
            <a:chExt cx="3571900" cy="5220924"/>
          </a:xfrm>
        </p:grpSpPr>
        <p:grpSp>
          <p:nvGrpSpPr>
            <p:cNvPr id="156" name="Groupe 155"/>
            <p:cNvGrpSpPr/>
            <p:nvPr/>
          </p:nvGrpSpPr>
          <p:grpSpPr>
            <a:xfrm>
              <a:off x="5214942" y="1214422"/>
              <a:ext cx="3500462" cy="4786346"/>
              <a:chOff x="3714745" y="1000108"/>
              <a:chExt cx="4228143" cy="5357850"/>
            </a:xfrm>
          </p:grpSpPr>
          <p:grpSp>
            <p:nvGrpSpPr>
              <p:cNvPr id="3" name="Groupe 2"/>
              <p:cNvGrpSpPr/>
              <p:nvPr/>
            </p:nvGrpSpPr>
            <p:grpSpPr>
              <a:xfrm>
                <a:off x="3714745" y="3143248"/>
                <a:ext cx="4071966" cy="3214710"/>
                <a:chOff x="1214414" y="709748"/>
                <a:chExt cx="7927425" cy="6148252"/>
              </a:xfrm>
            </p:grpSpPr>
            <p:grpSp>
              <p:nvGrpSpPr>
                <p:cNvPr id="4" name="Groupe 262"/>
                <p:cNvGrpSpPr/>
                <p:nvPr/>
              </p:nvGrpSpPr>
              <p:grpSpPr>
                <a:xfrm>
                  <a:off x="1214414" y="3714752"/>
                  <a:ext cx="3357586" cy="3143248"/>
                  <a:chOff x="3071802" y="3714752"/>
                  <a:chExt cx="3357586" cy="3143248"/>
                </a:xfrm>
              </p:grpSpPr>
              <p:grpSp>
                <p:nvGrpSpPr>
                  <p:cNvPr id="61" name="Group 204"/>
                  <p:cNvGrpSpPr>
                    <a:grpSpLocks/>
                  </p:cNvGrpSpPr>
                  <p:nvPr/>
                </p:nvGrpSpPr>
                <p:grpSpPr bwMode="auto">
                  <a:xfrm rot="-4980000">
                    <a:off x="5457640" y="4095983"/>
                    <a:ext cx="379515" cy="536911"/>
                    <a:chOff x="3833" y="890"/>
                    <a:chExt cx="1134" cy="1225"/>
                  </a:xfrm>
                  <a:solidFill>
                    <a:srgbClr val="C00000"/>
                  </a:solidFill>
                </p:grpSpPr>
                <p:sp>
                  <p:nvSpPr>
                    <p:cNvPr id="7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7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7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8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8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8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62" name="Chevron 61"/>
                  <p:cNvSpPr/>
                  <p:nvPr/>
                </p:nvSpPr>
                <p:spPr>
                  <a:xfrm>
                    <a:off x="5876253" y="4312382"/>
                    <a:ext cx="142876" cy="142876"/>
                  </a:xfrm>
                  <a:prstGeom prst="chevro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63" name="Groupe 261"/>
                  <p:cNvGrpSpPr/>
                  <p:nvPr/>
                </p:nvGrpSpPr>
                <p:grpSpPr>
                  <a:xfrm>
                    <a:off x="3071802" y="3714752"/>
                    <a:ext cx="3357586" cy="3143248"/>
                    <a:chOff x="3071802" y="3714752"/>
                    <a:chExt cx="3357586" cy="3143248"/>
                  </a:xfrm>
                </p:grpSpPr>
                <p:grpSp>
                  <p:nvGrpSpPr>
                    <p:cNvPr id="64" name="Groupe 211"/>
                    <p:cNvGrpSpPr/>
                    <p:nvPr/>
                  </p:nvGrpSpPr>
                  <p:grpSpPr>
                    <a:xfrm>
                      <a:off x="3071802" y="3714752"/>
                      <a:ext cx="3357586" cy="3143248"/>
                      <a:chOff x="2431869" y="2856411"/>
                      <a:chExt cx="4114268" cy="3910148"/>
                    </a:xfrm>
                  </p:grpSpPr>
                  <p:grpSp>
                    <p:nvGrpSpPr>
                      <p:cNvPr id="69" name="Groupe 207"/>
                      <p:cNvGrpSpPr/>
                      <p:nvPr/>
                    </p:nvGrpSpPr>
                    <p:grpSpPr>
                      <a:xfrm>
                        <a:off x="2431869" y="2856411"/>
                        <a:ext cx="4084320" cy="3585755"/>
                        <a:chOff x="2431869" y="2856411"/>
                        <a:chExt cx="4084320" cy="3585755"/>
                      </a:xfrm>
                    </p:grpSpPr>
                    <p:sp>
                      <p:nvSpPr>
                        <p:cNvPr id="72" name="Forme libre 71"/>
                        <p:cNvSpPr/>
                        <p:nvPr/>
                      </p:nvSpPr>
                      <p:spPr>
                        <a:xfrm rot="-180000">
                          <a:off x="2431869" y="2856411"/>
                          <a:ext cx="4084320" cy="3585755"/>
                        </a:xfrm>
                        <a:custGeom>
                          <a:avLst/>
                          <a:gdLst>
                            <a:gd name="connsiteX0" fmla="*/ 23948 w 4084320"/>
                            <a:gd name="connsiteY0" fmla="*/ 3217818 h 3585755"/>
                            <a:gd name="connsiteX1" fmla="*/ 259080 w 4084320"/>
                            <a:gd name="connsiteY1" fmla="*/ 2917372 h 3585755"/>
                            <a:gd name="connsiteX2" fmla="*/ 50074 w 4084320"/>
                            <a:gd name="connsiteY2" fmla="*/ 2564675 h 3585755"/>
                            <a:gd name="connsiteX3" fmla="*/ 559525 w 4084320"/>
                            <a:gd name="connsiteY3" fmla="*/ 2407920 h 3585755"/>
                            <a:gd name="connsiteX4" fmla="*/ 455022 w 4084320"/>
                            <a:gd name="connsiteY4" fmla="*/ 1833155 h 3585755"/>
                            <a:gd name="connsiteX5" fmla="*/ 755468 w 4084320"/>
                            <a:gd name="connsiteY5" fmla="*/ 1924595 h 3585755"/>
                            <a:gd name="connsiteX6" fmla="*/ 1016725 w 4084320"/>
                            <a:gd name="connsiteY6" fmla="*/ 1062446 h 3585755"/>
                            <a:gd name="connsiteX7" fmla="*/ 1460862 w 4084320"/>
                            <a:gd name="connsiteY7" fmla="*/ 892629 h 3585755"/>
                            <a:gd name="connsiteX8" fmla="*/ 1826622 w 4084320"/>
                            <a:gd name="connsiteY8" fmla="*/ 461555 h 3585755"/>
                            <a:gd name="connsiteX9" fmla="*/ 2205445 w 4084320"/>
                            <a:gd name="connsiteY9" fmla="*/ 43543 h 3585755"/>
                            <a:gd name="connsiteX10" fmla="*/ 2336074 w 4084320"/>
                            <a:gd name="connsiteY10" fmla="*/ 200298 h 3585755"/>
                            <a:gd name="connsiteX11" fmla="*/ 1774371 w 4084320"/>
                            <a:gd name="connsiteY11" fmla="*/ 1062446 h 3585755"/>
                            <a:gd name="connsiteX12" fmla="*/ 1304108 w 4084320"/>
                            <a:gd name="connsiteY12" fmla="*/ 1336766 h 3585755"/>
                            <a:gd name="connsiteX13" fmla="*/ 1539240 w 4084320"/>
                            <a:gd name="connsiteY13" fmla="*/ 2042160 h 3585755"/>
                            <a:gd name="connsiteX14" fmla="*/ 1996440 w 4084320"/>
                            <a:gd name="connsiteY14" fmla="*/ 1911532 h 3585755"/>
                            <a:gd name="connsiteX15" fmla="*/ 2532017 w 4084320"/>
                            <a:gd name="connsiteY15" fmla="*/ 2290355 h 3585755"/>
                            <a:gd name="connsiteX16" fmla="*/ 2832462 w 4084320"/>
                            <a:gd name="connsiteY16" fmla="*/ 2172789 h 3585755"/>
                            <a:gd name="connsiteX17" fmla="*/ 2976154 w 4084320"/>
                            <a:gd name="connsiteY17" fmla="*/ 1532709 h 3585755"/>
                            <a:gd name="connsiteX18" fmla="*/ 3511731 w 4084320"/>
                            <a:gd name="connsiteY18" fmla="*/ 1153886 h 3585755"/>
                            <a:gd name="connsiteX19" fmla="*/ 3720737 w 4084320"/>
                            <a:gd name="connsiteY19" fmla="*/ 579120 h 3585755"/>
                            <a:gd name="connsiteX20" fmla="*/ 3198222 w 4084320"/>
                            <a:gd name="connsiteY20" fmla="*/ 461555 h 3585755"/>
                            <a:gd name="connsiteX21" fmla="*/ 3198222 w 4084320"/>
                            <a:gd name="connsiteY21" fmla="*/ 252549 h 3585755"/>
                            <a:gd name="connsiteX22" fmla="*/ 3786051 w 4084320"/>
                            <a:gd name="connsiteY22" fmla="*/ 161109 h 3585755"/>
                            <a:gd name="connsiteX23" fmla="*/ 4047308 w 4084320"/>
                            <a:gd name="connsiteY23" fmla="*/ 435429 h 3585755"/>
                            <a:gd name="connsiteX24" fmla="*/ 3981994 w 4084320"/>
                            <a:gd name="connsiteY24" fmla="*/ 944880 h 3585755"/>
                            <a:gd name="connsiteX25" fmla="*/ 3707674 w 4084320"/>
                            <a:gd name="connsiteY25" fmla="*/ 1428206 h 3585755"/>
                            <a:gd name="connsiteX26" fmla="*/ 3472542 w 4084320"/>
                            <a:gd name="connsiteY26" fmla="*/ 1571898 h 3585755"/>
                            <a:gd name="connsiteX27" fmla="*/ 3276600 w 4084320"/>
                            <a:gd name="connsiteY27" fmla="*/ 1754778 h 3585755"/>
                            <a:gd name="connsiteX28" fmla="*/ 3172097 w 4084320"/>
                            <a:gd name="connsiteY28" fmla="*/ 2251166 h 3585755"/>
                            <a:gd name="connsiteX29" fmla="*/ 3172097 w 4084320"/>
                            <a:gd name="connsiteY29" fmla="*/ 2460172 h 3585755"/>
                            <a:gd name="connsiteX30" fmla="*/ 3511731 w 4084320"/>
                            <a:gd name="connsiteY30" fmla="*/ 2616926 h 3585755"/>
                            <a:gd name="connsiteX31" fmla="*/ 4008120 w 4084320"/>
                            <a:gd name="connsiteY31" fmla="*/ 2734492 h 3585755"/>
                            <a:gd name="connsiteX32" fmla="*/ 3968931 w 4084320"/>
                            <a:gd name="connsiteY32" fmla="*/ 3466012 h 3585755"/>
                            <a:gd name="connsiteX33" fmla="*/ 3968931 w 4084320"/>
                            <a:gd name="connsiteY33" fmla="*/ 3452949 h 358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84320" h="3585755">
                              <a:moveTo>
                                <a:pt x="23948" y="3217818"/>
                              </a:moveTo>
                              <a:cubicBezTo>
                                <a:pt x="139337" y="3122023"/>
                                <a:pt x="254726" y="3026229"/>
                                <a:pt x="259080" y="2917372"/>
                              </a:cubicBezTo>
                              <a:cubicBezTo>
                                <a:pt x="263434" y="2808515"/>
                                <a:pt x="0" y="2649584"/>
                                <a:pt x="50074" y="2564675"/>
                              </a:cubicBezTo>
                              <a:cubicBezTo>
                                <a:pt x="100148" y="2479766"/>
                                <a:pt x="492034" y="2529840"/>
                                <a:pt x="559525" y="2407920"/>
                              </a:cubicBezTo>
                              <a:cubicBezTo>
                                <a:pt x="627016" y="2286000"/>
                                <a:pt x="422365" y="1913709"/>
                                <a:pt x="455022" y="1833155"/>
                              </a:cubicBezTo>
                              <a:cubicBezTo>
                                <a:pt x="487679" y="1752601"/>
                                <a:pt x="661851" y="2053047"/>
                                <a:pt x="755468" y="1924595"/>
                              </a:cubicBezTo>
                              <a:cubicBezTo>
                                <a:pt x="849085" y="1796144"/>
                                <a:pt x="899159" y="1234440"/>
                                <a:pt x="1016725" y="1062446"/>
                              </a:cubicBezTo>
                              <a:cubicBezTo>
                                <a:pt x="1134291" y="890452"/>
                                <a:pt x="1325879" y="992777"/>
                                <a:pt x="1460862" y="892629"/>
                              </a:cubicBezTo>
                              <a:cubicBezTo>
                                <a:pt x="1595845" y="792481"/>
                                <a:pt x="1702525" y="603069"/>
                                <a:pt x="1826622" y="461555"/>
                              </a:cubicBezTo>
                              <a:cubicBezTo>
                                <a:pt x="1950719" y="320041"/>
                                <a:pt x="2120536" y="87086"/>
                                <a:pt x="2205445" y="43543"/>
                              </a:cubicBezTo>
                              <a:cubicBezTo>
                                <a:pt x="2290354" y="0"/>
                                <a:pt x="2407920" y="30481"/>
                                <a:pt x="2336074" y="200298"/>
                              </a:cubicBezTo>
                              <a:cubicBezTo>
                                <a:pt x="2264228" y="370115"/>
                                <a:pt x="1946365" y="873035"/>
                                <a:pt x="1774371" y="1062446"/>
                              </a:cubicBezTo>
                              <a:cubicBezTo>
                                <a:pt x="1602377" y="1251857"/>
                                <a:pt x="1343297" y="1173480"/>
                                <a:pt x="1304108" y="1336766"/>
                              </a:cubicBezTo>
                              <a:cubicBezTo>
                                <a:pt x="1264920" y="1500052"/>
                                <a:pt x="1423851" y="1946366"/>
                                <a:pt x="1539240" y="2042160"/>
                              </a:cubicBezTo>
                              <a:cubicBezTo>
                                <a:pt x="1654629" y="2137954"/>
                                <a:pt x="1830977" y="1870166"/>
                                <a:pt x="1996440" y="1911532"/>
                              </a:cubicBezTo>
                              <a:cubicBezTo>
                                <a:pt x="2161903" y="1952898"/>
                                <a:pt x="2392680" y="2246812"/>
                                <a:pt x="2532017" y="2290355"/>
                              </a:cubicBezTo>
                              <a:cubicBezTo>
                                <a:pt x="2671354" y="2333898"/>
                                <a:pt x="2758439" y="2299063"/>
                                <a:pt x="2832462" y="2172789"/>
                              </a:cubicBezTo>
                              <a:cubicBezTo>
                                <a:pt x="2906485" y="2046515"/>
                                <a:pt x="2862943" y="1702526"/>
                                <a:pt x="2976154" y="1532709"/>
                              </a:cubicBezTo>
                              <a:cubicBezTo>
                                <a:pt x="3089365" y="1362892"/>
                                <a:pt x="3387634" y="1312817"/>
                                <a:pt x="3511731" y="1153886"/>
                              </a:cubicBezTo>
                              <a:cubicBezTo>
                                <a:pt x="3635828" y="994955"/>
                                <a:pt x="3772988" y="694508"/>
                                <a:pt x="3720737" y="579120"/>
                              </a:cubicBezTo>
                              <a:cubicBezTo>
                                <a:pt x="3668486" y="463732"/>
                                <a:pt x="3285308" y="515983"/>
                                <a:pt x="3198222" y="461555"/>
                              </a:cubicBezTo>
                              <a:cubicBezTo>
                                <a:pt x="3111136" y="407127"/>
                                <a:pt x="3100251" y="302623"/>
                                <a:pt x="3198222" y="252549"/>
                              </a:cubicBezTo>
                              <a:cubicBezTo>
                                <a:pt x="3296194" y="202475"/>
                                <a:pt x="3644537" y="130629"/>
                                <a:pt x="3786051" y="161109"/>
                              </a:cubicBezTo>
                              <a:cubicBezTo>
                                <a:pt x="3927565" y="191589"/>
                                <a:pt x="4014651" y="304801"/>
                                <a:pt x="4047308" y="435429"/>
                              </a:cubicBezTo>
                              <a:cubicBezTo>
                                <a:pt x="4079965" y="566057"/>
                                <a:pt x="4038600" y="779417"/>
                                <a:pt x="3981994" y="944880"/>
                              </a:cubicBezTo>
                              <a:cubicBezTo>
                                <a:pt x="3925388" y="1110343"/>
                                <a:pt x="3792583" y="1323703"/>
                                <a:pt x="3707674" y="1428206"/>
                              </a:cubicBezTo>
                              <a:cubicBezTo>
                                <a:pt x="3622765" y="1532709"/>
                                <a:pt x="3544388" y="1517469"/>
                                <a:pt x="3472542" y="1571898"/>
                              </a:cubicBezTo>
                              <a:cubicBezTo>
                                <a:pt x="3400696" y="1626327"/>
                                <a:pt x="3326674" y="1641567"/>
                                <a:pt x="3276600" y="1754778"/>
                              </a:cubicBezTo>
                              <a:cubicBezTo>
                                <a:pt x="3226526" y="1867989"/>
                                <a:pt x="3189514" y="2133600"/>
                                <a:pt x="3172097" y="2251166"/>
                              </a:cubicBezTo>
                              <a:cubicBezTo>
                                <a:pt x="3154680" y="2368732"/>
                                <a:pt x="3115491" y="2399212"/>
                                <a:pt x="3172097" y="2460172"/>
                              </a:cubicBezTo>
                              <a:cubicBezTo>
                                <a:pt x="3228703" y="2521132"/>
                                <a:pt x="3372394" y="2571206"/>
                                <a:pt x="3511731" y="2616926"/>
                              </a:cubicBezTo>
                              <a:cubicBezTo>
                                <a:pt x="3651068" y="2662646"/>
                                <a:pt x="3931920" y="2592978"/>
                                <a:pt x="4008120" y="2734492"/>
                              </a:cubicBezTo>
                              <a:cubicBezTo>
                                <a:pt x="4084320" y="2876006"/>
                                <a:pt x="3975462" y="3346269"/>
                                <a:pt x="3968931" y="3466012"/>
                              </a:cubicBezTo>
                              <a:cubicBezTo>
                                <a:pt x="3962400" y="3585755"/>
                                <a:pt x="3965665" y="3519352"/>
                                <a:pt x="3968931" y="3452949"/>
                              </a:cubicBezTo>
                            </a:path>
                          </a:pathLst>
                        </a:cu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73" name="Groupe 157"/>
                        <p:cNvGrpSpPr/>
                        <p:nvPr/>
                      </p:nvGrpSpPr>
                      <p:grpSpPr>
                        <a:xfrm>
                          <a:off x="4611650" y="3098485"/>
                          <a:ext cx="624311" cy="1737690"/>
                          <a:chOff x="3576959" y="378843"/>
                          <a:chExt cx="624311" cy="1737690"/>
                        </a:xfrm>
                      </p:grpSpPr>
                      <p:sp>
                        <p:nvSpPr>
                          <p:cNvPr id="75" name="Organigramme : Connecteur 74"/>
                          <p:cNvSpPr/>
                          <p:nvPr/>
                        </p:nvSpPr>
                        <p:spPr>
                          <a:xfrm rot="16800000">
                            <a:off x="3020270" y="935532"/>
                            <a:ext cx="1737690" cy="624311"/>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Organigramme : Délai 75"/>
                          <p:cNvSpPr/>
                          <p:nvPr/>
                        </p:nvSpPr>
                        <p:spPr>
                          <a:xfrm rot="12540000">
                            <a:off x="3738298" y="527523"/>
                            <a:ext cx="176453" cy="147785"/>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74" name="Organigramme : Données stockées 73"/>
                        <p:cNvSpPr/>
                        <p:nvPr/>
                      </p:nvSpPr>
                      <p:spPr>
                        <a:xfrm rot="1680000">
                          <a:off x="4599977" y="3156701"/>
                          <a:ext cx="180000" cy="147785"/>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70" name="Ellipse 69"/>
                      <p:cNvSpPr/>
                      <p:nvPr/>
                    </p:nvSpPr>
                    <p:spPr>
                      <a:xfrm>
                        <a:off x="3571868" y="5429264"/>
                        <a:ext cx="1714512" cy="1285884"/>
                      </a:xfrm>
                      <a:prstGeom prst="ellipse">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ectangle 70"/>
                      <p:cNvSpPr/>
                      <p:nvPr/>
                    </p:nvSpPr>
                    <p:spPr>
                      <a:xfrm>
                        <a:off x="2558672" y="6195079"/>
                        <a:ext cx="3987465" cy="571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5" name="Groupe 255"/>
                    <p:cNvGrpSpPr/>
                    <p:nvPr/>
                  </p:nvGrpSpPr>
                  <p:grpSpPr>
                    <a:xfrm rot="10800000">
                      <a:off x="5169605" y="4924532"/>
                      <a:ext cx="285192" cy="191521"/>
                      <a:chOff x="5169605" y="4924532"/>
                      <a:chExt cx="285192" cy="191521"/>
                    </a:xfrm>
                  </p:grpSpPr>
                  <p:sp>
                    <p:nvSpPr>
                      <p:cNvPr id="67" name="Organigramme : Délai 66"/>
                      <p:cNvSpPr/>
                      <p:nvPr/>
                    </p:nvSpPr>
                    <p:spPr>
                      <a:xfrm rot="12540000">
                        <a:off x="5310797" y="4997253"/>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Organigramme : Données stockées 67"/>
                      <p:cNvSpPr/>
                      <p:nvPr/>
                    </p:nvSpPr>
                    <p:spPr>
                      <a:xfrm rot="1680000">
                        <a:off x="5169605" y="4924532"/>
                        <a:ext cx="146895" cy="1188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66" name="Organigramme : Délai 65"/>
                    <p:cNvSpPr/>
                    <p:nvPr/>
                  </p:nvSpPr>
                  <p:spPr>
                    <a:xfrm rot="12540000">
                      <a:off x="4765419" y="4541092"/>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5" name="Groupe 260"/>
                <p:cNvGrpSpPr/>
                <p:nvPr/>
              </p:nvGrpSpPr>
              <p:grpSpPr>
                <a:xfrm>
                  <a:off x="6749454" y="709748"/>
                  <a:ext cx="2392385" cy="2797629"/>
                  <a:chOff x="6749454" y="709748"/>
                  <a:chExt cx="2392385" cy="2797629"/>
                </a:xfrm>
              </p:grpSpPr>
              <p:sp>
                <p:nvSpPr>
                  <p:cNvPr id="55" name="Forme libre 54"/>
                  <p:cNvSpPr/>
                  <p:nvPr/>
                </p:nvSpPr>
                <p:spPr>
                  <a:xfrm>
                    <a:off x="6858016" y="709748"/>
                    <a:ext cx="2283823" cy="2797629"/>
                  </a:xfrm>
                  <a:custGeom>
                    <a:avLst/>
                    <a:gdLst>
                      <a:gd name="connsiteX0" fmla="*/ 1717766 w 2283823"/>
                      <a:gd name="connsiteY0" fmla="*/ 243841 h 2797629"/>
                      <a:gd name="connsiteX1" fmla="*/ 724989 w 2283823"/>
                      <a:gd name="connsiteY1" fmla="*/ 74023 h 2797629"/>
                      <a:gd name="connsiteX2" fmla="*/ 111034 w 2283823"/>
                      <a:gd name="connsiteY2" fmla="*/ 687978 h 2797629"/>
                      <a:gd name="connsiteX3" fmla="*/ 58783 w 2283823"/>
                      <a:gd name="connsiteY3" fmla="*/ 1367246 h 2797629"/>
                      <a:gd name="connsiteX4" fmla="*/ 280851 w 2283823"/>
                      <a:gd name="connsiteY4" fmla="*/ 1955075 h 2797629"/>
                      <a:gd name="connsiteX5" fmla="*/ 529046 w 2283823"/>
                      <a:gd name="connsiteY5" fmla="*/ 2386149 h 2797629"/>
                      <a:gd name="connsiteX6" fmla="*/ 1482634 w 2283823"/>
                      <a:gd name="connsiteY6" fmla="*/ 2778035 h 2797629"/>
                      <a:gd name="connsiteX7" fmla="*/ 1926771 w 2283823"/>
                      <a:gd name="connsiteY7" fmla="*/ 2268583 h 2797629"/>
                      <a:gd name="connsiteX8" fmla="*/ 2253343 w 2283823"/>
                      <a:gd name="connsiteY8" fmla="*/ 1406435 h 2797629"/>
                      <a:gd name="connsiteX9" fmla="*/ 1717766 w 2283823"/>
                      <a:gd name="connsiteY9" fmla="*/ 243841 h 2797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3823" h="2797629">
                        <a:moveTo>
                          <a:pt x="1717766" y="243841"/>
                        </a:moveTo>
                        <a:cubicBezTo>
                          <a:pt x="1463040" y="21772"/>
                          <a:pt x="992778" y="0"/>
                          <a:pt x="724989" y="74023"/>
                        </a:cubicBezTo>
                        <a:cubicBezTo>
                          <a:pt x="457200" y="148046"/>
                          <a:pt x="222068" y="472441"/>
                          <a:pt x="111034" y="687978"/>
                        </a:cubicBezTo>
                        <a:cubicBezTo>
                          <a:pt x="0" y="903515"/>
                          <a:pt x="30480" y="1156063"/>
                          <a:pt x="58783" y="1367246"/>
                        </a:cubicBezTo>
                        <a:cubicBezTo>
                          <a:pt x="87086" y="1578429"/>
                          <a:pt x="202474" y="1785258"/>
                          <a:pt x="280851" y="1955075"/>
                        </a:cubicBezTo>
                        <a:cubicBezTo>
                          <a:pt x="359228" y="2124892"/>
                          <a:pt x="328749" y="2248989"/>
                          <a:pt x="529046" y="2386149"/>
                        </a:cubicBezTo>
                        <a:cubicBezTo>
                          <a:pt x="729343" y="2523309"/>
                          <a:pt x="1249680" y="2797629"/>
                          <a:pt x="1482634" y="2778035"/>
                        </a:cubicBezTo>
                        <a:cubicBezTo>
                          <a:pt x="1715588" y="2758441"/>
                          <a:pt x="1798319" y="2497183"/>
                          <a:pt x="1926771" y="2268583"/>
                        </a:cubicBezTo>
                        <a:cubicBezTo>
                          <a:pt x="2055223" y="2039983"/>
                          <a:pt x="2283823" y="1746069"/>
                          <a:pt x="2253343" y="1406435"/>
                        </a:cubicBezTo>
                        <a:cubicBezTo>
                          <a:pt x="2222863" y="1066801"/>
                          <a:pt x="1972492" y="465910"/>
                          <a:pt x="1717766" y="243841"/>
                        </a:cubicBezTo>
                        <a:close/>
                      </a:path>
                    </a:pathLst>
                  </a:cu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p:cNvSpPr/>
                  <p:nvPr/>
                </p:nvSpPr>
                <p:spPr>
                  <a:xfrm rot="5400000">
                    <a:off x="7226281" y="1498186"/>
                    <a:ext cx="1399185" cy="1033683"/>
                  </a:xfrm>
                  <a:prstGeom prst="ellipse">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Organigramme : Données stockées 56"/>
                  <p:cNvSpPr/>
                  <p:nvPr/>
                </p:nvSpPr>
                <p:spPr>
                  <a:xfrm rot="12480000">
                    <a:off x="6852053" y="1281893"/>
                    <a:ext cx="180000" cy="144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Chevron 57"/>
                  <p:cNvSpPr/>
                  <p:nvPr/>
                </p:nvSpPr>
                <p:spPr>
                  <a:xfrm>
                    <a:off x="6749454" y="1643050"/>
                    <a:ext cx="180000" cy="180000"/>
                  </a:xfrm>
                  <a:prstGeom prst="chevro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9" name="Organigramme : Données stockées 58"/>
                  <p:cNvSpPr/>
                  <p:nvPr/>
                </p:nvSpPr>
                <p:spPr>
                  <a:xfrm rot="8880000">
                    <a:off x="7089499" y="2846009"/>
                    <a:ext cx="180000" cy="144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Chevron 59"/>
                  <p:cNvSpPr/>
                  <p:nvPr/>
                </p:nvSpPr>
                <p:spPr>
                  <a:xfrm rot="-2820000">
                    <a:off x="7355194" y="3068922"/>
                    <a:ext cx="180000" cy="180000"/>
                  </a:xfrm>
                  <a:prstGeom prst="chevro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6" name="Groupe 289"/>
                <p:cNvGrpSpPr/>
                <p:nvPr/>
              </p:nvGrpSpPr>
              <p:grpSpPr>
                <a:xfrm>
                  <a:off x="4786314" y="928670"/>
                  <a:ext cx="1156853" cy="1396875"/>
                  <a:chOff x="4917819" y="1319485"/>
                  <a:chExt cx="1156853" cy="1396875"/>
                </a:xfrm>
              </p:grpSpPr>
              <p:sp>
                <p:nvSpPr>
                  <p:cNvPr id="42" name="Organigramme : Connecteur 41"/>
                  <p:cNvSpPr/>
                  <p:nvPr/>
                </p:nvSpPr>
                <p:spPr>
                  <a:xfrm rot="16800000">
                    <a:off x="4559393" y="1763178"/>
                    <a:ext cx="1396875" cy="509490"/>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Organigramme : Délai 42"/>
                  <p:cNvSpPr/>
                  <p:nvPr/>
                </p:nvSpPr>
                <p:spPr>
                  <a:xfrm rot="1740000">
                    <a:off x="5322005" y="2313451"/>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4" name="Group 204"/>
                  <p:cNvGrpSpPr>
                    <a:grpSpLocks/>
                  </p:cNvGrpSpPr>
                  <p:nvPr/>
                </p:nvGrpSpPr>
                <p:grpSpPr bwMode="auto">
                  <a:xfrm rot="16860000">
                    <a:off x="5570671" y="1614669"/>
                    <a:ext cx="432002" cy="576000"/>
                    <a:chOff x="3833" y="890"/>
                    <a:chExt cx="1134" cy="1225"/>
                  </a:xfrm>
                  <a:solidFill>
                    <a:srgbClr val="C00000"/>
                  </a:solidFill>
                </p:grpSpPr>
                <p:sp>
                  <p:nvSpPr>
                    <p:cNvPr id="4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4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4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5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5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5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5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5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45" name="Organigramme : Délai 44"/>
                  <p:cNvSpPr/>
                  <p:nvPr/>
                </p:nvSpPr>
                <p:spPr>
                  <a:xfrm rot="12540000">
                    <a:off x="5134751" y="1456195"/>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Organigramme : Délai 45"/>
                  <p:cNvSpPr/>
                  <p:nvPr/>
                </p:nvSpPr>
                <p:spPr>
                  <a:xfrm rot="12540000">
                    <a:off x="4917819" y="1956261"/>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 name="Groupe 285"/>
                <p:cNvGrpSpPr/>
                <p:nvPr/>
              </p:nvGrpSpPr>
              <p:grpSpPr>
                <a:xfrm>
                  <a:off x="2178607" y="1105171"/>
                  <a:ext cx="1071586" cy="1396875"/>
                  <a:chOff x="2178607" y="1105171"/>
                  <a:chExt cx="1071586" cy="1396875"/>
                </a:xfrm>
              </p:grpSpPr>
              <p:sp>
                <p:nvSpPr>
                  <p:cNvPr id="32" name="Organigramme : Connecteur 31"/>
                  <p:cNvSpPr/>
                  <p:nvPr/>
                </p:nvSpPr>
                <p:spPr>
                  <a:xfrm rot="16800000">
                    <a:off x="1734914" y="1548864"/>
                    <a:ext cx="1396875" cy="509490"/>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3" name="Group 204"/>
                  <p:cNvGrpSpPr>
                    <a:grpSpLocks/>
                  </p:cNvGrpSpPr>
                  <p:nvPr/>
                </p:nvGrpSpPr>
                <p:grpSpPr bwMode="auto">
                  <a:xfrm rot="-4740000">
                    <a:off x="2746192" y="1400355"/>
                    <a:ext cx="432002" cy="576000"/>
                    <a:chOff x="3833" y="890"/>
                    <a:chExt cx="1134" cy="1225"/>
                  </a:xfrm>
                  <a:solidFill>
                    <a:srgbClr val="C00000"/>
                  </a:solidFill>
                </p:grpSpPr>
                <p:sp>
                  <p:nvSpPr>
                    <p:cNvPr id="34"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5"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6"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7"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8"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9"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40"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41"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grpSp>
              <p:nvGrpSpPr>
                <p:cNvPr id="8" name="Groupe 307"/>
                <p:cNvGrpSpPr/>
                <p:nvPr/>
              </p:nvGrpSpPr>
              <p:grpSpPr>
                <a:xfrm>
                  <a:off x="5211018" y="3741417"/>
                  <a:ext cx="3383199" cy="2706435"/>
                  <a:chOff x="5211018" y="3741417"/>
                  <a:chExt cx="3383199" cy="2706435"/>
                </a:xfrm>
              </p:grpSpPr>
              <p:sp>
                <p:nvSpPr>
                  <p:cNvPr id="14" name="Forme libre 13"/>
                  <p:cNvSpPr/>
                  <p:nvPr/>
                </p:nvSpPr>
                <p:spPr>
                  <a:xfrm rot="180000">
                    <a:off x="5211018" y="4458151"/>
                    <a:ext cx="3383199" cy="1989701"/>
                  </a:xfrm>
                  <a:custGeom>
                    <a:avLst/>
                    <a:gdLst>
                      <a:gd name="connsiteX0" fmla="*/ 3910149 w 4023360"/>
                      <a:gd name="connsiteY0" fmla="*/ 1837509 h 2007326"/>
                      <a:gd name="connsiteX1" fmla="*/ 3884023 w 4023360"/>
                      <a:gd name="connsiteY1" fmla="*/ 896983 h 2007326"/>
                      <a:gd name="connsiteX2" fmla="*/ 3074126 w 4023360"/>
                      <a:gd name="connsiteY2" fmla="*/ 296092 h 2007326"/>
                      <a:gd name="connsiteX3" fmla="*/ 2499360 w 4023360"/>
                      <a:gd name="connsiteY3" fmla="*/ 557349 h 2007326"/>
                      <a:gd name="connsiteX4" fmla="*/ 1833155 w 4023360"/>
                      <a:gd name="connsiteY4" fmla="*/ 87086 h 2007326"/>
                      <a:gd name="connsiteX5" fmla="*/ 905692 w 4023360"/>
                      <a:gd name="connsiteY5" fmla="*/ 165463 h 2007326"/>
                      <a:gd name="connsiteX6" fmla="*/ 396240 w 4023360"/>
                      <a:gd name="connsiteY6" fmla="*/ 1079863 h 2007326"/>
                      <a:gd name="connsiteX7" fmla="*/ 56606 w 4023360"/>
                      <a:gd name="connsiteY7" fmla="*/ 1615441 h 2007326"/>
                      <a:gd name="connsiteX8" fmla="*/ 56606 w 4023360"/>
                      <a:gd name="connsiteY8" fmla="*/ 2007326 h 2007326"/>
                      <a:gd name="connsiteX9" fmla="*/ 56606 w 4023360"/>
                      <a:gd name="connsiteY9" fmla="*/ 2007326 h 2007326"/>
                      <a:gd name="connsiteX10" fmla="*/ 56606 w 4023360"/>
                      <a:gd name="connsiteY10" fmla="*/ 2007326 h 2007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23360" h="2007326">
                        <a:moveTo>
                          <a:pt x="3910149" y="1837509"/>
                        </a:moveTo>
                        <a:cubicBezTo>
                          <a:pt x="3966754" y="1495697"/>
                          <a:pt x="4023360" y="1153886"/>
                          <a:pt x="3884023" y="896983"/>
                        </a:cubicBezTo>
                        <a:cubicBezTo>
                          <a:pt x="3744686" y="640080"/>
                          <a:pt x="3304903" y="352698"/>
                          <a:pt x="3074126" y="296092"/>
                        </a:cubicBezTo>
                        <a:cubicBezTo>
                          <a:pt x="2843349" y="239486"/>
                          <a:pt x="2706189" y="592183"/>
                          <a:pt x="2499360" y="557349"/>
                        </a:cubicBezTo>
                        <a:cubicBezTo>
                          <a:pt x="2292532" y="522515"/>
                          <a:pt x="2098766" y="152400"/>
                          <a:pt x="1833155" y="87086"/>
                        </a:cubicBezTo>
                        <a:cubicBezTo>
                          <a:pt x="1567544" y="21772"/>
                          <a:pt x="1145178" y="0"/>
                          <a:pt x="905692" y="165463"/>
                        </a:cubicBezTo>
                        <a:cubicBezTo>
                          <a:pt x="666206" y="330926"/>
                          <a:pt x="537754" y="838200"/>
                          <a:pt x="396240" y="1079863"/>
                        </a:cubicBezTo>
                        <a:cubicBezTo>
                          <a:pt x="254726" y="1321526"/>
                          <a:pt x="113212" y="1460864"/>
                          <a:pt x="56606" y="1615441"/>
                        </a:cubicBezTo>
                        <a:cubicBezTo>
                          <a:pt x="0" y="1770018"/>
                          <a:pt x="56606" y="2007326"/>
                          <a:pt x="56606" y="2007326"/>
                        </a:cubicBezTo>
                        <a:lnTo>
                          <a:pt x="56606" y="2007326"/>
                        </a:lnTo>
                        <a:lnTo>
                          <a:pt x="56606" y="2007326"/>
                        </a:lnTo>
                      </a:path>
                    </a:pathLst>
                  </a:custGeom>
                  <a:solidFill>
                    <a:srgbClr val="FFC000"/>
                  </a:solidFill>
                  <a:ln>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5" name="Groupe 290"/>
                  <p:cNvGrpSpPr/>
                  <p:nvPr/>
                </p:nvGrpSpPr>
                <p:grpSpPr>
                  <a:xfrm rot="3900000">
                    <a:off x="6515756" y="3621406"/>
                    <a:ext cx="1156853" cy="1396875"/>
                    <a:chOff x="4917819" y="1319485"/>
                    <a:chExt cx="1156853" cy="1396875"/>
                  </a:xfrm>
                </p:grpSpPr>
                <p:sp>
                  <p:nvSpPr>
                    <p:cNvPr id="19" name="Organigramme : Connecteur 18"/>
                    <p:cNvSpPr/>
                    <p:nvPr/>
                  </p:nvSpPr>
                  <p:spPr>
                    <a:xfrm rot="16800000">
                      <a:off x="4559393" y="1763178"/>
                      <a:ext cx="1396875" cy="509490"/>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Organigramme : Délai 19"/>
                    <p:cNvSpPr/>
                    <p:nvPr/>
                  </p:nvSpPr>
                  <p:spPr>
                    <a:xfrm rot="1740000">
                      <a:off x="5322005" y="2313451"/>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1" name="Group 204"/>
                    <p:cNvGrpSpPr>
                      <a:grpSpLocks/>
                    </p:cNvGrpSpPr>
                    <p:nvPr/>
                  </p:nvGrpSpPr>
                  <p:grpSpPr bwMode="auto">
                    <a:xfrm rot="16860000">
                      <a:off x="5570671" y="1614671"/>
                      <a:ext cx="432002" cy="576000"/>
                      <a:chOff x="3833" y="890"/>
                      <a:chExt cx="1134" cy="1225"/>
                    </a:xfrm>
                    <a:solidFill>
                      <a:srgbClr val="C00000"/>
                    </a:solidFill>
                  </p:grpSpPr>
                  <p:sp>
                    <p:nvSpPr>
                      <p:cNvPr id="24"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5"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6"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7"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8"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9"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0"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1"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22" name="Organigramme : Délai 21"/>
                    <p:cNvSpPr/>
                    <p:nvPr/>
                  </p:nvSpPr>
                  <p:spPr>
                    <a:xfrm rot="12540000">
                      <a:off x="5134751" y="1456195"/>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Organigramme : Délai 22"/>
                    <p:cNvSpPr/>
                    <p:nvPr/>
                  </p:nvSpPr>
                  <p:spPr>
                    <a:xfrm rot="12540000">
                      <a:off x="4917819" y="1956261"/>
                      <a:ext cx="144000" cy="1188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6" name="Organigramme : Données stockées 15"/>
                  <p:cNvSpPr/>
                  <p:nvPr/>
                </p:nvSpPr>
                <p:spPr>
                  <a:xfrm rot="16920000">
                    <a:off x="6607439" y="4455380"/>
                    <a:ext cx="180000" cy="144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Chevron 16"/>
                  <p:cNvSpPr/>
                  <p:nvPr/>
                </p:nvSpPr>
                <p:spPr>
                  <a:xfrm rot="4560000">
                    <a:off x="7316021" y="4804322"/>
                    <a:ext cx="216000" cy="180000"/>
                  </a:xfrm>
                  <a:prstGeom prst="chevro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Ellipse 17"/>
                  <p:cNvSpPr/>
                  <p:nvPr/>
                </p:nvSpPr>
                <p:spPr>
                  <a:xfrm>
                    <a:off x="6143636" y="5252837"/>
                    <a:ext cx="1399185" cy="1033683"/>
                  </a:xfrm>
                  <a:prstGeom prst="ellipse">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9" name="Connecteur droit avec flèche 8"/>
                <p:cNvCxnSpPr/>
                <p:nvPr/>
              </p:nvCxnSpPr>
              <p:spPr>
                <a:xfrm flipV="1">
                  <a:off x="3357554" y="1500174"/>
                  <a:ext cx="1214446" cy="142876"/>
                </a:xfrm>
                <a:prstGeom prst="straightConnector1">
                  <a:avLst/>
                </a:prstGeom>
                <a:ln>
                  <a:solidFill>
                    <a:schemeClr val="accent6"/>
                  </a:solidFill>
                  <a:tailEnd type="arrow"/>
                </a:ln>
              </p:spPr>
              <p:style>
                <a:lnRef idx="2">
                  <a:schemeClr val="dk1"/>
                </a:lnRef>
                <a:fillRef idx="0">
                  <a:schemeClr val="dk1"/>
                </a:fillRef>
                <a:effectRef idx="1">
                  <a:schemeClr val="dk1"/>
                </a:effectRef>
                <a:fontRef idx="minor">
                  <a:schemeClr val="tx1"/>
                </a:fontRef>
              </p:style>
            </p:cxnSp>
            <p:cxnSp>
              <p:nvCxnSpPr>
                <p:cNvPr id="10" name="Connecteur droit 9"/>
                <p:cNvCxnSpPr/>
                <p:nvPr/>
              </p:nvCxnSpPr>
              <p:spPr>
                <a:xfrm rot="5400000">
                  <a:off x="6036479" y="2178835"/>
                  <a:ext cx="857256" cy="642942"/>
                </a:xfrm>
                <a:prstGeom prst="line">
                  <a:avLst/>
                </a:prstGeom>
                <a:ln>
                  <a:solidFill>
                    <a:schemeClr val="tx2"/>
                  </a:solidFill>
                  <a:prstDash val="sysDash"/>
                </a:ln>
              </p:spPr>
              <p:style>
                <a:lnRef idx="2">
                  <a:schemeClr val="dk1"/>
                </a:lnRef>
                <a:fillRef idx="0">
                  <a:schemeClr val="dk1"/>
                </a:fillRef>
                <a:effectRef idx="1">
                  <a:schemeClr val="dk1"/>
                </a:effectRef>
                <a:fontRef idx="minor">
                  <a:schemeClr val="tx1"/>
                </a:fontRef>
              </p:style>
            </p:cxnSp>
            <p:cxnSp>
              <p:nvCxnSpPr>
                <p:cNvPr id="11" name="Connecteur droit 10"/>
                <p:cNvCxnSpPr/>
                <p:nvPr/>
              </p:nvCxnSpPr>
              <p:spPr>
                <a:xfrm rot="16200000" flipH="1">
                  <a:off x="5357818" y="2143116"/>
                  <a:ext cx="857256" cy="714380"/>
                </a:xfrm>
                <a:prstGeom prst="line">
                  <a:avLst/>
                </a:prstGeom>
                <a:ln>
                  <a:solidFill>
                    <a:schemeClr val="tx2"/>
                  </a:solidFill>
                  <a:prstDash val="sysDash"/>
                </a:ln>
              </p:spPr>
              <p:style>
                <a:lnRef idx="2">
                  <a:schemeClr val="dk1"/>
                </a:lnRef>
                <a:fillRef idx="0">
                  <a:schemeClr val="dk1"/>
                </a:fillRef>
                <a:effectRef idx="1">
                  <a:schemeClr val="dk1"/>
                </a:effectRef>
                <a:fontRef idx="minor">
                  <a:schemeClr val="tx1"/>
                </a:fontRef>
              </p:style>
            </p:cxnSp>
            <p:cxnSp>
              <p:nvCxnSpPr>
                <p:cNvPr id="12" name="Connecteur droit avec flèche 11"/>
                <p:cNvCxnSpPr/>
                <p:nvPr/>
              </p:nvCxnSpPr>
              <p:spPr>
                <a:xfrm rot="16200000" flipH="1">
                  <a:off x="5857884" y="3214686"/>
                  <a:ext cx="928694" cy="357190"/>
                </a:xfrm>
                <a:prstGeom prst="straightConnector1">
                  <a:avLst/>
                </a:prstGeom>
                <a:ln>
                  <a:solidFill>
                    <a:schemeClr val="tx2"/>
                  </a:solidFill>
                  <a:prstDash val="sysDash"/>
                  <a:tailEnd type="arrow"/>
                </a:ln>
              </p:spPr>
              <p:style>
                <a:lnRef idx="2">
                  <a:schemeClr val="dk1"/>
                </a:lnRef>
                <a:fillRef idx="0">
                  <a:schemeClr val="dk1"/>
                </a:fillRef>
                <a:effectRef idx="1">
                  <a:schemeClr val="dk1"/>
                </a:effectRef>
                <a:fontRef idx="minor">
                  <a:schemeClr val="tx1"/>
                </a:fontRef>
              </p:style>
            </p:cxnSp>
            <p:cxnSp>
              <p:nvCxnSpPr>
                <p:cNvPr id="13" name="Connecteur droit avec flèche 12"/>
                <p:cNvCxnSpPr/>
                <p:nvPr/>
              </p:nvCxnSpPr>
              <p:spPr>
                <a:xfrm rot="10800000">
                  <a:off x="4357686" y="5072074"/>
                  <a:ext cx="1143008" cy="142876"/>
                </a:xfrm>
                <a:prstGeom prst="straightConnector1">
                  <a:avLst/>
                </a:prstGeom>
                <a:ln>
                  <a:solidFill>
                    <a:schemeClr val="tx2"/>
                  </a:solidFill>
                  <a:tailEnd type="arrow"/>
                </a:ln>
              </p:spPr>
              <p:style>
                <a:lnRef idx="2">
                  <a:schemeClr val="dk1"/>
                </a:lnRef>
                <a:fillRef idx="0">
                  <a:schemeClr val="dk1"/>
                </a:fillRef>
                <a:effectRef idx="1">
                  <a:schemeClr val="dk1"/>
                </a:effectRef>
                <a:fontRef idx="minor">
                  <a:schemeClr val="tx1"/>
                </a:fontRef>
              </p:style>
            </p:cxnSp>
          </p:grpSp>
          <p:grpSp>
            <p:nvGrpSpPr>
              <p:cNvPr id="154" name="Groupe 153"/>
              <p:cNvGrpSpPr/>
              <p:nvPr/>
            </p:nvGrpSpPr>
            <p:grpSpPr>
              <a:xfrm>
                <a:off x="6072198" y="1000108"/>
                <a:ext cx="1870690" cy="1129274"/>
                <a:chOff x="6615801" y="1500174"/>
                <a:chExt cx="1870690" cy="1129274"/>
              </a:xfrm>
            </p:grpSpPr>
            <p:grpSp>
              <p:nvGrpSpPr>
                <p:cNvPr id="86" name="Groupe 182"/>
                <p:cNvGrpSpPr/>
                <p:nvPr/>
              </p:nvGrpSpPr>
              <p:grpSpPr>
                <a:xfrm>
                  <a:off x="6762774" y="1500174"/>
                  <a:ext cx="1431791" cy="848710"/>
                  <a:chOff x="4477600" y="3772452"/>
                  <a:chExt cx="3604386" cy="2274938"/>
                </a:xfrm>
              </p:grpSpPr>
              <p:grpSp>
                <p:nvGrpSpPr>
                  <p:cNvPr id="91" name="Groupe 106"/>
                  <p:cNvGrpSpPr/>
                  <p:nvPr/>
                </p:nvGrpSpPr>
                <p:grpSpPr>
                  <a:xfrm>
                    <a:off x="4477600" y="3772452"/>
                    <a:ext cx="2926576" cy="1704582"/>
                    <a:chOff x="4521697" y="2843758"/>
                    <a:chExt cx="2926576" cy="1704582"/>
                  </a:xfrm>
                </p:grpSpPr>
                <p:grpSp>
                  <p:nvGrpSpPr>
                    <p:cNvPr id="121" name="Groupe 40"/>
                    <p:cNvGrpSpPr/>
                    <p:nvPr/>
                  </p:nvGrpSpPr>
                  <p:grpSpPr>
                    <a:xfrm rot="21060000">
                      <a:off x="4521697" y="2843758"/>
                      <a:ext cx="1812835" cy="1623343"/>
                      <a:chOff x="6135709" y="1331717"/>
                      <a:chExt cx="1812835" cy="1623343"/>
                    </a:xfrm>
                  </p:grpSpPr>
                  <p:pic>
                    <p:nvPicPr>
                      <p:cNvPr id="127" name="Picture 4" descr="C:\Documents and Settings\Azdine\Mes documents\Mes images\Image9.png"/>
                      <p:cNvPicPr>
                        <a:picLocks noChangeAspect="1" noChangeArrowheads="1"/>
                      </p:cNvPicPr>
                      <p:nvPr/>
                    </p:nvPicPr>
                    <p:blipFill>
                      <a:blip r:embed="rId2" cstate="print"/>
                      <a:srcRect/>
                      <a:stretch>
                        <a:fillRect/>
                      </a:stretch>
                    </p:blipFill>
                    <p:spPr bwMode="auto">
                      <a:xfrm rot="10920000">
                        <a:off x="6437442" y="1331717"/>
                        <a:ext cx="1209675" cy="933450"/>
                      </a:xfrm>
                      <a:prstGeom prst="rect">
                        <a:avLst/>
                      </a:prstGeom>
                      <a:noFill/>
                    </p:spPr>
                  </p:pic>
                  <p:grpSp>
                    <p:nvGrpSpPr>
                      <p:cNvPr id="129" name="Group 204"/>
                      <p:cNvGrpSpPr>
                        <a:grpSpLocks/>
                      </p:cNvGrpSpPr>
                      <p:nvPr/>
                    </p:nvGrpSpPr>
                    <p:grpSpPr bwMode="auto">
                      <a:xfrm rot="11460000">
                        <a:off x="7253745" y="1919332"/>
                        <a:ext cx="694799" cy="900000"/>
                        <a:chOff x="3833" y="890"/>
                        <a:chExt cx="1134" cy="1225"/>
                      </a:xfrm>
                      <a:solidFill>
                        <a:srgbClr val="FFC000"/>
                      </a:solidFill>
                    </p:grpSpPr>
                    <p:sp>
                      <p:nvSpPr>
                        <p:cNvPr id="143"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44"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45"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46"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47"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48"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49"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50"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30" name="Ellipse 129"/>
                      <p:cNvSpPr/>
                      <p:nvPr/>
                    </p:nvSpPr>
                    <p:spPr>
                      <a:xfrm>
                        <a:off x="7689146" y="2812184"/>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31" name="Ellipse 130"/>
                      <p:cNvSpPr/>
                      <p:nvPr/>
                    </p:nvSpPr>
                    <p:spPr>
                      <a:xfrm>
                        <a:off x="7156831" y="2746869"/>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132" name="Group 204"/>
                      <p:cNvGrpSpPr>
                        <a:grpSpLocks/>
                      </p:cNvGrpSpPr>
                      <p:nvPr/>
                    </p:nvGrpSpPr>
                    <p:grpSpPr bwMode="auto">
                      <a:xfrm rot="10620000">
                        <a:off x="6135709" y="1874814"/>
                        <a:ext cx="694799" cy="900000"/>
                        <a:chOff x="3833" y="890"/>
                        <a:chExt cx="1134" cy="1225"/>
                      </a:xfrm>
                      <a:solidFill>
                        <a:srgbClr val="FFC000"/>
                      </a:solidFill>
                    </p:grpSpPr>
                    <p:sp>
                      <p:nvSpPr>
                        <p:cNvPr id="135"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36"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37"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38"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2"/>
                        </a:lnRef>
                        <a:fillRef idx="3">
                          <a:schemeClr val="accent2"/>
                        </a:fillRef>
                        <a:effectRef idx="3">
                          <a:schemeClr val="accent2"/>
                        </a:effectRef>
                        <a:fontRef idx="minor">
                          <a:schemeClr val="lt1"/>
                        </a:fontRef>
                      </p:style>
                      <p:txBody>
                        <a:bodyPr/>
                        <a:lstStyle/>
                        <a:p>
                          <a:endParaRPr lang="fr-FR"/>
                        </a:p>
                      </p:txBody>
                    </p:sp>
                    <p:sp>
                      <p:nvSpPr>
                        <p:cNvPr id="139"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40"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41"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42"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sp>
                    <p:nvSpPr>
                      <p:cNvPr id="133" name="Ellipse 132"/>
                      <p:cNvSpPr/>
                      <p:nvPr/>
                    </p:nvSpPr>
                    <p:spPr>
                      <a:xfrm>
                        <a:off x="6713095" y="2727521"/>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34" name="Ellipse 133"/>
                      <p:cNvSpPr/>
                      <p:nvPr/>
                    </p:nvSpPr>
                    <p:spPr>
                      <a:xfrm>
                        <a:off x="6149759" y="2759932"/>
                        <a:ext cx="142876" cy="142876"/>
                      </a:xfrm>
                      <a:prstGeom prst="ellipse">
                        <a:avLst/>
                      </a:prstGeom>
                      <a:solidFill>
                        <a:schemeClr val="accent6">
                          <a:lumMod val="75000"/>
                        </a:schemeClr>
                      </a:solidFill>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grpSp>
                  <p:nvGrpSpPr>
                    <p:cNvPr id="122" name="Groupe 261"/>
                    <p:cNvGrpSpPr/>
                    <p:nvPr/>
                  </p:nvGrpSpPr>
                  <p:grpSpPr>
                    <a:xfrm rot="420000">
                      <a:off x="6513546" y="3542027"/>
                      <a:ext cx="934727" cy="1006313"/>
                      <a:chOff x="2779559" y="5437699"/>
                      <a:chExt cx="934727" cy="1006313"/>
                    </a:xfrm>
                  </p:grpSpPr>
                  <p:sp>
                    <p:nvSpPr>
                      <p:cNvPr id="123" name="Rectangle à coins arrondis 122"/>
                      <p:cNvSpPr/>
                      <p:nvPr/>
                    </p:nvSpPr>
                    <p:spPr>
                      <a:xfrm>
                        <a:off x="3084752" y="5652012"/>
                        <a:ext cx="285752" cy="792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Organigramme : Délai 123"/>
                      <p:cNvSpPr/>
                      <p:nvPr/>
                    </p:nvSpPr>
                    <p:spPr>
                      <a:xfrm rot="10800000">
                        <a:off x="2779559" y="5616574"/>
                        <a:ext cx="432000" cy="252000"/>
                      </a:xfrm>
                      <a:prstGeom prst="flowChartDelay">
                        <a:avLst/>
                      </a:prstGeom>
                      <a:solidFill>
                        <a:srgbClr val="92D050"/>
                      </a:solidFill>
                      <a:ln>
                        <a:solidFill>
                          <a:schemeClr val="accent3">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a:p>
                        <a:pPr algn="ctr"/>
                        <a:endParaRPr lang="fr-FR" dirty="0"/>
                      </a:p>
                      <a:p>
                        <a:pPr algn="ctr"/>
                        <a:endParaRPr lang="fr-FR" dirty="0"/>
                      </a:p>
                    </p:txBody>
                  </p:sp>
                  <p:sp>
                    <p:nvSpPr>
                      <p:cNvPr id="125" name="Organigramme : Délai 124"/>
                      <p:cNvSpPr/>
                      <p:nvPr/>
                    </p:nvSpPr>
                    <p:spPr>
                      <a:xfrm rot="5400000" flipH="1">
                        <a:off x="3094345" y="5557919"/>
                        <a:ext cx="500066" cy="259626"/>
                      </a:xfrm>
                      <a:prstGeom prst="flowChartDelay">
                        <a:avLst/>
                      </a:prstGeom>
                      <a:solidFill>
                        <a:schemeClr val="accent6"/>
                      </a:solidFill>
                      <a:ln w="6350">
                        <a:solidFill>
                          <a:schemeClr val="accent6">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26" name="Larme 125"/>
                      <p:cNvSpPr/>
                      <p:nvPr/>
                    </p:nvSpPr>
                    <p:spPr>
                      <a:xfrm rot="16200000">
                        <a:off x="3382605" y="5964231"/>
                        <a:ext cx="339146" cy="324217"/>
                      </a:xfrm>
                      <a:prstGeom prst="teardrop">
                        <a:avLst/>
                      </a:prstGeom>
                      <a:solidFill>
                        <a:schemeClr val="accent5">
                          <a:lumMod val="60000"/>
                          <a:lumOff val="4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92" name="Groupe 137"/>
                  <p:cNvGrpSpPr/>
                  <p:nvPr/>
                </p:nvGrpSpPr>
                <p:grpSpPr>
                  <a:xfrm rot="720000">
                    <a:off x="7260518" y="4714281"/>
                    <a:ext cx="821468" cy="1333109"/>
                    <a:chOff x="5062542" y="5543963"/>
                    <a:chExt cx="821468" cy="1333109"/>
                  </a:xfrm>
                </p:grpSpPr>
                <p:grpSp>
                  <p:nvGrpSpPr>
                    <p:cNvPr id="93" name="Groupe 145"/>
                    <p:cNvGrpSpPr/>
                    <p:nvPr/>
                  </p:nvGrpSpPr>
                  <p:grpSpPr>
                    <a:xfrm>
                      <a:off x="5062542" y="5543963"/>
                      <a:ext cx="821468" cy="1333109"/>
                      <a:chOff x="5062542" y="5543963"/>
                      <a:chExt cx="821468" cy="1333109"/>
                    </a:xfrm>
                  </p:grpSpPr>
                  <p:grpSp>
                    <p:nvGrpSpPr>
                      <p:cNvPr id="97" name="Groupe 144"/>
                      <p:cNvGrpSpPr/>
                      <p:nvPr/>
                    </p:nvGrpSpPr>
                    <p:grpSpPr>
                      <a:xfrm>
                        <a:off x="5062542" y="5543963"/>
                        <a:ext cx="821468" cy="1251614"/>
                        <a:chOff x="5062542" y="5543963"/>
                        <a:chExt cx="821468" cy="1251614"/>
                      </a:xfrm>
                    </p:grpSpPr>
                    <p:sp>
                      <p:nvSpPr>
                        <p:cNvPr id="101" name="Rectangle à coins arrondis 100"/>
                        <p:cNvSpPr/>
                        <p:nvPr/>
                      </p:nvSpPr>
                      <p:spPr>
                        <a:xfrm>
                          <a:off x="5286380" y="5786454"/>
                          <a:ext cx="142876" cy="640000"/>
                        </a:xfrm>
                        <a:prstGeom prst="roundRect">
                          <a:avLst/>
                        </a:prstGeom>
                        <a:solidFill>
                          <a:srgbClr val="FFC0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Rectangle à coins arrondis 101"/>
                        <p:cNvSpPr/>
                        <p:nvPr/>
                      </p:nvSpPr>
                      <p:spPr>
                        <a:xfrm>
                          <a:off x="5500694" y="5786454"/>
                          <a:ext cx="142876" cy="640000"/>
                        </a:xfrm>
                        <a:prstGeom prst="roundRect">
                          <a:avLst/>
                        </a:prstGeom>
                        <a:solidFill>
                          <a:srgbClr val="FFC0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3" name="Groupe 135"/>
                        <p:cNvGrpSpPr/>
                        <p:nvPr/>
                      </p:nvGrpSpPr>
                      <p:grpSpPr>
                        <a:xfrm>
                          <a:off x="5286380" y="5543963"/>
                          <a:ext cx="285752" cy="866247"/>
                          <a:chOff x="5487631" y="4403969"/>
                          <a:chExt cx="285752" cy="966921"/>
                        </a:xfrm>
                        <a:solidFill>
                          <a:srgbClr val="FFC000"/>
                        </a:solidFill>
                      </p:grpSpPr>
                      <p:sp>
                        <p:nvSpPr>
                          <p:cNvPr id="119" name="Rectangle à coins arrondis 118"/>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Ellipse 119"/>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4" name="Groupe 129"/>
                        <p:cNvGrpSpPr/>
                        <p:nvPr/>
                      </p:nvGrpSpPr>
                      <p:grpSpPr>
                        <a:xfrm>
                          <a:off x="5500694" y="5563144"/>
                          <a:ext cx="285752" cy="866246"/>
                          <a:chOff x="5487631" y="4403969"/>
                          <a:chExt cx="285752" cy="966921"/>
                        </a:xfrm>
                        <a:solidFill>
                          <a:srgbClr val="FFC000"/>
                        </a:solidFill>
                      </p:grpSpPr>
                      <p:sp>
                        <p:nvSpPr>
                          <p:cNvPr id="117" name="Ellipse 116"/>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Rectangle à coins arrondis 117"/>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5" name="Groupe 138"/>
                        <p:cNvGrpSpPr/>
                        <p:nvPr/>
                      </p:nvGrpSpPr>
                      <p:grpSpPr>
                        <a:xfrm>
                          <a:off x="5598258" y="5706025"/>
                          <a:ext cx="285752" cy="866247"/>
                          <a:chOff x="5487631" y="4403969"/>
                          <a:chExt cx="285752" cy="966921"/>
                        </a:xfrm>
                        <a:solidFill>
                          <a:srgbClr val="FFC000"/>
                        </a:solidFill>
                      </p:grpSpPr>
                      <p:sp>
                        <p:nvSpPr>
                          <p:cNvPr id="115" name="Rectangle à coins arrondis 114"/>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Ellipse 115"/>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6" name="Groupe 132"/>
                        <p:cNvGrpSpPr/>
                        <p:nvPr/>
                      </p:nvGrpSpPr>
                      <p:grpSpPr>
                        <a:xfrm>
                          <a:off x="5532943" y="5929330"/>
                          <a:ext cx="285752" cy="866247"/>
                          <a:chOff x="5487631" y="4403969"/>
                          <a:chExt cx="285752" cy="966921"/>
                        </a:xfrm>
                        <a:solidFill>
                          <a:srgbClr val="FFC000"/>
                        </a:solidFill>
                      </p:grpSpPr>
                      <p:sp>
                        <p:nvSpPr>
                          <p:cNvPr id="113" name="Rectangle à coins arrondis 112"/>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113"/>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7" name="Groupe 116"/>
                        <p:cNvGrpSpPr/>
                        <p:nvPr/>
                      </p:nvGrpSpPr>
                      <p:grpSpPr>
                        <a:xfrm>
                          <a:off x="5107854" y="5602484"/>
                          <a:ext cx="285752" cy="866247"/>
                          <a:chOff x="5487631" y="4403969"/>
                          <a:chExt cx="285752" cy="966921"/>
                        </a:xfrm>
                        <a:solidFill>
                          <a:srgbClr val="FFC000"/>
                        </a:solidFill>
                      </p:grpSpPr>
                      <p:sp>
                        <p:nvSpPr>
                          <p:cNvPr id="111" name="Rectangle à coins arrondis 110"/>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8" name="Groupe 119"/>
                        <p:cNvGrpSpPr/>
                        <p:nvPr/>
                      </p:nvGrpSpPr>
                      <p:grpSpPr>
                        <a:xfrm>
                          <a:off x="5062542" y="5858425"/>
                          <a:ext cx="285752" cy="866247"/>
                          <a:chOff x="5487631" y="4403969"/>
                          <a:chExt cx="285752" cy="966921"/>
                        </a:xfrm>
                        <a:solidFill>
                          <a:srgbClr val="FFC000"/>
                        </a:solidFill>
                      </p:grpSpPr>
                      <p:sp>
                        <p:nvSpPr>
                          <p:cNvPr id="109" name="Rectangle à coins arrondis 108"/>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Ellipse 109"/>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98" name="Groupe 123"/>
                      <p:cNvGrpSpPr/>
                      <p:nvPr/>
                    </p:nvGrpSpPr>
                    <p:grpSpPr>
                      <a:xfrm>
                        <a:off x="5214942" y="6010825"/>
                        <a:ext cx="285752" cy="866247"/>
                        <a:chOff x="5487631" y="4403969"/>
                        <a:chExt cx="285752" cy="966921"/>
                      </a:xfrm>
                      <a:solidFill>
                        <a:srgbClr val="FFC000"/>
                      </a:solidFill>
                    </p:grpSpPr>
                    <p:sp>
                      <p:nvSpPr>
                        <p:cNvPr id="99" name="Rectangle à coins arrondis 98"/>
                        <p:cNvSpPr/>
                        <p:nvPr/>
                      </p:nvSpPr>
                      <p:spPr>
                        <a:xfrm>
                          <a:off x="5572132" y="4656510"/>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Ellipse 99"/>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94" name="Groupe 126"/>
                    <p:cNvGrpSpPr/>
                    <p:nvPr/>
                  </p:nvGrpSpPr>
                  <p:grpSpPr>
                    <a:xfrm>
                      <a:off x="5377004" y="6004812"/>
                      <a:ext cx="285752" cy="866246"/>
                      <a:chOff x="5487631" y="4403969"/>
                      <a:chExt cx="285752" cy="966919"/>
                    </a:xfrm>
                    <a:solidFill>
                      <a:srgbClr val="FFC000"/>
                    </a:solidFill>
                  </p:grpSpPr>
                  <p:sp>
                    <p:nvSpPr>
                      <p:cNvPr id="95" name="Rectangle à coins arrondis 94"/>
                      <p:cNvSpPr/>
                      <p:nvPr/>
                    </p:nvSpPr>
                    <p:spPr>
                      <a:xfrm>
                        <a:off x="5572132" y="4656508"/>
                        <a:ext cx="142876" cy="714380"/>
                      </a:xfrm>
                      <a:prstGeom prst="roundRect">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Ellipse 95"/>
                      <p:cNvSpPr/>
                      <p:nvPr/>
                    </p:nvSpPr>
                    <p:spPr>
                      <a:xfrm>
                        <a:off x="5487631" y="4403969"/>
                        <a:ext cx="285752" cy="318962"/>
                      </a:xfrm>
                      <a:prstGeom prst="ellipse">
                        <a:avLst/>
                      </a:prstGeom>
                      <a:grp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sp>
              <p:nvSpPr>
                <p:cNvPr id="151" name="Organigramme : Connecteur 150"/>
                <p:cNvSpPr/>
                <p:nvPr/>
              </p:nvSpPr>
              <p:spPr>
                <a:xfrm rot="10560000">
                  <a:off x="6615801" y="2044136"/>
                  <a:ext cx="1870690" cy="585312"/>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152" name="Connecteur droit avec flèche 151"/>
              <p:cNvCxnSpPr/>
              <p:nvPr/>
            </p:nvCxnSpPr>
            <p:spPr>
              <a:xfrm rot="5400000" flipH="1" flipV="1">
                <a:off x="5679291" y="2321711"/>
                <a:ext cx="1143007" cy="642944"/>
              </a:xfrm>
              <a:prstGeom prst="straightConnector1">
                <a:avLst/>
              </a:prstGeom>
              <a:ln>
                <a:solidFill>
                  <a:srgbClr val="00B050"/>
                </a:solidFill>
                <a:prstDash val="sysDash"/>
                <a:tailEnd type="arrow"/>
              </a:ln>
            </p:spPr>
            <p:style>
              <a:lnRef idx="2">
                <a:schemeClr val="dk1"/>
              </a:lnRef>
              <a:fillRef idx="0">
                <a:schemeClr val="dk1"/>
              </a:fillRef>
              <a:effectRef idx="1">
                <a:schemeClr val="dk1"/>
              </a:effectRef>
              <a:fontRef idx="minor">
                <a:schemeClr val="tx1"/>
              </a:fontRef>
            </p:style>
          </p:cxnSp>
        </p:grpSp>
        <p:sp>
          <p:nvSpPr>
            <p:cNvPr id="155" name="ZoneTexte 154"/>
            <p:cNvSpPr txBox="1"/>
            <p:nvPr/>
          </p:nvSpPr>
          <p:spPr>
            <a:xfrm>
              <a:off x="7429520" y="2651935"/>
              <a:ext cx="1357322" cy="276999"/>
            </a:xfrm>
            <a:prstGeom prst="rect">
              <a:avLst/>
            </a:prstGeom>
            <a:noFill/>
          </p:spPr>
          <p:txBody>
            <a:bodyPr wrap="square" rtlCol="0">
              <a:spAutoFit/>
            </a:bodyPr>
            <a:lstStyle/>
            <a:p>
              <a:r>
                <a:rPr lang="fr-FR" sz="1200" b="1" dirty="0"/>
                <a:t>CR1, CR3 ou CR4</a:t>
              </a:r>
            </a:p>
          </p:txBody>
        </p:sp>
        <p:cxnSp>
          <p:nvCxnSpPr>
            <p:cNvPr id="165" name="Connecteur droit avec flèche 164"/>
            <p:cNvCxnSpPr>
              <a:endCxn id="57" idx="2"/>
            </p:cNvCxnSpPr>
            <p:nvPr/>
          </p:nvCxnSpPr>
          <p:spPr>
            <a:xfrm rot="5400000">
              <a:off x="7455249" y="3068679"/>
              <a:ext cx="542644" cy="12028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7" name="Rectangle 166"/>
            <p:cNvSpPr/>
            <p:nvPr/>
          </p:nvSpPr>
          <p:spPr>
            <a:xfrm>
              <a:off x="7000892" y="906645"/>
              <a:ext cx="1714512" cy="307777"/>
            </a:xfrm>
            <a:prstGeom prst="rect">
              <a:avLst/>
            </a:prstGeom>
          </p:spPr>
          <p:txBody>
            <a:bodyPr wrap="square">
              <a:spAutoFit/>
            </a:bodyPr>
            <a:lstStyle/>
            <a:p>
              <a:r>
                <a:rPr lang="fr-FR" sz="1400" b="1" dirty="0">
                  <a:solidFill>
                    <a:schemeClr val="tx2"/>
                  </a:solidFill>
                </a:rPr>
                <a:t>LYSE PAR LE CAM </a:t>
              </a:r>
            </a:p>
          </p:txBody>
        </p:sp>
        <p:cxnSp>
          <p:nvCxnSpPr>
            <p:cNvPr id="168" name="Connecteur droit avec flèche 167"/>
            <p:cNvCxnSpPr/>
            <p:nvPr/>
          </p:nvCxnSpPr>
          <p:spPr>
            <a:xfrm rot="16200000" flipH="1">
              <a:off x="6454137" y="3215338"/>
              <a:ext cx="542643"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1" name="Rectangle 170"/>
            <p:cNvSpPr/>
            <p:nvPr/>
          </p:nvSpPr>
          <p:spPr>
            <a:xfrm>
              <a:off x="5773746" y="2714921"/>
              <a:ext cx="1534394" cy="461665"/>
            </a:xfrm>
            <a:prstGeom prst="rect">
              <a:avLst/>
            </a:prstGeom>
          </p:spPr>
          <p:txBody>
            <a:bodyPr wrap="none">
              <a:spAutoFit/>
            </a:bodyPr>
            <a:lstStyle/>
            <a:p>
              <a:r>
                <a:rPr lang="fr-FR" sz="1200" b="1" dirty="0"/>
                <a:t>Opsonines=C3b ,C4b </a:t>
              </a:r>
            </a:p>
            <a:p>
              <a:r>
                <a:rPr lang="fr-FR" sz="1200" b="1" dirty="0"/>
                <a:t>iC3B, C3dg </a:t>
              </a:r>
            </a:p>
          </p:txBody>
        </p:sp>
        <p:sp>
          <p:nvSpPr>
            <p:cNvPr id="172" name="Rectangle 171"/>
            <p:cNvSpPr/>
            <p:nvPr/>
          </p:nvSpPr>
          <p:spPr>
            <a:xfrm>
              <a:off x="5605470" y="5819792"/>
              <a:ext cx="2786082" cy="307777"/>
            </a:xfrm>
            <a:prstGeom prst="rect">
              <a:avLst/>
            </a:prstGeom>
          </p:spPr>
          <p:txBody>
            <a:bodyPr wrap="square">
              <a:spAutoFit/>
            </a:bodyPr>
            <a:lstStyle/>
            <a:p>
              <a:r>
                <a:rPr lang="fr-FR" sz="1400" b="1" dirty="0">
                  <a:solidFill>
                    <a:schemeClr val="tx2"/>
                  </a:solidFill>
                </a:rPr>
                <a:t>OPSONISATION/ PHAGOCYTOSE </a:t>
              </a:r>
            </a:p>
          </p:txBody>
        </p:sp>
      </p:grpSp>
      <p:sp>
        <p:nvSpPr>
          <p:cNvPr id="173" name="ZoneTexte 172"/>
          <p:cNvSpPr txBox="1"/>
          <p:nvPr/>
        </p:nvSpPr>
        <p:spPr>
          <a:xfrm>
            <a:off x="8215338" y="4214818"/>
            <a:ext cx="1071570" cy="461665"/>
          </a:xfrm>
          <a:prstGeom prst="rect">
            <a:avLst/>
          </a:prstGeom>
          <a:noFill/>
        </p:spPr>
        <p:txBody>
          <a:bodyPr wrap="square" rtlCol="0">
            <a:spAutoFit/>
          </a:bodyPr>
          <a:lstStyle/>
          <a:p>
            <a:r>
              <a:rPr lang="fr-FR" sz="1200" b="1" dirty="0"/>
              <a:t>    Cellule </a:t>
            </a:r>
          </a:p>
          <a:p>
            <a:r>
              <a:rPr lang="fr-FR" sz="1200" b="1" dirty="0"/>
              <a:t>phagocytaire</a:t>
            </a: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 2.    Elimination des complexes immuns et des corps apoptotiques</a:t>
            </a:r>
          </a:p>
        </p:txBody>
      </p:sp>
      <p:grpSp>
        <p:nvGrpSpPr>
          <p:cNvPr id="428" name="Groupe 427"/>
          <p:cNvGrpSpPr/>
          <p:nvPr/>
        </p:nvGrpSpPr>
        <p:grpSpPr>
          <a:xfrm>
            <a:off x="7572396" y="710008"/>
            <a:ext cx="1357322" cy="1290232"/>
            <a:chOff x="7572396" y="710008"/>
            <a:chExt cx="1357322" cy="1290232"/>
          </a:xfrm>
        </p:grpSpPr>
        <p:grpSp>
          <p:nvGrpSpPr>
            <p:cNvPr id="411" name="Groupe 410"/>
            <p:cNvGrpSpPr/>
            <p:nvPr/>
          </p:nvGrpSpPr>
          <p:grpSpPr>
            <a:xfrm>
              <a:off x="7572396" y="714356"/>
              <a:ext cx="1357322" cy="1285884"/>
              <a:chOff x="7572396" y="714356"/>
              <a:chExt cx="1357322" cy="1285884"/>
            </a:xfrm>
          </p:grpSpPr>
          <p:sp>
            <p:nvSpPr>
              <p:cNvPr id="350" name="Rectangle 349"/>
              <p:cNvSpPr/>
              <p:nvPr/>
            </p:nvSpPr>
            <p:spPr>
              <a:xfrm>
                <a:off x="7572396" y="714356"/>
                <a:ext cx="1357322" cy="1285884"/>
              </a:xfrm>
              <a:prstGeom prst="rect">
                <a:avLst/>
              </a:prstGeom>
              <a:solidFill>
                <a:srgbClr val="F5F2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95" name="Groupe 194"/>
              <p:cNvGrpSpPr/>
              <p:nvPr/>
            </p:nvGrpSpPr>
            <p:grpSpPr>
              <a:xfrm>
                <a:off x="7739537" y="785794"/>
                <a:ext cx="1047305" cy="1147534"/>
                <a:chOff x="2965805" y="358389"/>
                <a:chExt cx="1833123" cy="1636853"/>
              </a:xfrm>
            </p:grpSpPr>
            <p:grpSp>
              <p:nvGrpSpPr>
                <p:cNvPr id="196" name="Groupe 51"/>
                <p:cNvGrpSpPr/>
                <p:nvPr/>
              </p:nvGrpSpPr>
              <p:grpSpPr>
                <a:xfrm>
                  <a:off x="2965802" y="358390"/>
                  <a:ext cx="1833129" cy="1636852"/>
                  <a:chOff x="2965802" y="358390"/>
                  <a:chExt cx="1833129" cy="1636852"/>
                </a:xfrm>
              </p:grpSpPr>
              <p:sp>
                <p:nvSpPr>
                  <p:cNvPr id="201" name="Organigramme : Connecteur 200"/>
                  <p:cNvSpPr/>
                  <p:nvPr/>
                </p:nvSpPr>
                <p:spPr>
                  <a:xfrm rot="900000">
                    <a:off x="3827371" y="868257"/>
                    <a:ext cx="420756" cy="349973"/>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2" name="Organigramme : Connecteur 201"/>
                  <p:cNvSpPr/>
                  <p:nvPr/>
                </p:nvSpPr>
                <p:spPr>
                  <a:xfrm rot="-1260000">
                    <a:off x="3956948" y="1203823"/>
                    <a:ext cx="396000" cy="324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3" name="Organigramme : Connecteur 202"/>
                  <p:cNvSpPr/>
                  <p:nvPr/>
                </p:nvSpPr>
                <p:spPr>
                  <a:xfrm rot="960000">
                    <a:off x="3518894" y="1180450"/>
                    <a:ext cx="421683" cy="356962"/>
                  </a:xfrm>
                  <a:prstGeom prst="flowChartConnector">
                    <a:avLst/>
                  </a:prstGeom>
                  <a:solidFill>
                    <a:schemeClr val="accent6">
                      <a:lumMod val="75000"/>
                    </a:schemeClr>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4" name="Organigramme : Connecteur 203"/>
                  <p:cNvSpPr/>
                  <p:nvPr/>
                </p:nvSpPr>
                <p:spPr>
                  <a:xfrm rot="-1860000">
                    <a:off x="3347972" y="807479"/>
                    <a:ext cx="432000" cy="360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05" name="Groupe 50"/>
                  <p:cNvGrpSpPr/>
                  <p:nvPr/>
                </p:nvGrpSpPr>
                <p:grpSpPr>
                  <a:xfrm>
                    <a:off x="2965802" y="358390"/>
                    <a:ext cx="1833129" cy="1636852"/>
                    <a:chOff x="2965802" y="358390"/>
                    <a:chExt cx="1833129" cy="1636852"/>
                  </a:xfrm>
                </p:grpSpPr>
                <p:grpSp>
                  <p:nvGrpSpPr>
                    <p:cNvPr id="206" name="Group 204"/>
                    <p:cNvGrpSpPr>
                      <a:grpSpLocks/>
                    </p:cNvGrpSpPr>
                    <p:nvPr/>
                  </p:nvGrpSpPr>
                  <p:grpSpPr bwMode="auto">
                    <a:xfrm rot="3918385">
                      <a:off x="3055803" y="1012311"/>
                      <a:ext cx="395998" cy="576000"/>
                      <a:chOff x="3833" y="890"/>
                      <a:chExt cx="1134" cy="1225"/>
                    </a:xfrm>
                    <a:solidFill>
                      <a:srgbClr val="C00000"/>
                    </a:solidFill>
                  </p:grpSpPr>
                  <p:sp>
                    <p:nvSpPr>
                      <p:cNvPr id="234"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35"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36"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37"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38"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9"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0"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41"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207" name="Group 204"/>
                    <p:cNvGrpSpPr>
                      <a:grpSpLocks/>
                    </p:cNvGrpSpPr>
                    <p:nvPr/>
                  </p:nvGrpSpPr>
                  <p:grpSpPr bwMode="auto">
                    <a:xfrm rot="-420000">
                      <a:off x="3747253" y="1455242"/>
                      <a:ext cx="395998" cy="540000"/>
                      <a:chOff x="3833" y="890"/>
                      <a:chExt cx="1134" cy="1225"/>
                    </a:xfrm>
                    <a:solidFill>
                      <a:srgbClr val="C00000"/>
                    </a:solidFill>
                  </p:grpSpPr>
                  <p:sp>
                    <p:nvSpPr>
                      <p:cNvPr id="226"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27"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28"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29"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30"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1"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2"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33"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208" name="Group 204"/>
                    <p:cNvGrpSpPr>
                      <a:grpSpLocks/>
                    </p:cNvGrpSpPr>
                    <p:nvPr/>
                  </p:nvGrpSpPr>
                  <p:grpSpPr bwMode="auto">
                    <a:xfrm rot="-6420000">
                      <a:off x="4330932" y="784089"/>
                      <a:ext cx="395998" cy="540000"/>
                      <a:chOff x="3833" y="890"/>
                      <a:chExt cx="1134" cy="1225"/>
                    </a:xfrm>
                    <a:solidFill>
                      <a:srgbClr val="C00000"/>
                    </a:solidFill>
                  </p:grpSpPr>
                  <p:sp>
                    <p:nvSpPr>
                      <p:cNvPr id="218"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19"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20"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21"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22"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23"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24"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25"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209" name="Group 204"/>
                    <p:cNvGrpSpPr>
                      <a:grpSpLocks/>
                    </p:cNvGrpSpPr>
                    <p:nvPr/>
                  </p:nvGrpSpPr>
                  <p:grpSpPr bwMode="auto">
                    <a:xfrm rot="-10200000">
                      <a:off x="3687191" y="358390"/>
                      <a:ext cx="395998" cy="540000"/>
                      <a:chOff x="3833" y="890"/>
                      <a:chExt cx="1134" cy="1225"/>
                    </a:xfrm>
                    <a:solidFill>
                      <a:srgbClr val="C00000"/>
                    </a:solidFill>
                  </p:grpSpPr>
                  <p:sp>
                    <p:nvSpPr>
                      <p:cNvPr id="210"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11"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12"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13"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14"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15"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16"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17"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grpSp>
            <p:sp>
              <p:nvSpPr>
                <p:cNvPr id="197" name="Organigramme : Délai 196"/>
                <p:cNvSpPr/>
                <p:nvPr/>
              </p:nvSpPr>
              <p:spPr>
                <a:xfrm rot="-300000">
                  <a:off x="4013559" y="1785926"/>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8" name="Organigramme : Délai 197"/>
                <p:cNvSpPr/>
                <p:nvPr/>
              </p:nvSpPr>
              <p:spPr>
                <a:xfrm rot="-10200000">
                  <a:off x="3708621" y="392042"/>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9" name="Organigramme : Délai 198"/>
                <p:cNvSpPr/>
                <p:nvPr/>
              </p:nvSpPr>
              <p:spPr>
                <a:xfrm rot="-6540000">
                  <a:off x="4516870" y="848274"/>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0" name="Organigramme : Délai 199"/>
                <p:cNvSpPr/>
                <p:nvPr/>
              </p:nvSpPr>
              <p:spPr>
                <a:xfrm rot="3720000">
                  <a:off x="3113831" y="1382505"/>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415" name="Groupe 414"/>
            <p:cNvGrpSpPr/>
            <p:nvPr/>
          </p:nvGrpSpPr>
          <p:grpSpPr>
            <a:xfrm>
              <a:off x="8618980" y="710008"/>
              <a:ext cx="252000" cy="307777"/>
              <a:chOff x="7055529" y="648239"/>
              <a:chExt cx="302553" cy="414384"/>
            </a:xfrm>
          </p:grpSpPr>
          <p:sp>
            <p:nvSpPr>
              <p:cNvPr id="416" name="Ellipse 415"/>
              <p:cNvSpPr/>
              <p:nvPr/>
            </p:nvSpPr>
            <p:spPr>
              <a:xfrm>
                <a:off x="7086995" y="714356"/>
                <a:ext cx="271087" cy="27317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417" name="ZoneTexte 416"/>
              <p:cNvSpPr txBox="1"/>
              <p:nvPr/>
            </p:nvSpPr>
            <p:spPr>
              <a:xfrm>
                <a:off x="7055529" y="648239"/>
                <a:ext cx="214314" cy="414384"/>
              </a:xfrm>
              <a:prstGeom prst="rect">
                <a:avLst/>
              </a:prstGeom>
              <a:noFill/>
            </p:spPr>
            <p:txBody>
              <a:bodyPr wrap="square" rtlCol="0">
                <a:spAutoFit/>
              </a:bodyPr>
              <a:lstStyle/>
              <a:p>
                <a:r>
                  <a:rPr lang="fr-FR" sz="1400" dirty="0">
                    <a:solidFill>
                      <a:schemeClr val="bg1"/>
                    </a:solidFill>
                  </a:rPr>
                  <a:t>b</a:t>
                </a:r>
              </a:p>
            </p:txBody>
          </p:sp>
        </p:grpSp>
      </p:grpSp>
      <p:grpSp>
        <p:nvGrpSpPr>
          <p:cNvPr id="429" name="Groupe 428"/>
          <p:cNvGrpSpPr/>
          <p:nvPr/>
        </p:nvGrpSpPr>
        <p:grpSpPr>
          <a:xfrm>
            <a:off x="6429388" y="2143116"/>
            <a:ext cx="2214578" cy="1857388"/>
            <a:chOff x="6429388" y="2143116"/>
            <a:chExt cx="2214578" cy="1857388"/>
          </a:xfrm>
        </p:grpSpPr>
        <p:grpSp>
          <p:nvGrpSpPr>
            <p:cNvPr id="352" name="Groupe 351"/>
            <p:cNvGrpSpPr/>
            <p:nvPr/>
          </p:nvGrpSpPr>
          <p:grpSpPr>
            <a:xfrm>
              <a:off x="6429388" y="2143116"/>
              <a:ext cx="2214578" cy="1857388"/>
              <a:chOff x="6429388" y="2214554"/>
              <a:chExt cx="2214578" cy="1857388"/>
            </a:xfrm>
          </p:grpSpPr>
          <p:sp>
            <p:nvSpPr>
              <p:cNvPr id="351" name="Rectangle 350"/>
              <p:cNvSpPr/>
              <p:nvPr/>
            </p:nvSpPr>
            <p:spPr>
              <a:xfrm>
                <a:off x="6429388" y="2214554"/>
                <a:ext cx="2214578" cy="1857388"/>
              </a:xfrm>
              <a:prstGeom prst="rect">
                <a:avLst/>
              </a:prstGeom>
              <a:solidFill>
                <a:srgbClr val="F5F2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42" name="Groupe 241"/>
              <p:cNvGrpSpPr/>
              <p:nvPr/>
            </p:nvGrpSpPr>
            <p:grpSpPr>
              <a:xfrm>
                <a:off x="6626955" y="2285992"/>
                <a:ext cx="1588383" cy="1500198"/>
                <a:chOff x="2868455" y="2697732"/>
                <a:chExt cx="2405066" cy="2089817"/>
              </a:xfrm>
            </p:grpSpPr>
            <p:grpSp>
              <p:nvGrpSpPr>
                <p:cNvPr id="243" name="Groupe 101"/>
                <p:cNvGrpSpPr/>
                <p:nvPr/>
              </p:nvGrpSpPr>
              <p:grpSpPr>
                <a:xfrm rot="960000">
                  <a:off x="2868455" y="3845300"/>
                  <a:ext cx="2405066" cy="942249"/>
                  <a:chOff x="2857488" y="2928934"/>
                  <a:chExt cx="2405066" cy="942249"/>
                </a:xfrm>
              </p:grpSpPr>
              <p:sp>
                <p:nvSpPr>
                  <p:cNvPr id="293" name="Forme libre 99"/>
                  <p:cNvSpPr/>
                  <p:nvPr/>
                </p:nvSpPr>
                <p:spPr>
                  <a:xfrm>
                    <a:off x="2857488" y="2928934"/>
                    <a:ext cx="2405066" cy="942249"/>
                  </a:xfrm>
                  <a:custGeom>
                    <a:avLst/>
                    <a:gdLst>
                      <a:gd name="connsiteX0" fmla="*/ 2727960 w 2819399"/>
                      <a:gd name="connsiteY0" fmla="*/ 629194 h 1038497"/>
                      <a:gd name="connsiteX1" fmla="*/ 2597331 w 2819399"/>
                      <a:gd name="connsiteY1" fmla="*/ 250371 h 1038497"/>
                      <a:gd name="connsiteX2" fmla="*/ 1395549 w 2819399"/>
                      <a:gd name="connsiteY2" fmla="*/ 485503 h 1038497"/>
                      <a:gd name="connsiteX3" fmla="*/ 350520 w 2819399"/>
                      <a:gd name="connsiteY3" fmla="*/ 54428 h 1038497"/>
                      <a:gd name="connsiteX4" fmla="*/ 141514 w 2819399"/>
                      <a:gd name="connsiteY4" fmla="*/ 812074 h 1038497"/>
                      <a:gd name="connsiteX5" fmla="*/ 1199606 w 2819399"/>
                      <a:gd name="connsiteY5" fmla="*/ 720634 h 1038497"/>
                      <a:gd name="connsiteX6" fmla="*/ 2453640 w 2819399"/>
                      <a:gd name="connsiteY6" fmla="*/ 1021080 h 1038497"/>
                      <a:gd name="connsiteX7" fmla="*/ 2727960 w 2819399"/>
                      <a:gd name="connsiteY7" fmla="*/ 629194 h 1038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9399" h="1038497">
                        <a:moveTo>
                          <a:pt x="2727960" y="629194"/>
                        </a:moveTo>
                        <a:cubicBezTo>
                          <a:pt x="2751908" y="500743"/>
                          <a:pt x="2819399" y="274319"/>
                          <a:pt x="2597331" y="250371"/>
                        </a:cubicBezTo>
                        <a:cubicBezTo>
                          <a:pt x="2375263" y="226423"/>
                          <a:pt x="1770017" y="518160"/>
                          <a:pt x="1395549" y="485503"/>
                        </a:cubicBezTo>
                        <a:cubicBezTo>
                          <a:pt x="1021081" y="452846"/>
                          <a:pt x="559526" y="0"/>
                          <a:pt x="350520" y="54428"/>
                        </a:cubicBezTo>
                        <a:cubicBezTo>
                          <a:pt x="141514" y="108856"/>
                          <a:pt x="0" y="701040"/>
                          <a:pt x="141514" y="812074"/>
                        </a:cubicBezTo>
                        <a:cubicBezTo>
                          <a:pt x="283028" y="923108"/>
                          <a:pt x="814252" y="685800"/>
                          <a:pt x="1199606" y="720634"/>
                        </a:cubicBezTo>
                        <a:cubicBezTo>
                          <a:pt x="1584960" y="755468"/>
                          <a:pt x="2196737" y="1038497"/>
                          <a:pt x="2453640" y="1021080"/>
                        </a:cubicBezTo>
                        <a:cubicBezTo>
                          <a:pt x="2710543" y="1003663"/>
                          <a:pt x="2704012" y="757645"/>
                          <a:pt x="2727960" y="629194"/>
                        </a:cubicBezTo>
                        <a:close/>
                      </a:path>
                    </a:pathLst>
                  </a:custGeo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4" name="Organigramme : Données stockées 100"/>
                  <p:cNvSpPr/>
                  <p:nvPr/>
                </p:nvSpPr>
                <p:spPr>
                  <a:xfrm rot="16200000">
                    <a:off x="3260345" y="2970094"/>
                    <a:ext cx="180000" cy="108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44" name="Groupe 102"/>
                <p:cNvGrpSpPr/>
                <p:nvPr/>
              </p:nvGrpSpPr>
              <p:grpSpPr>
                <a:xfrm rot="840000">
                  <a:off x="3353920" y="2697737"/>
                  <a:ext cx="1833129" cy="1636852"/>
                  <a:chOff x="2965802" y="358390"/>
                  <a:chExt cx="1833129" cy="1636852"/>
                </a:xfrm>
              </p:grpSpPr>
              <p:grpSp>
                <p:nvGrpSpPr>
                  <p:cNvPr id="247" name="Groupe 51"/>
                  <p:cNvGrpSpPr/>
                  <p:nvPr/>
                </p:nvGrpSpPr>
                <p:grpSpPr>
                  <a:xfrm>
                    <a:off x="2965802" y="358390"/>
                    <a:ext cx="1833129" cy="1636852"/>
                    <a:chOff x="2965802" y="358390"/>
                    <a:chExt cx="1833129" cy="1636852"/>
                  </a:xfrm>
                </p:grpSpPr>
                <p:sp>
                  <p:nvSpPr>
                    <p:cNvPr id="252" name="Organigramme : Connecteur 251"/>
                    <p:cNvSpPr/>
                    <p:nvPr/>
                  </p:nvSpPr>
                  <p:spPr>
                    <a:xfrm rot="900000">
                      <a:off x="3827371" y="868257"/>
                      <a:ext cx="420756" cy="349973"/>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3" name="Organigramme : Connecteur 2"/>
                    <p:cNvSpPr/>
                    <p:nvPr/>
                  </p:nvSpPr>
                  <p:spPr>
                    <a:xfrm rot="-1260000">
                      <a:off x="3956948" y="1203823"/>
                      <a:ext cx="396000" cy="324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4" name="Organigramme : Connecteur 3"/>
                    <p:cNvSpPr/>
                    <p:nvPr/>
                  </p:nvSpPr>
                  <p:spPr>
                    <a:xfrm rot="960000">
                      <a:off x="3518894" y="1180450"/>
                      <a:ext cx="421683" cy="356962"/>
                    </a:xfrm>
                    <a:prstGeom prst="flowChartConnector">
                      <a:avLst/>
                    </a:prstGeom>
                    <a:solidFill>
                      <a:schemeClr val="accent6">
                        <a:lumMod val="75000"/>
                      </a:schemeClr>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5" name="Organigramme : Connecteur 4"/>
                    <p:cNvSpPr/>
                    <p:nvPr/>
                  </p:nvSpPr>
                  <p:spPr>
                    <a:xfrm rot="-1860000">
                      <a:off x="3347972" y="807479"/>
                      <a:ext cx="432000" cy="360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56" name="Groupe 50"/>
                    <p:cNvGrpSpPr/>
                    <p:nvPr/>
                  </p:nvGrpSpPr>
                  <p:grpSpPr>
                    <a:xfrm>
                      <a:off x="2965802" y="358390"/>
                      <a:ext cx="1833129" cy="1636852"/>
                      <a:chOff x="2965802" y="358390"/>
                      <a:chExt cx="1833129" cy="1636852"/>
                    </a:xfrm>
                  </p:grpSpPr>
                  <p:grpSp>
                    <p:nvGrpSpPr>
                      <p:cNvPr id="257" name="Group 204"/>
                      <p:cNvGrpSpPr>
                        <a:grpSpLocks/>
                      </p:cNvGrpSpPr>
                      <p:nvPr/>
                    </p:nvGrpSpPr>
                    <p:grpSpPr bwMode="auto">
                      <a:xfrm rot="3918385">
                        <a:off x="3055803" y="1012311"/>
                        <a:ext cx="395998" cy="576000"/>
                        <a:chOff x="3833" y="890"/>
                        <a:chExt cx="1134" cy="1225"/>
                      </a:xfrm>
                      <a:solidFill>
                        <a:srgbClr val="C00000"/>
                      </a:solidFill>
                    </p:grpSpPr>
                    <p:sp>
                      <p:nvSpPr>
                        <p:cNvPr id="285"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86"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87"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88"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89"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90"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91"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92"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258" name="Group 204"/>
                      <p:cNvGrpSpPr>
                        <a:grpSpLocks/>
                      </p:cNvGrpSpPr>
                      <p:nvPr/>
                    </p:nvGrpSpPr>
                    <p:grpSpPr bwMode="auto">
                      <a:xfrm rot="-420000">
                        <a:off x="3747251" y="1455242"/>
                        <a:ext cx="395998" cy="540000"/>
                        <a:chOff x="3833" y="890"/>
                        <a:chExt cx="1134" cy="1225"/>
                      </a:xfrm>
                      <a:solidFill>
                        <a:srgbClr val="C00000"/>
                      </a:solidFill>
                    </p:grpSpPr>
                    <p:sp>
                      <p:nvSpPr>
                        <p:cNvPr id="27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7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7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8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8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8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8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8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259" name="Group 204"/>
                      <p:cNvGrpSpPr>
                        <a:grpSpLocks/>
                      </p:cNvGrpSpPr>
                      <p:nvPr/>
                    </p:nvGrpSpPr>
                    <p:grpSpPr bwMode="auto">
                      <a:xfrm rot="-6420000">
                        <a:off x="4330932" y="784087"/>
                        <a:ext cx="395998" cy="540000"/>
                        <a:chOff x="3833" y="890"/>
                        <a:chExt cx="1134" cy="1225"/>
                      </a:xfrm>
                      <a:solidFill>
                        <a:srgbClr val="C00000"/>
                      </a:solidFill>
                    </p:grpSpPr>
                    <p:sp>
                      <p:nvSpPr>
                        <p:cNvPr id="269"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70"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71"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72"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73"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74"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75"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76"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260" name="Group 204"/>
                      <p:cNvGrpSpPr>
                        <a:grpSpLocks/>
                      </p:cNvGrpSpPr>
                      <p:nvPr/>
                    </p:nvGrpSpPr>
                    <p:grpSpPr bwMode="auto">
                      <a:xfrm rot="-10200000">
                        <a:off x="3687191" y="358390"/>
                        <a:ext cx="395998" cy="540000"/>
                        <a:chOff x="3833" y="890"/>
                        <a:chExt cx="1134" cy="1225"/>
                      </a:xfrm>
                      <a:solidFill>
                        <a:srgbClr val="C00000"/>
                      </a:solidFill>
                    </p:grpSpPr>
                    <p:sp>
                      <p:nvSpPr>
                        <p:cNvPr id="261"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62"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63"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64"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265"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66"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67"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268"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grpSp>
              <p:sp>
                <p:nvSpPr>
                  <p:cNvPr id="248" name="Organigramme : Délai 247"/>
                  <p:cNvSpPr/>
                  <p:nvPr/>
                </p:nvSpPr>
                <p:spPr>
                  <a:xfrm rot="-300000">
                    <a:off x="4013559" y="1785926"/>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9" name="Organigramme : Délai 248"/>
                  <p:cNvSpPr/>
                  <p:nvPr/>
                </p:nvSpPr>
                <p:spPr>
                  <a:xfrm rot="-10200000">
                    <a:off x="3708621" y="392042"/>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0" name="Organigramme : Délai 249"/>
                  <p:cNvSpPr/>
                  <p:nvPr/>
                </p:nvSpPr>
                <p:spPr>
                  <a:xfrm rot="-6540000">
                    <a:off x="4516870" y="848274"/>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1" name="Organigramme : Délai 250"/>
                  <p:cNvSpPr/>
                  <p:nvPr/>
                </p:nvSpPr>
                <p:spPr>
                  <a:xfrm rot="3720000">
                    <a:off x="3113831" y="1382505"/>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45" name="Organigramme : Données stockées 244"/>
                <p:cNvSpPr/>
                <p:nvPr/>
              </p:nvSpPr>
              <p:spPr>
                <a:xfrm rot="12180000">
                  <a:off x="4368077" y="4208861"/>
                  <a:ext cx="180000" cy="108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6" name="Organigramme : Données stockées 245"/>
                <p:cNvSpPr/>
                <p:nvPr/>
              </p:nvSpPr>
              <p:spPr>
                <a:xfrm rot="7440000">
                  <a:off x="3371499" y="4348198"/>
                  <a:ext cx="180000" cy="108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418" name="Groupe 417"/>
            <p:cNvGrpSpPr/>
            <p:nvPr/>
          </p:nvGrpSpPr>
          <p:grpSpPr>
            <a:xfrm>
              <a:off x="8341166" y="2155816"/>
              <a:ext cx="252000" cy="307777"/>
              <a:chOff x="7055529" y="648239"/>
              <a:chExt cx="302553" cy="414384"/>
            </a:xfrm>
          </p:grpSpPr>
          <p:sp>
            <p:nvSpPr>
              <p:cNvPr id="419" name="Ellipse 418"/>
              <p:cNvSpPr/>
              <p:nvPr/>
            </p:nvSpPr>
            <p:spPr>
              <a:xfrm>
                <a:off x="7086995" y="714356"/>
                <a:ext cx="271087" cy="27317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420" name="ZoneTexte 419"/>
              <p:cNvSpPr txBox="1"/>
              <p:nvPr/>
            </p:nvSpPr>
            <p:spPr>
              <a:xfrm>
                <a:off x="7055529" y="648239"/>
                <a:ext cx="214314" cy="414384"/>
              </a:xfrm>
              <a:prstGeom prst="rect">
                <a:avLst/>
              </a:prstGeom>
              <a:noFill/>
            </p:spPr>
            <p:txBody>
              <a:bodyPr wrap="square" rtlCol="0">
                <a:spAutoFit/>
              </a:bodyPr>
              <a:lstStyle/>
              <a:p>
                <a:r>
                  <a:rPr lang="fr-FR" sz="1400" dirty="0">
                    <a:solidFill>
                      <a:schemeClr val="bg1"/>
                    </a:solidFill>
                  </a:rPr>
                  <a:t>c</a:t>
                </a:r>
              </a:p>
            </p:txBody>
          </p:sp>
        </p:grpSp>
      </p:grpSp>
      <p:grpSp>
        <p:nvGrpSpPr>
          <p:cNvPr id="427" name="Groupe 426"/>
          <p:cNvGrpSpPr/>
          <p:nvPr/>
        </p:nvGrpSpPr>
        <p:grpSpPr>
          <a:xfrm>
            <a:off x="6000760" y="714356"/>
            <a:ext cx="1357322" cy="1285884"/>
            <a:chOff x="6000760" y="714356"/>
            <a:chExt cx="1357322" cy="1285884"/>
          </a:xfrm>
        </p:grpSpPr>
        <p:grpSp>
          <p:nvGrpSpPr>
            <p:cNvPr id="410" name="Groupe 409"/>
            <p:cNvGrpSpPr/>
            <p:nvPr/>
          </p:nvGrpSpPr>
          <p:grpSpPr>
            <a:xfrm>
              <a:off x="6000760" y="714356"/>
              <a:ext cx="1357322" cy="1285884"/>
              <a:chOff x="5715008" y="714356"/>
              <a:chExt cx="1357322" cy="1285884"/>
            </a:xfrm>
          </p:grpSpPr>
          <p:sp>
            <p:nvSpPr>
              <p:cNvPr id="349" name="Rectangle 348"/>
              <p:cNvSpPr/>
              <p:nvPr/>
            </p:nvSpPr>
            <p:spPr>
              <a:xfrm>
                <a:off x="5715008" y="714356"/>
                <a:ext cx="1357322" cy="1285884"/>
              </a:xfrm>
              <a:prstGeom prst="rect">
                <a:avLst/>
              </a:prstGeom>
              <a:solidFill>
                <a:srgbClr val="F5F2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53" name="Groupe 152"/>
              <p:cNvGrpSpPr/>
              <p:nvPr/>
            </p:nvGrpSpPr>
            <p:grpSpPr>
              <a:xfrm>
                <a:off x="5882149" y="785794"/>
                <a:ext cx="1047305" cy="1147534"/>
                <a:chOff x="2965805" y="358389"/>
                <a:chExt cx="1833123" cy="1636853"/>
              </a:xfrm>
            </p:grpSpPr>
            <p:sp>
              <p:nvSpPr>
                <p:cNvPr id="154" name="Organigramme : Connecteur 153"/>
                <p:cNvSpPr/>
                <p:nvPr/>
              </p:nvSpPr>
              <p:spPr>
                <a:xfrm rot="900000">
                  <a:off x="3827371" y="868257"/>
                  <a:ext cx="420756" cy="349973"/>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Organigramme : Connecteur 154"/>
                <p:cNvSpPr/>
                <p:nvPr/>
              </p:nvSpPr>
              <p:spPr>
                <a:xfrm rot="-1260000">
                  <a:off x="3956948" y="1203823"/>
                  <a:ext cx="396000" cy="324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Organigramme : Connecteur 155"/>
                <p:cNvSpPr/>
                <p:nvPr/>
              </p:nvSpPr>
              <p:spPr>
                <a:xfrm rot="960000">
                  <a:off x="3518894" y="1180450"/>
                  <a:ext cx="421683" cy="356962"/>
                </a:xfrm>
                <a:prstGeom prst="flowChartConnector">
                  <a:avLst/>
                </a:prstGeom>
                <a:solidFill>
                  <a:schemeClr val="accent6">
                    <a:lumMod val="75000"/>
                  </a:schemeClr>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Organigramme : Connecteur 156"/>
                <p:cNvSpPr/>
                <p:nvPr/>
              </p:nvSpPr>
              <p:spPr>
                <a:xfrm rot="-1860000">
                  <a:off x="3347972" y="807479"/>
                  <a:ext cx="432000" cy="360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58" name="Groupe 50"/>
                <p:cNvGrpSpPr/>
                <p:nvPr/>
              </p:nvGrpSpPr>
              <p:grpSpPr>
                <a:xfrm>
                  <a:off x="2965802" y="358390"/>
                  <a:ext cx="1833129" cy="1636852"/>
                  <a:chOff x="2965802" y="358390"/>
                  <a:chExt cx="1833129" cy="1636852"/>
                </a:xfrm>
              </p:grpSpPr>
              <p:grpSp>
                <p:nvGrpSpPr>
                  <p:cNvPr id="159" name="Group 204"/>
                  <p:cNvGrpSpPr>
                    <a:grpSpLocks/>
                  </p:cNvGrpSpPr>
                  <p:nvPr/>
                </p:nvGrpSpPr>
                <p:grpSpPr bwMode="auto">
                  <a:xfrm rot="3918385">
                    <a:off x="3055803" y="1012311"/>
                    <a:ext cx="395998" cy="576000"/>
                    <a:chOff x="3833" y="890"/>
                    <a:chExt cx="1134" cy="1225"/>
                  </a:xfrm>
                  <a:solidFill>
                    <a:srgbClr val="C00000"/>
                  </a:solidFill>
                </p:grpSpPr>
                <p:sp>
                  <p:nvSpPr>
                    <p:cNvPr id="18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8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8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9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9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9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9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9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160" name="Group 204"/>
                  <p:cNvGrpSpPr>
                    <a:grpSpLocks/>
                  </p:cNvGrpSpPr>
                  <p:nvPr/>
                </p:nvGrpSpPr>
                <p:grpSpPr bwMode="auto">
                  <a:xfrm rot="-420000">
                    <a:off x="3747251" y="1455242"/>
                    <a:ext cx="395998" cy="540000"/>
                    <a:chOff x="3833" y="890"/>
                    <a:chExt cx="1134" cy="1225"/>
                  </a:xfrm>
                  <a:solidFill>
                    <a:srgbClr val="C00000"/>
                  </a:solidFill>
                </p:grpSpPr>
                <p:sp>
                  <p:nvSpPr>
                    <p:cNvPr id="179"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80"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81"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82"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83"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84"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85"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86"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161" name="Group 204"/>
                  <p:cNvGrpSpPr>
                    <a:grpSpLocks/>
                  </p:cNvGrpSpPr>
                  <p:nvPr/>
                </p:nvGrpSpPr>
                <p:grpSpPr bwMode="auto">
                  <a:xfrm rot="-6420000">
                    <a:off x="4330932" y="784087"/>
                    <a:ext cx="395998" cy="540000"/>
                    <a:chOff x="3833" y="890"/>
                    <a:chExt cx="1134" cy="1225"/>
                  </a:xfrm>
                  <a:solidFill>
                    <a:srgbClr val="C00000"/>
                  </a:solidFill>
                </p:grpSpPr>
                <p:sp>
                  <p:nvSpPr>
                    <p:cNvPr id="171"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72"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73"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74"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75"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6"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7"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8"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162" name="Group 204"/>
                  <p:cNvGrpSpPr>
                    <a:grpSpLocks/>
                  </p:cNvGrpSpPr>
                  <p:nvPr/>
                </p:nvGrpSpPr>
                <p:grpSpPr bwMode="auto">
                  <a:xfrm rot="-10200000">
                    <a:off x="3687191" y="358390"/>
                    <a:ext cx="395998" cy="540000"/>
                    <a:chOff x="3833" y="890"/>
                    <a:chExt cx="1134" cy="1225"/>
                  </a:xfrm>
                  <a:solidFill>
                    <a:srgbClr val="C00000"/>
                  </a:solidFill>
                </p:grpSpPr>
                <p:sp>
                  <p:nvSpPr>
                    <p:cNvPr id="163"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64"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65"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66"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167"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68"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69"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170"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grpSp>
        </p:grpSp>
        <p:grpSp>
          <p:nvGrpSpPr>
            <p:cNvPr id="421" name="Groupe 420"/>
            <p:cNvGrpSpPr/>
            <p:nvPr/>
          </p:nvGrpSpPr>
          <p:grpSpPr>
            <a:xfrm>
              <a:off x="7034644" y="714356"/>
              <a:ext cx="252000" cy="307777"/>
              <a:chOff x="7055529" y="648239"/>
              <a:chExt cx="302553" cy="414384"/>
            </a:xfrm>
          </p:grpSpPr>
          <p:sp>
            <p:nvSpPr>
              <p:cNvPr id="422" name="Ellipse 421"/>
              <p:cNvSpPr/>
              <p:nvPr/>
            </p:nvSpPr>
            <p:spPr>
              <a:xfrm>
                <a:off x="7086995" y="714356"/>
                <a:ext cx="271087" cy="27317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423" name="ZoneTexte 422"/>
              <p:cNvSpPr txBox="1"/>
              <p:nvPr/>
            </p:nvSpPr>
            <p:spPr>
              <a:xfrm>
                <a:off x="7055529" y="648239"/>
                <a:ext cx="214314" cy="414384"/>
              </a:xfrm>
              <a:prstGeom prst="rect">
                <a:avLst/>
              </a:prstGeom>
              <a:noFill/>
            </p:spPr>
            <p:txBody>
              <a:bodyPr wrap="square" rtlCol="0">
                <a:spAutoFit/>
              </a:bodyPr>
              <a:lstStyle/>
              <a:p>
                <a:r>
                  <a:rPr lang="fr-FR" sz="1400" dirty="0">
                    <a:solidFill>
                      <a:schemeClr val="bg1"/>
                    </a:solidFill>
                  </a:rPr>
                  <a:t>a</a:t>
                </a:r>
              </a:p>
            </p:txBody>
          </p:sp>
        </p:grpSp>
      </p:grpSp>
      <p:grpSp>
        <p:nvGrpSpPr>
          <p:cNvPr id="430" name="Groupe 429"/>
          <p:cNvGrpSpPr/>
          <p:nvPr/>
        </p:nvGrpSpPr>
        <p:grpSpPr>
          <a:xfrm>
            <a:off x="6286512" y="4176718"/>
            <a:ext cx="2500330" cy="2538430"/>
            <a:chOff x="6286512" y="4176718"/>
            <a:chExt cx="2500330" cy="2538430"/>
          </a:xfrm>
        </p:grpSpPr>
        <p:grpSp>
          <p:nvGrpSpPr>
            <p:cNvPr id="409" name="Groupe 408"/>
            <p:cNvGrpSpPr/>
            <p:nvPr/>
          </p:nvGrpSpPr>
          <p:grpSpPr>
            <a:xfrm>
              <a:off x="6286512" y="4176718"/>
              <a:ext cx="2500330" cy="2538430"/>
              <a:chOff x="6143636" y="4357694"/>
              <a:chExt cx="2500330" cy="2538430"/>
            </a:xfrm>
          </p:grpSpPr>
          <p:sp>
            <p:nvSpPr>
              <p:cNvPr id="408" name="Rectangle 407"/>
              <p:cNvSpPr/>
              <p:nvPr/>
            </p:nvSpPr>
            <p:spPr>
              <a:xfrm>
                <a:off x="6143636" y="4357694"/>
                <a:ext cx="2500330" cy="2538430"/>
              </a:xfrm>
              <a:prstGeom prst="rect">
                <a:avLst/>
              </a:prstGeom>
              <a:solidFill>
                <a:srgbClr val="F5F2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95" name="Groupe 294"/>
              <p:cNvGrpSpPr/>
              <p:nvPr/>
            </p:nvGrpSpPr>
            <p:grpSpPr>
              <a:xfrm>
                <a:off x="6289521" y="4572008"/>
                <a:ext cx="2068693" cy="2194550"/>
                <a:chOff x="2431869" y="2856411"/>
                <a:chExt cx="4114268" cy="3910148"/>
              </a:xfrm>
            </p:grpSpPr>
            <p:grpSp>
              <p:nvGrpSpPr>
                <p:cNvPr id="296" name="Groupe 207"/>
                <p:cNvGrpSpPr/>
                <p:nvPr/>
              </p:nvGrpSpPr>
              <p:grpSpPr>
                <a:xfrm>
                  <a:off x="2431869" y="2856411"/>
                  <a:ext cx="4084320" cy="3585755"/>
                  <a:chOff x="2431869" y="2856411"/>
                  <a:chExt cx="4084320" cy="3585755"/>
                </a:xfrm>
              </p:grpSpPr>
              <p:sp>
                <p:nvSpPr>
                  <p:cNvPr id="299" name="Forme libre 298"/>
                  <p:cNvSpPr/>
                  <p:nvPr/>
                </p:nvSpPr>
                <p:spPr>
                  <a:xfrm rot="-180000">
                    <a:off x="2431869" y="2856411"/>
                    <a:ext cx="4084320" cy="3585755"/>
                  </a:xfrm>
                  <a:custGeom>
                    <a:avLst/>
                    <a:gdLst>
                      <a:gd name="connsiteX0" fmla="*/ 23948 w 4084320"/>
                      <a:gd name="connsiteY0" fmla="*/ 3217818 h 3585755"/>
                      <a:gd name="connsiteX1" fmla="*/ 259080 w 4084320"/>
                      <a:gd name="connsiteY1" fmla="*/ 2917372 h 3585755"/>
                      <a:gd name="connsiteX2" fmla="*/ 50074 w 4084320"/>
                      <a:gd name="connsiteY2" fmla="*/ 2564675 h 3585755"/>
                      <a:gd name="connsiteX3" fmla="*/ 559525 w 4084320"/>
                      <a:gd name="connsiteY3" fmla="*/ 2407920 h 3585755"/>
                      <a:gd name="connsiteX4" fmla="*/ 455022 w 4084320"/>
                      <a:gd name="connsiteY4" fmla="*/ 1833155 h 3585755"/>
                      <a:gd name="connsiteX5" fmla="*/ 755468 w 4084320"/>
                      <a:gd name="connsiteY5" fmla="*/ 1924595 h 3585755"/>
                      <a:gd name="connsiteX6" fmla="*/ 1016725 w 4084320"/>
                      <a:gd name="connsiteY6" fmla="*/ 1062446 h 3585755"/>
                      <a:gd name="connsiteX7" fmla="*/ 1460862 w 4084320"/>
                      <a:gd name="connsiteY7" fmla="*/ 892629 h 3585755"/>
                      <a:gd name="connsiteX8" fmla="*/ 1826622 w 4084320"/>
                      <a:gd name="connsiteY8" fmla="*/ 461555 h 3585755"/>
                      <a:gd name="connsiteX9" fmla="*/ 2205445 w 4084320"/>
                      <a:gd name="connsiteY9" fmla="*/ 43543 h 3585755"/>
                      <a:gd name="connsiteX10" fmla="*/ 2336074 w 4084320"/>
                      <a:gd name="connsiteY10" fmla="*/ 200298 h 3585755"/>
                      <a:gd name="connsiteX11" fmla="*/ 1774371 w 4084320"/>
                      <a:gd name="connsiteY11" fmla="*/ 1062446 h 3585755"/>
                      <a:gd name="connsiteX12" fmla="*/ 1304108 w 4084320"/>
                      <a:gd name="connsiteY12" fmla="*/ 1336766 h 3585755"/>
                      <a:gd name="connsiteX13" fmla="*/ 1539240 w 4084320"/>
                      <a:gd name="connsiteY13" fmla="*/ 2042160 h 3585755"/>
                      <a:gd name="connsiteX14" fmla="*/ 1996440 w 4084320"/>
                      <a:gd name="connsiteY14" fmla="*/ 1911532 h 3585755"/>
                      <a:gd name="connsiteX15" fmla="*/ 2532017 w 4084320"/>
                      <a:gd name="connsiteY15" fmla="*/ 2290355 h 3585755"/>
                      <a:gd name="connsiteX16" fmla="*/ 2832462 w 4084320"/>
                      <a:gd name="connsiteY16" fmla="*/ 2172789 h 3585755"/>
                      <a:gd name="connsiteX17" fmla="*/ 2976154 w 4084320"/>
                      <a:gd name="connsiteY17" fmla="*/ 1532709 h 3585755"/>
                      <a:gd name="connsiteX18" fmla="*/ 3511731 w 4084320"/>
                      <a:gd name="connsiteY18" fmla="*/ 1153886 h 3585755"/>
                      <a:gd name="connsiteX19" fmla="*/ 3720737 w 4084320"/>
                      <a:gd name="connsiteY19" fmla="*/ 579120 h 3585755"/>
                      <a:gd name="connsiteX20" fmla="*/ 3198222 w 4084320"/>
                      <a:gd name="connsiteY20" fmla="*/ 461555 h 3585755"/>
                      <a:gd name="connsiteX21" fmla="*/ 3198222 w 4084320"/>
                      <a:gd name="connsiteY21" fmla="*/ 252549 h 3585755"/>
                      <a:gd name="connsiteX22" fmla="*/ 3786051 w 4084320"/>
                      <a:gd name="connsiteY22" fmla="*/ 161109 h 3585755"/>
                      <a:gd name="connsiteX23" fmla="*/ 4047308 w 4084320"/>
                      <a:gd name="connsiteY23" fmla="*/ 435429 h 3585755"/>
                      <a:gd name="connsiteX24" fmla="*/ 3981994 w 4084320"/>
                      <a:gd name="connsiteY24" fmla="*/ 944880 h 3585755"/>
                      <a:gd name="connsiteX25" fmla="*/ 3707674 w 4084320"/>
                      <a:gd name="connsiteY25" fmla="*/ 1428206 h 3585755"/>
                      <a:gd name="connsiteX26" fmla="*/ 3472542 w 4084320"/>
                      <a:gd name="connsiteY26" fmla="*/ 1571898 h 3585755"/>
                      <a:gd name="connsiteX27" fmla="*/ 3276600 w 4084320"/>
                      <a:gd name="connsiteY27" fmla="*/ 1754778 h 3585755"/>
                      <a:gd name="connsiteX28" fmla="*/ 3172097 w 4084320"/>
                      <a:gd name="connsiteY28" fmla="*/ 2251166 h 3585755"/>
                      <a:gd name="connsiteX29" fmla="*/ 3172097 w 4084320"/>
                      <a:gd name="connsiteY29" fmla="*/ 2460172 h 3585755"/>
                      <a:gd name="connsiteX30" fmla="*/ 3511731 w 4084320"/>
                      <a:gd name="connsiteY30" fmla="*/ 2616926 h 3585755"/>
                      <a:gd name="connsiteX31" fmla="*/ 4008120 w 4084320"/>
                      <a:gd name="connsiteY31" fmla="*/ 2734492 h 3585755"/>
                      <a:gd name="connsiteX32" fmla="*/ 3968931 w 4084320"/>
                      <a:gd name="connsiteY32" fmla="*/ 3466012 h 3585755"/>
                      <a:gd name="connsiteX33" fmla="*/ 3968931 w 4084320"/>
                      <a:gd name="connsiteY33" fmla="*/ 3452949 h 358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84320" h="3585755">
                        <a:moveTo>
                          <a:pt x="23948" y="3217818"/>
                        </a:moveTo>
                        <a:cubicBezTo>
                          <a:pt x="139337" y="3122023"/>
                          <a:pt x="254726" y="3026229"/>
                          <a:pt x="259080" y="2917372"/>
                        </a:cubicBezTo>
                        <a:cubicBezTo>
                          <a:pt x="263434" y="2808515"/>
                          <a:pt x="0" y="2649584"/>
                          <a:pt x="50074" y="2564675"/>
                        </a:cubicBezTo>
                        <a:cubicBezTo>
                          <a:pt x="100148" y="2479766"/>
                          <a:pt x="492034" y="2529840"/>
                          <a:pt x="559525" y="2407920"/>
                        </a:cubicBezTo>
                        <a:cubicBezTo>
                          <a:pt x="627016" y="2286000"/>
                          <a:pt x="422365" y="1913709"/>
                          <a:pt x="455022" y="1833155"/>
                        </a:cubicBezTo>
                        <a:cubicBezTo>
                          <a:pt x="487679" y="1752601"/>
                          <a:pt x="661851" y="2053047"/>
                          <a:pt x="755468" y="1924595"/>
                        </a:cubicBezTo>
                        <a:cubicBezTo>
                          <a:pt x="849085" y="1796144"/>
                          <a:pt x="899159" y="1234440"/>
                          <a:pt x="1016725" y="1062446"/>
                        </a:cubicBezTo>
                        <a:cubicBezTo>
                          <a:pt x="1134291" y="890452"/>
                          <a:pt x="1325879" y="992777"/>
                          <a:pt x="1460862" y="892629"/>
                        </a:cubicBezTo>
                        <a:cubicBezTo>
                          <a:pt x="1595845" y="792481"/>
                          <a:pt x="1702525" y="603069"/>
                          <a:pt x="1826622" y="461555"/>
                        </a:cubicBezTo>
                        <a:cubicBezTo>
                          <a:pt x="1950719" y="320041"/>
                          <a:pt x="2120536" y="87086"/>
                          <a:pt x="2205445" y="43543"/>
                        </a:cubicBezTo>
                        <a:cubicBezTo>
                          <a:pt x="2290354" y="0"/>
                          <a:pt x="2407920" y="30481"/>
                          <a:pt x="2336074" y="200298"/>
                        </a:cubicBezTo>
                        <a:cubicBezTo>
                          <a:pt x="2264228" y="370115"/>
                          <a:pt x="1946365" y="873035"/>
                          <a:pt x="1774371" y="1062446"/>
                        </a:cubicBezTo>
                        <a:cubicBezTo>
                          <a:pt x="1602377" y="1251857"/>
                          <a:pt x="1343297" y="1173480"/>
                          <a:pt x="1304108" y="1336766"/>
                        </a:cubicBezTo>
                        <a:cubicBezTo>
                          <a:pt x="1264920" y="1500052"/>
                          <a:pt x="1423851" y="1946366"/>
                          <a:pt x="1539240" y="2042160"/>
                        </a:cubicBezTo>
                        <a:cubicBezTo>
                          <a:pt x="1654629" y="2137954"/>
                          <a:pt x="1830977" y="1870166"/>
                          <a:pt x="1996440" y="1911532"/>
                        </a:cubicBezTo>
                        <a:cubicBezTo>
                          <a:pt x="2161903" y="1952898"/>
                          <a:pt x="2392680" y="2246812"/>
                          <a:pt x="2532017" y="2290355"/>
                        </a:cubicBezTo>
                        <a:cubicBezTo>
                          <a:pt x="2671354" y="2333898"/>
                          <a:pt x="2758439" y="2299063"/>
                          <a:pt x="2832462" y="2172789"/>
                        </a:cubicBezTo>
                        <a:cubicBezTo>
                          <a:pt x="2906485" y="2046515"/>
                          <a:pt x="2862943" y="1702526"/>
                          <a:pt x="2976154" y="1532709"/>
                        </a:cubicBezTo>
                        <a:cubicBezTo>
                          <a:pt x="3089365" y="1362892"/>
                          <a:pt x="3387634" y="1312817"/>
                          <a:pt x="3511731" y="1153886"/>
                        </a:cubicBezTo>
                        <a:cubicBezTo>
                          <a:pt x="3635828" y="994955"/>
                          <a:pt x="3772988" y="694508"/>
                          <a:pt x="3720737" y="579120"/>
                        </a:cubicBezTo>
                        <a:cubicBezTo>
                          <a:pt x="3668486" y="463732"/>
                          <a:pt x="3285308" y="515983"/>
                          <a:pt x="3198222" y="461555"/>
                        </a:cubicBezTo>
                        <a:cubicBezTo>
                          <a:pt x="3111136" y="407127"/>
                          <a:pt x="3100251" y="302623"/>
                          <a:pt x="3198222" y="252549"/>
                        </a:cubicBezTo>
                        <a:cubicBezTo>
                          <a:pt x="3296194" y="202475"/>
                          <a:pt x="3644537" y="130629"/>
                          <a:pt x="3786051" y="161109"/>
                        </a:cubicBezTo>
                        <a:cubicBezTo>
                          <a:pt x="3927565" y="191589"/>
                          <a:pt x="4014651" y="304801"/>
                          <a:pt x="4047308" y="435429"/>
                        </a:cubicBezTo>
                        <a:cubicBezTo>
                          <a:pt x="4079965" y="566057"/>
                          <a:pt x="4038600" y="779417"/>
                          <a:pt x="3981994" y="944880"/>
                        </a:cubicBezTo>
                        <a:cubicBezTo>
                          <a:pt x="3925388" y="1110343"/>
                          <a:pt x="3792583" y="1323703"/>
                          <a:pt x="3707674" y="1428206"/>
                        </a:cubicBezTo>
                        <a:cubicBezTo>
                          <a:pt x="3622765" y="1532709"/>
                          <a:pt x="3544388" y="1517469"/>
                          <a:pt x="3472542" y="1571898"/>
                        </a:cubicBezTo>
                        <a:cubicBezTo>
                          <a:pt x="3400696" y="1626327"/>
                          <a:pt x="3326674" y="1641567"/>
                          <a:pt x="3276600" y="1754778"/>
                        </a:cubicBezTo>
                        <a:cubicBezTo>
                          <a:pt x="3226526" y="1867989"/>
                          <a:pt x="3189514" y="2133600"/>
                          <a:pt x="3172097" y="2251166"/>
                        </a:cubicBezTo>
                        <a:cubicBezTo>
                          <a:pt x="3154680" y="2368732"/>
                          <a:pt x="3115491" y="2399212"/>
                          <a:pt x="3172097" y="2460172"/>
                        </a:cubicBezTo>
                        <a:cubicBezTo>
                          <a:pt x="3228703" y="2521132"/>
                          <a:pt x="3372394" y="2571206"/>
                          <a:pt x="3511731" y="2616926"/>
                        </a:cubicBezTo>
                        <a:cubicBezTo>
                          <a:pt x="3651068" y="2662646"/>
                          <a:pt x="3931920" y="2592978"/>
                          <a:pt x="4008120" y="2734492"/>
                        </a:cubicBezTo>
                        <a:cubicBezTo>
                          <a:pt x="4084320" y="2876006"/>
                          <a:pt x="3975462" y="3346269"/>
                          <a:pt x="3968931" y="3466012"/>
                        </a:cubicBezTo>
                        <a:cubicBezTo>
                          <a:pt x="3962400" y="3585755"/>
                          <a:pt x="3965665" y="3519352"/>
                          <a:pt x="3968931" y="3452949"/>
                        </a:cubicBezTo>
                      </a:path>
                    </a:pathLst>
                  </a:cu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0" name="Organigramme : Données stockées 299"/>
                  <p:cNvSpPr/>
                  <p:nvPr/>
                </p:nvSpPr>
                <p:spPr>
                  <a:xfrm rot="14940000">
                    <a:off x="5680915" y="3908437"/>
                    <a:ext cx="180000" cy="108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01" name="Groupe 157"/>
                  <p:cNvGrpSpPr/>
                  <p:nvPr/>
                </p:nvGrpSpPr>
                <p:grpSpPr>
                  <a:xfrm>
                    <a:off x="4000493" y="3078032"/>
                    <a:ext cx="1833129" cy="1636852"/>
                    <a:chOff x="2965802" y="358390"/>
                    <a:chExt cx="1833129" cy="1636852"/>
                  </a:xfrm>
                </p:grpSpPr>
                <p:grpSp>
                  <p:nvGrpSpPr>
                    <p:cNvPr id="304" name="Groupe 51"/>
                    <p:cNvGrpSpPr/>
                    <p:nvPr/>
                  </p:nvGrpSpPr>
                  <p:grpSpPr>
                    <a:xfrm>
                      <a:off x="2965802" y="358390"/>
                      <a:ext cx="1833129" cy="1636852"/>
                      <a:chOff x="2965802" y="358390"/>
                      <a:chExt cx="1833129" cy="1636852"/>
                    </a:xfrm>
                  </p:grpSpPr>
                  <p:sp>
                    <p:nvSpPr>
                      <p:cNvPr id="308" name="Organigramme : Connecteur 307"/>
                      <p:cNvSpPr/>
                      <p:nvPr/>
                    </p:nvSpPr>
                    <p:spPr>
                      <a:xfrm rot="900000">
                        <a:off x="3827371" y="868257"/>
                        <a:ext cx="420756" cy="349973"/>
                      </a:xfrm>
                      <a:prstGeom prst="flowChartConnector">
                        <a:avLst/>
                      </a:prstGeom>
                      <a:solidFill>
                        <a:schemeClr val="accent6">
                          <a:lumMod val="75000"/>
                        </a:schemeClr>
                      </a:solidFill>
                      <a:ln w="34925">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9" name="Organigramme : Connecteur 2"/>
                      <p:cNvSpPr/>
                      <p:nvPr/>
                    </p:nvSpPr>
                    <p:spPr>
                      <a:xfrm rot="-1260000">
                        <a:off x="3956948" y="1203823"/>
                        <a:ext cx="396000" cy="324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0" name="Organigramme : Connecteur 3"/>
                      <p:cNvSpPr/>
                      <p:nvPr/>
                    </p:nvSpPr>
                    <p:spPr>
                      <a:xfrm rot="960000">
                        <a:off x="3518894" y="1180450"/>
                        <a:ext cx="421683" cy="356962"/>
                      </a:xfrm>
                      <a:prstGeom prst="flowChartConnector">
                        <a:avLst/>
                      </a:prstGeom>
                      <a:solidFill>
                        <a:schemeClr val="accent6">
                          <a:lumMod val="75000"/>
                        </a:schemeClr>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1" name="Organigramme : Connecteur 4"/>
                      <p:cNvSpPr/>
                      <p:nvPr/>
                    </p:nvSpPr>
                    <p:spPr>
                      <a:xfrm rot="-1860000">
                        <a:off x="3347972" y="807479"/>
                        <a:ext cx="432000" cy="360000"/>
                      </a:xfrm>
                      <a:prstGeom prst="flowChartConnector">
                        <a:avLst/>
                      </a:prstGeom>
                      <a:solidFill>
                        <a:schemeClr val="accent6">
                          <a:lumMod val="75000"/>
                        </a:schemeClr>
                      </a:solid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12" name="Groupe 50"/>
                      <p:cNvGrpSpPr/>
                      <p:nvPr/>
                    </p:nvGrpSpPr>
                    <p:grpSpPr>
                      <a:xfrm>
                        <a:off x="2965802" y="358390"/>
                        <a:ext cx="1833129" cy="1636852"/>
                        <a:chOff x="2965802" y="358390"/>
                        <a:chExt cx="1833129" cy="1636852"/>
                      </a:xfrm>
                    </p:grpSpPr>
                    <p:grpSp>
                      <p:nvGrpSpPr>
                        <p:cNvPr id="313" name="Group 204"/>
                        <p:cNvGrpSpPr>
                          <a:grpSpLocks/>
                        </p:cNvGrpSpPr>
                        <p:nvPr/>
                      </p:nvGrpSpPr>
                      <p:grpSpPr bwMode="auto">
                        <a:xfrm rot="3918385">
                          <a:off x="3055803" y="1012311"/>
                          <a:ext cx="395998" cy="576000"/>
                          <a:chOff x="3833" y="890"/>
                          <a:chExt cx="1134" cy="1225"/>
                        </a:xfrm>
                        <a:solidFill>
                          <a:srgbClr val="C00000"/>
                        </a:solidFill>
                      </p:grpSpPr>
                      <p:sp>
                        <p:nvSpPr>
                          <p:cNvPr id="341"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42"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43"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44"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45"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46"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47"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48"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314" name="Group 204"/>
                        <p:cNvGrpSpPr>
                          <a:grpSpLocks/>
                        </p:cNvGrpSpPr>
                        <p:nvPr/>
                      </p:nvGrpSpPr>
                      <p:grpSpPr bwMode="auto">
                        <a:xfrm rot="-420000">
                          <a:off x="3747251" y="1455242"/>
                          <a:ext cx="395998" cy="540000"/>
                          <a:chOff x="3833" y="890"/>
                          <a:chExt cx="1134" cy="1225"/>
                        </a:xfrm>
                        <a:solidFill>
                          <a:srgbClr val="C00000"/>
                        </a:solidFill>
                      </p:grpSpPr>
                      <p:sp>
                        <p:nvSpPr>
                          <p:cNvPr id="333"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34"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35"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36"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37"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38"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39"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40"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315" name="Group 204"/>
                        <p:cNvGrpSpPr>
                          <a:grpSpLocks/>
                        </p:cNvGrpSpPr>
                        <p:nvPr/>
                      </p:nvGrpSpPr>
                      <p:grpSpPr bwMode="auto">
                        <a:xfrm rot="-6420000">
                          <a:off x="4330932" y="784087"/>
                          <a:ext cx="395998" cy="540000"/>
                          <a:chOff x="3833" y="890"/>
                          <a:chExt cx="1134" cy="1225"/>
                        </a:xfrm>
                        <a:solidFill>
                          <a:srgbClr val="C00000"/>
                        </a:solidFill>
                      </p:grpSpPr>
                      <p:sp>
                        <p:nvSpPr>
                          <p:cNvPr id="325"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26"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27"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28"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29"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30"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31"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32"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nvGrpSpPr>
                        <p:cNvPr id="316" name="Group 204"/>
                        <p:cNvGrpSpPr>
                          <a:grpSpLocks/>
                        </p:cNvGrpSpPr>
                        <p:nvPr/>
                      </p:nvGrpSpPr>
                      <p:grpSpPr bwMode="auto">
                        <a:xfrm rot="-10200000">
                          <a:off x="3687191" y="358390"/>
                          <a:ext cx="395998" cy="540000"/>
                          <a:chOff x="3833" y="890"/>
                          <a:chExt cx="1134" cy="1225"/>
                        </a:xfrm>
                        <a:solidFill>
                          <a:srgbClr val="C00000"/>
                        </a:solidFill>
                      </p:grpSpPr>
                      <p:sp>
                        <p:nvSpPr>
                          <p:cNvPr id="317" name="Freeform 205"/>
                          <p:cNvSpPr>
                            <a:spLocks/>
                          </p:cNvSpPr>
                          <p:nvPr/>
                        </p:nvSpPr>
                        <p:spPr bwMode="auto">
                          <a:xfrm>
                            <a:off x="4468" y="890"/>
                            <a:ext cx="317" cy="1225"/>
                          </a:xfrm>
                          <a:custGeom>
                            <a:avLst/>
                            <a:gdLst/>
                            <a:ahLst/>
                            <a:cxnLst>
                              <a:cxn ang="0">
                                <a:pos x="363" y="0"/>
                              </a:cxn>
                              <a:cxn ang="0">
                                <a:pos x="0" y="363"/>
                              </a:cxn>
                              <a:cxn ang="0">
                                <a:pos x="0" y="1315"/>
                              </a:cxn>
                              <a:cxn ang="0">
                                <a:pos x="136" y="1315"/>
                              </a:cxn>
                              <a:cxn ang="0">
                                <a:pos x="136" y="363"/>
                              </a:cxn>
                              <a:cxn ang="0">
                                <a:pos x="499" y="0"/>
                              </a:cxn>
                              <a:cxn ang="0">
                                <a:pos x="363" y="0"/>
                              </a:cxn>
                            </a:cxnLst>
                            <a:rect l="0" t="0" r="r" b="b"/>
                            <a:pathLst>
                              <a:path w="499" h="1315">
                                <a:moveTo>
                                  <a:pt x="363" y="0"/>
                                </a:moveTo>
                                <a:lnTo>
                                  <a:pt x="0" y="363"/>
                                </a:lnTo>
                                <a:lnTo>
                                  <a:pt x="0" y="1315"/>
                                </a:lnTo>
                                <a:lnTo>
                                  <a:pt x="136" y="1315"/>
                                </a:lnTo>
                                <a:lnTo>
                                  <a:pt x="136" y="363"/>
                                </a:lnTo>
                                <a:lnTo>
                                  <a:pt x="499" y="0"/>
                                </a:lnTo>
                                <a:lnTo>
                                  <a:pt x="363"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18" name="Freeform 206"/>
                          <p:cNvSpPr>
                            <a:spLocks/>
                          </p:cNvSpPr>
                          <p:nvPr/>
                        </p:nvSpPr>
                        <p:spPr bwMode="auto">
                          <a:xfrm>
                            <a:off x="4014" y="890"/>
                            <a:ext cx="363" cy="1225"/>
                          </a:xfrm>
                          <a:custGeom>
                            <a:avLst/>
                            <a:gdLst/>
                            <a:ahLst/>
                            <a:cxnLst>
                              <a:cxn ang="0">
                                <a:pos x="363" y="1315"/>
                              </a:cxn>
                              <a:cxn ang="0">
                                <a:pos x="363" y="363"/>
                              </a:cxn>
                              <a:cxn ang="0">
                                <a:pos x="90" y="0"/>
                              </a:cxn>
                              <a:cxn ang="0">
                                <a:pos x="0" y="0"/>
                              </a:cxn>
                              <a:cxn ang="0">
                                <a:pos x="272" y="363"/>
                              </a:cxn>
                              <a:cxn ang="0">
                                <a:pos x="272" y="1315"/>
                              </a:cxn>
                              <a:cxn ang="0">
                                <a:pos x="363" y="1315"/>
                              </a:cxn>
                            </a:cxnLst>
                            <a:rect l="0" t="0" r="r" b="b"/>
                            <a:pathLst>
                              <a:path w="363" h="1315">
                                <a:moveTo>
                                  <a:pt x="363" y="1315"/>
                                </a:moveTo>
                                <a:lnTo>
                                  <a:pt x="363" y="363"/>
                                </a:lnTo>
                                <a:lnTo>
                                  <a:pt x="90" y="0"/>
                                </a:lnTo>
                                <a:lnTo>
                                  <a:pt x="0" y="0"/>
                                </a:lnTo>
                                <a:lnTo>
                                  <a:pt x="272" y="363"/>
                                </a:lnTo>
                                <a:lnTo>
                                  <a:pt x="272" y="1315"/>
                                </a:lnTo>
                                <a:lnTo>
                                  <a:pt x="363" y="1315"/>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19" name="Freeform 207"/>
                          <p:cNvSpPr>
                            <a:spLocks/>
                          </p:cNvSpPr>
                          <p:nvPr/>
                        </p:nvSpPr>
                        <p:spPr bwMode="auto">
                          <a:xfrm>
                            <a:off x="4649" y="890"/>
                            <a:ext cx="318" cy="363"/>
                          </a:xfrm>
                          <a:custGeom>
                            <a:avLst/>
                            <a:gdLst/>
                            <a:ahLst/>
                            <a:cxnLst>
                              <a:cxn ang="0">
                                <a:pos x="227" y="0"/>
                              </a:cxn>
                              <a:cxn ang="0">
                                <a:pos x="0" y="363"/>
                              </a:cxn>
                              <a:cxn ang="0">
                                <a:pos x="91" y="363"/>
                              </a:cxn>
                              <a:cxn ang="0">
                                <a:pos x="318" y="0"/>
                              </a:cxn>
                              <a:cxn ang="0">
                                <a:pos x="227" y="0"/>
                              </a:cxn>
                            </a:cxnLst>
                            <a:rect l="0" t="0" r="r" b="b"/>
                            <a:pathLst>
                              <a:path w="318" h="363">
                                <a:moveTo>
                                  <a:pt x="227" y="0"/>
                                </a:moveTo>
                                <a:lnTo>
                                  <a:pt x="0" y="363"/>
                                </a:lnTo>
                                <a:lnTo>
                                  <a:pt x="91" y="363"/>
                                </a:lnTo>
                                <a:lnTo>
                                  <a:pt x="318" y="0"/>
                                </a:lnTo>
                                <a:lnTo>
                                  <a:pt x="227"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20" name="Freeform 208"/>
                          <p:cNvSpPr>
                            <a:spLocks/>
                          </p:cNvSpPr>
                          <p:nvPr/>
                        </p:nvSpPr>
                        <p:spPr bwMode="auto">
                          <a:xfrm>
                            <a:off x="3833" y="890"/>
                            <a:ext cx="362" cy="363"/>
                          </a:xfrm>
                          <a:custGeom>
                            <a:avLst/>
                            <a:gdLst/>
                            <a:ahLst/>
                            <a:cxnLst>
                              <a:cxn ang="0">
                                <a:pos x="90" y="0"/>
                              </a:cxn>
                              <a:cxn ang="0">
                                <a:pos x="362" y="363"/>
                              </a:cxn>
                              <a:cxn ang="0">
                                <a:pos x="272" y="363"/>
                              </a:cxn>
                              <a:cxn ang="0">
                                <a:pos x="0" y="0"/>
                              </a:cxn>
                              <a:cxn ang="0">
                                <a:pos x="90" y="0"/>
                              </a:cxn>
                            </a:cxnLst>
                            <a:rect l="0" t="0" r="r" b="b"/>
                            <a:pathLst>
                              <a:path w="362" h="363">
                                <a:moveTo>
                                  <a:pt x="90" y="0"/>
                                </a:moveTo>
                                <a:lnTo>
                                  <a:pt x="362" y="363"/>
                                </a:lnTo>
                                <a:lnTo>
                                  <a:pt x="272" y="363"/>
                                </a:lnTo>
                                <a:lnTo>
                                  <a:pt x="0" y="0"/>
                                </a:lnTo>
                                <a:lnTo>
                                  <a:pt x="90" y="0"/>
                                </a:lnTo>
                                <a:close/>
                              </a:path>
                            </a:pathLst>
                          </a:custGeom>
                          <a:grpFill/>
                          <a:ln>
                            <a:headEnd/>
                            <a:tailEnd/>
                          </a:ln>
                        </p:spPr>
                        <p:style>
                          <a:lnRef idx="0">
                            <a:schemeClr val="accent3"/>
                          </a:lnRef>
                          <a:fillRef idx="3">
                            <a:schemeClr val="accent3"/>
                          </a:fillRef>
                          <a:effectRef idx="3">
                            <a:schemeClr val="accent3"/>
                          </a:effectRef>
                          <a:fontRef idx="minor">
                            <a:schemeClr val="lt1"/>
                          </a:fontRef>
                        </p:style>
                        <p:txBody>
                          <a:bodyPr/>
                          <a:lstStyle/>
                          <a:p>
                            <a:endParaRPr lang="fr-FR"/>
                          </a:p>
                        </p:txBody>
                      </p:sp>
                      <p:sp>
                        <p:nvSpPr>
                          <p:cNvPr id="321" name="Line 209"/>
                          <p:cNvSpPr>
                            <a:spLocks noChangeShapeType="1"/>
                          </p:cNvSpPr>
                          <p:nvPr/>
                        </p:nvSpPr>
                        <p:spPr bwMode="auto">
                          <a:xfrm>
                            <a:off x="4377" y="1253"/>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22" name="Line 210"/>
                          <p:cNvSpPr>
                            <a:spLocks noChangeShapeType="1"/>
                          </p:cNvSpPr>
                          <p:nvPr/>
                        </p:nvSpPr>
                        <p:spPr bwMode="auto">
                          <a:xfrm>
                            <a:off x="4377" y="1298"/>
                            <a:ext cx="91"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23" name="Line 211"/>
                          <p:cNvSpPr>
                            <a:spLocks noChangeShapeType="1"/>
                          </p:cNvSpPr>
                          <p:nvPr/>
                        </p:nvSpPr>
                        <p:spPr bwMode="auto">
                          <a:xfrm>
                            <a:off x="4604"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sp>
                        <p:nvSpPr>
                          <p:cNvPr id="324" name="Line 212"/>
                          <p:cNvSpPr>
                            <a:spLocks noChangeShapeType="1"/>
                          </p:cNvSpPr>
                          <p:nvPr/>
                        </p:nvSpPr>
                        <p:spPr bwMode="auto">
                          <a:xfrm>
                            <a:off x="4150" y="1162"/>
                            <a:ext cx="90" cy="0"/>
                          </a:xfrm>
                          <a:prstGeom prst="line">
                            <a:avLst/>
                          </a:prstGeom>
                          <a:grpFill/>
                          <a:ln>
                            <a:headEnd/>
                            <a:tailEnd/>
                          </a:ln>
                        </p:spPr>
                        <p:style>
                          <a:lnRef idx="1">
                            <a:schemeClr val="accent2"/>
                          </a:lnRef>
                          <a:fillRef idx="0">
                            <a:schemeClr val="accent2"/>
                          </a:fillRef>
                          <a:effectRef idx="0">
                            <a:schemeClr val="accent2"/>
                          </a:effectRef>
                          <a:fontRef idx="minor">
                            <a:schemeClr val="tx1"/>
                          </a:fontRef>
                        </p:style>
                        <p:txBody>
                          <a:bodyPr/>
                          <a:lstStyle/>
                          <a:p>
                            <a:endParaRPr lang="fr-FR"/>
                          </a:p>
                        </p:txBody>
                      </p:sp>
                    </p:grpSp>
                  </p:grpSp>
                </p:grpSp>
                <p:sp>
                  <p:nvSpPr>
                    <p:cNvPr id="305" name="Organigramme : Délai 304"/>
                    <p:cNvSpPr/>
                    <p:nvPr/>
                  </p:nvSpPr>
                  <p:spPr>
                    <a:xfrm rot="-300000">
                      <a:off x="4013559" y="1785926"/>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6" name="Organigramme : Délai 305"/>
                    <p:cNvSpPr/>
                    <p:nvPr/>
                  </p:nvSpPr>
                  <p:spPr>
                    <a:xfrm rot="-10200000">
                      <a:off x="3708621" y="392042"/>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7" name="Organigramme : Délai 306"/>
                    <p:cNvSpPr/>
                    <p:nvPr/>
                  </p:nvSpPr>
                  <p:spPr>
                    <a:xfrm rot="3720000">
                      <a:off x="3113831" y="1382505"/>
                      <a:ext cx="142876" cy="108000"/>
                    </a:xfrm>
                    <a:prstGeom prst="flowChartDelay">
                      <a:avLst/>
                    </a:prstGeom>
                    <a:solidFill>
                      <a:srgbClr val="FFC0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02" name="Organigramme : Données stockées 301"/>
                  <p:cNvSpPr/>
                  <p:nvPr/>
                </p:nvSpPr>
                <p:spPr>
                  <a:xfrm rot="10320000">
                    <a:off x="5206975" y="4493005"/>
                    <a:ext cx="180000" cy="108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3" name="Organigramme : Données stockées 302"/>
                  <p:cNvSpPr/>
                  <p:nvPr/>
                </p:nvSpPr>
                <p:spPr>
                  <a:xfrm rot="840000">
                    <a:off x="4556266" y="3065853"/>
                    <a:ext cx="180000" cy="108000"/>
                  </a:xfrm>
                  <a:prstGeom prst="flowChartOnlineStorag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97" name="Ellipse 296"/>
                <p:cNvSpPr/>
                <p:nvPr/>
              </p:nvSpPr>
              <p:spPr>
                <a:xfrm>
                  <a:off x="3571868" y="5429264"/>
                  <a:ext cx="1714512" cy="1285884"/>
                </a:xfrm>
                <a:prstGeom prst="ellipse">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8" name="Rectangle 297"/>
                <p:cNvSpPr/>
                <p:nvPr/>
              </p:nvSpPr>
              <p:spPr>
                <a:xfrm>
                  <a:off x="2558672" y="6195079"/>
                  <a:ext cx="3987465" cy="571480"/>
                </a:xfrm>
                <a:prstGeom prst="rect">
                  <a:avLst/>
                </a:prstGeom>
                <a:solidFill>
                  <a:srgbClr val="F5F2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424" name="Groupe 423"/>
            <p:cNvGrpSpPr/>
            <p:nvPr/>
          </p:nvGrpSpPr>
          <p:grpSpPr>
            <a:xfrm>
              <a:off x="8467752" y="4202118"/>
              <a:ext cx="252000" cy="307777"/>
              <a:chOff x="7055529" y="648239"/>
              <a:chExt cx="302553" cy="414384"/>
            </a:xfrm>
          </p:grpSpPr>
          <p:sp>
            <p:nvSpPr>
              <p:cNvPr id="425" name="Ellipse 424"/>
              <p:cNvSpPr/>
              <p:nvPr/>
            </p:nvSpPr>
            <p:spPr>
              <a:xfrm>
                <a:off x="7086995" y="714356"/>
                <a:ext cx="271087" cy="27317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426" name="ZoneTexte 425"/>
              <p:cNvSpPr txBox="1"/>
              <p:nvPr/>
            </p:nvSpPr>
            <p:spPr>
              <a:xfrm>
                <a:off x="7055529" y="648239"/>
                <a:ext cx="214314" cy="414384"/>
              </a:xfrm>
              <a:prstGeom prst="rect">
                <a:avLst/>
              </a:prstGeom>
              <a:noFill/>
            </p:spPr>
            <p:txBody>
              <a:bodyPr wrap="square" rtlCol="0">
                <a:spAutoFit/>
              </a:bodyPr>
              <a:lstStyle/>
              <a:p>
                <a:r>
                  <a:rPr lang="fr-FR" sz="1400" dirty="0">
                    <a:solidFill>
                      <a:schemeClr val="bg1"/>
                    </a:solidFill>
                  </a:rPr>
                  <a:t>d</a:t>
                </a:r>
              </a:p>
            </p:txBody>
          </p:sp>
        </p:grpSp>
      </p:grpSp>
      <p:cxnSp>
        <p:nvCxnSpPr>
          <p:cNvPr id="432" name="Connecteur droit avec flèche 431"/>
          <p:cNvCxnSpPr>
            <a:stCxn id="349" idx="3"/>
            <a:endCxn id="350" idx="1"/>
          </p:cNvCxnSpPr>
          <p:nvPr/>
        </p:nvCxnSpPr>
        <p:spPr>
          <a:xfrm>
            <a:off x="7358082" y="1357298"/>
            <a:ext cx="214314" cy="1588"/>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38" name="Connecteur droit avec flèche 437"/>
          <p:cNvCxnSpPr/>
          <p:nvPr/>
        </p:nvCxnSpPr>
        <p:spPr>
          <a:xfrm rot="5400000">
            <a:off x="7893073" y="2073265"/>
            <a:ext cx="214314" cy="1588"/>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39" name="Connecteur droit avec flèche 438"/>
          <p:cNvCxnSpPr/>
          <p:nvPr/>
        </p:nvCxnSpPr>
        <p:spPr>
          <a:xfrm rot="5400000">
            <a:off x="7893073" y="4106867"/>
            <a:ext cx="214314" cy="1588"/>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353" name="ZoneTexte 352"/>
          <p:cNvSpPr txBox="1"/>
          <p:nvPr/>
        </p:nvSpPr>
        <p:spPr>
          <a:xfrm>
            <a:off x="642910" y="1285860"/>
            <a:ext cx="5286412" cy="4478149"/>
          </a:xfrm>
          <a:prstGeom prst="rect">
            <a:avLst/>
          </a:prstGeom>
          <a:noFill/>
        </p:spPr>
        <p:txBody>
          <a:bodyPr wrap="square" rtlCol="0">
            <a:spAutoFit/>
          </a:bodyPr>
          <a:lstStyle/>
          <a:p>
            <a:pPr>
              <a:buFont typeface="Wingdings" pitchFamily="2" charset="2"/>
              <a:buChar char="Ø"/>
            </a:pPr>
            <a:r>
              <a:rPr lang="en-US" sz="1400" dirty="0"/>
              <a:t>     Les agents étrangers, qui </a:t>
            </a:r>
            <a:r>
              <a:rPr lang="fr-FR" sz="1400" dirty="0"/>
              <a:t>sont</a:t>
            </a:r>
            <a:r>
              <a:rPr lang="en-US" sz="1400" dirty="0"/>
              <a:t> reconnus par les  Ig </a:t>
            </a:r>
            <a:r>
              <a:rPr lang="fr-FR" sz="1400" dirty="0"/>
              <a:t> </a:t>
            </a:r>
            <a:r>
              <a:rPr lang="en-US" sz="1400" dirty="0"/>
              <a:t>spécifiques </a:t>
            </a:r>
          </a:p>
          <a:p>
            <a:r>
              <a:rPr lang="en-US" sz="1400" dirty="0"/>
              <a:t>        ou non spécifiques, forment des complexes immuns</a:t>
            </a:r>
          </a:p>
          <a:p>
            <a:r>
              <a:rPr lang="en-US" sz="1400" dirty="0"/>
              <a:t>        qui fixent le complément </a:t>
            </a:r>
          </a:p>
          <a:p>
            <a:pPr>
              <a:buFont typeface="Wingdings" pitchFamily="2" charset="2"/>
              <a:buChar char="Ø"/>
            </a:pPr>
            <a:endParaRPr lang="en-US" sz="1400" dirty="0"/>
          </a:p>
          <a:p>
            <a:pPr>
              <a:buFont typeface="Wingdings" pitchFamily="2" charset="2"/>
              <a:buChar char="Ø"/>
            </a:pPr>
            <a:r>
              <a:rPr lang="en-US" sz="1400" dirty="0"/>
              <a:t>    Cette activation entraîne  la solubilisation des complexes        </a:t>
            </a:r>
          </a:p>
          <a:p>
            <a:r>
              <a:rPr lang="en-US" sz="1400" dirty="0"/>
              <a:t>        immuns (→CIC), en empêchant les interactions entre les</a:t>
            </a:r>
          </a:p>
          <a:p>
            <a:r>
              <a:rPr lang="en-US" sz="1400" dirty="0"/>
              <a:t>        fragments Fc des immunoglobulines (source d’immun</a:t>
            </a:r>
          </a:p>
          <a:p>
            <a:r>
              <a:rPr lang="en-US" sz="1400" dirty="0"/>
              <a:t>        complexes insolubles), afin d’éviter leur dépôt dans divers tissus. </a:t>
            </a:r>
          </a:p>
          <a:p>
            <a:pPr>
              <a:buFont typeface="Wingdings" pitchFamily="2" charset="2"/>
              <a:buChar char="Ø"/>
            </a:pPr>
            <a:endParaRPr lang="en-US" sz="1400" dirty="0"/>
          </a:p>
          <a:p>
            <a:pPr>
              <a:buFont typeface="Wingdings" pitchFamily="2" charset="2"/>
              <a:buChar char="Ø"/>
            </a:pPr>
            <a:r>
              <a:rPr lang="en-US" sz="1400" dirty="0"/>
              <a:t>    Les CICS  sont captés par les erythrocytes après interaction entre        </a:t>
            </a:r>
          </a:p>
          <a:p>
            <a:r>
              <a:rPr lang="en-US" sz="1400" dirty="0"/>
              <a:t>        le CR1 et  les  fragments C3b, C4b, iC3b             puis acheminés</a:t>
            </a:r>
          </a:p>
          <a:p>
            <a:r>
              <a:rPr lang="en-US" sz="1400" dirty="0"/>
              <a:t>        vers  le système réticulo-endothélial pour y être éliminés. </a:t>
            </a:r>
          </a:p>
          <a:p>
            <a:endParaRPr lang="en-US" sz="1400" dirty="0"/>
          </a:p>
          <a:p>
            <a:endParaRPr lang="en-US" sz="1400" b="1" dirty="0">
              <a:solidFill>
                <a:srgbClr val="FF0000"/>
              </a:solidFill>
            </a:endParaRPr>
          </a:p>
          <a:p>
            <a:r>
              <a:rPr lang="en-US" sz="1400" b="1" dirty="0">
                <a:solidFill>
                  <a:schemeClr val="tx2"/>
                </a:solidFill>
              </a:rPr>
              <a:t>Elimination des corps apoptotiques :</a:t>
            </a:r>
          </a:p>
          <a:p>
            <a:endParaRPr lang="en-US" sz="500" dirty="0"/>
          </a:p>
          <a:p>
            <a:r>
              <a:rPr lang="en-US" sz="1400" dirty="0"/>
              <a:t>De plus, la voie classique du complément est directement activée à la surface de corps apoptotiques et entraîne l’élimination des corps apoptotiques par l’intermédiaire des récepteurs du complément (C1qR, CR1, CR3, CR4).</a:t>
            </a:r>
            <a:endParaRPr lang="fr-FR" sz="1400" dirty="0"/>
          </a:p>
          <a:p>
            <a:pPr algn="just"/>
            <a:endParaRPr lang="fr-FR" sz="1400" dirty="0"/>
          </a:p>
        </p:txBody>
      </p:sp>
      <p:sp>
        <p:nvSpPr>
          <p:cNvPr id="354" name="Rectangle 353"/>
          <p:cNvSpPr/>
          <p:nvPr/>
        </p:nvSpPr>
        <p:spPr>
          <a:xfrm>
            <a:off x="6002526" y="1937555"/>
            <a:ext cx="1468672" cy="276999"/>
          </a:xfrm>
          <a:prstGeom prst="rect">
            <a:avLst/>
          </a:prstGeom>
        </p:spPr>
        <p:txBody>
          <a:bodyPr wrap="none">
            <a:spAutoFit/>
          </a:bodyPr>
          <a:lstStyle/>
          <a:p>
            <a:r>
              <a:rPr lang="en-US" sz="1200" b="1" dirty="0"/>
              <a:t>Complexes immuns </a:t>
            </a:r>
            <a:endParaRPr lang="fr-FR" sz="1200" b="1" dirty="0"/>
          </a:p>
        </p:txBody>
      </p:sp>
      <p:sp>
        <p:nvSpPr>
          <p:cNvPr id="355" name="Rectangle 354"/>
          <p:cNvSpPr/>
          <p:nvPr/>
        </p:nvSpPr>
        <p:spPr>
          <a:xfrm>
            <a:off x="6586437" y="3580629"/>
            <a:ext cx="1128835" cy="276999"/>
          </a:xfrm>
          <a:prstGeom prst="rect">
            <a:avLst/>
          </a:prstGeom>
        </p:spPr>
        <p:txBody>
          <a:bodyPr wrap="none">
            <a:spAutoFit/>
          </a:bodyPr>
          <a:lstStyle/>
          <a:p>
            <a:r>
              <a:rPr lang="en-US" sz="1200" b="1" dirty="0"/>
              <a:t>Globule rouge </a:t>
            </a:r>
            <a:endParaRPr lang="fr-FR" sz="1200" b="1" dirty="0"/>
          </a:p>
        </p:txBody>
      </p:sp>
      <p:sp>
        <p:nvSpPr>
          <p:cNvPr id="356" name="Rectangle 355"/>
          <p:cNvSpPr/>
          <p:nvPr/>
        </p:nvSpPr>
        <p:spPr>
          <a:xfrm>
            <a:off x="6429388" y="6253483"/>
            <a:ext cx="2405163" cy="461665"/>
          </a:xfrm>
          <a:prstGeom prst="rect">
            <a:avLst/>
          </a:prstGeom>
        </p:spPr>
        <p:txBody>
          <a:bodyPr wrap="square">
            <a:spAutoFit/>
          </a:bodyPr>
          <a:lstStyle/>
          <a:p>
            <a:r>
              <a:rPr lang="en-US" sz="1200" b="1" dirty="0"/>
              <a:t>Macrophage du système réticulo-endothélial (foie et rate) </a:t>
            </a:r>
            <a:endParaRPr lang="fr-FR" sz="1200" b="1" dirty="0"/>
          </a:p>
        </p:txBody>
      </p:sp>
      <p:cxnSp>
        <p:nvCxnSpPr>
          <p:cNvPr id="359" name="Connecteur droit avec flèche 358"/>
          <p:cNvCxnSpPr/>
          <p:nvPr/>
        </p:nvCxnSpPr>
        <p:spPr>
          <a:xfrm>
            <a:off x="479396" y="441643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360" name="Connecteur droit avec flèche 359"/>
          <p:cNvCxnSpPr/>
          <p:nvPr/>
        </p:nvCxnSpPr>
        <p:spPr>
          <a:xfrm>
            <a:off x="479396" y="1071546"/>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363" name="Connecteur droit avec flèche 362"/>
          <p:cNvCxnSpPr>
            <a:endCxn id="250" idx="3"/>
          </p:cNvCxnSpPr>
          <p:nvPr/>
        </p:nvCxnSpPr>
        <p:spPr>
          <a:xfrm rot="10800000" flipV="1">
            <a:off x="8048488" y="2643184"/>
            <a:ext cx="309727" cy="293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6" name="Rectangle 365"/>
          <p:cNvSpPr/>
          <p:nvPr/>
        </p:nvSpPr>
        <p:spPr>
          <a:xfrm>
            <a:off x="8286776" y="2509059"/>
            <a:ext cx="463588" cy="276999"/>
          </a:xfrm>
          <a:prstGeom prst="rect">
            <a:avLst/>
          </a:prstGeom>
        </p:spPr>
        <p:txBody>
          <a:bodyPr wrap="none">
            <a:spAutoFit/>
          </a:bodyPr>
          <a:lstStyle/>
          <a:p>
            <a:r>
              <a:rPr lang="en-US" sz="1200" b="1" dirty="0"/>
              <a:t>C3b </a:t>
            </a:r>
            <a:endParaRPr lang="fr-FR" sz="1200" b="1" dirty="0"/>
          </a:p>
        </p:txBody>
      </p:sp>
      <p:sp>
        <p:nvSpPr>
          <p:cNvPr id="361" name="ZoneTexte 360"/>
          <p:cNvSpPr txBox="1"/>
          <p:nvPr/>
        </p:nvSpPr>
        <p:spPr>
          <a:xfrm>
            <a:off x="7187044" y="866756"/>
            <a:ext cx="178505" cy="307777"/>
          </a:xfrm>
          <a:prstGeom prst="rect">
            <a:avLst/>
          </a:prstGeom>
          <a:noFill/>
        </p:spPr>
        <p:txBody>
          <a:bodyPr wrap="square" rtlCol="0">
            <a:spAutoFit/>
          </a:bodyPr>
          <a:lstStyle/>
          <a:p>
            <a:r>
              <a:rPr lang="fr-FR" sz="1400" dirty="0">
                <a:solidFill>
                  <a:schemeClr val="bg1"/>
                </a:solidFill>
              </a:rPr>
              <a:t>a</a:t>
            </a:r>
          </a:p>
        </p:txBody>
      </p:sp>
      <p:grpSp>
        <p:nvGrpSpPr>
          <p:cNvPr id="365" name="Groupe 364"/>
          <p:cNvGrpSpPr/>
          <p:nvPr/>
        </p:nvGrpSpPr>
        <p:grpSpPr>
          <a:xfrm>
            <a:off x="4819652" y="1525574"/>
            <a:ext cx="252000" cy="307777"/>
            <a:chOff x="5429256" y="1019156"/>
            <a:chExt cx="252000" cy="307777"/>
          </a:xfrm>
        </p:grpSpPr>
        <p:sp>
          <p:nvSpPr>
            <p:cNvPr id="362" name="Ellipse 361"/>
            <p:cNvSpPr/>
            <p:nvPr/>
          </p:nvSpPr>
          <p:spPr>
            <a:xfrm>
              <a:off x="5455464" y="1068263"/>
              <a:ext cx="225792" cy="20289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364" name="ZoneTexte 363"/>
            <p:cNvSpPr txBox="1"/>
            <p:nvPr/>
          </p:nvSpPr>
          <p:spPr>
            <a:xfrm>
              <a:off x="5429256" y="1019156"/>
              <a:ext cx="178505" cy="307777"/>
            </a:xfrm>
            <a:prstGeom prst="rect">
              <a:avLst/>
            </a:prstGeom>
            <a:noFill/>
          </p:spPr>
          <p:txBody>
            <a:bodyPr wrap="square" rtlCol="0">
              <a:spAutoFit/>
            </a:bodyPr>
            <a:lstStyle/>
            <a:p>
              <a:r>
                <a:rPr lang="fr-FR" sz="1400" dirty="0">
                  <a:solidFill>
                    <a:schemeClr val="bg1"/>
                  </a:solidFill>
                </a:rPr>
                <a:t>a</a:t>
              </a:r>
            </a:p>
          </p:txBody>
        </p:sp>
      </p:grpSp>
      <p:grpSp>
        <p:nvGrpSpPr>
          <p:cNvPr id="367" name="Groupe 366"/>
          <p:cNvGrpSpPr/>
          <p:nvPr/>
        </p:nvGrpSpPr>
        <p:grpSpPr>
          <a:xfrm>
            <a:off x="2861078" y="1727188"/>
            <a:ext cx="252000" cy="307777"/>
            <a:chOff x="5429256" y="1019156"/>
            <a:chExt cx="252000" cy="307777"/>
          </a:xfrm>
        </p:grpSpPr>
        <p:sp>
          <p:nvSpPr>
            <p:cNvPr id="368" name="Ellipse 367"/>
            <p:cNvSpPr/>
            <p:nvPr/>
          </p:nvSpPr>
          <p:spPr>
            <a:xfrm>
              <a:off x="5455464" y="1068263"/>
              <a:ext cx="225792" cy="20289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369" name="ZoneTexte 368"/>
            <p:cNvSpPr txBox="1"/>
            <p:nvPr/>
          </p:nvSpPr>
          <p:spPr>
            <a:xfrm>
              <a:off x="5429256" y="1019156"/>
              <a:ext cx="178505" cy="307777"/>
            </a:xfrm>
            <a:prstGeom prst="rect">
              <a:avLst/>
            </a:prstGeom>
            <a:noFill/>
          </p:spPr>
          <p:txBody>
            <a:bodyPr wrap="square" rtlCol="0">
              <a:spAutoFit/>
            </a:bodyPr>
            <a:lstStyle/>
            <a:p>
              <a:r>
                <a:rPr lang="fr-FR" sz="1400" dirty="0">
                  <a:solidFill>
                    <a:schemeClr val="bg1"/>
                  </a:solidFill>
                </a:rPr>
                <a:t>b</a:t>
              </a:r>
            </a:p>
          </p:txBody>
        </p:sp>
      </p:grpSp>
      <p:grpSp>
        <p:nvGrpSpPr>
          <p:cNvPr id="370" name="Groupe 369"/>
          <p:cNvGrpSpPr/>
          <p:nvPr/>
        </p:nvGrpSpPr>
        <p:grpSpPr>
          <a:xfrm>
            <a:off x="5164556" y="3643314"/>
            <a:ext cx="252000" cy="307777"/>
            <a:chOff x="5429256" y="1019156"/>
            <a:chExt cx="252000" cy="307777"/>
          </a:xfrm>
        </p:grpSpPr>
        <p:sp>
          <p:nvSpPr>
            <p:cNvPr id="371" name="Ellipse 370"/>
            <p:cNvSpPr/>
            <p:nvPr/>
          </p:nvSpPr>
          <p:spPr>
            <a:xfrm>
              <a:off x="5455464" y="1068263"/>
              <a:ext cx="225792" cy="20289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372" name="ZoneTexte 371"/>
            <p:cNvSpPr txBox="1"/>
            <p:nvPr/>
          </p:nvSpPr>
          <p:spPr>
            <a:xfrm>
              <a:off x="5429256" y="1019156"/>
              <a:ext cx="178505" cy="307777"/>
            </a:xfrm>
            <a:prstGeom prst="rect">
              <a:avLst/>
            </a:prstGeom>
            <a:noFill/>
          </p:spPr>
          <p:txBody>
            <a:bodyPr wrap="square" rtlCol="0">
              <a:spAutoFit/>
            </a:bodyPr>
            <a:lstStyle/>
            <a:p>
              <a:r>
                <a:rPr lang="fr-FR" sz="1400" dirty="0">
                  <a:solidFill>
                    <a:schemeClr val="bg1"/>
                  </a:solidFill>
                </a:rPr>
                <a:t>d</a:t>
              </a:r>
            </a:p>
          </p:txBody>
        </p:sp>
      </p:grpSp>
      <p:grpSp>
        <p:nvGrpSpPr>
          <p:cNvPr id="373" name="Groupe 372"/>
          <p:cNvGrpSpPr/>
          <p:nvPr/>
        </p:nvGrpSpPr>
        <p:grpSpPr>
          <a:xfrm>
            <a:off x="3958048" y="3416300"/>
            <a:ext cx="252000" cy="307777"/>
            <a:chOff x="5429256" y="1019156"/>
            <a:chExt cx="252000" cy="307777"/>
          </a:xfrm>
        </p:grpSpPr>
        <p:sp>
          <p:nvSpPr>
            <p:cNvPr id="374" name="Ellipse 373"/>
            <p:cNvSpPr/>
            <p:nvPr/>
          </p:nvSpPr>
          <p:spPr>
            <a:xfrm>
              <a:off x="5455464" y="1068263"/>
              <a:ext cx="225792" cy="20289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375" name="ZoneTexte 374"/>
            <p:cNvSpPr txBox="1"/>
            <p:nvPr/>
          </p:nvSpPr>
          <p:spPr>
            <a:xfrm>
              <a:off x="5429256" y="1019156"/>
              <a:ext cx="178505" cy="307777"/>
            </a:xfrm>
            <a:prstGeom prst="rect">
              <a:avLst/>
            </a:prstGeom>
            <a:noFill/>
          </p:spPr>
          <p:txBody>
            <a:bodyPr wrap="square" rtlCol="0">
              <a:spAutoFit/>
            </a:bodyPr>
            <a:lstStyle/>
            <a:p>
              <a:r>
                <a:rPr lang="fr-FR" sz="1400" dirty="0">
                  <a:solidFill>
                    <a:schemeClr val="bg1"/>
                  </a:solidFill>
                </a:rPr>
                <a:t>c</a:t>
              </a:r>
            </a:p>
          </p:txBody>
        </p:sp>
      </p:grpSp>
      <p:sp>
        <p:nvSpPr>
          <p:cNvPr id="376" name="ZoneTexte 375"/>
          <p:cNvSpPr txBox="1"/>
          <p:nvPr/>
        </p:nvSpPr>
        <p:spPr>
          <a:xfrm>
            <a:off x="642910" y="928670"/>
            <a:ext cx="3143272" cy="307777"/>
          </a:xfrm>
          <a:prstGeom prst="rect">
            <a:avLst/>
          </a:prstGeom>
          <a:noFill/>
        </p:spPr>
        <p:txBody>
          <a:bodyPr wrap="square" rtlCol="0">
            <a:spAutoFit/>
          </a:bodyPr>
          <a:lstStyle/>
          <a:p>
            <a:r>
              <a:rPr lang="fr-FR" sz="1400" b="1" dirty="0">
                <a:solidFill>
                  <a:schemeClr val="tx2"/>
                </a:solidFill>
              </a:rPr>
              <a:t>Elimination des complexes immuns :</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3.    Rôle dans la réaction inflammatoire</a:t>
            </a:r>
          </a:p>
        </p:txBody>
      </p:sp>
      <p:sp>
        <p:nvSpPr>
          <p:cNvPr id="6" name="ZoneTexte 5"/>
          <p:cNvSpPr txBox="1"/>
          <p:nvPr/>
        </p:nvSpPr>
        <p:spPr>
          <a:xfrm>
            <a:off x="642910" y="1245762"/>
            <a:ext cx="8358246" cy="3754874"/>
          </a:xfrm>
          <a:prstGeom prst="rect">
            <a:avLst/>
          </a:prstGeom>
          <a:noFill/>
        </p:spPr>
        <p:txBody>
          <a:bodyPr wrap="square" rtlCol="0">
            <a:spAutoFit/>
          </a:bodyPr>
          <a:lstStyle/>
          <a:p>
            <a:r>
              <a:rPr lang="fr-FR" sz="1400" dirty="0"/>
              <a:t>La fonction pro-inflammatoire du complément, est essentiellement due aux </a:t>
            </a:r>
            <a:r>
              <a:rPr lang="fr-FR" sz="1400" b="1" dirty="0">
                <a:solidFill>
                  <a:srgbClr val="FF0000"/>
                </a:solidFill>
              </a:rPr>
              <a:t>anaphylatoxines  C5a, C3a  et C4a </a:t>
            </a:r>
            <a:r>
              <a:rPr lang="fr-FR" sz="1400" dirty="0"/>
              <a:t>libérées lors de l’activation du complément.</a:t>
            </a:r>
          </a:p>
          <a:p>
            <a:endParaRPr lang="fr-FR" sz="1400" dirty="0"/>
          </a:p>
          <a:p>
            <a:r>
              <a:rPr lang="fr-FR" sz="1400" dirty="0"/>
              <a:t>Ces anaphylatoxines entraînent :</a:t>
            </a:r>
          </a:p>
          <a:p>
            <a:endParaRPr lang="fr-FR" sz="1400" dirty="0"/>
          </a:p>
          <a:p>
            <a:pPr>
              <a:buFont typeface="Wingdings" pitchFamily="2" charset="2"/>
              <a:buChar char="Ø"/>
            </a:pPr>
            <a:r>
              <a:rPr lang="fr-FR" sz="1400" dirty="0"/>
              <a:t>    Le recrutement des leucocytes qui expriment les récepteurs C5aR  et  C3aR (PN, PE, PB et Mo) au  foyer de </a:t>
            </a:r>
          </a:p>
          <a:p>
            <a:r>
              <a:rPr lang="fr-FR" sz="1400" dirty="0"/>
              <a:t>        l’activation du complément (chimiotactisme).</a:t>
            </a:r>
          </a:p>
          <a:p>
            <a:pPr>
              <a:buFont typeface="Wingdings" pitchFamily="2" charset="2"/>
              <a:buChar char="Ø"/>
            </a:pPr>
            <a:endParaRPr lang="fr-FR" sz="1400" dirty="0"/>
          </a:p>
          <a:p>
            <a:pPr>
              <a:buFont typeface="Wingdings" pitchFamily="2" charset="2"/>
              <a:buChar char="Ø"/>
            </a:pPr>
            <a:r>
              <a:rPr lang="fr-FR" sz="1400" dirty="0"/>
              <a:t>    La contraction des muscles lisses et l’augmentation de la perméabilité vasculaire.</a:t>
            </a:r>
          </a:p>
          <a:p>
            <a:endParaRPr lang="fr-FR" sz="1400" dirty="0"/>
          </a:p>
          <a:p>
            <a:pPr>
              <a:buFont typeface="Wingdings" pitchFamily="2" charset="2"/>
              <a:buChar char="Ø"/>
            </a:pPr>
            <a:r>
              <a:rPr lang="fr-FR" sz="1400" dirty="0"/>
              <a:t>    La dégranulation des mastocytes et des basophiles entraînant la libération de l’histamine et d’autres </a:t>
            </a:r>
          </a:p>
          <a:p>
            <a:r>
              <a:rPr lang="fr-FR" sz="1400" dirty="0"/>
              <a:t>        médiateurs pharmacologiquement actifs.</a:t>
            </a:r>
          </a:p>
          <a:p>
            <a:endParaRPr lang="fr-FR" sz="1400" dirty="0"/>
          </a:p>
          <a:p>
            <a:r>
              <a:rPr lang="fr-FR" sz="1400" dirty="0"/>
              <a:t>Le C5a est l’</a:t>
            </a:r>
            <a:r>
              <a:rPr lang="fr-FR" sz="1400" dirty="0" err="1"/>
              <a:t>anaphylatoxine</a:t>
            </a:r>
            <a:r>
              <a:rPr lang="fr-FR" sz="1400" dirty="0"/>
              <a:t> la plus puissante. </a:t>
            </a:r>
          </a:p>
          <a:p>
            <a:endParaRPr lang="fr-FR" sz="1400" dirty="0"/>
          </a:p>
          <a:p>
            <a:r>
              <a:rPr lang="fr-FR" sz="1400" dirty="0"/>
              <a:t>L’activité des anaphylatoxines est régulée par une protéase sérique appelée carboxypeptidase N.</a:t>
            </a:r>
          </a:p>
          <a:p>
            <a:r>
              <a:rPr lang="fr-FR" sz="1400" dirty="0"/>
              <a:t>   </a:t>
            </a:r>
          </a:p>
        </p:txBody>
      </p:sp>
      <p:cxnSp>
        <p:nvCxnSpPr>
          <p:cNvPr id="7" name="Connecteur droit avec flèche 6"/>
          <p:cNvCxnSpPr/>
          <p:nvPr/>
        </p:nvCxnSpPr>
        <p:spPr>
          <a:xfrm>
            <a:off x="466696" y="139539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 name="Connecteur droit avec flèche 7"/>
          <p:cNvCxnSpPr/>
          <p:nvPr/>
        </p:nvCxnSpPr>
        <p:spPr>
          <a:xfrm>
            <a:off x="466696" y="460375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 name="Connecteur droit avec flèche 8"/>
          <p:cNvCxnSpPr/>
          <p:nvPr/>
        </p:nvCxnSpPr>
        <p:spPr>
          <a:xfrm>
            <a:off x="474634" y="417513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0" name="Connecteur droit avec flèche 9"/>
          <p:cNvCxnSpPr/>
          <p:nvPr/>
        </p:nvCxnSpPr>
        <p:spPr>
          <a:xfrm>
            <a:off x="466696" y="204627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 4.    Rôle d’interface entre immunité innée et adaptative</a:t>
            </a:r>
          </a:p>
        </p:txBody>
      </p:sp>
      <p:sp>
        <p:nvSpPr>
          <p:cNvPr id="3" name="ZoneTexte 2"/>
          <p:cNvSpPr txBox="1"/>
          <p:nvPr/>
        </p:nvSpPr>
        <p:spPr>
          <a:xfrm>
            <a:off x="642910" y="1357298"/>
            <a:ext cx="8429684" cy="3970318"/>
          </a:xfrm>
          <a:prstGeom prst="rect">
            <a:avLst/>
          </a:prstGeom>
          <a:noFill/>
        </p:spPr>
        <p:txBody>
          <a:bodyPr wrap="square" rtlCol="0">
            <a:spAutoFit/>
          </a:bodyPr>
          <a:lstStyle/>
          <a:p>
            <a:r>
              <a:rPr lang="en-US" sz="1400" dirty="0"/>
              <a:t>La contribution du complément dans le développement d’anticorps spécifiques à divers antigènes T-</a:t>
            </a:r>
            <a:r>
              <a:rPr lang="en-US" sz="1400" dirty="0" err="1"/>
              <a:t>dépendants</a:t>
            </a:r>
            <a:r>
              <a:rPr lang="en-US" sz="1400" dirty="0"/>
              <a:t> et T-</a:t>
            </a:r>
            <a:r>
              <a:rPr lang="en-US" sz="1400" dirty="0" err="1"/>
              <a:t>indépendants</a:t>
            </a:r>
            <a:r>
              <a:rPr lang="en-US" sz="1400" dirty="0"/>
              <a:t> a récemment </a:t>
            </a:r>
            <a:r>
              <a:rPr lang="en-US" sz="1400" dirty="0" err="1"/>
              <a:t>été</a:t>
            </a:r>
            <a:r>
              <a:rPr lang="en-US" sz="1400" dirty="0"/>
              <a:t> démontrée par l’utilisation d’animaux déficients en </a:t>
            </a:r>
            <a:r>
              <a:rPr lang="en-US" sz="1400" dirty="0" err="1"/>
              <a:t>certains</a:t>
            </a:r>
            <a:r>
              <a:rPr lang="en-US" sz="1400" dirty="0"/>
              <a:t> </a:t>
            </a:r>
            <a:r>
              <a:rPr lang="en-US" sz="1400" dirty="0" err="1"/>
              <a:t>composants</a:t>
            </a:r>
            <a:r>
              <a:rPr lang="en-US" sz="1400" dirty="0"/>
              <a:t> du complément ou certains récepteurs . </a:t>
            </a:r>
          </a:p>
          <a:p>
            <a:endParaRPr lang="en-US" sz="1400" dirty="0"/>
          </a:p>
          <a:p>
            <a:endParaRPr lang="en-US" sz="1400" dirty="0"/>
          </a:p>
          <a:p>
            <a:endParaRPr lang="en-US" sz="1400" dirty="0"/>
          </a:p>
          <a:p>
            <a:r>
              <a:rPr lang="en-US" sz="1400" dirty="0"/>
              <a:t> Les </a:t>
            </a:r>
            <a:r>
              <a:rPr lang="en-US" sz="1400" dirty="0" err="1"/>
              <a:t>composants</a:t>
            </a:r>
            <a:r>
              <a:rPr lang="en-US" sz="1400" dirty="0"/>
              <a:t> C4 et C3, de même que les récepteurs CR1 et CR2, semblent cruciaux dans la génération et le maintien d’une réponse immune efficace. Un antigène portant des fragments issus du C3 engendre un développement d’anticorps spécifiques énormément plus élevé qu’en leur absence. De fait, pour chaque ajout d’une molécule de</a:t>
            </a:r>
            <a:r>
              <a:rPr lang="fr-FR" sz="1400" dirty="0"/>
              <a:t> </a:t>
            </a:r>
            <a:r>
              <a:rPr lang="en-US" sz="1400" dirty="0"/>
              <a:t>C3d à un antigène, le niveau d’anticorps spécifique développé suite à une immunisation est de 10 fois supérieur.</a:t>
            </a:r>
          </a:p>
          <a:p>
            <a:endParaRPr lang="en-US" sz="1400" dirty="0"/>
          </a:p>
          <a:p>
            <a:endParaRPr lang="en-US" sz="1400" dirty="0"/>
          </a:p>
          <a:p>
            <a:r>
              <a:rPr lang="en-US" sz="1400" dirty="0"/>
              <a:t> L’expression des récepteurs CR1 et CR2 sur les lymphocytes B et les cellules dendritiques folliculaires (cellules présentatrices d’antigène) augmente la réponse lymphocytaire B et permet la rétention d’antigènes dans les centres germinaux d’organes lymphoïdes, pour ainsi assurer le maintien de la mémoire immune.</a:t>
            </a:r>
          </a:p>
          <a:p>
            <a:endParaRPr lang="en-US" sz="1400" dirty="0"/>
          </a:p>
          <a:p>
            <a:endParaRPr lang="fr-FR" sz="1400" dirty="0"/>
          </a:p>
        </p:txBody>
      </p:sp>
      <p:cxnSp>
        <p:nvCxnSpPr>
          <p:cNvPr id="5" name="Connecteur droit avec flèche 4"/>
          <p:cNvCxnSpPr/>
          <p:nvPr/>
        </p:nvCxnSpPr>
        <p:spPr>
          <a:xfrm>
            <a:off x="500034" y="278447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 name="Connecteur droit avec flèche 5"/>
          <p:cNvCxnSpPr/>
          <p:nvPr/>
        </p:nvCxnSpPr>
        <p:spPr>
          <a:xfrm>
            <a:off x="500034" y="429736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928934"/>
            <a:ext cx="9144000"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683274" y="3143248"/>
            <a:ext cx="7889254" cy="400110"/>
          </a:xfrm>
          <a:prstGeom prst="rect">
            <a:avLst/>
          </a:prstGeom>
        </p:spPr>
        <p:txBody>
          <a:bodyPr wrap="square">
            <a:spAutoFit/>
          </a:bodyPr>
          <a:lstStyle/>
          <a:p>
            <a:pPr marL="342900" indent="-342900" algn="ctr"/>
            <a:r>
              <a:rPr lang="fr-FR" sz="2000" dirty="0">
                <a:solidFill>
                  <a:schemeClr val="bg1"/>
                </a:solidFill>
                <a:effectLst>
                  <a:outerShdw blurRad="38100" dist="38100" dir="2700000" algn="tl">
                    <a:srgbClr val="000000">
                      <a:alpha val="43137"/>
                    </a:srgbClr>
                  </a:outerShdw>
                  <a:reflection blurRad="6350" stA="55000" endA="300" endPos="45500" dir="5400000" sy="-100000" algn="bl" rotWithShape="0"/>
                </a:effectLst>
              </a:rPr>
              <a:t>VI.   LES DEFICITS EN COMPLEMENT</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14380" y="998127"/>
            <a:ext cx="8215338" cy="7232749"/>
          </a:xfrm>
          <a:prstGeom prst="rect">
            <a:avLst/>
          </a:prstGeom>
          <a:noFill/>
        </p:spPr>
        <p:txBody>
          <a:bodyPr wrap="square" rtlCol="0">
            <a:spAutoFit/>
          </a:bodyPr>
          <a:lstStyle/>
          <a:p>
            <a:r>
              <a:rPr lang="fr-FR" sz="1400" b="1" dirty="0">
                <a:solidFill>
                  <a:schemeClr val="accent6"/>
                </a:solidFill>
              </a:rPr>
              <a:t>Les déficits héréditaires en protéines du complément sont  rares et souvent associés à des infections ou à des maladies auto-immunes.</a:t>
            </a:r>
          </a:p>
          <a:p>
            <a:endParaRPr lang="fr-FR" sz="1600" b="1" dirty="0">
              <a:solidFill>
                <a:schemeClr val="tx2"/>
              </a:solidFill>
            </a:endParaRPr>
          </a:p>
          <a:p>
            <a:r>
              <a:rPr lang="fr-FR" sz="1400" b="1" dirty="0">
                <a:solidFill>
                  <a:schemeClr val="tx2"/>
                </a:solidFill>
              </a:rPr>
              <a:t>Des déficits en chacun des composants de la cascade d’activation du complément ont été rapportés dans la littérature, à l’exception du facteur B de la voie alterne.</a:t>
            </a:r>
          </a:p>
          <a:p>
            <a:endParaRPr lang="fr-FR" sz="1400" dirty="0"/>
          </a:p>
          <a:p>
            <a:endParaRPr lang="fr-FR" sz="1400" dirty="0"/>
          </a:p>
          <a:p>
            <a:pPr>
              <a:buFont typeface="Wingdings" pitchFamily="2" charset="2"/>
              <a:buChar char="Ø"/>
            </a:pPr>
            <a:r>
              <a:rPr lang="fr-FR" sz="1400" dirty="0"/>
              <a:t>      Les déficits en protéines de la voie classique : C1 (C1q, C1r  ou C1s), C4  ou C2 sont associés à des  </a:t>
            </a:r>
          </a:p>
          <a:p>
            <a:r>
              <a:rPr lang="fr-FR" sz="1400" dirty="0"/>
              <a:t>          phénomènes auto-immuns (lupus érythémateux disséminé) .</a:t>
            </a:r>
          </a:p>
          <a:p>
            <a:pPr>
              <a:buFont typeface="Wingdings" pitchFamily="2" charset="2"/>
              <a:buChar char="Ø"/>
            </a:pPr>
            <a:endParaRPr lang="fr-FR" sz="1400" dirty="0"/>
          </a:p>
          <a:p>
            <a:pPr>
              <a:buFont typeface="Wingdings" pitchFamily="2" charset="2"/>
              <a:buChar char="Ø"/>
            </a:pPr>
            <a:endParaRPr lang="fr-FR" sz="1400" dirty="0"/>
          </a:p>
          <a:p>
            <a:pPr>
              <a:buFont typeface="Wingdings" pitchFamily="2" charset="2"/>
              <a:buChar char="Ø"/>
            </a:pPr>
            <a:r>
              <a:rPr lang="fr-FR" sz="1400" dirty="0"/>
              <a:t>      Les  déficits en C3 et en protéines de la voie alterne : facteur D et properdine sont associés à des</a:t>
            </a:r>
          </a:p>
          <a:p>
            <a:r>
              <a:rPr lang="fr-FR" sz="1400" dirty="0"/>
              <a:t>          épisodes infectieux récurrents à pyogènes.</a:t>
            </a:r>
          </a:p>
          <a:p>
            <a:pPr>
              <a:buFont typeface="Wingdings" pitchFamily="2" charset="2"/>
              <a:buChar char="Ø"/>
            </a:pPr>
            <a:endParaRPr lang="fr-FR" sz="1400" dirty="0"/>
          </a:p>
          <a:p>
            <a:pPr>
              <a:buFont typeface="Wingdings" pitchFamily="2" charset="2"/>
              <a:buChar char="Ø"/>
            </a:pPr>
            <a:endParaRPr lang="fr-FR" sz="1400" dirty="0"/>
          </a:p>
          <a:p>
            <a:pPr>
              <a:buFont typeface="Wingdings" pitchFamily="2" charset="2"/>
              <a:buChar char="Ø"/>
            </a:pPr>
            <a:r>
              <a:rPr lang="fr-FR" sz="1400" dirty="0"/>
              <a:t>      Les déficits en protéines du complexe d’attaque membranaire : C5,  C6,  C7,  C8  et, à moindre degré en </a:t>
            </a:r>
          </a:p>
          <a:p>
            <a:r>
              <a:rPr lang="fr-FR" sz="1400" dirty="0"/>
              <a:t>          C9 sont associés à une susceptibilité à des infections récurrentes aux bactéries du genre Neisseria (plus</a:t>
            </a:r>
          </a:p>
          <a:p>
            <a:r>
              <a:rPr lang="fr-FR" sz="1400" dirty="0"/>
              <a:t>          particulièrement Neisseria meningitidis et Neisseria gonorrheae).</a:t>
            </a:r>
          </a:p>
          <a:p>
            <a:pPr>
              <a:buFont typeface="Wingdings" pitchFamily="2" charset="2"/>
              <a:buChar char="Ø"/>
            </a:pPr>
            <a:endParaRPr lang="fr-FR" sz="1400" dirty="0"/>
          </a:p>
          <a:p>
            <a:pPr>
              <a:buFont typeface="Wingdings" pitchFamily="2" charset="2"/>
              <a:buChar char="Ø"/>
            </a:pPr>
            <a:endParaRPr lang="fr-FR" sz="1400" dirty="0"/>
          </a:p>
          <a:p>
            <a:pPr>
              <a:buFont typeface="Wingdings" pitchFamily="2" charset="2"/>
              <a:buChar char="Ø"/>
            </a:pPr>
            <a:r>
              <a:rPr lang="fr-FR" sz="1400" dirty="0"/>
              <a:t>      Le déficit en MBL (protéine de la voie des lectines) est le déficit le plus fréquent (5% de la population</a:t>
            </a:r>
          </a:p>
          <a:p>
            <a:r>
              <a:rPr lang="fr-FR" sz="1400" dirty="0"/>
              <a:t>          mondiale), il est associé à une susceptibilité accrue aux infections récurrentes du tractus respiratoire</a:t>
            </a:r>
          </a:p>
          <a:p>
            <a:r>
              <a:rPr lang="fr-FR" sz="1400" dirty="0"/>
              <a:t>          supérieur chez le jeune enfant âgé de 6 à 18 mois. Cette susceptibilité aux infections n’est toutefois pas</a:t>
            </a:r>
          </a:p>
          <a:p>
            <a:r>
              <a:rPr lang="fr-FR" sz="1400" dirty="0"/>
              <a:t>          rencontrée chez l’enfant plus âgé ou l’adulte.</a:t>
            </a:r>
          </a:p>
          <a:p>
            <a:r>
              <a:rPr lang="fr-FR" sz="1400" dirty="0"/>
              <a:t> </a:t>
            </a:r>
            <a:br>
              <a:rPr lang="fr-FR" sz="1400" dirty="0"/>
            </a:br>
            <a:endParaRPr lang="fr-FR" sz="1400" dirty="0"/>
          </a:p>
          <a:p>
            <a:endParaRPr lang="fr-FR" sz="1400" dirty="0"/>
          </a:p>
          <a:p>
            <a:endParaRPr lang="fr-FR" sz="1400" dirty="0"/>
          </a:p>
          <a:p>
            <a:r>
              <a:rPr lang="fr-FR" sz="1400" dirty="0"/>
              <a:t> </a:t>
            </a:r>
          </a:p>
          <a:p>
            <a:r>
              <a:rPr lang="fr-FR" sz="1400" dirty="0"/>
              <a:t>   </a:t>
            </a:r>
          </a:p>
          <a:p>
            <a:endParaRPr lang="fr-FR" sz="1400" dirty="0"/>
          </a:p>
          <a:p>
            <a:r>
              <a:rPr lang="fr-FR" sz="1400" dirty="0"/>
              <a:t>     </a:t>
            </a:r>
          </a:p>
          <a:p>
            <a:endParaRPr lang="fr-FR" sz="1400" dirty="0"/>
          </a:p>
        </p:txBody>
      </p:sp>
      <p:sp>
        <p:nvSpPr>
          <p:cNvPr id="5" name="ZoneTexte 4"/>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Déficits héréditaires </a:t>
            </a:r>
          </a:p>
        </p:txBody>
      </p:sp>
      <p:sp>
        <p:nvSpPr>
          <p:cNvPr id="4" name="Flèche droite 3"/>
          <p:cNvSpPr/>
          <p:nvPr/>
        </p:nvSpPr>
        <p:spPr>
          <a:xfrm>
            <a:off x="544386" y="1736102"/>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85786" y="1669872"/>
            <a:ext cx="7607324" cy="4616648"/>
          </a:xfrm>
          <a:prstGeom prst="rect">
            <a:avLst/>
          </a:prstGeom>
          <a:noFill/>
        </p:spPr>
        <p:txBody>
          <a:bodyPr wrap="square" rtlCol="0">
            <a:spAutoFit/>
          </a:bodyPr>
          <a:lstStyle/>
          <a:p>
            <a:endParaRPr lang="fr-FR" sz="1400" dirty="0"/>
          </a:p>
          <a:p>
            <a:pPr>
              <a:buFont typeface="Wingdings" pitchFamily="2" charset="2"/>
              <a:buChar char="Ø"/>
            </a:pPr>
            <a:r>
              <a:rPr lang="fr-FR" sz="1400" dirty="0"/>
              <a:t>    </a:t>
            </a:r>
            <a:r>
              <a:rPr lang="fr-FR" sz="1400" b="1" dirty="0"/>
              <a:t>Le déficit en C1 inhibiteur </a:t>
            </a:r>
            <a:r>
              <a:rPr lang="fr-FR" sz="1400" dirty="0"/>
              <a:t>cause </a:t>
            </a:r>
            <a:r>
              <a:rPr lang="fr-FR" sz="1400" b="1" dirty="0">
                <a:solidFill>
                  <a:schemeClr val="accent6"/>
                </a:solidFill>
              </a:rPr>
              <a:t>l’</a:t>
            </a:r>
            <a:r>
              <a:rPr lang="fr-FR" sz="1400" b="1" dirty="0" err="1">
                <a:solidFill>
                  <a:schemeClr val="accent6"/>
                </a:solidFill>
              </a:rPr>
              <a:t>angio</a:t>
            </a:r>
            <a:r>
              <a:rPr lang="fr-FR" sz="1400" b="1" dirty="0">
                <a:solidFill>
                  <a:schemeClr val="accent6"/>
                </a:solidFill>
              </a:rPr>
              <a:t>-œdème héréditaire</a:t>
            </a:r>
            <a:r>
              <a:rPr lang="fr-FR" sz="1400" dirty="0"/>
              <a:t>, condition associée à des épisodes </a:t>
            </a:r>
          </a:p>
          <a:p>
            <a:r>
              <a:rPr lang="fr-FR" sz="1400" dirty="0"/>
              <a:t>        récurrents d’</a:t>
            </a:r>
            <a:r>
              <a:rPr lang="fr-FR" sz="1400" dirty="0" err="1"/>
              <a:t>oedèmes</a:t>
            </a:r>
            <a:r>
              <a:rPr lang="fr-FR" sz="1400" dirty="0"/>
              <a:t> sous-cutanés et sous-</a:t>
            </a:r>
            <a:r>
              <a:rPr lang="fr-FR" sz="1400" dirty="0" err="1"/>
              <a:t>mucosaux</a:t>
            </a:r>
            <a:r>
              <a:rPr lang="fr-FR" sz="1400" dirty="0"/>
              <a:t> potentiellement mortels dans le cas </a:t>
            </a:r>
          </a:p>
          <a:p>
            <a:r>
              <a:rPr lang="fr-FR" sz="1400" dirty="0"/>
              <a:t>        d’œdème laryngé. </a:t>
            </a:r>
          </a:p>
          <a:p>
            <a:pPr>
              <a:buFont typeface="Wingdings" pitchFamily="2" charset="2"/>
              <a:buChar char="Ø"/>
            </a:pPr>
            <a:endParaRPr lang="fr-FR" sz="1400" dirty="0"/>
          </a:p>
          <a:p>
            <a:pPr>
              <a:buFont typeface="Wingdings" pitchFamily="2" charset="2"/>
              <a:buChar char="Ø"/>
            </a:pPr>
            <a:endParaRPr lang="fr-FR" sz="1400" dirty="0"/>
          </a:p>
          <a:p>
            <a:pPr>
              <a:buFont typeface="Wingdings" pitchFamily="2" charset="2"/>
              <a:buChar char="Ø"/>
            </a:pPr>
            <a:r>
              <a:rPr lang="fr-FR" sz="1400" b="1" dirty="0"/>
              <a:t>    Un seul cas de déficit en C4BP a été rapporté</a:t>
            </a:r>
            <a:r>
              <a:rPr lang="fr-FR" sz="1400" dirty="0"/>
              <a:t>, lequel était associé à la présence de symptômes</a:t>
            </a:r>
          </a:p>
          <a:p>
            <a:r>
              <a:rPr lang="fr-FR" sz="1400" dirty="0"/>
              <a:t>        spécifiques à la </a:t>
            </a:r>
            <a:r>
              <a:rPr lang="fr-FR" sz="1400" b="1" dirty="0">
                <a:solidFill>
                  <a:schemeClr val="accent6"/>
                </a:solidFill>
              </a:rPr>
              <a:t>maladie de </a:t>
            </a:r>
            <a:r>
              <a:rPr lang="fr-FR" sz="1400" b="1" dirty="0" err="1">
                <a:solidFill>
                  <a:schemeClr val="accent6"/>
                </a:solidFill>
              </a:rPr>
              <a:t>Behçet</a:t>
            </a:r>
            <a:r>
              <a:rPr lang="fr-FR" sz="1400" dirty="0"/>
              <a:t>.</a:t>
            </a:r>
          </a:p>
          <a:p>
            <a:endParaRPr lang="fr-FR" sz="1400" dirty="0"/>
          </a:p>
          <a:p>
            <a:pPr>
              <a:buFont typeface="Wingdings" pitchFamily="2" charset="2"/>
              <a:buChar char="Ø"/>
            </a:pPr>
            <a:r>
              <a:rPr lang="fr-FR" sz="1400" dirty="0"/>
              <a:t>     </a:t>
            </a:r>
            <a:r>
              <a:rPr lang="fr-FR" sz="1400" b="1" dirty="0"/>
              <a:t>Le déficit en facteur I</a:t>
            </a:r>
            <a:r>
              <a:rPr lang="fr-FR" sz="1400" dirty="0"/>
              <a:t>, qui dégrade la composante active du C3, le C3b, en fragments inactifs,</a:t>
            </a:r>
          </a:p>
          <a:p>
            <a:r>
              <a:rPr lang="fr-FR" sz="1400" dirty="0"/>
              <a:t>        entraîne  des </a:t>
            </a:r>
            <a:r>
              <a:rPr lang="fr-FR" sz="1400" b="1" dirty="0">
                <a:solidFill>
                  <a:schemeClr val="accent6"/>
                </a:solidFill>
              </a:rPr>
              <a:t>infections récurrentes à bactéries pyogènes</a:t>
            </a:r>
            <a:r>
              <a:rPr lang="fr-FR" sz="1400" dirty="0"/>
              <a:t>, démontrant un déficit indirect en C3</a:t>
            </a:r>
          </a:p>
          <a:p>
            <a:r>
              <a:rPr lang="fr-FR" sz="1400" dirty="0"/>
              <a:t>        dont l’activation ne peut être contrôlée.</a:t>
            </a:r>
          </a:p>
          <a:p>
            <a:r>
              <a:rPr lang="fr-FR" sz="1400" dirty="0"/>
              <a:t> </a:t>
            </a:r>
          </a:p>
          <a:p>
            <a:pPr>
              <a:buFont typeface="Wingdings" pitchFamily="2" charset="2"/>
              <a:buChar char="Ø"/>
            </a:pPr>
            <a:r>
              <a:rPr lang="fr-FR" sz="1400" dirty="0"/>
              <a:t>     </a:t>
            </a:r>
            <a:r>
              <a:rPr lang="fr-FR" sz="1400" b="1" dirty="0"/>
              <a:t>Le déficit en facteur H </a:t>
            </a:r>
            <a:r>
              <a:rPr lang="fr-FR" sz="1400" dirty="0"/>
              <a:t>est fortement associé au </a:t>
            </a:r>
            <a:r>
              <a:rPr lang="fr-FR" sz="1400" b="1" dirty="0">
                <a:solidFill>
                  <a:schemeClr val="accent6"/>
                </a:solidFill>
              </a:rPr>
              <a:t>syndrome hémolytique et urémique atypique et</a:t>
            </a:r>
          </a:p>
          <a:p>
            <a:r>
              <a:rPr lang="fr-FR" sz="1400" b="1" dirty="0">
                <a:solidFill>
                  <a:schemeClr val="accent6"/>
                </a:solidFill>
              </a:rPr>
              <a:t>        à la glomérulonéphrite.</a:t>
            </a:r>
          </a:p>
          <a:p>
            <a:endParaRPr lang="fr-FR" sz="1400" dirty="0"/>
          </a:p>
          <a:p>
            <a:pPr>
              <a:buFont typeface="Wingdings" pitchFamily="2" charset="2"/>
              <a:buChar char="Ø"/>
            </a:pPr>
            <a:r>
              <a:rPr lang="fr-FR" sz="1400" dirty="0"/>
              <a:t>     </a:t>
            </a:r>
            <a:r>
              <a:rPr lang="fr-FR" sz="1400" b="1" dirty="0"/>
              <a:t>Les déficits en CD55 (DAF) et CD59 (protectine) </a:t>
            </a:r>
            <a:r>
              <a:rPr lang="fr-FR" sz="1400" dirty="0"/>
              <a:t>se manifestent par une hémolyse intra-vasculaire</a:t>
            </a:r>
          </a:p>
          <a:p>
            <a:r>
              <a:rPr lang="fr-FR" sz="1400" dirty="0"/>
              <a:t>        et une thrombose appelée </a:t>
            </a:r>
            <a:r>
              <a:rPr lang="fr-FR" sz="1400" b="1" dirty="0">
                <a:solidFill>
                  <a:schemeClr val="accent6"/>
                </a:solidFill>
              </a:rPr>
              <a:t>hémoglobinurie paroxystique nocturne</a:t>
            </a:r>
            <a:r>
              <a:rPr lang="fr-FR" sz="1400" dirty="0"/>
              <a:t>. (Les globules rouges</a:t>
            </a:r>
          </a:p>
          <a:p>
            <a:r>
              <a:rPr lang="fr-FR" sz="1400" dirty="0"/>
              <a:t>        déficients en CD55, mais principalement en CD59, sont alors susceptibles à la lyse non spécifique</a:t>
            </a:r>
          </a:p>
          <a:p>
            <a:r>
              <a:rPr lang="fr-FR" sz="1400" dirty="0"/>
              <a:t>        </a:t>
            </a:r>
            <a:r>
              <a:rPr lang="fr-FR" sz="1400" dirty="0" err="1"/>
              <a:t>médiée</a:t>
            </a:r>
            <a:r>
              <a:rPr lang="fr-FR" sz="1400" dirty="0"/>
              <a:t> par un événement d’activation du complément). </a:t>
            </a:r>
          </a:p>
          <a:p>
            <a:pPr>
              <a:buFont typeface="Wingdings" pitchFamily="2" charset="2"/>
              <a:buChar char="Ø"/>
            </a:pPr>
            <a:endParaRPr lang="fr-FR" sz="1400" dirty="0"/>
          </a:p>
        </p:txBody>
      </p:sp>
      <p:sp>
        <p:nvSpPr>
          <p:cNvPr id="5" name="ZoneTexte 4"/>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Déficits héréditaires </a:t>
            </a:r>
          </a:p>
        </p:txBody>
      </p:sp>
      <p:sp>
        <p:nvSpPr>
          <p:cNvPr id="4" name="Rectangle 3"/>
          <p:cNvSpPr/>
          <p:nvPr/>
        </p:nvSpPr>
        <p:spPr>
          <a:xfrm>
            <a:off x="785786" y="1058275"/>
            <a:ext cx="8286808" cy="307777"/>
          </a:xfrm>
          <a:prstGeom prst="rect">
            <a:avLst/>
          </a:prstGeom>
        </p:spPr>
        <p:txBody>
          <a:bodyPr wrap="square">
            <a:spAutoFit/>
          </a:bodyPr>
          <a:lstStyle/>
          <a:p>
            <a:r>
              <a:rPr lang="fr-FR" sz="1400" b="1" dirty="0">
                <a:solidFill>
                  <a:schemeClr val="tx2"/>
                </a:solidFill>
              </a:rPr>
              <a:t>Les déficits en protéines de régulation et récepteurs de fragments  du complément sont également connus :</a:t>
            </a:r>
          </a:p>
        </p:txBody>
      </p:sp>
      <p:sp>
        <p:nvSpPr>
          <p:cNvPr id="11" name="Flèche droite 10"/>
          <p:cNvSpPr/>
          <p:nvPr/>
        </p:nvSpPr>
        <p:spPr>
          <a:xfrm>
            <a:off x="603124" y="1142984"/>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42910" y="1000108"/>
            <a:ext cx="8501090" cy="4955203"/>
          </a:xfrm>
          <a:prstGeom prst="rect">
            <a:avLst/>
          </a:prstGeom>
          <a:noFill/>
        </p:spPr>
        <p:txBody>
          <a:bodyPr wrap="square" rtlCol="0">
            <a:spAutoFit/>
          </a:bodyPr>
          <a:lstStyle/>
          <a:p>
            <a:r>
              <a:rPr lang="fr-FR" sz="1400" b="1" dirty="0">
                <a:solidFill>
                  <a:schemeClr val="accent6"/>
                </a:solidFill>
              </a:rPr>
              <a:t> Les déficits acquis sont plus fréquents que les déficits primitifs</a:t>
            </a:r>
            <a:r>
              <a:rPr lang="fr-FR" sz="1400" dirty="0"/>
              <a:t>.</a:t>
            </a:r>
          </a:p>
          <a:p>
            <a:endParaRPr lang="fr-FR" sz="1400" b="1" dirty="0">
              <a:solidFill>
                <a:schemeClr val="tx2"/>
              </a:solidFill>
            </a:endParaRPr>
          </a:p>
          <a:p>
            <a:r>
              <a:rPr lang="fr-FR" sz="1400" b="1" dirty="0">
                <a:solidFill>
                  <a:schemeClr val="accent6"/>
                </a:solidFill>
              </a:rPr>
              <a:t> Ils sont  majoritairement associés à des pathologies  caractérisées par  consommation  exagérée des protéines </a:t>
            </a:r>
          </a:p>
          <a:p>
            <a:r>
              <a:rPr lang="fr-FR" sz="1400" b="1" dirty="0">
                <a:solidFill>
                  <a:schemeClr val="accent6"/>
                </a:solidFill>
              </a:rPr>
              <a:t>du complément via son activation :</a:t>
            </a:r>
            <a:endParaRPr lang="fr-FR" sz="1400" dirty="0">
              <a:solidFill>
                <a:schemeClr val="accent6"/>
              </a:solidFill>
            </a:endParaRPr>
          </a:p>
          <a:p>
            <a:endParaRPr lang="fr-FR" sz="1400" dirty="0"/>
          </a:p>
          <a:p>
            <a:pPr>
              <a:buFont typeface="Wingdings" pitchFamily="2" charset="2"/>
              <a:buChar char="Ø"/>
            </a:pPr>
            <a:r>
              <a:rPr lang="fr-FR" sz="1400" dirty="0"/>
              <a:t>   </a:t>
            </a:r>
            <a:r>
              <a:rPr lang="fr-FR" sz="1400" b="1" dirty="0"/>
              <a:t>Lupus érythémateux disséminé </a:t>
            </a:r>
            <a:r>
              <a:rPr lang="fr-FR" sz="1400" dirty="0"/>
              <a:t>: des auto-anticorps dirigés contre des composantes cellulaires communes</a:t>
            </a:r>
          </a:p>
          <a:p>
            <a:r>
              <a:rPr lang="fr-FR" sz="1400" dirty="0"/>
              <a:t>      forment des complexes immuns qui activent le complément de façon massive. </a:t>
            </a:r>
          </a:p>
          <a:p>
            <a:pPr>
              <a:buFont typeface="Wingdings" pitchFamily="2" charset="2"/>
              <a:buChar char="Ø"/>
            </a:pPr>
            <a:endParaRPr lang="fr-FR" sz="1400" dirty="0"/>
          </a:p>
          <a:p>
            <a:pPr>
              <a:buFont typeface="Wingdings" pitchFamily="2" charset="2"/>
              <a:buChar char="Ø"/>
            </a:pPr>
            <a:r>
              <a:rPr lang="fr-FR" sz="1400" b="1" dirty="0"/>
              <a:t>   La cirrhose du foie </a:t>
            </a:r>
            <a:r>
              <a:rPr lang="fr-FR" sz="1400" dirty="0"/>
              <a:t>( près de 90 % des composants du complément sont le fait d’une synthèse hépatique).</a:t>
            </a:r>
          </a:p>
          <a:p>
            <a:pPr>
              <a:buFont typeface="Wingdings" pitchFamily="2" charset="2"/>
              <a:buChar char="Ø"/>
            </a:pPr>
            <a:endParaRPr lang="fr-FR" sz="1400" b="1" dirty="0"/>
          </a:p>
          <a:p>
            <a:pPr>
              <a:buFont typeface="Wingdings" pitchFamily="2" charset="2"/>
              <a:buChar char="Ø"/>
            </a:pPr>
            <a:r>
              <a:rPr lang="fr-FR" sz="1400" b="1" dirty="0"/>
              <a:t>   L’infection invasive à bactéries gram-négatif (sepsis)  </a:t>
            </a:r>
            <a:r>
              <a:rPr lang="fr-FR" sz="1400" dirty="0"/>
              <a:t>associée  à une forte activation du complément.</a:t>
            </a:r>
          </a:p>
          <a:p>
            <a:endParaRPr lang="fr-FR" sz="1400" dirty="0"/>
          </a:p>
          <a:p>
            <a:pPr>
              <a:buFont typeface="Wingdings" pitchFamily="2" charset="2"/>
              <a:buChar char="Ø"/>
            </a:pPr>
            <a:r>
              <a:rPr lang="fr-FR" sz="1400" dirty="0"/>
              <a:t>   </a:t>
            </a:r>
            <a:r>
              <a:rPr lang="fr-FR" sz="1400" b="1" dirty="0" err="1"/>
              <a:t>Cryoglobulinémie</a:t>
            </a:r>
            <a:r>
              <a:rPr lang="fr-FR" sz="1400" b="1" dirty="0"/>
              <a:t> : </a:t>
            </a:r>
            <a:r>
              <a:rPr lang="fr-FR" sz="1400" dirty="0"/>
              <a:t>hypo-</a:t>
            </a:r>
            <a:r>
              <a:rPr lang="fr-FR" sz="1400" dirty="0" err="1"/>
              <a:t>complémentémie</a:t>
            </a:r>
            <a:r>
              <a:rPr lang="fr-FR" sz="1400" dirty="0"/>
              <a:t> due à une activation de la voie classique (in vivo), ou secondaire à </a:t>
            </a:r>
          </a:p>
          <a:p>
            <a:r>
              <a:rPr lang="fr-FR" sz="1400" dirty="0"/>
              <a:t>      la liaison du C4 à la cryoglobuline qui précipite à une température inférieure à 37°( in vitro) </a:t>
            </a:r>
          </a:p>
          <a:p>
            <a:r>
              <a:rPr lang="fr-FR" sz="1400" dirty="0"/>
              <a:t>  </a:t>
            </a:r>
          </a:p>
          <a:p>
            <a:r>
              <a:rPr lang="fr-FR" sz="1400" dirty="0"/>
              <a:t> </a:t>
            </a:r>
            <a:endParaRPr lang="fr-FR" sz="1400" b="1" dirty="0">
              <a:solidFill>
                <a:schemeClr val="tx2"/>
              </a:solidFill>
            </a:endParaRPr>
          </a:p>
          <a:p>
            <a:r>
              <a:rPr lang="fr-FR" sz="1400" b="1" dirty="0">
                <a:solidFill>
                  <a:schemeClr val="tx2"/>
                </a:solidFill>
              </a:rPr>
              <a:t> </a:t>
            </a:r>
            <a:r>
              <a:rPr lang="fr-FR" sz="1400" b="1" dirty="0">
                <a:solidFill>
                  <a:schemeClr val="accent6"/>
                </a:solidFill>
              </a:rPr>
              <a:t>Dans certains cas, le déficit acquis est causé par la présence d’un auto-anticorps dirigé contre l’un des </a:t>
            </a:r>
          </a:p>
          <a:p>
            <a:r>
              <a:rPr lang="fr-FR" sz="1400" b="1" dirty="0">
                <a:solidFill>
                  <a:schemeClr val="accent6"/>
                </a:solidFill>
              </a:rPr>
              <a:t> composants du complément dans le contexte d’une pathologie sous-jacente :</a:t>
            </a:r>
          </a:p>
          <a:p>
            <a:endParaRPr lang="fr-FR" sz="800" dirty="0"/>
          </a:p>
          <a:p>
            <a:pPr>
              <a:buFont typeface="Wingdings" pitchFamily="2" charset="2"/>
              <a:buChar char="Ø"/>
            </a:pPr>
            <a:r>
              <a:rPr lang="fr-FR" sz="1400" dirty="0"/>
              <a:t>   </a:t>
            </a:r>
            <a:r>
              <a:rPr lang="fr-FR" sz="1400" b="1" dirty="0"/>
              <a:t>Dans la  glomérulonéphrite membranoproliférative de type II et  </a:t>
            </a:r>
            <a:r>
              <a:rPr lang="fr-FR" sz="1400" b="1" dirty="0" err="1"/>
              <a:t>lipodystrophie</a:t>
            </a:r>
            <a:r>
              <a:rPr lang="fr-FR" sz="1400" b="1" dirty="0"/>
              <a:t> partielle,  </a:t>
            </a:r>
            <a:r>
              <a:rPr lang="fr-FR" sz="1400" dirty="0"/>
              <a:t>un auto-anticorps  </a:t>
            </a:r>
          </a:p>
          <a:p>
            <a:r>
              <a:rPr lang="fr-FR" sz="1400" dirty="0"/>
              <a:t>      dirigé contre la convertase C3 de la voie alterne, nommé </a:t>
            </a:r>
            <a:r>
              <a:rPr lang="fr-FR" sz="1400" b="1" dirty="0">
                <a:solidFill>
                  <a:schemeClr val="accent6"/>
                </a:solidFill>
              </a:rPr>
              <a:t>facteur néphrétique</a:t>
            </a:r>
            <a:r>
              <a:rPr lang="fr-FR" sz="1400" dirty="0"/>
              <a:t>, a été mis en évidence.</a:t>
            </a:r>
          </a:p>
          <a:p>
            <a:r>
              <a:rPr lang="fr-FR" sz="800" dirty="0"/>
              <a:t>         </a:t>
            </a:r>
            <a:r>
              <a:rPr lang="fr-FR" sz="1400" dirty="0"/>
              <a:t>Cet anticorps stabilise la convertase C3 de la voie alterne et mène à une consommation du C3.</a:t>
            </a:r>
          </a:p>
          <a:p>
            <a:r>
              <a:rPr lang="fr-FR" sz="1400" dirty="0"/>
              <a:t>   </a:t>
            </a:r>
          </a:p>
        </p:txBody>
      </p:sp>
      <p:sp>
        <p:nvSpPr>
          <p:cNvPr id="5" name="ZoneTexte 4"/>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Déficits acquis </a:t>
            </a:r>
          </a:p>
        </p:txBody>
      </p:sp>
      <p:sp>
        <p:nvSpPr>
          <p:cNvPr id="4" name="Flèche droite 3"/>
          <p:cNvSpPr/>
          <p:nvPr/>
        </p:nvSpPr>
        <p:spPr>
          <a:xfrm>
            <a:off x="479396" y="1500174"/>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
        <p:nvSpPr>
          <p:cNvPr id="6" name="Flèche droite 5"/>
          <p:cNvSpPr/>
          <p:nvPr/>
        </p:nvSpPr>
        <p:spPr>
          <a:xfrm>
            <a:off x="500034" y="4500570"/>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
        <p:nvSpPr>
          <p:cNvPr id="7" name="Flèche droite 6"/>
          <p:cNvSpPr/>
          <p:nvPr/>
        </p:nvSpPr>
        <p:spPr>
          <a:xfrm>
            <a:off x="500034" y="1071546"/>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solidFill>
                <a:schemeClr val="accent6"/>
              </a:solidFill>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928934"/>
            <a:ext cx="9144000"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683274" y="3143248"/>
            <a:ext cx="7889254" cy="400110"/>
          </a:xfrm>
          <a:prstGeom prst="rect">
            <a:avLst/>
          </a:prstGeom>
        </p:spPr>
        <p:txBody>
          <a:bodyPr wrap="square">
            <a:spAutoFit/>
          </a:bodyPr>
          <a:lstStyle/>
          <a:p>
            <a:pPr marL="342900" indent="-342900" algn="ctr"/>
            <a:r>
              <a:rPr lang="fr-FR" sz="2000" dirty="0">
                <a:solidFill>
                  <a:schemeClr val="bg1"/>
                </a:solidFill>
                <a:effectLst>
                  <a:outerShdw blurRad="38100" dist="38100" dir="2700000" algn="tl">
                    <a:srgbClr val="000000">
                      <a:alpha val="43137"/>
                    </a:srgbClr>
                  </a:outerShdw>
                  <a:reflection blurRad="6350" stA="55000" endA="300" endPos="45500" dir="5400000" sy="-100000" algn="bl" rotWithShape="0"/>
                </a:effectLst>
              </a:rPr>
              <a:t>V.   EXPLORATION DU SYSTÈME DU COMPLEMENT</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Composants du complément</a:t>
            </a:r>
          </a:p>
        </p:txBody>
      </p:sp>
      <p:sp>
        <p:nvSpPr>
          <p:cNvPr id="5" name="ZoneTexte 4"/>
          <p:cNvSpPr txBox="1"/>
          <p:nvPr/>
        </p:nvSpPr>
        <p:spPr>
          <a:xfrm>
            <a:off x="428596" y="1188725"/>
            <a:ext cx="8501090" cy="1384995"/>
          </a:xfrm>
          <a:prstGeom prst="rect">
            <a:avLst/>
          </a:prstGeom>
          <a:noFill/>
        </p:spPr>
        <p:txBody>
          <a:bodyPr wrap="square" rtlCol="0">
            <a:spAutoFit/>
          </a:bodyPr>
          <a:lstStyle/>
          <a:p>
            <a:r>
              <a:rPr lang="fr-FR" sz="1400" dirty="0"/>
              <a:t>Protéines ou glycoprotéines de PM variant entre 70 KD à 600 KD : </a:t>
            </a:r>
          </a:p>
          <a:p>
            <a:endParaRPr lang="fr-FR" sz="1400" dirty="0"/>
          </a:p>
          <a:p>
            <a:pPr>
              <a:buFont typeface="Wingdings" pitchFamily="2" charset="2"/>
              <a:buChar char="Ø"/>
            </a:pPr>
            <a:r>
              <a:rPr lang="fr-FR" sz="1400" dirty="0"/>
              <a:t>   Soit retrouvées libres dans le plasma : la majorité des composants             10 % de globulines sériques,</a:t>
            </a:r>
          </a:p>
          <a:p>
            <a:pPr>
              <a:buFont typeface="Wingdings" pitchFamily="2" charset="2"/>
              <a:buChar char="Ø"/>
            </a:pPr>
            <a:r>
              <a:rPr lang="fr-FR" sz="1400" dirty="0"/>
              <a:t>   Soit localisées à la surface des cellules.</a:t>
            </a:r>
          </a:p>
          <a:p>
            <a:endParaRPr lang="fr-FR" sz="1400" dirty="0"/>
          </a:p>
          <a:p>
            <a:r>
              <a:rPr lang="fr-FR" sz="1400" dirty="0"/>
              <a:t>Sur le plan fonctionnel il s’agit soit des protéines d’activation soit des protéines de régulation :    </a:t>
            </a:r>
          </a:p>
        </p:txBody>
      </p:sp>
      <p:cxnSp>
        <p:nvCxnSpPr>
          <p:cNvPr id="6" name="Connecteur droit avec flèche 5"/>
          <p:cNvCxnSpPr/>
          <p:nvPr/>
        </p:nvCxnSpPr>
        <p:spPr>
          <a:xfrm>
            <a:off x="250796" y="133031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 name="Connecteur droit avec flèche 6"/>
          <p:cNvCxnSpPr/>
          <p:nvPr/>
        </p:nvCxnSpPr>
        <p:spPr>
          <a:xfrm>
            <a:off x="246034" y="240823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graphicFrame>
        <p:nvGraphicFramePr>
          <p:cNvPr id="8" name="Tableau 7"/>
          <p:cNvGraphicFramePr>
            <a:graphicFrameLocks noGrp="1"/>
          </p:cNvGraphicFramePr>
          <p:nvPr/>
        </p:nvGraphicFramePr>
        <p:xfrm>
          <a:off x="1071538" y="2828622"/>
          <a:ext cx="6691338" cy="2550160"/>
        </p:xfrm>
        <a:graphic>
          <a:graphicData uri="http://schemas.openxmlformats.org/drawingml/2006/table">
            <a:tbl>
              <a:tblPr firstRow="1" bandRow="1">
                <a:tableStyleId>{5A111915-BE36-4E01-A7E5-04B1672EAD32}</a:tableStyleId>
              </a:tblPr>
              <a:tblGrid>
                <a:gridCol w="2230446">
                  <a:extLst>
                    <a:ext uri="{9D8B030D-6E8A-4147-A177-3AD203B41FA5}">
                      <a16:colId xmlns:a16="http://schemas.microsoft.com/office/drawing/2014/main" val="20000"/>
                    </a:ext>
                  </a:extLst>
                </a:gridCol>
                <a:gridCol w="2230446">
                  <a:extLst>
                    <a:ext uri="{9D8B030D-6E8A-4147-A177-3AD203B41FA5}">
                      <a16:colId xmlns:a16="http://schemas.microsoft.com/office/drawing/2014/main" val="20001"/>
                    </a:ext>
                  </a:extLst>
                </a:gridCol>
                <a:gridCol w="2230446">
                  <a:extLst>
                    <a:ext uri="{9D8B030D-6E8A-4147-A177-3AD203B41FA5}">
                      <a16:colId xmlns:a16="http://schemas.microsoft.com/office/drawing/2014/main" val="20002"/>
                    </a:ext>
                  </a:extLst>
                </a:gridCol>
              </a:tblGrid>
              <a:tr h="370840">
                <a:tc>
                  <a:txBody>
                    <a:bodyPr/>
                    <a:lstStyle/>
                    <a:p>
                      <a:r>
                        <a:rPr lang="fr-FR" sz="1600" dirty="0"/>
                        <a:t>Voie </a:t>
                      </a:r>
                    </a:p>
                  </a:txBody>
                  <a:tcPr/>
                </a:tc>
                <a:tc>
                  <a:txBody>
                    <a:bodyPr/>
                    <a:lstStyle/>
                    <a:p>
                      <a:r>
                        <a:rPr lang="fr-FR" sz="1600" dirty="0"/>
                        <a:t>Activation </a:t>
                      </a:r>
                    </a:p>
                  </a:txBody>
                  <a:tcPr/>
                </a:tc>
                <a:tc>
                  <a:txBody>
                    <a:bodyPr/>
                    <a:lstStyle/>
                    <a:p>
                      <a:pPr algn="l"/>
                      <a:r>
                        <a:rPr lang="fr-FR" sz="1600" dirty="0"/>
                        <a:t>Régulation</a:t>
                      </a:r>
                    </a:p>
                  </a:txBody>
                  <a:tcPr/>
                </a:tc>
                <a:extLst>
                  <a:ext uri="{0D108BD9-81ED-4DB2-BD59-A6C34878D82A}">
                    <a16:rowId xmlns:a16="http://schemas.microsoft.com/office/drawing/2014/main" val="10000"/>
                  </a:ext>
                </a:extLst>
              </a:tr>
              <a:tr h="370840">
                <a:tc>
                  <a:txBody>
                    <a:bodyPr/>
                    <a:lstStyle/>
                    <a:p>
                      <a:r>
                        <a:rPr lang="fr-FR" sz="1600" dirty="0"/>
                        <a:t>Voie classique</a:t>
                      </a:r>
                    </a:p>
                  </a:txBody>
                  <a:tcPr/>
                </a:tc>
                <a:tc>
                  <a:txBody>
                    <a:bodyPr/>
                    <a:lstStyle/>
                    <a:p>
                      <a:r>
                        <a:rPr lang="fr-FR" sz="1600" dirty="0"/>
                        <a:t>C1, C4, C2, C3</a:t>
                      </a:r>
                    </a:p>
                  </a:txBody>
                  <a:tcPr/>
                </a:tc>
                <a:tc>
                  <a:txBody>
                    <a:bodyPr/>
                    <a:lstStyle/>
                    <a:p>
                      <a:pPr algn="l"/>
                      <a:r>
                        <a:rPr lang="fr-FR" sz="1600" dirty="0"/>
                        <a:t>C1 inh, C4Bp</a:t>
                      </a:r>
                    </a:p>
                  </a:txBody>
                  <a:tcPr/>
                </a:tc>
                <a:extLst>
                  <a:ext uri="{0D108BD9-81ED-4DB2-BD59-A6C34878D82A}">
                    <a16:rowId xmlns:a16="http://schemas.microsoft.com/office/drawing/2014/main" val="10001"/>
                  </a:ext>
                </a:extLst>
              </a:tr>
              <a:tr h="370840">
                <a:tc>
                  <a:txBody>
                    <a:bodyPr/>
                    <a:lstStyle/>
                    <a:p>
                      <a:r>
                        <a:rPr lang="fr-FR" sz="1600" dirty="0"/>
                        <a:t>Voie alterne</a:t>
                      </a:r>
                    </a:p>
                  </a:txBody>
                  <a:tcPr/>
                </a:tc>
                <a:tc>
                  <a:txBody>
                    <a:bodyPr/>
                    <a:lstStyle/>
                    <a:p>
                      <a:r>
                        <a:rPr lang="fr-FR" sz="1600" dirty="0"/>
                        <a:t>C3, B, D, P</a:t>
                      </a:r>
                    </a:p>
                  </a:txBody>
                  <a:tcPr/>
                </a:tc>
                <a:tc>
                  <a:txBody>
                    <a:bodyPr/>
                    <a:lstStyle/>
                    <a:p>
                      <a:pPr algn="l"/>
                      <a:r>
                        <a:rPr lang="fr-FR" sz="1600" dirty="0"/>
                        <a:t>H,</a:t>
                      </a:r>
                      <a:r>
                        <a:rPr lang="fr-FR" sz="1600" baseline="0" dirty="0"/>
                        <a:t> </a:t>
                      </a:r>
                      <a:r>
                        <a:rPr lang="fr-FR" sz="1600" dirty="0"/>
                        <a:t> I</a:t>
                      </a:r>
                    </a:p>
                  </a:txBody>
                  <a:tcPr/>
                </a:tc>
                <a:extLst>
                  <a:ext uri="{0D108BD9-81ED-4DB2-BD59-A6C34878D82A}">
                    <a16:rowId xmlns:a16="http://schemas.microsoft.com/office/drawing/2014/main" val="10002"/>
                  </a:ext>
                </a:extLst>
              </a:tr>
              <a:tr h="370840">
                <a:tc>
                  <a:txBody>
                    <a:bodyPr/>
                    <a:lstStyle/>
                    <a:p>
                      <a:r>
                        <a:rPr lang="fr-FR" sz="1600" dirty="0"/>
                        <a:t>Voie des lectines</a:t>
                      </a:r>
                    </a:p>
                  </a:txBody>
                  <a:tcPr/>
                </a:tc>
                <a:tc>
                  <a:txBody>
                    <a:bodyPr/>
                    <a:lstStyle/>
                    <a:p>
                      <a:r>
                        <a:rPr lang="fr-FR" sz="1600" dirty="0"/>
                        <a:t>MBL, MASP1, MASP2</a:t>
                      </a:r>
                    </a:p>
                  </a:txBody>
                  <a:tcPr/>
                </a:tc>
                <a:tc>
                  <a:txBody>
                    <a:bodyPr/>
                    <a:lstStyle/>
                    <a:p>
                      <a:pPr algn="l"/>
                      <a:r>
                        <a:rPr lang="fr-FR" sz="1600" dirty="0"/>
                        <a:t>C1ihn, C4Bp</a:t>
                      </a:r>
                    </a:p>
                  </a:txBody>
                  <a:tcPr/>
                </a:tc>
                <a:extLst>
                  <a:ext uri="{0D108BD9-81ED-4DB2-BD59-A6C34878D82A}">
                    <a16:rowId xmlns:a16="http://schemas.microsoft.com/office/drawing/2014/main" val="10003"/>
                  </a:ext>
                </a:extLst>
              </a:tr>
              <a:tr h="370840">
                <a:tc>
                  <a:txBody>
                    <a:bodyPr/>
                    <a:lstStyle/>
                    <a:p>
                      <a:r>
                        <a:rPr lang="fr-FR" sz="1600" dirty="0"/>
                        <a:t>Complexe lytique</a:t>
                      </a:r>
                    </a:p>
                  </a:txBody>
                  <a:tcPr/>
                </a:tc>
                <a:tc>
                  <a:txBody>
                    <a:bodyPr/>
                    <a:lstStyle/>
                    <a:p>
                      <a:r>
                        <a:rPr lang="fr-FR" sz="1600" dirty="0"/>
                        <a:t>C5, C6, C7, C8, C9</a:t>
                      </a:r>
                    </a:p>
                  </a:txBody>
                  <a:tcPr/>
                </a:tc>
                <a:tc>
                  <a:txBody>
                    <a:bodyPr/>
                    <a:lstStyle/>
                    <a:p>
                      <a:pPr algn="l"/>
                      <a:r>
                        <a:rPr lang="fr-FR" sz="1600" dirty="0"/>
                        <a:t>Vitronectine</a:t>
                      </a:r>
                    </a:p>
                    <a:p>
                      <a:pPr algn="l"/>
                      <a:r>
                        <a:rPr lang="fr-FR" sz="1600" dirty="0"/>
                        <a:t>Clusterine </a:t>
                      </a:r>
                    </a:p>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a:t>HRF (CD59)</a:t>
                      </a:r>
                    </a:p>
                    <a:p>
                      <a:pPr algn="l"/>
                      <a:endParaRPr lang="fr-FR" sz="1600" dirty="0"/>
                    </a:p>
                  </a:txBody>
                  <a:tcPr/>
                </a:tc>
                <a:extLst>
                  <a:ext uri="{0D108BD9-81ED-4DB2-BD59-A6C34878D82A}">
                    <a16:rowId xmlns:a16="http://schemas.microsoft.com/office/drawing/2014/main" val="10004"/>
                  </a:ext>
                </a:extLst>
              </a:tr>
            </a:tbl>
          </a:graphicData>
        </a:graphic>
      </p:graphicFrame>
      <p:cxnSp>
        <p:nvCxnSpPr>
          <p:cNvPr id="9" name="Connecteur droit avec flèche 8"/>
          <p:cNvCxnSpPr/>
          <p:nvPr/>
        </p:nvCxnSpPr>
        <p:spPr>
          <a:xfrm>
            <a:off x="5604760" y="1784338"/>
            <a:ext cx="396000" cy="1588"/>
          </a:xfrm>
          <a:prstGeom prst="straightConnector1">
            <a:avLst/>
          </a:prstGeom>
          <a:ln w="28575">
            <a:solidFill>
              <a:schemeClr val="tx2"/>
            </a:solidFill>
            <a:tailEnd type="arrow"/>
          </a:ln>
        </p:spPr>
        <p:style>
          <a:lnRef idx="2">
            <a:schemeClr val="accent6"/>
          </a:lnRef>
          <a:fillRef idx="0">
            <a:schemeClr val="accent6"/>
          </a:fillRef>
          <a:effectRef idx="1">
            <a:schemeClr val="accent6"/>
          </a:effectRef>
          <a:fontRef idx="minor">
            <a:schemeClr val="tx1"/>
          </a:fontRef>
        </p:style>
      </p:cxnSp>
      <p:cxnSp>
        <p:nvCxnSpPr>
          <p:cNvPr id="10" name="Connecteur droit avec flèche 9"/>
          <p:cNvCxnSpPr/>
          <p:nvPr/>
        </p:nvCxnSpPr>
        <p:spPr>
          <a:xfrm>
            <a:off x="323820" y="591504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1" name="ZoneTexte 10"/>
          <p:cNvSpPr txBox="1"/>
          <p:nvPr/>
        </p:nvSpPr>
        <p:spPr>
          <a:xfrm>
            <a:off x="500034" y="5764429"/>
            <a:ext cx="8001056" cy="307777"/>
          </a:xfrm>
          <a:prstGeom prst="rect">
            <a:avLst/>
          </a:prstGeom>
          <a:noFill/>
        </p:spPr>
        <p:txBody>
          <a:bodyPr wrap="square" rtlCol="0">
            <a:spAutoFit/>
          </a:bodyPr>
          <a:lstStyle/>
          <a:p>
            <a:r>
              <a:rPr lang="fr-FR" sz="1400" dirty="0"/>
              <a:t>Le chauffage à 56°c pendant 30 min détruit le C1, C2 et  B. </a:t>
            </a: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Méthodes d’exploration des protéines du complément</a:t>
            </a:r>
          </a:p>
        </p:txBody>
      </p:sp>
      <p:sp>
        <p:nvSpPr>
          <p:cNvPr id="3" name="ZoneTexte 2"/>
          <p:cNvSpPr txBox="1"/>
          <p:nvPr/>
        </p:nvSpPr>
        <p:spPr>
          <a:xfrm>
            <a:off x="428596" y="1374392"/>
            <a:ext cx="8501122" cy="4124206"/>
          </a:xfrm>
          <a:prstGeom prst="rect">
            <a:avLst/>
          </a:prstGeom>
          <a:noFill/>
        </p:spPr>
        <p:txBody>
          <a:bodyPr wrap="square" rtlCol="0">
            <a:spAutoFit/>
          </a:bodyPr>
          <a:lstStyle/>
          <a:p>
            <a:r>
              <a:rPr lang="fr-FR" sz="1600" b="1" dirty="0">
                <a:solidFill>
                  <a:schemeClr val="tx2"/>
                </a:solidFill>
              </a:rPr>
              <a:t>Le complément hémolytique 50 = CH50 :</a:t>
            </a:r>
          </a:p>
          <a:p>
            <a:endParaRPr lang="fr-FR" sz="800" b="1" dirty="0"/>
          </a:p>
          <a:p>
            <a:r>
              <a:rPr lang="fr-FR" sz="1400" dirty="0"/>
              <a:t>C’est un test hémolytique qui explore l’activité fonctionnelle des protéines de la voie classique et de la voie finale commune.</a:t>
            </a:r>
          </a:p>
          <a:p>
            <a:endParaRPr lang="fr-FR" sz="1400" dirty="0"/>
          </a:p>
          <a:p>
            <a:r>
              <a:rPr lang="fr-FR" sz="1400" dirty="0"/>
              <a:t>Il repose sur la lyse d’érythrocytes de mouton sensibilisés de façon optimale d’anticorps de lapin (hémolysine). Ces érythrocytes sensibilisés sont mis en présence de dilutions sériées du sérum du patient. Suite à une incubation à 37°C, l’intensité de la lyse est mesurée par la détection </a:t>
            </a:r>
            <a:r>
              <a:rPr lang="fr-FR" sz="1400" dirty="0" err="1"/>
              <a:t>spectrophotométrique</a:t>
            </a:r>
            <a:r>
              <a:rPr lang="fr-FR" sz="1400" dirty="0"/>
              <a:t> de l’hémoglobine relâchée. </a:t>
            </a:r>
          </a:p>
          <a:p>
            <a:endParaRPr lang="fr-FR" sz="1400" dirty="0"/>
          </a:p>
          <a:p>
            <a:r>
              <a:rPr lang="fr-FR" sz="1400" dirty="0"/>
              <a:t>La dilution de sérum provoquant la lyse de 50 % des érythrocytes représente le CH50. </a:t>
            </a:r>
          </a:p>
          <a:p>
            <a:endParaRPr lang="fr-FR" sz="1600" b="1" dirty="0">
              <a:solidFill>
                <a:schemeClr val="tx2"/>
              </a:solidFill>
            </a:endParaRPr>
          </a:p>
          <a:p>
            <a:endParaRPr lang="fr-FR" sz="1600" b="1" dirty="0">
              <a:solidFill>
                <a:schemeClr val="tx2"/>
              </a:solidFill>
            </a:endParaRPr>
          </a:p>
          <a:p>
            <a:r>
              <a:rPr lang="fr-FR" sz="1600" b="1" dirty="0">
                <a:solidFill>
                  <a:schemeClr val="tx2"/>
                </a:solidFill>
              </a:rPr>
              <a:t>Dosage antigénique de C3 et C4 :</a:t>
            </a:r>
          </a:p>
          <a:p>
            <a:endParaRPr lang="fr-FR" sz="800" b="1" dirty="0"/>
          </a:p>
          <a:p>
            <a:r>
              <a:rPr lang="fr-FR" sz="1400" dirty="0"/>
              <a:t>Se fait  par </a:t>
            </a:r>
            <a:r>
              <a:rPr lang="fr-FR" sz="1400" b="1" dirty="0"/>
              <a:t>immunonéphélémétrie</a:t>
            </a:r>
            <a:r>
              <a:rPr lang="fr-FR" sz="1400" dirty="0"/>
              <a:t>, en parallèle avec celle du CH50. De par l’association prouvée entre la diminution marquée des niveaux circulants de C3 et/ou de C4 et l’activité de certaines maladies, comme le lupus érythémateux disséminé et la glomurélonéphrite </a:t>
            </a:r>
            <a:r>
              <a:rPr lang="fr-FR" sz="1400" dirty="0" err="1"/>
              <a:t>membrano</a:t>
            </a:r>
            <a:r>
              <a:rPr lang="fr-FR" sz="1400" dirty="0"/>
              <a:t>-proliférative de type II.</a:t>
            </a:r>
          </a:p>
          <a:p>
            <a:endParaRPr lang="fr-FR" sz="1400" dirty="0"/>
          </a:p>
          <a:p>
            <a:endParaRPr lang="fr-FR" sz="1400" dirty="0"/>
          </a:p>
        </p:txBody>
      </p:sp>
      <p:cxnSp>
        <p:nvCxnSpPr>
          <p:cNvPr id="5" name="Connecteur droit avec flèche 4"/>
          <p:cNvCxnSpPr/>
          <p:nvPr/>
        </p:nvCxnSpPr>
        <p:spPr>
          <a:xfrm>
            <a:off x="247620" y="153986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 name="Connecteur droit avec flèche 5"/>
          <p:cNvCxnSpPr/>
          <p:nvPr/>
        </p:nvCxnSpPr>
        <p:spPr>
          <a:xfrm>
            <a:off x="260320" y="411162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Méthodes d’exploration des protéines du complément</a:t>
            </a:r>
          </a:p>
        </p:txBody>
      </p:sp>
      <p:sp>
        <p:nvSpPr>
          <p:cNvPr id="3" name="ZoneTexte 2"/>
          <p:cNvSpPr txBox="1"/>
          <p:nvPr/>
        </p:nvSpPr>
        <p:spPr>
          <a:xfrm>
            <a:off x="642910" y="1151312"/>
            <a:ext cx="8501122" cy="2954655"/>
          </a:xfrm>
          <a:prstGeom prst="rect">
            <a:avLst/>
          </a:prstGeom>
          <a:noFill/>
        </p:spPr>
        <p:txBody>
          <a:bodyPr wrap="square" rtlCol="0">
            <a:spAutoFit/>
          </a:bodyPr>
          <a:lstStyle/>
          <a:p>
            <a:r>
              <a:rPr lang="fr-FR" sz="1600" b="1" dirty="0">
                <a:solidFill>
                  <a:schemeClr val="tx2"/>
                </a:solidFill>
              </a:rPr>
              <a:t>Autres méthodes d’exploration  (effectuées dans des laboratoires spécialisés) :</a:t>
            </a:r>
          </a:p>
          <a:p>
            <a:endParaRPr lang="fr-FR" sz="1400" b="1" dirty="0"/>
          </a:p>
          <a:p>
            <a:pPr>
              <a:buFont typeface="Wingdings" pitchFamily="2" charset="2"/>
              <a:buChar char="Ø"/>
            </a:pPr>
            <a:r>
              <a:rPr lang="fr-FR" sz="1400" b="1" dirty="0"/>
              <a:t>   L’AP50 = Alternative </a:t>
            </a:r>
            <a:r>
              <a:rPr lang="fr-FR" sz="1400" b="1" dirty="0" err="1"/>
              <a:t>Pathway</a:t>
            </a:r>
            <a:r>
              <a:rPr lang="fr-FR" sz="1400" b="1" dirty="0"/>
              <a:t> 50</a:t>
            </a:r>
          </a:p>
          <a:p>
            <a:endParaRPr lang="fr-FR" sz="800" b="1" dirty="0"/>
          </a:p>
          <a:p>
            <a:r>
              <a:rPr lang="fr-FR" sz="1400" dirty="0"/>
              <a:t>      C’est un test hémolytique qui explore l’activité fonctionnelle des protéines de la voie alterne.</a:t>
            </a:r>
          </a:p>
          <a:p>
            <a:endParaRPr lang="fr-FR" sz="800" b="1" dirty="0"/>
          </a:p>
          <a:p>
            <a:r>
              <a:rPr lang="fr-FR" sz="1400" dirty="0"/>
              <a:t>      Basé sur le même principe que le test du CH50  et  utilise le plus couramment des érythrocytes de lapin non</a:t>
            </a:r>
          </a:p>
          <a:p>
            <a:r>
              <a:rPr lang="fr-FR" sz="1400" dirty="0"/>
              <a:t>      sensibilisés qui sont lysés par une voie alterne intacte. </a:t>
            </a:r>
          </a:p>
          <a:p>
            <a:r>
              <a:rPr lang="fr-FR" sz="1400" dirty="0"/>
              <a:t> </a:t>
            </a:r>
            <a:endParaRPr lang="fr-FR" sz="1400" b="1" dirty="0"/>
          </a:p>
          <a:p>
            <a:endParaRPr lang="fr-FR" sz="1400" b="1" dirty="0"/>
          </a:p>
          <a:p>
            <a:pPr>
              <a:buFont typeface="Wingdings" pitchFamily="2" charset="2"/>
              <a:buChar char="Ø"/>
            </a:pPr>
            <a:r>
              <a:rPr lang="fr-FR" sz="1400" b="1" dirty="0"/>
              <a:t>    Dosage antigénique des différentes protéines du complément:</a:t>
            </a:r>
          </a:p>
          <a:p>
            <a:r>
              <a:rPr lang="fr-FR" sz="1400" b="1" dirty="0"/>
              <a:t>        </a:t>
            </a:r>
            <a:r>
              <a:rPr lang="fr-FR" sz="1400" dirty="0"/>
              <a:t>En général, ces tests sont  effectués par immunodiffusion radiale, immunonéphélémétrie ou ELISA. </a:t>
            </a:r>
          </a:p>
          <a:p>
            <a:endParaRPr lang="fr-FR" sz="1400" dirty="0"/>
          </a:p>
          <a:p>
            <a:pPr>
              <a:buFont typeface="Wingdings" pitchFamily="2" charset="2"/>
              <a:buChar char="Ø"/>
            </a:pPr>
            <a:r>
              <a:rPr lang="fr-FR" sz="1400" b="1" dirty="0"/>
              <a:t>    Tests fonctionnels permettant l’étude individuelle des différentes protéines du complément.</a:t>
            </a:r>
          </a:p>
        </p:txBody>
      </p:sp>
      <p:cxnSp>
        <p:nvCxnSpPr>
          <p:cNvPr id="4" name="Connecteur droit avec flèche 3"/>
          <p:cNvCxnSpPr/>
          <p:nvPr/>
        </p:nvCxnSpPr>
        <p:spPr>
          <a:xfrm>
            <a:off x="479396" y="131126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a:off x="857224" y="1500174"/>
            <a:ext cx="7153293" cy="5357849"/>
          </a:xfrm>
          <a:prstGeom prst="rect">
            <a:avLst/>
          </a:prstGeom>
          <a:noFill/>
          <a:ln w="9525">
            <a:noFill/>
            <a:miter lim="800000"/>
            <a:headEnd/>
            <a:tailEnd/>
          </a:ln>
          <a:effectLst/>
        </p:spPr>
      </p:pic>
      <p:sp>
        <p:nvSpPr>
          <p:cNvPr id="2" name="ZoneTexte 1"/>
          <p:cNvSpPr txBox="1"/>
          <p:nvPr/>
        </p:nvSpPr>
        <p:spPr>
          <a:xfrm>
            <a:off x="0" y="304364"/>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Démarche diagnostique</a:t>
            </a:r>
          </a:p>
        </p:txBody>
      </p:sp>
      <p:sp>
        <p:nvSpPr>
          <p:cNvPr id="4" name="ZoneTexte 3"/>
          <p:cNvSpPr txBox="1"/>
          <p:nvPr/>
        </p:nvSpPr>
        <p:spPr>
          <a:xfrm>
            <a:off x="285720" y="857232"/>
            <a:ext cx="8572560" cy="600164"/>
          </a:xfrm>
          <a:prstGeom prst="rect">
            <a:avLst/>
          </a:prstGeom>
          <a:noFill/>
        </p:spPr>
        <p:txBody>
          <a:bodyPr wrap="square" rtlCol="0">
            <a:spAutoFit/>
          </a:bodyPr>
          <a:lstStyle/>
          <a:p>
            <a:r>
              <a:rPr lang="fr-FR" sz="1400" dirty="0"/>
              <a:t>L’exploration du complément débute généralement par la mesure du CH50 et le dosage antigénique de C3 et  C4.</a:t>
            </a:r>
          </a:p>
          <a:p>
            <a:endParaRPr lang="fr-FR" sz="500" dirty="0"/>
          </a:p>
          <a:p>
            <a:r>
              <a:rPr lang="fr-FR" sz="1400" dirty="0"/>
              <a:t>la démarche diagnostique sera orienté différemment selon les résultats trouvés.</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600" dirty="0">
                <a:effectLst>
                  <a:outerShdw blurRad="38100" dist="38100" dir="2700000" algn="tl">
                    <a:srgbClr val="000000">
                      <a:alpha val="43137"/>
                    </a:srgbClr>
                  </a:outerShdw>
                </a:effectLst>
              </a:rPr>
              <a:t>Biosynthèse des protéines du complément </a:t>
            </a:r>
          </a:p>
        </p:txBody>
      </p:sp>
      <p:sp>
        <p:nvSpPr>
          <p:cNvPr id="5" name="ZoneTexte 4"/>
          <p:cNvSpPr txBox="1"/>
          <p:nvPr/>
        </p:nvSpPr>
        <p:spPr>
          <a:xfrm>
            <a:off x="428596" y="1188725"/>
            <a:ext cx="8501090" cy="307777"/>
          </a:xfrm>
          <a:prstGeom prst="rect">
            <a:avLst/>
          </a:prstGeom>
          <a:noFill/>
        </p:spPr>
        <p:txBody>
          <a:bodyPr wrap="square" rtlCol="0">
            <a:spAutoFit/>
          </a:bodyPr>
          <a:lstStyle/>
          <a:p>
            <a:r>
              <a:rPr lang="fr-FR" sz="1400" dirty="0"/>
              <a:t>Synthèse assurée par 4 sortes de cellules :   </a:t>
            </a:r>
          </a:p>
        </p:txBody>
      </p:sp>
      <p:cxnSp>
        <p:nvCxnSpPr>
          <p:cNvPr id="6" name="Connecteur droit avec flèche 5"/>
          <p:cNvCxnSpPr/>
          <p:nvPr/>
        </p:nvCxnSpPr>
        <p:spPr>
          <a:xfrm>
            <a:off x="250796" y="1330310"/>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graphicFrame>
        <p:nvGraphicFramePr>
          <p:cNvPr id="8" name="Tableau 7"/>
          <p:cNvGraphicFramePr>
            <a:graphicFrameLocks noGrp="1"/>
          </p:cNvGraphicFramePr>
          <p:nvPr/>
        </p:nvGraphicFramePr>
        <p:xfrm>
          <a:off x="1071538" y="1785929"/>
          <a:ext cx="7000924" cy="3361379"/>
        </p:xfrm>
        <a:graphic>
          <a:graphicData uri="http://schemas.openxmlformats.org/drawingml/2006/table">
            <a:tbl>
              <a:tblPr firstRow="1" bandRow="1">
                <a:tableStyleId>{5A111915-BE36-4E01-A7E5-04B1672EAD32}</a:tableStyleId>
              </a:tblPr>
              <a:tblGrid>
                <a:gridCol w="3500462">
                  <a:extLst>
                    <a:ext uri="{9D8B030D-6E8A-4147-A177-3AD203B41FA5}">
                      <a16:colId xmlns:a16="http://schemas.microsoft.com/office/drawing/2014/main" val="20000"/>
                    </a:ext>
                  </a:extLst>
                </a:gridCol>
                <a:gridCol w="3500462">
                  <a:extLst>
                    <a:ext uri="{9D8B030D-6E8A-4147-A177-3AD203B41FA5}">
                      <a16:colId xmlns:a16="http://schemas.microsoft.com/office/drawing/2014/main" val="20001"/>
                    </a:ext>
                  </a:extLst>
                </a:gridCol>
              </a:tblGrid>
              <a:tr h="357187">
                <a:tc>
                  <a:txBody>
                    <a:bodyPr/>
                    <a:lstStyle/>
                    <a:p>
                      <a:r>
                        <a:rPr lang="fr-FR" sz="1600" dirty="0"/>
                        <a:t>Lieu</a:t>
                      </a:r>
                      <a:r>
                        <a:rPr lang="fr-FR" sz="1600" baseline="0" dirty="0"/>
                        <a:t> de synthèse</a:t>
                      </a:r>
                      <a:endParaRPr lang="fr-FR" sz="1600" dirty="0"/>
                    </a:p>
                  </a:txBody>
                  <a:tcPr/>
                </a:tc>
                <a:tc>
                  <a:txBody>
                    <a:bodyPr/>
                    <a:lstStyle/>
                    <a:p>
                      <a:r>
                        <a:rPr lang="fr-FR" sz="1600" dirty="0"/>
                        <a:t>Composants</a:t>
                      </a:r>
                    </a:p>
                  </a:txBody>
                  <a:tcPr/>
                </a:tc>
                <a:extLst>
                  <a:ext uri="{0D108BD9-81ED-4DB2-BD59-A6C34878D82A}">
                    <a16:rowId xmlns:a16="http://schemas.microsoft.com/office/drawing/2014/main" val="10000"/>
                  </a:ext>
                </a:extLst>
              </a:tr>
              <a:tr h="557216">
                <a:tc>
                  <a:txBody>
                    <a:bodyPr/>
                    <a:lstStyle/>
                    <a:p>
                      <a:r>
                        <a:rPr lang="fr-FR" sz="1600" dirty="0"/>
                        <a:t>Hépatocytes</a:t>
                      </a:r>
                    </a:p>
                  </a:txBody>
                  <a:tcPr/>
                </a:tc>
                <a:tc>
                  <a:txBody>
                    <a:bodyPr/>
                    <a:lstStyle/>
                    <a:p>
                      <a:r>
                        <a:rPr lang="fr-FR" sz="1600" dirty="0"/>
                        <a:t>C3, C6, C8, C9, B, C1inh</a:t>
                      </a:r>
                    </a:p>
                  </a:txBody>
                  <a:tcPr/>
                </a:tc>
                <a:extLst>
                  <a:ext uri="{0D108BD9-81ED-4DB2-BD59-A6C34878D82A}">
                    <a16:rowId xmlns:a16="http://schemas.microsoft.com/office/drawing/2014/main" val="10001"/>
                  </a:ext>
                </a:extLst>
              </a:tr>
              <a:tr h="557216">
                <a:tc>
                  <a:txBody>
                    <a:bodyPr/>
                    <a:lstStyle/>
                    <a:p>
                      <a:r>
                        <a:rPr lang="fr-FR" sz="1600" dirty="0"/>
                        <a:t>Macrophages-monocytes </a:t>
                      </a:r>
                    </a:p>
                  </a:txBody>
                  <a:tcPr/>
                </a:tc>
                <a:tc>
                  <a:txBody>
                    <a:bodyPr/>
                    <a:lstStyle/>
                    <a:p>
                      <a:r>
                        <a:rPr lang="fr-FR" sz="1600" dirty="0"/>
                        <a:t>C1, C2, C3, C4, C5, C6,</a:t>
                      </a:r>
                      <a:r>
                        <a:rPr lang="fr-FR" sz="1600" baseline="0" dirty="0"/>
                        <a:t> C7,C8, C9, C1inh</a:t>
                      </a:r>
                    </a:p>
                    <a:p>
                      <a:r>
                        <a:rPr lang="fr-FR" sz="1600" baseline="0" dirty="0"/>
                        <a:t>B, D,P ,I, H </a:t>
                      </a:r>
                      <a:endParaRPr lang="fr-FR" sz="1600" dirty="0"/>
                    </a:p>
                  </a:txBody>
                  <a:tcPr/>
                </a:tc>
                <a:extLst>
                  <a:ext uri="{0D108BD9-81ED-4DB2-BD59-A6C34878D82A}">
                    <a16:rowId xmlns:a16="http://schemas.microsoft.com/office/drawing/2014/main" val="10002"/>
                  </a:ext>
                </a:extLst>
              </a:tr>
              <a:tr h="557216">
                <a:tc>
                  <a:txBody>
                    <a:bodyPr/>
                    <a:lstStyle/>
                    <a:p>
                      <a:r>
                        <a:rPr lang="fr-FR" sz="1600" dirty="0"/>
                        <a:t>Cellules épithéliales :</a:t>
                      </a:r>
                    </a:p>
                    <a:p>
                      <a:pPr>
                        <a:buFont typeface="Wingdings" pitchFamily="2" charset="2"/>
                        <a:buChar char="Ø"/>
                      </a:pPr>
                      <a:r>
                        <a:rPr lang="fr-FR" sz="1600" dirty="0"/>
                        <a:t> Foie</a:t>
                      </a:r>
                    </a:p>
                    <a:p>
                      <a:pPr>
                        <a:buFont typeface="Wingdings" pitchFamily="2" charset="2"/>
                        <a:buChar char="Ø"/>
                      </a:pPr>
                      <a:r>
                        <a:rPr lang="fr-FR" sz="1600" dirty="0"/>
                        <a:t> Intestin grêle</a:t>
                      </a:r>
                    </a:p>
                    <a:p>
                      <a:pPr>
                        <a:buFont typeface="Wingdings" pitchFamily="2" charset="2"/>
                        <a:buChar char="Ø"/>
                      </a:pPr>
                      <a:r>
                        <a:rPr lang="fr-FR" sz="1600" dirty="0"/>
                        <a:t> Thymus</a:t>
                      </a:r>
                    </a:p>
                    <a:p>
                      <a:pPr>
                        <a:buFont typeface="Wingdings" pitchFamily="2" charset="2"/>
                        <a:buChar char="Ø"/>
                      </a:pPr>
                      <a:r>
                        <a:rPr lang="fr-FR" sz="1600" dirty="0"/>
                        <a:t> Tractus urogénital</a:t>
                      </a:r>
                    </a:p>
                  </a:txBody>
                  <a:tcPr/>
                </a:tc>
                <a:tc>
                  <a:txBody>
                    <a:bodyPr/>
                    <a:lstStyle/>
                    <a:p>
                      <a:endParaRPr lang="fr-FR" sz="1600" dirty="0"/>
                    </a:p>
                    <a:p>
                      <a:endParaRPr lang="fr-FR" sz="1600" dirty="0"/>
                    </a:p>
                    <a:p>
                      <a:r>
                        <a:rPr lang="fr-FR" sz="1600" dirty="0"/>
                        <a:t>C1q, C1r, C1s</a:t>
                      </a:r>
                    </a:p>
                  </a:txBody>
                  <a:tcPr/>
                </a:tc>
                <a:extLst>
                  <a:ext uri="{0D108BD9-81ED-4DB2-BD59-A6C34878D82A}">
                    <a16:rowId xmlns:a16="http://schemas.microsoft.com/office/drawing/2014/main" val="10003"/>
                  </a:ext>
                </a:extLst>
              </a:tr>
              <a:tr h="557216">
                <a:tc>
                  <a:txBody>
                    <a:bodyPr/>
                    <a:lstStyle/>
                    <a:p>
                      <a:r>
                        <a:rPr lang="fr-FR" sz="1600" dirty="0"/>
                        <a:t>Fibroblastes </a:t>
                      </a:r>
                    </a:p>
                  </a:txBody>
                  <a:tcPr/>
                </a:tc>
                <a:tc>
                  <a:txBody>
                    <a:bodyPr/>
                    <a:lstStyle/>
                    <a:p>
                      <a:r>
                        <a:rPr lang="fr-FR" sz="1600" dirty="0"/>
                        <a:t>C4, C3</a:t>
                      </a:r>
                    </a:p>
                  </a:txBody>
                  <a:tcPr/>
                </a:tc>
                <a:extLst>
                  <a:ext uri="{0D108BD9-81ED-4DB2-BD59-A6C34878D82A}">
                    <a16:rowId xmlns:a16="http://schemas.microsoft.com/office/drawing/2014/main" val="10004"/>
                  </a:ext>
                </a:extLst>
              </a:tr>
            </a:tbl>
          </a:graphicData>
        </a:graphic>
      </p:graphicFrame>
      <p:sp>
        <p:nvSpPr>
          <p:cNvPr id="9" name="ZoneTexte 8"/>
          <p:cNvSpPr txBox="1"/>
          <p:nvPr/>
        </p:nvSpPr>
        <p:spPr>
          <a:xfrm>
            <a:off x="463520" y="5643578"/>
            <a:ext cx="8501090" cy="307777"/>
          </a:xfrm>
          <a:prstGeom prst="rect">
            <a:avLst/>
          </a:prstGeom>
          <a:noFill/>
        </p:spPr>
        <p:txBody>
          <a:bodyPr wrap="square" rtlCol="0">
            <a:spAutoFit/>
          </a:bodyPr>
          <a:lstStyle/>
          <a:p>
            <a:r>
              <a:rPr lang="fr-FR" sz="1400" dirty="0"/>
              <a:t>Taux de renouvèlement élevé : demi-vie = 24 à 48 heures.</a:t>
            </a:r>
          </a:p>
        </p:txBody>
      </p:sp>
      <p:cxnSp>
        <p:nvCxnSpPr>
          <p:cNvPr id="10" name="Connecteur droit avec flèche 9"/>
          <p:cNvCxnSpPr/>
          <p:nvPr/>
        </p:nvCxnSpPr>
        <p:spPr>
          <a:xfrm>
            <a:off x="285720" y="5785163"/>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928934"/>
            <a:ext cx="9144000"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683274" y="3143248"/>
            <a:ext cx="7889254" cy="400110"/>
          </a:xfrm>
          <a:prstGeom prst="rect">
            <a:avLst/>
          </a:prstGeom>
        </p:spPr>
        <p:txBody>
          <a:bodyPr wrap="square">
            <a:spAutoFit/>
          </a:bodyPr>
          <a:lstStyle/>
          <a:p>
            <a:pPr marL="342900" indent="-342900" algn="ctr"/>
            <a:r>
              <a:rPr lang="fr-FR" sz="2000" dirty="0">
                <a:solidFill>
                  <a:schemeClr val="bg1"/>
                </a:solidFill>
                <a:effectLst>
                  <a:outerShdw blurRad="38100" dist="38100" dir="2700000" algn="tl">
                    <a:srgbClr val="000000">
                      <a:alpha val="43137"/>
                    </a:srgbClr>
                  </a:outerShdw>
                  <a:reflection blurRad="6350" stA="55000" endA="300" endPos="45500" dir="5400000" sy="-100000" algn="bl" rotWithShape="0"/>
                </a:effectLst>
              </a:rPr>
              <a:t>III.   MECANISMES D’ACTIVATION DU COMPLEMENT</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oneTexte 16"/>
          <p:cNvSpPr txBox="1"/>
          <p:nvPr/>
        </p:nvSpPr>
        <p:spPr>
          <a:xfrm>
            <a:off x="714348" y="1357298"/>
            <a:ext cx="8429652" cy="4278094"/>
          </a:xfrm>
          <a:prstGeom prst="rect">
            <a:avLst/>
          </a:prstGeom>
          <a:noFill/>
        </p:spPr>
        <p:txBody>
          <a:bodyPr wrap="square" rtlCol="0">
            <a:spAutoFit/>
          </a:bodyPr>
          <a:lstStyle/>
          <a:p>
            <a:r>
              <a:rPr lang="fr-FR" sz="1600" dirty="0"/>
              <a:t>Le système du complément est activé suite à l’interaction en cascade de protéines plasmatiques via une série de réaction enzymatiques.</a:t>
            </a:r>
          </a:p>
          <a:p>
            <a:endParaRPr lang="fr-FR" sz="1600" dirty="0"/>
          </a:p>
          <a:p>
            <a:endParaRPr lang="fr-FR" sz="1600" dirty="0"/>
          </a:p>
          <a:p>
            <a:r>
              <a:rPr lang="fr-FR" sz="1600" dirty="0"/>
              <a:t>Trois voies d’activation :</a:t>
            </a:r>
          </a:p>
          <a:p>
            <a:endParaRPr lang="fr-FR" sz="1600" dirty="0"/>
          </a:p>
          <a:p>
            <a:r>
              <a:rPr lang="fr-FR" sz="1600" dirty="0"/>
              <a:t>         Classique ;</a:t>
            </a:r>
          </a:p>
          <a:p>
            <a:endParaRPr lang="fr-FR" sz="800" dirty="0"/>
          </a:p>
          <a:p>
            <a:r>
              <a:rPr lang="fr-FR" sz="1600" dirty="0"/>
              <a:t>         Alterne ;</a:t>
            </a:r>
          </a:p>
          <a:p>
            <a:endParaRPr lang="fr-FR" sz="800" dirty="0"/>
          </a:p>
          <a:p>
            <a:r>
              <a:rPr lang="fr-FR" sz="1600" dirty="0"/>
              <a:t>         Des lectines (de découverte récente).</a:t>
            </a:r>
          </a:p>
          <a:p>
            <a:endParaRPr lang="fr-FR" sz="1600" dirty="0"/>
          </a:p>
          <a:p>
            <a:endParaRPr lang="fr-FR" sz="1600" dirty="0"/>
          </a:p>
          <a:p>
            <a:r>
              <a:rPr lang="fr-FR" sz="1600" dirty="0"/>
              <a:t> Ces trois voies se distinguent  au niveau de leur initiation.</a:t>
            </a:r>
          </a:p>
          <a:p>
            <a:endParaRPr lang="fr-FR" sz="1600" dirty="0"/>
          </a:p>
          <a:p>
            <a:r>
              <a:rPr lang="fr-FR" sz="1600" dirty="0"/>
              <a:t> Elles convergent vers un point commun         </a:t>
            </a:r>
            <a:r>
              <a:rPr lang="fr-FR" sz="1600" b="1" dirty="0"/>
              <a:t>le C3 pour aboutir à un tronc commun terminal : </a:t>
            </a:r>
          </a:p>
          <a:p>
            <a:r>
              <a:rPr lang="fr-FR" sz="1600" b="1" dirty="0"/>
              <a:t> C5-C9</a:t>
            </a:r>
          </a:p>
          <a:p>
            <a:endParaRPr lang="fr-FR" sz="1600" dirty="0"/>
          </a:p>
        </p:txBody>
      </p:sp>
      <p:sp>
        <p:nvSpPr>
          <p:cNvPr id="3" name="Flèche droite 2"/>
          <p:cNvSpPr/>
          <p:nvPr/>
        </p:nvSpPr>
        <p:spPr>
          <a:xfrm>
            <a:off x="538134" y="1463050"/>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
        <p:nvSpPr>
          <p:cNvPr id="4" name="Flèche droite 3"/>
          <p:cNvSpPr/>
          <p:nvPr/>
        </p:nvSpPr>
        <p:spPr>
          <a:xfrm>
            <a:off x="518986" y="2437782"/>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
        <p:nvSpPr>
          <p:cNvPr id="5" name="Flèche droite 4"/>
          <p:cNvSpPr/>
          <p:nvPr/>
        </p:nvSpPr>
        <p:spPr>
          <a:xfrm>
            <a:off x="563534" y="4376746"/>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cxnSp>
        <p:nvCxnSpPr>
          <p:cNvPr id="6" name="Connecteur droit avec flèche 5"/>
          <p:cNvCxnSpPr/>
          <p:nvPr/>
        </p:nvCxnSpPr>
        <p:spPr>
          <a:xfrm>
            <a:off x="954062" y="372745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 name="Connecteur droit avec flèche 6"/>
          <p:cNvCxnSpPr/>
          <p:nvPr/>
        </p:nvCxnSpPr>
        <p:spPr>
          <a:xfrm>
            <a:off x="4133848" y="4949836"/>
            <a:ext cx="3600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 name="Connecteur droit avec flèche 7"/>
          <p:cNvCxnSpPr/>
          <p:nvPr/>
        </p:nvCxnSpPr>
        <p:spPr>
          <a:xfrm>
            <a:off x="947710" y="301307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9" name="Flèche droite 8"/>
          <p:cNvSpPr/>
          <p:nvPr/>
        </p:nvSpPr>
        <p:spPr>
          <a:xfrm>
            <a:off x="584172" y="4839688"/>
            <a:ext cx="216000" cy="180000"/>
          </a:xfrm>
          <a:prstGeom prst="rightArrow">
            <a:avLst/>
          </a:prstGeom>
          <a:solidFill>
            <a:schemeClr val="bg1">
              <a:lumMod val="50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cxnSp>
        <p:nvCxnSpPr>
          <p:cNvPr id="10" name="Connecteur droit avec flèche 9"/>
          <p:cNvCxnSpPr/>
          <p:nvPr/>
        </p:nvCxnSpPr>
        <p:spPr>
          <a:xfrm>
            <a:off x="928662" y="335756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ZoneTexte 147"/>
          <p:cNvSpPr txBox="1"/>
          <p:nvPr/>
        </p:nvSpPr>
        <p:spPr>
          <a:xfrm>
            <a:off x="620686" y="4017195"/>
            <a:ext cx="2357454" cy="276999"/>
          </a:xfrm>
          <a:prstGeom prst="rect">
            <a:avLst/>
          </a:prstGeom>
          <a:solidFill>
            <a:srgbClr val="FFFF99"/>
          </a:solidFill>
        </p:spPr>
        <p:txBody>
          <a:bodyPr wrap="square" rtlCol="0">
            <a:spAutoFit/>
          </a:bodyPr>
          <a:lstStyle/>
          <a:p>
            <a:r>
              <a:rPr lang="fr-FR" sz="1200" b="1" dirty="0">
                <a:solidFill>
                  <a:schemeClr val="tx2"/>
                </a:solidFill>
              </a:rPr>
              <a:t> C1-C4b-C2a-C3b (C5 convertase)</a:t>
            </a:r>
          </a:p>
        </p:txBody>
      </p:sp>
      <p:sp>
        <p:nvSpPr>
          <p:cNvPr id="80" name="ZoneTexte 79"/>
          <p:cNvSpPr txBox="1"/>
          <p:nvPr/>
        </p:nvSpPr>
        <p:spPr>
          <a:xfrm>
            <a:off x="1331890" y="1604950"/>
            <a:ext cx="928694" cy="276999"/>
          </a:xfrm>
          <a:prstGeom prst="rect">
            <a:avLst/>
          </a:prstGeom>
          <a:solidFill>
            <a:srgbClr val="FFFF99"/>
          </a:solidFill>
        </p:spPr>
        <p:txBody>
          <a:bodyPr wrap="square" rtlCol="0">
            <a:spAutoFit/>
          </a:bodyPr>
          <a:lstStyle/>
          <a:p>
            <a:r>
              <a:rPr lang="fr-FR" sz="1200" b="1" dirty="0">
                <a:solidFill>
                  <a:schemeClr val="tx2"/>
                </a:solidFill>
              </a:rPr>
              <a:t>  Ag-</a:t>
            </a:r>
            <a:r>
              <a:rPr lang="fr-FR" sz="1200" b="1" dirty="0" err="1">
                <a:solidFill>
                  <a:schemeClr val="tx2"/>
                </a:solidFill>
              </a:rPr>
              <a:t>Ac</a:t>
            </a:r>
            <a:r>
              <a:rPr lang="fr-FR" sz="1200" b="1" dirty="0">
                <a:solidFill>
                  <a:schemeClr val="tx2"/>
                </a:solidFill>
              </a:rPr>
              <a:t>-C1</a:t>
            </a:r>
          </a:p>
        </p:txBody>
      </p:sp>
      <p:sp>
        <p:nvSpPr>
          <p:cNvPr id="81" name="ZoneTexte 80"/>
          <p:cNvSpPr txBox="1"/>
          <p:nvPr/>
        </p:nvSpPr>
        <p:spPr>
          <a:xfrm>
            <a:off x="835000" y="3214686"/>
            <a:ext cx="1928826" cy="276999"/>
          </a:xfrm>
          <a:prstGeom prst="rect">
            <a:avLst/>
          </a:prstGeom>
          <a:solidFill>
            <a:srgbClr val="FFFF99"/>
          </a:solidFill>
        </p:spPr>
        <p:txBody>
          <a:bodyPr wrap="square" rtlCol="0">
            <a:spAutoFit/>
          </a:bodyPr>
          <a:lstStyle/>
          <a:p>
            <a:r>
              <a:rPr lang="fr-FR" sz="1200" b="1" dirty="0">
                <a:solidFill>
                  <a:schemeClr val="tx2"/>
                </a:solidFill>
              </a:rPr>
              <a:t>C1-C4b-C2a (C3 convertase)</a:t>
            </a:r>
          </a:p>
        </p:txBody>
      </p:sp>
      <p:sp>
        <p:nvSpPr>
          <p:cNvPr id="82" name="ZoneTexte 81"/>
          <p:cNvSpPr txBox="1"/>
          <p:nvPr/>
        </p:nvSpPr>
        <p:spPr>
          <a:xfrm>
            <a:off x="1416028" y="2428868"/>
            <a:ext cx="798518" cy="276999"/>
          </a:xfrm>
          <a:prstGeom prst="rect">
            <a:avLst/>
          </a:prstGeom>
          <a:solidFill>
            <a:srgbClr val="FFFF99"/>
          </a:solidFill>
        </p:spPr>
        <p:txBody>
          <a:bodyPr wrap="square" rtlCol="0">
            <a:spAutoFit/>
          </a:bodyPr>
          <a:lstStyle/>
          <a:p>
            <a:r>
              <a:rPr lang="fr-FR" sz="1200" b="1" dirty="0">
                <a:solidFill>
                  <a:schemeClr val="tx2"/>
                </a:solidFill>
              </a:rPr>
              <a:t>   C1-C4b</a:t>
            </a:r>
          </a:p>
        </p:txBody>
      </p:sp>
      <p:grpSp>
        <p:nvGrpSpPr>
          <p:cNvPr id="84" name="Groupe 83"/>
          <p:cNvGrpSpPr/>
          <p:nvPr/>
        </p:nvGrpSpPr>
        <p:grpSpPr>
          <a:xfrm>
            <a:off x="3779699" y="714355"/>
            <a:ext cx="792301" cy="3288587"/>
            <a:chOff x="1779114" y="207151"/>
            <a:chExt cx="943664" cy="4128203"/>
          </a:xfrm>
        </p:grpSpPr>
        <p:grpSp>
          <p:nvGrpSpPr>
            <p:cNvPr id="85" name="Groupe 42"/>
            <p:cNvGrpSpPr/>
            <p:nvPr/>
          </p:nvGrpSpPr>
          <p:grpSpPr>
            <a:xfrm>
              <a:off x="1780653" y="207151"/>
              <a:ext cx="606250" cy="1014936"/>
              <a:chOff x="1857356" y="306933"/>
              <a:chExt cx="858044" cy="1379613"/>
            </a:xfrm>
          </p:grpSpPr>
          <p:cxnSp>
            <p:nvCxnSpPr>
              <p:cNvPr id="98" name="Connecteur droit avec flèche 2"/>
              <p:cNvCxnSpPr/>
              <p:nvPr/>
            </p:nvCxnSpPr>
            <p:spPr>
              <a:xfrm rot="5400000">
                <a:off x="2038887" y="981858"/>
                <a:ext cx="1351437"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9" name="Arc 3"/>
              <p:cNvSpPr/>
              <p:nvPr/>
            </p:nvSpPr>
            <p:spPr>
              <a:xfrm>
                <a:off x="1857356" y="900727"/>
                <a:ext cx="857255" cy="785819"/>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86" name="Groupe 67"/>
            <p:cNvGrpSpPr/>
            <p:nvPr/>
          </p:nvGrpSpPr>
          <p:grpSpPr>
            <a:xfrm>
              <a:off x="1786420" y="2632867"/>
              <a:ext cx="936358" cy="672174"/>
              <a:chOff x="1857356" y="816197"/>
              <a:chExt cx="1325257" cy="913689"/>
            </a:xfrm>
          </p:grpSpPr>
          <p:cxnSp>
            <p:nvCxnSpPr>
              <p:cNvPr id="95" name="Connecteur droit avec flèche 94"/>
              <p:cNvCxnSpPr/>
              <p:nvPr/>
            </p:nvCxnSpPr>
            <p:spPr>
              <a:xfrm rot="5400000">
                <a:off x="2284611" y="1245404"/>
                <a:ext cx="860002"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6" name="Arc 95"/>
              <p:cNvSpPr/>
              <p:nvPr/>
            </p:nvSpPr>
            <p:spPr>
              <a:xfrm>
                <a:off x="1857356" y="94406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7" name="Forme 96"/>
              <p:cNvCxnSpPr/>
              <p:nvPr/>
            </p:nvCxnSpPr>
            <p:spPr>
              <a:xfrm rot="16200000" flipH="1">
                <a:off x="2755607" y="1086745"/>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87" name="Groupe 71"/>
            <p:cNvGrpSpPr/>
            <p:nvPr/>
          </p:nvGrpSpPr>
          <p:grpSpPr>
            <a:xfrm>
              <a:off x="1779114" y="1591392"/>
              <a:ext cx="936358" cy="720000"/>
              <a:chOff x="1857356" y="794526"/>
              <a:chExt cx="1325257" cy="978700"/>
            </a:xfrm>
          </p:grpSpPr>
          <p:cxnSp>
            <p:nvCxnSpPr>
              <p:cNvPr id="92" name="Connecteur droit avec flèche 91"/>
              <p:cNvCxnSpPr/>
              <p:nvPr/>
            </p:nvCxnSpPr>
            <p:spPr>
              <a:xfrm rot="5400000">
                <a:off x="2246612" y="1261732"/>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3" name="Arc 92"/>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4" name="Forme 93"/>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88" name="Groupe 75"/>
            <p:cNvGrpSpPr/>
            <p:nvPr/>
          </p:nvGrpSpPr>
          <p:grpSpPr>
            <a:xfrm>
              <a:off x="1786420" y="3612294"/>
              <a:ext cx="936358" cy="723060"/>
              <a:chOff x="1857356" y="794526"/>
              <a:chExt cx="1325257" cy="982860"/>
            </a:xfrm>
          </p:grpSpPr>
          <p:cxnSp>
            <p:nvCxnSpPr>
              <p:cNvPr id="89" name="Connecteur droit avec flèche 88"/>
              <p:cNvCxnSpPr/>
              <p:nvPr/>
            </p:nvCxnSpPr>
            <p:spPr>
              <a:xfrm rot="5400000">
                <a:off x="2223182" y="1285162"/>
                <a:ext cx="98286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90" name="Arc 89"/>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1" name="Forme 90"/>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grpSp>
        <p:nvGrpSpPr>
          <p:cNvPr id="132" name="Groupe 131"/>
          <p:cNvGrpSpPr/>
          <p:nvPr/>
        </p:nvGrpSpPr>
        <p:grpSpPr>
          <a:xfrm>
            <a:off x="1286274" y="714355"/>
            <a:ext cx="792301" cy="3357587"/>
            <a:chOff x="1779114" y="117473"/>
            <a:chExt cx="943664" cy="4214821"/>
          </a:xfrm>
        </p:grpSpPr>
        <p:grpSp>
          <p:nvGrpSpPr>
            <p:cNvPr id="133" name="Groupe 42"/>
            <p:cNvGrpSpPr/>
            <p:nvPr/>
          </p:nvGrpSpPr>
          <p:grpSpPr>
            <a:xfrm>
              <a:off x="1780660" y="117473"/>
              <a:ext cx="606245" cy="1168383"/>
              <a:chOff x="1857356" y="185031"/>
              <a:chExt cx="858033" cy="1588195"/>
            </a:xfrm>
          </p:grpSpPr>
          <p:cxnSp>
            <p:nvCxnSpPr>
              <p:cNvPr id="146" name="Connecteur droit avec flèche 2"/>
              <p:cNvCxnSpPr/>
              <p:nvPr/>
            </p:nvCxnSpPr>
            <p:spPr>
              <a:xfrm rot="5400000">
                <a:off x="1978241" y="922179"/>
                <a:ext cx="1474295" cy="0"/>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47" name="Arc 3"/>
              <p:cNvSpPr/>
              <p:nvPr/>
            </p:nvSpPr>
            <p:spPr>
              <a:xfrm>
                <a:off x="1857356" y="987408"/>
                <a:ext cx="857256" cy="785818"/>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grpSp>
        <p:grpSp>
          <p:nvGrpSpPr>
            <p:cNvPr id="134" name="Groupe 67"/>
            <p:cNvGrpSpPr/>
            <p:nvPr/>
          </p:nvGrpSpPr>
          <p:grpSpPr>
            <a:xfrm>
              <a:off x="1786420" y="2616924"/>
              <a:ext cx="936358" cy="720000"/>
              <a:chOff x="1857356" y="794526"/>
              <a:chExt cx="1325257" cy="978700"/>
            </a:xfrm>
          </p:grpSpPr>
          <p:cxnSp>
            <p:nvCxnSpPr>
              <p:cNvPr id="143" name="Connecteur droit avec flèche 142"/>
              <p:cNvCxnSpPr/>
              <p:nvPr/>
            </p:nvCxnSpPr>
            <p:spPr>
              <a:xfrm rot="5400000">
                <a:off x="2246612" y="1261732"/>
                <a:ext cx="936000" cy="1588"/>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44" name="Arc 143"/>
              <p:cNvSpPr/>
              <p:nvPr/>
            </p:nvSpPr>
            <p:spPr>
              <a:xfrm>
                <a:off x="1857356" y="987408"/>
                <a:ext cx="857256" cy="785818"/>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cxnSp>
            <p:nvCxnSpPr>
              <p:cNvPr id="145" name="Forme 144"/>
              <p:cNvCxnSpPr/>
              <p:nvPr/>
            </p:nvCxnSpPr>
            <p:spPr>
              <a:xfrm rot="16200000" flipH="1">
                <a:off x="2755607" y="1173427"/>
                <a:ext cx="386011" cy="46800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nvGrpSpPr>
            <p:cNvPr id="135" name="Groupe 71"/>
            <p:cNvGrpSpPr/>
            <p:nvPr/>
          </p:nvGrpSpPr>
          <p:grpSpPr>
            <a:xfrm>
              <a:off x="1779114" y="1591392"/>
              <a:ext cx="936358" cy="720000"/>
              <a:chOff x="1857356" y="794526"/>
              <a:chExt cx="1325257" cy="978700"/>
            </a:xfrm>
          </p:grpSpPr>
          <p:cxnSp>
            <p:nvCxnSpPr>
              <p:cNvPr id="140" name="Connecteur droit avec flèche 139"/>
              <p:cNvCxnSpPr/>
              <p:nvPr/>
            </p:nvCxnSpPr>
            <p:spPr>
              <a:xfrm rot="5400000">
                <a:off x="2246612" y="1261732"/>
                <a:ext cx="936000" cy="1588"/>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41" name="Arc 140"/>
              <p:cNvSpPr/>
              <p:nvPr/>
            </p:nvSpPr>
            <p:spPr>
              <a:xfrm>
                <a:off x="1857356" y="987408"/>
                <a:ext cx="857256" cy="785818"/>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cxnSp>
            <p:nvCxnSpPr>
              <p:cNvPr id="142" name="Forme 141"/>
              <p:cNvCxnSpPr/>
              <p:nvPr/>
            </p:nvCxnSpPr>
            <p:spPr>
              <a:xfrm rot="16200000" flipH="1">
                <a:off x="2755607" y="1173427"/>
                <a:ext cx="386011" cy="46800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nvGrpSpPr>
            <p:cNvPr id="136" name="Groupe 75"/>
            <p:cNvGrpSpPr/>
            <p:nvPr/>
          </p:nvGrpSpPr>
          <p:grpSpPr>
            <a:xfrm>
              <a:off x="1786420" y="3612294"/>
              <a:ext cx="936358" cy="720000"/>
              <a:chOff x="1857356" y="794526"/>
              <a:chExt cx="1325257" cy="978700"/>
            </a:xfrm>
          </p:grpSpPr>
          <p:cxnSp>
            <p:nvCxnSpPr>
              <p:cNvPr id="137" name="Connecteur droit avec flèche 136"/>
              <p:cNvCxnSpPr/>
              <p:nvPr/>
            </p:nvCxnSpPr>
            <p:spPr>
              <a:xfrm rot="5400000">
                <a:off x="2246612" y="1261732"/>
                <a:ext cx="936000" cy="1588"/>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38" name="Arc 137"/>
              <p:cNvSpPr/>
              <p:nvPr/>
            </p:nvSpPr>
            <p:spPr>
              <a:xfrm>
                <a:off x="1857356" y="987408"/>
                <a:ext cx="857256" cy="785818"/>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cxnSp>
            <p:nvCxnSpPr>
              <p:cNvPr id="139" name="Forme 138"/>
              <p:cNvCxnSpPr/>
              <p:nvPr/>
            </p:nvCxnSpPr>
            <p:spPr>
              <a:xfrm rot="16200000" flipH="1">
                <a:off x="2755607" y="1173427"/>
                <a:ext cx="386011" cy="46800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grpSp>
      </p:grpSp>
      <p:sp>
        <p:nvSpPr>
          <p:cNvPr id="149" name="ZoneTexte 148"/>
          <p:cNvSpPr txBox="1"/>
          <p:nvPr/>
        </p:nvSpPr>
        <p:spPr>
          <a:xfrm>
            <a:off x="1181076" y="857232"/>
            <a:ext cx="461966" cy="646331"/>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C1q</a:t>
            </a:r>
          </a:p>
          <a:p>
            <a:r>
              <a:rPr lang="fr-FR" sz="1200" b="1" dirty="0">
                <a:solidFill>
                  <a:schemeClr val="tx2"/>
                </a:solidFill>
              </a:rPr>
              <a:t>C1r</a:t>
            </a:r>
          </a:p>
          <a:p>
            <a:r>
              <a:rPr lang="fr-FR" sz="1200" b="1" dirty="0">
                <a:solidFill>
                  <a:schemeClr val="tx2"/>
                </a:solidFill>
              </a:rPr>
              <a:t>C1s</a:t>
            </a:r>
          </a:p>
        </p:txBody>
      </p:sp>
      <p:cxnSp>
        <p:nvCxnSpPr>
          <p:cNvPr id="151" name="Connecteur droit 150"/>
          <p:cNvCxnSpPr/>
          <p:nvPr/>
        </p:nvCxnSpPr>
        <p:spPr>
          <a:xfrm>
            <a:off x="1785918" y="4286256"/>
            <a:ext cx="2500330" cy="5000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Connecteur droit 155"/>
          <p:cNvCxnSpPr/>
          <p:nvPr/>
        </p:nvCxnSpPr>
        <p:spPr>
          <a:xfrm flipV="1">
            <a:off x="4286248" y="4286256"/>
            <a:ext cx="2500330" cy="500066"/>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avec flèche 160"/>
          <p:cNvCxnSpPr/>
          <p:nvPr/>
        </p:nvCxnSpPr>
        <p:spPr>
          <a:xfrm rot="5400000">
            <a:off x="3992948" y="5110894"/>
            <a:ext cx="6120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67" name="Groupe 166"/>
          <p:cNvGrpSpPr/>
          <p:nvPr/>
        </p:nvGrpSpPr>
        <p:grpSpPr>
          <a:xfrm>
            <a:off x="3609968" y="5475302"/>
            <a:ext cx="676280" cy="882656"/>
            <a:chOff x="3609968" y="5343068"/>
            <a:chExt cx="676280" cy="882656"/>
          </a:xfrm>
        </p:grpSpPr>
        <p:cxnSp>
          <p:nvCxnSpPr>
            <p:cNvPr id="163" name="Connecteur droit avec flèche 2"/>
            <p:cNvCxnSpPr/>
            <p:nvPr/>
          </p:nvCxnSpPr>
          <p:spPr>
            <a:xfrm rot="5400000">
              <a:off x="3944248" y="5883724"/>
              <a:ext cx="684000" cy="0"/>
            </a:xfrm>
            <a:prstGeom prst="straightConnector1">
              <a:avLst/>
            </a:prstGeom>
            <a:ln w="19050">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64" name="Arc 3"/>
            <p:cNvSpPr/>
            <p:nvPr/>
          </p:nvSpPr>
          <p:spPr>
            <a:xfrm>
              <a:off x="3777237" y="5754557"/>
              <a:ext cx="508540" cy="460525"/>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sp>
          <p:nvSpPr>
            <p:cNvPr id="165" name="ZoneTexte 164"/>
            <p:cNvSpPr txBox="1"/>
            <p:nvPr/>
          </p:nvSpPr>
          <p:spPr>
            <a:xfrm>
              <a:off x="3609968" y="5343068"/>
              <a:ext cx="390528" cy="830997"/>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C6</a:t>
              </a:r>
            </a:p>
            <a:p>
              <a:r>
                <a:rPr lang="fr-FR" sz="1200" b="1" dirty="0">
                  <a:solidFill>
                    <a:schemeClr val="tx2"/>
                  </a:solidFill>
                </a:rPr>
                <a:t>C7</a:t>
              </a:r>
            </a:p>
            <a:p>
              <a:r>
                <a:rPr lang="fr-FR" sz="1200" b="1" dirty="0">
                  <a:solidFill>
                    <a:schemeClr val="tx2"/>
                  </a:solidFill>
                </a:rPr>
                <a:t>C8</a:t>
              </a:r>
            </a:p>
            <a:p>
              <a:r>
                <a:rPr lang="fr-FR" sz="1200" b="1" dirty="0">
                  <a:solidFill>
                    <a:schemeClr val="tx2"/>
                  </a:solidFill>
                </a:rPr>
                <a:t>C9</a:t>
              </a:r>
            </a:p>
          </p:txBody>
        </p:sp>
      </p:grpSp>
      <p:sp>
        <p:nvSpPr>
          <p:cNvPr id="166" name="ZoneTexte 165"/>
          <p:cNvSpPr txBox="1"/>
          <p:nvPr/>
        </p:nvSpPr>
        <p:spPr>
          <a:xfrm>
            <a:off x="4038596" y="5391979"/>
            <a:ext cx="487366" cy="276999"/>
          </a:xfrm>
          <a:prstGeom prst="rect">
            <a:avLst/>
          </a:prstGeom>
          <a:solidFill>
            <a:srgbClr val="FFC000"/>
          </a:solidFill>
        </p:spPr>
        <p:txBody>
          <a:bodyPr wrap="square" rtlCol="0">
            <a:spAutoFit/>
          </a:bodyPr>
          <a:lstStyle/>
          <a:p>
            <a:r>
              <a:rPr lang="fr-FR" sz="1200" b="1" dirty="0">
                <a:solidFill>
                  <a:schemeClr val="tx2"/>
                </a:solidFill>
              </a:rPr>
              <a:t>C5b</a:t>
            </a:r>
          </a:p>
        </p:txBody>
      </p:sp>
      <p:sp>
        <p:nvSpPr>
          <p:cNvPr id="168" name="ZoneTexte 167"/>
          <p:cNvSpPr txBox="1"/>
          <p:nvPr/>
        </p:nvSpPr>
        <p:spPr>
          <a:xfrm>
            <a:off x="2462198" y="6366710"/>
            <a:ext cx="3643338" cy="277000"/>
          </a:xfrm>
          <a:prstGeom prst="rect">
            <a:avLst/>
          </a:prstGeom>
          <a:solidFill>
            <a:srgbClr val="00B050"/>
          </a:solidFill>
        </p:spPr>
        <p:txBody>
          <a:bodyPr wrap="square" rtlCol="0">
            <a:spAutoFit/>
          </a:bodyPr>
          <a:lstStyle/>
          <a:p>
            <a:r>
              <a:rPr lang="fr-FR" sz="1200" b="1" dirty="0"/>
              <a:t>C5b-C6-C7-C8-(C9)n complexe d’attaque membranaire</a:t>
            </a:r>
          </a:p>
        </p:txBody>
      </p:sp>
      <p:sp>
        <p:nvSpPr>
          <p:cNvPr id="169" name="ZoneTexte 168"/>
          <p:cNvSpPr txBox="1"/>
          <p:nvPr/>
        </p:nvSpPr>
        <p:spPr>
          <a:xfrm>
            <a:off x="760386" y="428604"/>
            <a:ext cx="2071702" cy="276999"/>
          </a:xfrm>
          <a:prstGeom prst="rect">
            <a:avLst/>
          </a:prstGeom>
          <a:solidFill>
            <a:schemeClr val="accent5">
              <a:lumMod val="40000"/>
              <a:lumOff val="60000"/>
            </a:schemeClr>
          </a:solidFill>
        </p:spPr>
        <p:txBody>
          <a:bodyPr wrap="square" rtlCol="0">
            <a:spAutoFit/>
          </a:bodyPr>
          <a:lstStyle/>
          <a:p>
            <a:r>
              <a:rPr lang="fr-FR" sz="1200" b="1" dirty="0">
                <a:solidFill>
                  <a:schemeClr val="tx2"/>
                </a:solidFill>
              </a:rPr>
              <a:t>Complexe antigène-anticorps</a:t>
            </a:r>
          </a:p>
        </p:txBody>
      </p:sp>
      <p:cxnSp>
        <p:nvCxnSpPr>
          <p:cNvPr id="171" name="Connecteur droit 170"/>
          <p:cNvCxnSpPr/>
          <p:nvPr/>
        </p:nvCxnSpPr>
        <p:spPr>
          <a:xfrm rot="5400000">
            <a:off x="4064948" y="4544862"/>
            <a:ext cx="468000" cy="158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2" name="ZoneTexte 171"/>
          <p:cNvSpPr txBox="1"/>
          <p:nvPr/>
        </p:nvSpPr>
        <p:spPr>
          <a:xfrm>
            <a:off x="3105140" y="4013204"/>
            <a:ext cx="2357454"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M-C4b-C2a-C3b (C5 convertase)</a:t>
            </a:r>
          </a:p>
        </p:txBody>
      </p:sp>
      <p:sp>
        <p:nvSpPr>
          <p:cNvPr id="173" name="ZoneTexte 172"/>
          <p:cNvSpPr txBox="1"/>
          <p:nvPr/>
        </p:nvSpPr>
        <p:spPr>
          <a:xfrm>
            <a:off x="3643306" y="428604"/>
            <a:ext cx="1357322"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Micro-organismes</a:t>
            </a:r>
          </a:p>
        </p:txBody>
      </p:sp>
      <p:sp>
        <p:nvSpPr>
          <p:cNvPr id="175" name="ZoneTexte 174"/>
          <p:cNvSpPr txBox="1"/>
          <p:nvPr/>
        </p:nvSpPr>
        <p:spPr>
          <a:xfrm>
            <a:off x="3525830" y="1500174"/>
            <a:ext cx="1525598"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MBL-MASP  1,2    (M) </a:t>
            </a:r>
          </a:p>
        </p:txBody>
      </p:sp>
      <p:sp>
        <p:nvSpPr>
          <p:cNvPr id="176" name="ZoneTexte 175"/>
          <p:cNvSpPr txBox="1"/>
          <p:nvPr/>
        </p:nvSpPr>
        <p:spPr>
          <a:xfrm>
            <a:off x="3962396" y="2357430"/>
            <a:ext cx="655642"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M-C4b</a:t>
            </a:r>
          </a:p>
        </p:txBody>
      </p:sp>
      <p:sp>
        <p:nvSpPr>
          <p:cNvPr id="177" name="ZoneTexte 176"/>
          <p:cNvSpPr txBox="1"/>
          <p:nvPr/>
        </p:nvSpPr>
        <p:spPr>
          <a:xfrm>
            <a:off x="3344854" y="3143248"/>
            <a:ext cx="1903426"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M-C4b-C2a (C3 convertase)</a:t>
            </a:r>
          </a:p>
        </p:txBody>
      </p:sp>
      <p:sp>
        <p:nvSpPr>
          <p:cNvPr id="178" name="ZoneTexte 177"/>
          <p:cNvSpPr txBox="1"/>
          <p:nvPr/>
        </p:nvSpPr>
        <p:spPr>
          <a:xfrm>
            <a:off x="5832484" y="4000504"/>
            <a:ext cx="2025664"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(C3b)2-</a:t>
            </a:r>
            <a:r>
              <a:rPr lang="fr-FR" sz="1200" b="1" dirty="0" err="1">
                <a:solidFill>
                  <a:schemeClr val="tx1">
                    <a:lumMod val="50000"/>
                    <a:lumOff val="50000"/>
                  </a:schemeClr>
                </a:solidFill>
              </a:rPr>
              <a:t>Bb</a:t>
            </a:r>
            <a:r>
              <a:rPr lang="fr-FR" sz="1200" b="1" dirty="0">
                <a:solidFill>
                  <a:schemeClr val="tx1">
                    <a:lumMod val="50000"/>
                    <a:lumOff val="50000"/>
                  </a:schemeClr>
                </a:solidFill>
              </a:rPr>
              <a:t>-P  (C5 convertase)</a:t>
            </a:r>
          </a:p>
        </p:txBody>
      </p:sp>
      <p:sp>
        <p:nvSpPr>
          <p:cNvPr id="179" name="ZoneTexte 178"/>
          <p:cNvSpPr txBox="1"/>
          <p:nvPr/>
        </p:nvSpPr>
        <p:spPr>
          <a:xfrm>
            <a:off x="6643702" y="357166"/>
            <a:ext cx="474666"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iC3</a:t>
            </a:r>
          </a:p>
        </p:txBody>
      </p:sp>
      <p:sp>
        <p:nvSpPr>
          <p:cNvPr id="180" name="ZoneTexte 179"/>
          <p:cNvSpPr txBox="1"/>
          <p:nvPr/>
        </p:nvSpPr>
        <p:spPr>
          <a:xfrm>
            <a:off x="6534164" y="1181084"/>
            <a:ext cx="668342"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iC3-</a:t>
            </a:r>
            <a:r>
              <a:rPr lang="fr-FR" sz="1200" b="1" dirty="0" err="1">
                <a:solidFill>
                  <a:schemeClr val="tx1">
                    <a:lumMod val="50000"/>
                    <a:lumOff val="50000"/>
                  </a:schemeClr>
                </a:solidFill>
              </a:rPr>
              <a:t>Bb</a:t>
            </a:r>
            <a:endParaRPr lang="fr-FR" sz="1200" b="1" dirty="0">
              <a:solidFill>
                <a:schemeClr val="tx1">
                  <a:lumMod val="50000"/>
                  <a:lumOff val="50000"/>
                </a:schemeClr>
              </a:solidFill>
            </a:endParaRPr>
          </a:p>
        </p:txBody>
      </p:sp>
      <p:sp>
        <p:nvSpPr>
          <p:cNvPr id="181" name="ZoneTexte 180"/>
          <p:cNvSpPr txBox="1"/>
          <p:nvPr/>
        </p:nvSpPr>
        <p:spPr>
          <a:xfrm>
            <a:off x="6635764" y="1966902"/>
            <a:ext cx="461966" cy="285752"/>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C3b</a:t>
            </a:r>
          </a:p>
        </p:txBody>
      </p:sp>
      <p:sp>
        <p:nvSpPr>
          <p:cNvPr id="182" name="ZoneTexte 181"/>
          <p:cNvSpPr txBox="1"/>
          <p:nvPr/>
        </p:nvSpPr>
        <p:spPr>
          <a:xfrm>
            <a:off x="5975360" y="3168648"/>
            <a:ext cx="1798650"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C3b-</a:t>
            </a:r>
            <a:r>
              <a:rPr lang="fr-FR" sz="1200" b="1" dirty="0" err="1">
                <a:solidFill>
                  <a:schemeClr val="tx1">
                    <a:lumMod val="50000"/>
                    <a:lumOff val="50000"/>
                  </a:schemeClr>
                </a:solidFill>
              </a:rPr>
              <a:t>Bb</a:t>
            </a:r>
            <a:r>
              <a:rPr lang="fr-FR" sz="1200" b="1" dirty="0">
                <a:solidFill>
                  <a:schemeClr val="tx1">
                    <a:lumMod val="50000"/>
                    <a:lumOff val="50000"/>
                  </a:schemeClr>
                </a:solidFill>
              </a:rPr>
              <a:t>-P (C3 convertase)</a:t>
            </a:r>
          </a:p>
        </p:txBody>
      </p:sp>
      <p:sp>
        <p:nvSpPr>
          <p:cNvPr id="183" name="ZoneTexte 182"/>
          <p:cNvSpPr txBox="1"/>
          <p:nvPr/>
        </p:nvSpPr>
        <p:spPr>
          <a:xfrm>
            <a:off x="2071670" y="2109779"/>
            <a:ext cx="428628" cy="285752"/>
          </a:xfrm>
          <a:prstGeom prst="rect">
            <a:avLst/>
          </a:prstGeom>
          <a:solidFill>
            <a:schemeClr val="accent6"/>
          </a:solidFill>
        </p:spPr>
        <p:txBody>
          <a:bodyPr wrap="square" rtlCol="0">
            <a:spAutoFit/>
          </a:bodyPr>
          <a:lstStyle/>
          <a:p>
            <a:r>
              <a:rPr lang="fr-FR" sz="1200" b="1" dirty="0">
                <a:solidFill>
                  <a:schemeClr val="tx2"/>
                </a:solidFill>
              </a:rPr>
              <a:t>C4a</a:t>
            </a:r>
          </a:p>
        </p:txBody>
      </p:sp>
      <p:sp>
        <p:nvSpPr>
          <p:cNvPr id="184" name="ZoneTexte 183"/>
          <p:cNvSpPr txBox="1"/>
          <p:nvPr/>
        </p:nvSpPr>
        <p:spPr>
          <a:xfrm>
            <a:off x="2071670" y="2908296"/>
            <a:ext cx="428628" cy="285752"/>
          </a:xfrm>
          <a:prstGeom prst="rect">
            <a:avLst/>
          </a:prstGeom>
          <a:solidFill>
            <a:schemeClr val="accent6"/>
          </a:solidFill>
        </p:spPr>
        <p:txBody>
          <a:bodyPr wrap="square" rtlCol="0">
            <a:spAutoFit/>
          </a:bodyPr>
          <a:lstStyle/>
          <a:p>
            <a:r>
              <a:rPr lang="fr-FR" sz="1200" b="1" dirty="0">
                <a:solidFill>
                  <a:schemeClr val="tx2"/>
                </a:solidFill>
              </a:rPr>
              <a:t>C2a</a:t>
            </a:r>
          </a:p>
        </p:txBody>
      </p:sp>
      <p:sp>
        <p:nvSpPr>
          <p:cNvPr id="185" name="ZoneTexte 184"/>
          <p:cNvSpPr txBox="1"/>
          <p:nvPr/>
        </p:nvSpPr>
        <p:spPr>
          <a:xfrm>
            <a:off x="2071670" y="3714752"/>
            <a:ext cx="428628" cy="285752"/>
          </a:xfrm>
          <a:prstGeom prst="rect">
            <a:avLst/>
          </a:prstGeom>
          <a:solidFill>
            <a:schemeClr val="accent6"/>
          </a:solidFill>
        </p:spPr>
        <p:txBody>
          <a:bodyPr wrap="square" rtlCol="0">
            <a:spAutoFit/>
          </a:bodyPr>
          <a:lstStyle/>
          <a:p>
            <a:r>
              <a:rPr lang="fr-FR" sz="1200" b="1" dirty="0">
                <a:solidFill>
                  <a:schemeClr val="tx2"/>
                </a:solidFill>
              </a:rPr>
              <a:t>C3a</a:t>
            </a:r>
          </a:p>
        </p:txBody>
      </p:sp>
      <p:sp>
        <p:nvSpPr>
          <p:cNvPr id="186" name="ZoneTexte 185"/>
          <p:cNvSpPr txBox="1"/>
          <p:nvPr/>
        </p:nvSpPr>
        <p:spPr>
          <a:xfrm>
            <a:off x="1185838" y="1916102"/>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C4</a:t>
            </a:r>
          </a:p>
        </p:txBody>
      </p:sp>
      <p:sp>
        <p:nvSpPr>
          <p:cNvPr id="187" name="ZoneTexte 186"/>
          <p:cNvSpPr txBox="1"/>
          <p:nvPr/>
        </p:nvSpPr>
        <p:spPr>
          <a:xfrm>
            <a:off x="1189014" y="2744011"/>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C2</a:t>
            </a:r>
          </a:p>
        </p:txBody>
      </p:sp>
      <p:sp>
        <p:nvSpPr>
          <p:cNvPr id="188" name="ZoneTexte 187"/>
          <p:cNvSpPr txBox="1"/>
          <p:nvPr/>
        </p:nvSpPr>
        <p:spPr>
          <a:xfrm>
            <a:off x="1189014" y="3534591"/>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C3</a:t>
            </a:r>
          </a:p>
        </p:txBody>
      </p:sp>
      <p:sp>
        <p:nvSpPr>
          <p:cNvPr id="83" name="ZoneTexte 82"/>
          <p:cNvSpPr txBox="1"/>
          <p:nvPr/>
        </p:nvSpPr>
        <p:spPr>
          <a:xfrm>
            <a:off x="3694106" y="3454400"/>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100" name="ZoneTexte 99"/>
          <p:cNvSpPr txBox="1"/>
          <p:nvPr/>
        </p:nvSpPr>
        <p:spPr>
          <a:xfrm>
            <a:off x="6240474" y="3483791"/>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104" name="ZoneTexte 103"/>
          <p:cNvSpPr txBox="1"/>
          <p:nvPr/>
        </p:nvSpPr>
        <p:spPr>
          <a:xfrm>
            <a:off x="3681406" y="2643182"/>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t>
            </a:r>
          </a:p>
        </p:txBody>
      </p:sp>
      <p:sp>
        <p:nvSpPr>
          <p:cNvPr id="105" name="ZoneTexte 104"/>
          <p:cNvSpPr txBox="1"/>
          <p:nvPr/>
        </p:nvSpPr>
        <p:spPr>
          <a:xfrm>
            <a:off x="6265874" y="1487474"/>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t>
            </a:r>
          </a:p>
        </p:txBody>
      </p:sp>
      <p:sp>
        <p:nvSpPr>
          <p:cNvPr id="106" name="ZoneTexte 105"/>
          <p:cNvSpPr txBox="1"/>
          <p:nvPr/>
        </p:nvSpPr>
        <p:spPr>
          <a:xfrm>
            <a:off x="7139006" y="368935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07" name="ZoneTexte 106"/>
          <p:cNvSpPr txBox="1"/>
          <p:nvPr/>
        </p:nvSpPr>
        <p:spPr>
          <a:xfrm>
            <a:off x="4572000" y="371475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01" name="ZoneTexte 100"/>
          <p:cNvSpPr txBox="1"/>
          <p:nvPr/>
        </p:nvSpPr>
        <p:spPr>
          <a:xfrm>
            <a:off x="4584700" y="2824158"/>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C2a</a:t>
            </a:r>
          </a:p>
        </p:txBody>
      </p:sp>
      <p:sp>
        <p:nvSpPr>
          <p:cNvPr id="102" name="ZoneTexte 101"/>
          <p:cNvSpPr txBox="1"/>
          <p:nvPr/>
        </p:nvSpPr>
        <p:spPr>
          <a:xfrm>
            <a:off x="3676644" y="1819264"/>
            <a:ext cx="344490" cy="276999"/>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C4</a:t>
            </a:r>
          </a:p>
        </p:txBody>
      </p:sp>
      <p:sp>
        <p:nvSpPr>
          <p:cNvPr id="108" name="ZoneTexte 107"/>
          <p:cNvSpPr txBox="1"/>
          <p:nvPr/>
        </p:nvSpPr>
        <p:spPr>
          <a:xfrm>
            <a:off x="4559300" y="2046278"/>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C4a</a:t>
            </a:r>
          </a:p>
        </p:txBody>
      </p:sp>
      <p:sp>
        <p:nvSpPr>
          <p:cNvPr id="109" name="ZoneTexte 108"/>
          <p:cNvSpPr txBox="1"/>
          <p:nvPr/>
        </p:nvSpPr>
        <p:spPr>
          <a:xfrm>
            <a:off x="6350012" y="2425479"/>
            <a:ext cx="247652" cy="646331"/>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B</a:t>
            </a:r>
          </a:p>
          <a:p>
            <a:r>
              <a:rPr lang="fr-FR" sz="1200" b="1" dirty="0">
                <a:solidFill>
                  <a:schemeClr val="bg1">
                    <a:lumMod val="50000"/>
                  </a:schemeClr>
                </a:solidFill>
              </a:rPr>
              <a:t>D</a:t>
            </a:r>
          </a:p>
          <a:p>
            <a:r>
              <a:rPr lang="fr-FR" sz="1200" b="1" dirty="0">
                <a:solidFill>
                  <a:schemeClr val="bg1">
                    <a:lumMod val="50000"/>
                  </a:schemeClr>
                </a:solidFill>
              </a:rPr>
              <a:t>P</a:t>
            </a:r>
          </a:p>
        </p:txBody>
      </p:sp>
      <p:sp>
        <p:nvSpPr>
          <p:cNvPr id="110" name="ZoneTexte 109"/>
          <p:cNvSpPr txBox="1"/>
          <p:nvPr/>
        </p:nvSpPr>
        <p:spPr>
          <a:xfrm>
            <a:off x="7143768" y="1676388"/>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C3a</a:t>
            </a:r>
          </a:p>
        </p:txBody>
      </p:sp>
      <p:sp>
        <p:nvSpPr>
          <p:cNvPr id="111" name="ZoneTexte 110"/>
          <p:cNvSpPr txBox="1"/>
          <p:nvPr/>
        </p:nvSpPr>
        <p:spPr>
          <a:xfrm>
            <a:off x="6350012" y="609580"/>
            <a:ext cx="247652" cy="461665"/>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B</a:t>
            </a:r>
          </a:p>
          <a:p>
            <a:r>
              <a:rPr lang="fr-FR" sz="1200" b="1" dirty="0">
                <a:solidFill>
                  <a:schemeClr val="bg1">
                    <a:lumMod val="50000"/>
                  </a:schemeClr>
                </a:solidFill>
              </a:rPr>
              <a:t>D</a:t>
            </a:r>
          </a:p>
        </p:txBody>
      </p:sp>
      <p:sp>
        <p:nvSpPr>
          <p:cNvPr id="112" name="ZoneTexte 111"/>
          <p:cNvSpPr txBox="1"/>
          <p:nvPr/>
        </p:nvSpPr>
        <p:spPr>
          <a:xfrm>
            <a:off x="7129482" y="857232"/>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 Ba</a:t>
            </a:r>
          </a:p>
        </p:txBody>
      </p:sp>
      <p:grpSp>
        <p:nvGrpSpPr>
          <p:cNvPr id="114" name="Groupe 113"/>
          <p:cNvGrpSpPr/>
          <p:nvPr/>
        </p:nvGrpSpPr>
        <p:grpSpPr>
          <a:xfrm>
            <a:off x="6358372" y="642918"/>
            <a:ext cx="793333" cy="3357963"/>
            <a:chOff x="6358372" y="642918"/>
            <a:chExt cx="793333" cy="3357963"/>
          </a:xfrm>
        </p:grpSpPr>
        <p:grpSp>
          <p:nvGrpSpPr>
            <p:cNvPr id="116" name="Groupe 115"/>
            <p:cNvGrpSpPr/>
            <p:nvPr/>
          </p:nvGrpSpPr>
          <p:grpSpPr>
            <a:xfrm>
              <a:off x="6358372" y="642918"/>
              <a:ext cx="792302" cy="3357963"/>
              <a:chOff x="1779113" y="117475"/>
              <a:chExt cx="943665" cy="4215292"/>
            </a:xfrm>
          </p:grpSpPr>
          <p:grpSp>
            <p:nvGrpSpPr>
              <p:cNvPr id="117" name="Groupe 42"/>
              <p:cNvGrpSpPr/>
              <p:nvPr/>
            </p:nvGrpSpPr>
            <p:grpSpPr>
              <a:xfrm>
                <a:off x="1780653" y="117475"/>
                <a:ext cx="606255" cy="677869"/>
                <a:chOff x="1857351" y="185036"/>
                <a:chExt cx="858050" cy="921431"/>
              </a:xfrm>
            </p:grpSpPr>
            <p:cxnSp>
              <p:nvCxnSpPr>
                <p:cNvPr id="130" name="Connecteur droit avec flèche 2"/>
                <p:cNvCxnSpPr/>
                <p:nvPr/>
              </p:nvCxnSpPr>
              <p:spPr>
                <a:xfrm rot="5400000">
                  <a:off x="2253891" y="644958"/>
                  <a:ext cx="921431"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31" name="Arc 3"/>
                <p:cNvSpPr/>
                <p:nvPr/>
              </p:nvSpPr>
              <p:spPr>
                <a:xfrm>
                  <a:off x="1857351" y="293389"/>
                  <a:ext cx="857254" cy="785817"/>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18" name="Groupe 67"/>
              <p:cNvGrpSpPr/>
              <p:nvPr/>
            </p:nvGrpSpPr>
            <p:grpSpPr>
              <a:xfrm>
                <a:off x="1786420" y="2712579"/>
                <a:ext cx="936358" cy="624344"/>
                <a:chOff x="1857356" y="924552"/>
                <a:chExt cx="1325257" cy="848674"/>
              </a:xfrm>
            </p:grpSpPr>
            <p:cxnSp>
              <p:nvCxnSpPr>
                <p:cNvPr id="127" name="Connecteur droit avec flèche 126"/>
                <p:cNvCxnSpPr/>
                <p:nvPr/>
              </p:nvCxnSpPr>
              <p:spPr>
                <a:xfrm rot="5400000">
                  <a:off x="2315324" y="1323044"/>
                  <a:ext cx="798572"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28" name="Arc 127"/>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29" name="Forme 128"/>
                <p:cNvCxnSpPr/>
                <p:nvPr/>
              </p:nvCxnSpPr>
              <p:spPr>
                <a:xfrm rot="16200000" flipH="1">
                  <a:off x="2755607" y="1108414"/>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19" name="Groupe 71"/>
              <p:cNvGrpSpPr/>
              <p:nvPr/>
            </p:nvGrpSpPr>
            <p:grpSpPr>
              <a:xfrm>
                <a:off x="1779113" y="1160946"/>
                <a:ext cx="936358" cy="656229"/>
                <a:chOff x="1857354" y="209423"/>
                <a:chExt cx="1325256" cy="892016"/>
              </a:xfrm>
            </p:grpSpPr>
            <p:cxnSp>
              <p:nvCxnSpPr>
                <p:cNvPr id="124" name="Connecteur droit avec flèche 123"/>
                <p:cNvCxnSpPr/>
                <p:nvPr/>
              </p:nvCxnSpPr>
              <p:spPr>
                <a:xfrm rot="5400000">
                  <a:off x="2284608" y="638629"/>
                  <a:ext cx="860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25" name="Arc 124"/>
                <p:cNvSpPr/>
                <p:nvPr/>
              </p:nvSpPr>
              <p:spPr>
                <a:xfrm>
                  <a:off x="1857354" y="315621"/>
                  <a:ext cx="857255"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26" name="Forme 125"/>
                <p:cNvCxnSpPr/>
                <p:nvPr/>
              </p:nvCxnSpPr>
              <p:spPr>
                <a:xfrm rot="16200000" flipH="1">
                  <a:off x="2755605" y="501640"/>
                  <a:ext cx="386011" cy="467999"/>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nvGrpSpPr>
              <p:cNvPr id="120" name="Groupe 75"/>
              <p:cNvGrpSpPr/>
              <p:nvPr/>
            </p:nvGrpSpPr>
            <p:grpSpPr>
              <a:xfrm>
                <a:off x="1786420" y="3644180"/>
                <a:ext cx="936358" cy="688587"/>
                <a:chOff x="1857356" y="837869"/>
                <a:chExt cx="1325257" cy="936000"/>
              </a:xfrm>
            </p:grpSpPr>
            <p:cxnSp>
              <p:nvCxnSpPr>
                <p:cNvPr id="121" name="Connecteur droit avec flèche 120"/>
                <p:cNvCxnSpPr/>
                <p:nvPr/>
              </p:nvCxnSpPr>
              <p:spPr>
                <a:xfrm rot="5400000">
                  <a:off x="2246610" y="1305075"/>
                  <a:ext cx="936000" cy="1588"/>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22" name="Arc 121"/>
                <p:cNvSpPr/>
                <p:nvPr/>
              </p:nvSpPr>
              <p:spPr>
                <a:xfrm>
                  <a:off x="1857356" y="987408"/>
                  <a:ext cx="857256" cy="785818"/>
                </a:xfrm>
                <a:prstGeom prst="arc">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23" name="Forme 122"/>
                <p:cNvCxnSpPr/>
                <p:nvPr/>
              </p:nvCxnSpPr>
              <p:spPr>
                <a:xfrm rot="16200000" flipH="1">
                  <a:off x="2755607" y="1173427"/>
                  <a:ext cx="386011" cy="468000"/>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grpSp>
        <p:cxnSp>
          <p:nvCxnSpPr>
            <p:cNvPr id="113" name="Forme 112"/>
            <p:cNvCxnSpPr/>
            <p:nvPr/>
          </p:nvCxnSpPr>
          <p:spPr>
            <a:xfrm rot="16200000" flipH="1">
              <a:off x="6899782" y="788667"/>
              <a:ext cx="226220" cy="277626"/>
            </a:xfrm>
            <a:prstGeom prst="curvedConnector2">
              <a:avLst/>
            </a:prstGeom>
            <a:ln w="19050">
              <a:solidFill>
                <a:schemeClr val="bg1">
                  <a:lumMod val="50000"/>
                </a:schemeClr>
              </a:solidFill>
              <a:tailEnd type="arrow"/>
            </a:ln>
          </p:spPr>
          <p:style>
            <a:lnRef idx="1">
              <a:schemeClr val="accent6"/>
            </a:lnRef>
            <a:fillRef idx="0">
              <a:schemeClr val="accent6"/>
            </a:fillRef>
            <a:effectRef idx="0">
              <a:schemeClr val="accent6"/>
            </a:effectRef>
            <a:fontRef idx="minor">
              <a:schemeClr val="tx1"/>
            </a:fontRef>
          </p:style>
        </p:cxnSp>
      </p:grpSp>
      <p:sp>
        <p:nvSpPr>
          <p:cNvPr id="115" name="ZoneTexte 114"/>
          <p:cNvSpPr txBox="1"/>
          <p:nvPr/>
        </p:nvSpPr>
        <p:spPr>
          <a:xfrm>
            <a:off x="7143768" y="2857496"/>
            <a:ext cx="428628" cy="285752"/>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Ba</a:t>
            </a:r>
          </a:p>
        </p:txBody>
      </p:sp>
      <p:sp>
        <p:nvSpPr>
          <p:cNvPr id="150" name="ZoneTexte 149"/>
          <p:cNvSpPr txBox="1"/>
          <p:nvPr/>
        </p:nvSpPr>
        <p:spPr>
          <a:xfrm>
            <a:off x="6240474" y="71414"/>
            <a:ext cx="1760550" cy="276999"/>
          </a:xfrm>
          <a:prstGeom prst="rect">
            <a:avLst/>
          </a:prstGeom>
          <a:noFill/>
        </p:spPr>
        <p:txBody>
          <a:bodyPr wrap="square" rtlCol="0">
            <a:spAutoFit/>
          </a:bodyPr>
          <a:lstStyle/>
          <a:p>
            <a:r>
              <a:rPr lang="fr-FR" sz="1200" b="1" dirty="0">
                <a:solidFill>
                  <a:schemeClr val="tx2"/>
                </a:solidFill>
              </a:rPr>
              <a:t> LA VOIE ALTERNE</a:t>
            </a:r>
          </a:p>
        </p:txBody>
      </p:sp>
      <p:sp>
        <p:nvSpPr>
          <p:cNvPr id="152" name="ZoneTexte 151"/>
          <p:cNvSpPr txBox="1"/>
          <p:nvPr/>
        </p:nvSpPr>
        <p:spPr>
          <a:xfrm>
            <a:off x="3492492" y="133527"/>
            <a:ext cx="1857388" cy="276999"/>
          </a:xfrm>
          <a:prstGeom prst="rect">
            <a:avLst/>
          </a:prstGeom>
          <a:noFill/>
        </p:spPr>
        <p:txBody>
          <a:bodyPr wrap="square" rtlCol="0">
            <a:spAutoFit/>
          </a:bodyPr>
          <a:lstStyle/>
          <a:p>
            <a:r>
              <a:rPr lang="fr-FR" sz="1200" b="1" dirty="0">
                <a:solidFill>
                  <a:schemeClr val="tx2"/>
                </a:solidFill>
              </a:rPr>
              <a:t>LA VOIE DES LECTINES</a:t>
            </a:r>
          </a:p>
        </p:txBody>
      </p:sp>
      <p:sp>
        <p:nvSpPr>
          <p:cNvPr id="153" name="ZoneTexte 152"/>
          <p:cNvSpPr txBox="1"/>
          <p:nvPr/>
        </p:nvSpPr>
        <p:spPr>
          <a:xfrm>
            <a:off x="863576" y="62705"/>
            <a:ext cx="1857388" cy="338554"/>
          </a:xfrm>
          <a:prstGeom prst="rect">
            <a:avLst/>
          </a:prstGeom>
          <a:noFill/>
        </p:spPr>
        <p:txBody>
          <a:bodyPr wrap="square" rtlCol="0">
            <a:spAutoFit/>
          </a:bodyPr>
          <a:lstStyle/>
          <a:p>
            <a:r>
              <a:rPr lang="fr-FR" sz="1600" b="1" dirty="0">
                <a:solidFill>
                  <a:srgbClr val="FF0000"/>
                </a:solidFill>
              </a:rPr>
              <a:t>LA VOIE CLASSIQUE</a:t>
            </a:r>
          </a:p>
        </p:txBody>
      </p:sp>
      <p:sp>
        <p:nvSpPr>
          <p:cNvPr id="154" name="ZoneTexte 153"/>
          <p:cNvSpPr txBox="1"/>
          <p:nvPr/>
        </p:nvSpPr>
        <p:spPr>
          <a:xfrm>
            <a:off x="3148002" y="831832"/>
            <a:ext cx="890594" cy="461665"/>
          </a:xfrm>
          <a:prstGeom prst="rect">
            <a:avLst/>
          </a:prstGeom>
          <a:solidFill>
            <a:schemeClr val="bg1">
              <a:lumMod val="85000"/>
            </a:schemeClr>
          </a:solidFill>
        </p:spPr>
        <p:txBody>
          <a:bodyPr wrap="square" rtlCol="0">
            <a:spAutoFit/>
          </a:bodyPr>
          <a:lstStyle/>
          <a:p>
            <a:r>
              <a:rPr lang="fr-FR" sz="1200" b="1" dirty="0">
                <a:solidFill>
                  <a:schemeClr val="bg1">
                    <a:lumMod val="50000"/>
                  </a:schemeClr>
                </a:solidFill>
              </a:rPr>
              <a:t>MBL</a:t>
            </a:r>
          </a:p>
          <a:p>
            <a:r>
              <a:rPr lang="fr-FR" sz="1200" b="1" dirty="0">
                <a:solidFill>
                  <a:schemeClr val="bg1">
                    <a:lumMod val="50000"/>
                  </a:schemeClr>
                </a:solidFill>
              </a:rPr>
              <a:t>MASP 1,2</a:t>
            </a:r>
          </a:p>
        </p:txBody>
      </p:sp>
      <p:cxnSp>
        <p:nvCxnSpPr>
          <p:cNvPr id="155" name="Connecteur droit avec flèche 154"/>
          <p:cNvCxnSpPr/>
          <p:nvPr/>
        </p:nvCxnSpPr>
        <p:spPr>
          <a:xfrm rot="5400000">
            <a:off x="6781187" y="2327797"/>
            <a:ext cx="180000" cy="942"/>
          </a:xfrm>
          <a:prstGeom prst="straightConnector1">
            <a:avLst/>
          </a:prstGeom>
          <a:ln w="19050">
            <a:solidFill>
              <a:schemeClr val="bg1">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157" name="ZoneTexte 156"/>
          <p:cNvSpPr txBox="1"/>
          <p:nvPr/>
        </p:nvSpPr>
        <p:spPr>
          <a:xfrm>
            <a:off x="6648464" y="2424921"/>
            <a:ext cx="1385898" cy="276999"/>
          </a:xfrm>
          <a:prstGeom prst="rect">
            <a:avLst/>
          </a:prstGeom>
          <a:solidFill>
            <a:schemeClr val="bg1">
              <a:lumMod val="85000"/>
            </a:schemeClr>
          </a:solidFill>
        </p:spPr>
        <p:txBody>
          <a:bodyPr wrap="square" rtlCol="0">
            <a:spAutoFit/>
          </a:bodyPr>
          <a:lstStyle/>
          <a:p>
            <a:r>
              <a:rPr lang="fr-FR" sz="1200" b="1" dirty="0">
                <a:solidFill>
                  <a:schemeClr val="tx1">
                    <a:lumMod val="50000"/>
                    <a:lumOff val="50000"/>
                  </a:schemeClr>
                </a:solidFill>
              </a:rPr>
              <a:t> Micro-organisme</a:t>
            </a:r>
          </a:p>
        </p:txBody>
      </p:sp>
      <p:sp>
        <p:nvSpPr>
          <p:cNvPr id="158" name="Arc 157"/>
          <p:cNvSpPr/>
          <p:nvPr/>
        </p:nvSpPr>
        <p:spPr>
          <a:xfrm>
            <a:off x="3790408" y="4930639"/>
            <a:ext cx="508540" cy="460525"/>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cxnSp>
        <p:nvCxnSpPr>
          <p:cNvPr id="159" name="Forme 158"/>
          <p:cNvCxnSpPr/>
          <p:nvPr/>
        </p:nvCxnSpPr>
        <p:spPr>
          <a:xfrm rot="15240000" flipH="1">
            <a:off x="4336576" y="5003585"/>
            <a:ext cx="226220" cy="275180"/>
          </a:xfrm>
          <a:prstGeom prst="curvedConnector2">
            <a:avLst/>
          </a:prstGeom>
          <a:ln w="19050">
            <a:solidFill>
              <a:srgbClr val="FF0000"/>
            </a:solidFill>
            <a:tailEnd type="arrow"/>
          </a:ln>
        </p:spPr>
        <p:style>
          <a:lnRef idx="1">
            <a:schemeClr val="accent6"/>
          </a:lnRef>
          <a:fillRef idx="0">
            <a:schemeClr val="accent6"/>
          </a:fillRef>
          <a:effectRef idx="0">
            <a:schemeClr val="accent6"/>
          </a:effectRef>
          <a:fontRef idx="minor">
            <a:schemeClr val="tx1"/>
          </a:fontRef>
        </p:style>
      </p:cxnSp>
      <p:sp>
        <p:nvSpPr>
          <p:cNvPr id="160" name="ZoneTexte 159"/>
          <p:cNvSpPr txBox="1"/>
          <p:nvPr/>
        </p:nvSpPr>
        <p:spPr>
          <a:xfrm>
            <a:off x="3681406" y="4851263"/>
            <a:ext cx="344490" cy="276999"/>
          </a:xfrm>
          <a:prstGeom prst="rect">
            <a:avLst/>
          </a:prstGeom>
          <a:solidFill>
            <a:schemeClr val="accent4">
              <a:lumMod val="60000"/>
              <a:lumOff val="40000"/>
            </a:schemeClr>
          </a:solidFill>
        </p:spPr>
        <p:txBody>
          <a:bodyPr wrap="square" rtlCol="0">
            <a:spAutoFit/>
          </a:bodyPr>
          <a:lstStyle/>
          <a:p>
            <a:r>
              <a:rPr lang="fr-FR" sz="1200" b="1" dirty="0">
                <a:solidFill>
                  <a:schemeClr val="tx2"/>
                </a:solidFill>
              </a:rPr>
              <a:t>C5</a:t>
            </a:r>
          </a:p>
        </p:txBody>
      </p:sp>
      <p:sp>
        <p:nvSpPr>
          <p:cNvPr id="162" name="ZoneTexte 161"/>
          <p:cNvSpPr txBox="1"/>
          <p:nvPr/>
        </p:nvSpPr>
        <p:spPr>
          <a:xfrm>
            <a:off x="4605338" y="5078277"/>
            <a:ext cx="428628" cy="285752"/>
          </a:xfrm>
          <a:prstGeom prst="rect">
            <a:avLst/>
          </a:prstGeom>
          <a:solidFill>
            <a:schemeClr val="accent6"/>
          </a:solidFill>
        </p:spPr>
        <p:txBody>
          <a:bodyPr wrap="square" rtlCol="0">
            <a:spAutoFit/>
          </a:bodyPr>
          <a:lstStyle/>
          <a:p>
            <a:r>
              <a:rPr lang="fr-FR" sz="1200" b="1" dirty="0">
                <a:solidFill>
                  <a:schemeClr val="tx2"/>
                </a:solidFill>
              </a:rPr>
              <a:t>C5a</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32926"/>
            <a:ext cx="9144000" cy="33855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endParaRPr lang="fr-FR" sz="1600" dirty="0">
              <a:effectLst>
                <a:outerShdw blurRad="38100" dist="38100" dir="2700000" algn="tl">
                  <a:srgbClr val="000000">
                    <a:alpha val="43137"/>
                  </a:srgbClr>
                </a:outerShdw>
              </a:effectLst>
            </a:endParaRPr>
          </a:p>
        </p:txBody>
      </p:sp>
      <p:sp>
        <p:nvSpPr>
          <p:cNvPr id="3" name="Rectangle 2"/>
          <p:cNvSpPr/>
          <p:nvPr/>
        </p:nvSpPr>
        <p:spPr>
          <a:xfrm>
            <a:off x="3453130" y="202148"/>
            <a:ext cx="2145139" cy="369332"/>
          </a:xfrm>
          <a:prstGeom prst="rect">
            <a:avLst/>
          </a:prstGeom>
        </p:spPr>
        <p:txBody>
          <a:bodyPr wrap="none">
            <a:spAutoFit/>
          </a:bodyPr>
          <a:lstStyle/>
          <a:p>
            <a:pPr marL="342900" indent="-342900" algn="ctr">
              <a:buFont typeface="+mj-lt"/>
              <a:buAutoNum type="arabicPeriod"/>
            </a:pPr>
            <a:r>
              <a:rPr lang="fr-FR" dirty="0">
                <a:solidFill>
                  <a:schemeClr val="bg1"/>
                </a:solidFill>
                <a:effectLst>
                  <a:outerShdw blurRad="38100" dist="38100" dir="2700000" algn="tl">
                    <a:srgbClr val="000000">
                      <a:alpha val="43137"/>
                    </a:srgbClr>
                  </a:outerShdw>
                </a:effectLst>
              </a:rPr>
              <a:t>La voie classique </a:t>
            </a:r>
          </a:p>
        </p:txBody>
      </p:sp>
      <p:sp>
        <p:nvSpPr>
          <p:cNvPr id="18" name="ZoneTexte 17"/>
          <p:cNvSpPr txBox="1"/>
          <p:nvPr/>
        </p:nvSpPr>
        <p:spPr>
          <a:xfrm>
            <a:off x="3786182" y="785794"/>
            <a:ext cx="1357322" cy="307777"/>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400" dirty="0"/>
              <a:t>Initiateurs  </a:t>
            </a:r>
          </a:p>
        </p:txBody>
      </p:sp>
      <p:sp>
        <p:nvSpPr>
          <p:cNvPr id="19" name="ZoneTexte 18"/>
          <p:cNvSpPr txBox="1"/>
          <p:nvPr/>
        </p:nvSpPr>
        <p:spPr>
          <a:xfrm>
            <a:off x="500034" y="1500174"/>
            <a:ext cx="8643966" cy="3785652"/>
          </a:xfrm>
          <a:prstGeom prst="rect">
            <a:avLst/>
          </a:prstGeom>
          <a:noFill/>
        </p:spPr>
        <p:txBody>
          <a:bodyPr wrap="square" rtlCol="0">
            <a:spAutoFit/>
          </a:bodyPr>
          <a:lstStyle/>
          <a:p>
            <a:r>
              <a:rPr lang="fr-FR" sz="1400" dirty="0"/>
              <a:t>La voie classique du complément est initiée par :</a:t>
            </a:r>
          </a:p>
          <a:p>
            <a:endParaRPr lang="fr-FR" sz="1400" dirty="0"/>
          </a:p>
          <a:p>
            <a:r>
              <a:rPr lang="fr-FR" sz="1400" dirty="0"/>
              <a:t>        Les complexes antigène-anticorps : seules les IgM et les </a:t>
            </a:r>
            <a:r>
              <a:rPr lang="fr-FR" sz="1400" dirty="0" err="1"/>
              <a:t>IgG</a:t>
            </a:r>
            <a:r>
              <a:rPr lang="fr-FR" sz="1400" dirty="0"/>
              <a:t> 1,2,3  sont capables de stimuler le complément</a:t>
            </a:r>
          </a:p>
          <a:p>
            <a:r>
              <a:rPr lang="fr-FR" sz="1400" dirty="0"/>
              <a:t>        par la voie classique.</a:t>
            </a:r>
          </a:p>
          <a:p>
            <a:endParaRPr lang="fr-FR" sz="1400" dirty="0"/>
          </a:p>
          <a:p>
            <a:r>
              <a:rPr lang="fr-FR" sz="1400" dirty="0"/>
              <a:t>        Certains agents pathogènes (certaines bactéries gram- et certains virus) ;</a:t>
            </a:r>
          </a:p>
          <a:p>
            <a:endParaRPr lang="fr-FR" sz="1400" dirty="0"/>
          </a:p>
          <a:p>
            <a:r>
              <a:rPr lang="fr-FR" sz="1400" dirty="0"/>
              <a:t>        Autres structures :</a:t>
            </a:r>
          </a:p>
          <a:p>
            <a:r>
              <a:rPr lang="fr-FR" sz="1400" dirty="0"/>
              <a:t>        </a:t>
            </a:r>
          </a:p>
          <a:p>
            <a:pPr lvl="1">
              <a:buFont typeface="Wingdings" pitchFamily="2" charset="2"/>
              <a:buChar char="Ø"/>
            </a:pPr>
            <a:r>
              <a:rPr lang="fr-FR" sz="1400" dirty="0"/>
              <a:t>   L’ADN ;</a:t>
            </a:r>
          </a:p>
          <a:p>
            <a:pPr lvl="1">
              <a:buFont typeface="Wingdings" pitchFamily="2" charset="2"/>
              <a:buChar char="Ø"/>
            </a:pPr>
            <a:endParaRPr lang="fr-FR" sz="800" dirty="0"/>
          </a:p>
          <a:p>
            <a:pPr lvl="1">
              <a:buFont typeface="Wingdings" pitchFamily="2" charset="2"/>
              <a:buChar char="Ø"/>
            </a:pPr>
            <a:r>
              <a:rPr lang="fr-FR" sz="1400" dirty="0"/>
              <a:t>   La protéine C réactive ;</a:t>
            </a:r>
          </a:p>
          <a:p>
            <a:endParaRPr lang="fr-FR" sz="800" dirty="0"/>
          </a:p>
          <a:p>
            <a:pPr lvl="1">
              <a:buFont typeface="Wingdings" pitchFamily="2" charset="2"/>
              <a:buChar char="Ø"/>
            </a:pPr>
            <a:r>
              <a:rPr lang="fr-FR" sz="1400" dirty="0"/>
              <a:t>   La </a:t>
            </a:r>
            <a:r>
              <a:rPr lang="el-GR" sz="1400" dirty="0"/>
              <a:t>β</a:t>
            </a:r>
            <a:r>
              <a:rPr lang="fr-FR" sz="1400" dirty="0"/>
              <a:t> amyloïde ; </a:t>
            </a:r>
          </a:p>
          <a:p>
            <a:pPr>
              <a:buFont typeface="Wingdings" pitchFamily="2" charset="2"/>
              <a:buChar char="Ø"/>
            </a:pPr>
            <a:endParaRPr lang="fr-FR" sz="800" dirty="0"/>
          </a:p>
          <a:p>
            <a:pPr lvl="1">
              <a:buFont typeface="Wingdings" pitchFamily="2" charset="2"/>
              <a:buChar char="Ø"/>
            </a:pPr>
            <a:r>
              <a:rPr lang="fr-FR" sz="1400" dirty="0"/>
              <a:t>   Les corps apoptotiques. </a:t>
            </a:r>
          </a:p>
          <a:p>
            <a:r>
              <a:rPr lang="fr-FR" sz="1400" dirty="0"/>
              <a:t>        </a:t>
            </a:r>
          </a:p>
          <a:p>
            <a:r>
              <a:rPr lang="fr-FR" sz="1400" dirty="0"/>
              <a:t> </a:t>
            </a:r>
          </a:p>
        </p:txBody>
      </p:sp>
      <p:cxnSp>
        <p:nvCxnSpPr>
          <p:cNvPr id="6" name="Connecteur droit avec flèche 5"/>
          <p:cNvCxnSpPr/>
          <p:nvPr/>
        </p:nvCxnSpPr>
        <p:spPr>
          <a:xfrm>
            <a:off x="642910" y="2719382"/>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 name="Connecteur droit avec flèche 6"/>
          <p:cNvCxnSpPr/>
          <p:nvPr/>
        </p:nvCxnSpPr>
        <p:spPr>
          <a:xfrm>
            <a:off x="642910" y="3143248"/>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 name="Connecteur droit avec flèche 7"/>
          <p:cNvCxnSpPr/>
          <p:nvPr/>
        </p:nvCxnSpPr>
        <p:spPr>
          <a:xfrm>
            <a:off x="642910" y="2079616"/>
            <a:ext cx="21431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15435</TotalTime>
  <Words>4485</Words>
  <Application>Microsoft Macintosh PowerPoint</Application>
  <PresentationFormat>Affichage à l'écran (4:3)</PresentationFormat>
  <Paragraphs>879</Paragraphs>
  <Slides>42</Slides>
  <Notes>28</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42</vt:i4>
      </vt:variant>
    </vt:vector>
  </HeadingPairs>
  <TitlesOfParts>
    <vt:vector size="50" baseType="lpstr">
      <vt:lpstr>Arial</vt:lpstr>
      <vt:lpstr>Calibri</vt:lpstr>
      <vt:lpstr>Corbel</vt:lpstr>
      <vt:lpstr>Wingdings</vt:lpstr>
      <vt:lpstr>Wingdings 2</vt:lpstr>
      <vt:lpstr>Wingdings 3</vt:lpstr>
      <vt:lpstr>Thème Office</vt:lpstr>
      <vt:lpstr>Module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sf-wini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winini</dc:creator>
  <cp:lastModifiedBy>malek maalzk</cp:lastModifiedBy>
  <cp:revision>178</cp:revision>
  <dcterms:created xsi:type="dcterms:W3CDTF">2008-03-14T11:24:41Z</dcterms:created>
  <dcterms:modified xsi:type="dcterms:W3CDTF">2020-01-23T19:29:36Z</dcterms:modified>
</cp:coreProperties>
</file>