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01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47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7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32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7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9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D52D-44D7-4EFC-9F05-6BBDD9713743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C766-11F1-4C0F-82EE-80370EE7C1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8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7" y="162289"/>
            <a:ext cx="7736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OBTENTION PAR DÉFORMATION </a:t>
            </a:r>
          </a:p>
          <a:p>
            <a:endParaRPr lang="fr-FR" sz="2800" b="1" dirty="0" smtClean="0"/>
          </a:p>
          <a:p>
            <a:r>
              <a:rPr lang="fr-FR" sz="2800" dirty="0" smtClean="0"/>
              <a:t>Extrusion </a:t>
            </a:r>
            <a:r>
              <a:rPr lang="fr-FR" sz="2800" dirty="0"/>
              <a:t>de formes creuses par aiguilles</a:t>
            </a:r>
          </a:p>
          <a:p>
            <a:r>
              <a:rPr lang="fr-FR" sz="2800" dirty="0"/>
              <a:t>Extrusion de formes pleines (filage direct)</a:t>
            </a:r>
          </a:p>
          <a:p>
            <a:r>
              <a:rPr lang="fr-FR" sz="2800" dirty="0" smtClean="0"/>
              <a:t>	Consiste à déformer plastiquement le matériau jusqu'à obtention de la forme désirée. Une déformation plastique est une déformation permanente du matériau.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294" y="162289"/>
            <a:ext cx="4660706" cy="49206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2" y="3701719"/>
            <a:ext cx="5685550" cy="2918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7165" y="4470385"/>
            <a:ext cx="408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Extrusion de formes pleines (filage direct)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33946" y="6065769"/>
            <a:ext cx="399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Extrusion de formes creuses par aiguilles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76" y="0"/>
            <a:ext cx="682214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Le Laminage</a:t>
            </a:r>
          </a:p>
          <a:p>
            <a:endParaRPr lang="fr-FR" sz="2800" b="1" dirty="0" smtClean="0"/>
          </a:p>
          <a:p>
            <a:r>
              <a:rPr lang="fr-FR" sz="2800" dirty="0" smtClean="0"/>
              <a:t>Principe :</a:t>
            </a:r>
          </a:p>
          <a:p>
            <a:r>
              <a:rPr lang="fr-FR" sz="2800" dirty="0" smtClean="0"/>
              <a:t>Le matériau est déformé par compression continue au passage entre deux cylindres tournant dans des sens opposés appelés laminoirs.</a:t>
            </a:r>
          </a:p>
          <a:p>
            <a:endParaRPr lang="fr-FR" sz="2800" dirty="0" smtClean="0"/>
          </a:p>
          <a:p>
            <a:r>
              <a:rPr lang="fr-FR" sz="2800" dirty="0" smtClean="0"/>
              <a:t>Le laminage peut s’effectuer à froid ou à chaud.</a:t>
            </a:r>
          </a:p>
          <a:p>
            <a:endParaRPr lang="fr-FR" sz="2800" dirty="0" smtClean="0"/>
          </a:p>
          <a:p>
            <a:r>
              <a:rPr lang="fr-FR" sz="2800" dirty="0" smtClean="0"/>
              <a:t>Les laminoirs sont souvent utilisés les uns à la suite des autres afin de réduire progressivement l’épaisseur des profilés ou bandes.</a:t>
            </a:r>
          </a:p>
          <a:p>
            <a:endParaRPr lang="fr-FR" sz="28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18" y="1169843"/>
            <a:ext cx="3901888" cy="42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26" y="298474"/>
            <a:ext cx="8593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 smtClean="0"/>
              <a:t>Forgeage libre</a:t>
            </a:r>
          </a:p>
          <a:p>
            <a:endParaRPr lang="fr-FR" sz="2400" b="1" i="0" u="none" strike="noStrike" baseline="0" dirty="0" smtClean="0"/>
          </a:p>
          <a:p>
            <a:r>
              <a:rPr lang="fr-FR" sz="2400" b="0" i="0" u="none" strike="noStrike" baseline="0" dirty="0" smtClean="0"/>
              <a:t>Le forgeage est l'ensemble des techniques permettant d'obtenir une pièce mécanique en appliquant une force importante sur un matériau, à froid ou à chaud, afin de le contraindre à épouser la forme voulue.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78" y="3757305"/>
            <a:ext cx="3023916" cy="27337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82" y="68912"/>
            <a:ext cx="2280223" cy="3428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0854" y="2467028"/>
            <a:ext cx="1994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Forgeage libre</a:t>
            </a:r>
          </a:p>
          <a:p>
            <a:r>
              <a:rPr lang="fr-FR" dirty="0" smtClean="0"/>
              <a:t>marteau</a:t>
            </a:r>
          </a:p>
          <a:p>
            <a:r>
              <a:rPr lang="fr-FR" dirty="0" smtClean="0"/>
              <a:t>manuel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683821" y="6488668"/>
            <a:ext cx="319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Forgeage libre au marteau-pilon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4626" y="2741486"/>
            <a:ext cx="7856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Principe du forgeage libre :</a:t>
            </a:r>
          </a:p>
          <a:p>
            <a:endParaRPr lang="fr-FR" sz="2400" dirty="0" smtClean="0"/>
          </a:p>
          <a:p>
            <a:r>
              <a:rPr lang="fr-FR" sz="2400" dirty="0" smtClean="0"/>
              <a:t>Sous l’action d’une forte pression ou d’une succession de</a:t>
            </a:r>
          </a:p>
          <a:p>
            <a:r>
              <a:rPr lang="fr-FR" sz="2400" dirty="0" smtClean="0"/>
              <a:t>chocs, un bloc de métal chauffé (800 à 1200 °C) se déforme</a:t>
            </a:r>
          </a:p>
          <a:p>
            <a:r>
              <a:rPr lang="fr-FR" sz="2400" dirty="0" smtClean="0"/>
              <a:t>plastiquement vers les surfaces restées libres. Aucune matrice</a:t>
            </a:r>
          </a:p>
          <a:p>
            <a:r>
              <a:rPr lang="fr-FR" sz="2400" dirty="0" smtClean="0"/>
              <a:t>ne délimite la déformation du matériau, et la forme obtenue</a:t>
            </a:r>
          </a:p>
          <a:p>
            <a:r>
              <a:rPr lang="fr-FR" sz="2400" dirty="0" smtClean="0"/>
              <a:t>dépend fortement du savoir-faire de l’opérateur.</a:t>
            </a:r>
          </a:p>
          <a:p>
            <a:r>
              <a:rPr lang="fr-FR" sz="2400" dirty="0" smtClean="0"/>
              <a:t>L’opération peut s’effectuer avec un outillage manuel ou à</a:t>
            </a:r>
          </a:p>
          <a:p>
            <a:r>
              <a:rPr lang="fr-FR" sz="2400" dirty="0" smtClean="0"/>
              <a:t>l’aide d’un marteau-pilon ou d’une presse hydraulique.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905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59" y="334434"/>
            <a:ext cx="115510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La forge libre permet d'obtenir des ébauches ou des pièces brutes, et n’est pas adapté au travail en série.</a:t>
            </a:r>
          </a:p>
          <a:p>
            <a:r>
              <a:rPr lang="fr-FR" sz="2800" dirty="0" smtClean="0"/>
              <a:t>Avantages : - Pas d’outillage spécialisé selon la pièce à obtenir ; </a:t>
            </a:r>
          </a:p>
          <a:p>
            <a:r>
              <a:rPr lang="fr-FR" sz="2800" dirty="0" smtClean="0"/>
              <a:t>- Les pièces forgées ont une résistance mécanique supérieure aux mêmes pièces usinées, du fait du fibrage de la pièce consécutif au forgeage.</a:t>
            </a:r>
          </a:p>
          <a:p>
            <a:r>
              <a:rPr lang="fr-FR" sz="2800" dirty="0" smtClean="0"/>
              <a:t>Inconvénients : - Nécessite beaucoup d’énergie (métal chauffé) ;</a:t>
            </a:r>
          </a:p>
          <a:p>
            <a:r>
              <a:rPr lang="fr-FR" sz="2800" dirty="0" smtClean="0"/>
              <a:t>- La précision est médiocre.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29" y="2989341"/>
            <a:ext cx="4873439" cy="38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93" y="221519"/>
            <a:ext cx="786274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Estampage et matriçage</a:t>
            </a:r>
          </a:p>
          <a:p>
            <a:r>
              <a:rPr lang="fr-FR" sz="2400" dirty="0" smtClean="0"/>
              <a:t>L’estampage est le forgeage mécanique des aciers, tandis que</a:t>
            </a:r>
          </a:p>
          <a:p>
            <a:r>
              <a:rPr lang="fr-FR" sz="2400" dirty="0" smtClean="0"/>
              <a:t>le matriçage est le forgeage mécanique des métaux non ferreux.</a:t>
            </a:r>
          </a:p>
          <a:p>
            <a:r>
              <a:rPr lang="fr-FR" sz="2400" dirty="0" smtClean="0"/>
              <a:t>Principe :</a:t>
            </a:r>
          </a:p>
          <a:p>
            <a:r>
              <a:rPr lang="fr-FR" sz="2400" dirty="0" smtClean="0"/>
              <a:t>Un lopin de métal chauffé et calibré (avec des dimensions</a:t>
            </a:r>
          </a:p>
          <a:p>
            <a:r>
              <a:rPr lang="fr-FR" sz="2400" dirty="0" smtClean="0"/>
              <a:t>précises) se déforme pour remplir les deux demi-empreintes de</a:t>
            </a:r>
          </a:p>
          <a:p>
            <a:r>
              <a:rPr lang="fr-FR" sz="2400" dirty="0" smtClean="0"/>
              <a:t>deux matrices appliquées l’une contre l’autre sous l’action</a:t>
            </a:r>
          </a:p>
          <a:p>
            <a:r>
              <a:rPr lang="fr-FR" sz="2400" dirty="0" smtClean="0"/>
              <a:t>d’une forte pression ou d’une série de chocs.</a:t>
            </a:r>
          </a:p>
          <a:p>
            <a:r>
              <a:rPr lang="fr-FR" sz="2400" dirty="0" smtClean="0"/>
              <a:t>L’estampage et le matriçage sont adaptés à une production en série.</a:t>
            </a:r>
          </a:p>
          <a:p>
            <a:r>
              <a:rPr lang="fr-FR" sz="2400" dirty="0" smtClean="0"/>
              <a:t>Avantages : - Les mêmes que pour le forgeage libre, avec plus</a:t>
            </a:r>
          </a:p>
          <a:p>
            <a:r>
              <a:rPr lang="fr-FR" sz="2400" dirty="0" smtClean="0"/>
              <a:t>de rapidité et une meilleure précision.</a:t>
            </a:r>
          </a:p>
          <a:p>
            <a:r>
              <a:rPr lang="fr-FR" sz="2400" dirty="0" smtClean="0"/>
              <a:t>Inconvénients : - Nécessite beaucoup d’énergie (travail à</a:t>
            </a:r>
          </a:p>
          <a:p>
            <a:r>
              <a:rPr lang="fr-FR" sz="2400" dirty="0" smtClean="0"/>
              <a:t>chaud) ;</a:t>
            </a:r>
          </a:p>
          <a:p>
            <a:r>
              <a:rPr lang="fr-FR" sz="2400" dirty="0" smtClean="0"/>
              <a:t>- Prix de revient élevé des matrices rapidement « usées ».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442" y="364827"/>
            <a:ext cx="3781400" cy="49847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6541" y="5601682"/>
            <a:ext cx="248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Estampage ou matriçage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0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8" y="267198"/>
            <a:ext cx="655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Pliage</a:t>
            </a:r>
          </a:p>
          <a:p>
            <a:r>
              <a:rPr lang="fr-FR" sz="2800" dirty="0" smtClean="0"/>
              <a:t>Le pliage est une déformation permanente effectuée à froid sur une tôle plane.</a:t>
            </a:r>
          </a:p>
          <a:p>
            <a:r>
              <a:rPr lang="fr-FR" sz="2800" dirty="0" smtClean="0"/>
              <a:t>La surface obtenue présente des plis rectilignes et est développable (c’est-à-dire applicable sur un plan par dépliage).</a:t>
            </a:r>
          </a:p>
          <a:p>
            <a:r>
              <a:rPr lang="fr-FR" sz="2800" dirty="0" smtClean="0"/>
              <a:t>Avantages : - Outillage simple : presses hydrauliques avec différents poinçons et matrices.</a:t>
            </a:r>
          </a:p>
          <a:p>
            <a:r>
              <a:rPr lang="fr-FR" sz="2800" dirty="0" smtClean="0"/>
              <a:t>Inconvénients : - Ressaut élastique résiduel difficile à prévoir ;</a:t>
            </a:r>
          </a:p>
          <a:p>
            <a:r>
              <a:rPr lang="fr-FR" sz="2800" dirty="0" smtClean="0"/>
              <a:t>- Longueur de pliage limitée.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540" y="443246"/>
            <a:ext cx="4434895" cy="5442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92435" y="2086963"/>
            <a:ext cx="999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Poinçon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matrice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850288" y="5998458"/>
            <a:ext cx="2249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Presse plieuse</a:t>
            </a:r>
            <a:endParaRPr lang="fr-FR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9776012" y="2460812"/>
            <a:ext cx="1721223" cy="5244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9883588" y="3841289"/>
            <a:ext cx="1613647" cy="553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2" y="1196789"/>
            <a:ext cx="63783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Cintrage</a:t>
            </a:r>
          </a:p>
          <a:p>
            <a:r>
              <a:rPr lang="fr-FR" sz="2800" dirty="0" smtClean="0"/>
              <a:t>Le cintrage est la déformation à froid d'un tube ou d'une barre, suivant un rayon et un angle donnés (opération effectuée avec une cintreuse).</a:t>
            </a:r>
          </a:p>
          <a:p>
            <a:r>
              <a:rPr lang="fr-FR" sz="2800" dirty="0" smtClean="0"/>
              <a:t>On peut obtenir un cintrage  approximatif en effectuant plusieurs petits pliages rapprochés les uns des autres.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930" y="149133"/>
            <a:ext cx="4818234" cy="6225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7282" y="6375123"/>
            <a:ext cx="545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Cintreuses (manuelle et industrielle)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88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9902"/>
            <a:ext cx="603772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Profilage à froid</a:t>
            </a:r>
          </a:p>
          <a:p>
            <a:r>
              <a:rPr lang="fr-FR" sz="2800" dirty="0" smtClean="0"/>
              <a:t>Principe :</a:t>
            </a:r>
          </a:p>
          <a:p>
            <a:r>
              <a:rPr lang="fr-FR" sz="2800" dirty="0" smtClean="0"/>
              <a:t>Une tôle plane (feuillard), introduite entre les</a:t>
            </a:r>
          </a:p>
          <a:p>
            <a:r>
              <a:rPr lang="fr-FR" sz="2800" dirty="0" smtClean="0"/>
              <a:t>galets tournants d’une machine à profiler,</a:t>
            </a:r>
          </a:p>
          <a:p>
            <a:r>
              <a:rPr lang="fr-FR" sz="2800" dirty="0" smtClean="0"/>
              <a:t>subit des déformations progressives qui</a:t>
            </a:r>
          </a:p>
          <a:p>
            <a:r>
              <a:rPr lang="fr-FR" sz="2800" dirty="0" smtClean="0"/>
              <a:t>l’amènent à la forme finale désirée, sans que</a:t>
            </a:r>
          </a:p>
          <a:p>
            <a:r>
              <a:rPr lang="fr-FR" sz="2800" dirty="0" smtClean="0"/>
              <a:t>soit modifiée son épaisseur initiale.</a:t>
            </a:r>
          </a:p>
          <a:p>
            <a:r>
              <a:rPr lang="fr-FR" sz="2800" dirty="0" smtClean="0"/>
              <a:t>Ce procédé est adapté aux grandes séries.</a:t>
            </a:r>
          </a:p>
          <a:p>
            <a:r>
              <a:rPr lang="fr-FR" sz="2800" dirty="0" smtClean="0"/>
              <a:t>Avantages : - Longueur de profilé non limitée ;</a:t>
            </a:r>
          </a:p>
          <a:p>
            <a:r>
              <a:rPr lang="fr-FR" sz="2800" dirty="0" smtClean="0"/>
              <a:t>- Procédé rapide et productif (possibilité de découpe en vol).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29" y="968188"/>
            <a:ext cx="6013539" cy="4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5963"/>
            <a:ext cx="71133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Emboutissage</a:t>
            </a:r>
          </a:p>
          <a:p>
            <a:r>
              <a:rPr lang="fr-FR" sz="2400" dirty="0" smtClean="0"/>
              <a:t>Principe :</a:t>
            </a:r>
          </a:p>
          <a:p>
            <a:r>
              <a:rPr lang="fr-FR" sz="2400" dirty="0" smtClean="0"/>
              <a:t>L’emboutissage est la déformation à froid d’une tôle plane en une forme creuse non développable (cf. pliage).</a:t>
            </a:r>
          </a:p>
          <a:p>
            <a:r>
              <a:rPr lang="fr-FR" sz="2400" dirty="0" smtClean="0"/>
              <a:t>La tôle est déformée entre un poinçon mobile et une</a:t>
            </a:r>
          </a:p>
          <a:p>
            <a:r>
              <a:rPr lang="fr-FR" sz="2400" dirty="0" smtClean="0"/>
              <a:t>matrice fixe, le serre-flan évitant la formation des plis.</a:t>
            </a:r>
          </a:p>
          <a:p>
            <a:r>
              <a:rPr lang="fr-FR" sz="2400" dirty="0" smtClean="0"/>
              <a:t>L’opération ne doit pas entraîner de variation sensible de l’épaisseur de la tôle.</a:t>
            </a:r>
          </a:p>
          <a:p>
            <a:r>
              <a:rPr lang="fr-FR" sz="2400" dirty="0" smtClean="0"/>
              <a:t>L’outillage est spécifique à la forme de la pièce à obtenir, et le seuil de rentabilité exige donc une production en série.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43" y="557049"/>
            <a:ext cx="5000598" cy="3223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9685" y="3836981"/>
            <a:ext cx="388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Emboutissages successifs d’une canette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22" y="4580615"/>
            <a:ext cx="2877519" cy="17708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71" y="4977504"/>
            <a:ext cx="3758389" cy="17708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35822" y="6400590"/>
            <a:ext cx="2691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Principe de l’emboutissage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31795" y="4614498"/>
            <a:ext cx="3507047" cy="2243502"/>
            <a:chOff x="165620" y="4298082"/>
            <a:chExt cx="3507047" cy="224350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10" y="4770755"/>
              <a:ext cx="2877519" cy="17708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93946" y="4298082"/>
              <a:ext cx="1178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serre-flans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620" y="5242561"/>
              <a:ext cx="549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tôle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26587" y="4968122"/>
              <a:ext cx="942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poinçon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9600" y="6062584"/>
              <a:ext cx="9006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matrice</a:t>
              </a: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985247" y="4580615"/>
              <a:ext cx="215153" cy="5721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659110" y="5466029"/>
              <a:ext cx="493045" cy="1901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Grand écran</PresentationFormat>
  <Paragraphs>91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said</dc:creator>
  <cp:lastModifiedBy>said</cp:lastModifiedBy>
  <cp:revision>2</cp:revision>
  <dcterms:created xsi:type="dcterms:W3CDTF">2019-05-20T09:19:09Z</dcterms:created>
  <dcterms:modified xsi:type="dcterms:W3CDTF">2019-05-20T09:23:07Z</dcterms:modified>
</cp:coreProperties>
</file>