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509" r:id="rId2"/>
    <p:sldId id="326" r:id="rId3"/>
    <p:sldId id="504" r:id="rId4"/>
    <p:sldId id="327" r:id="rId5"/>
    <p:sldId id="329" r:id="rId6"/>
    <p:sldId id="366" r:id="rId7"/>
    <p:sldId id="272" r:id="rId8"/>
    <p:sldId id="273" r:id="rId9"/>
    <p:sldId id="274" r:id="rId10"/>
    <p:sldId id="367" r:id="rId11"/>
    <p:sldId id="275" r:id="rId12"/>
    <p:sldId id="278" r:id="rId13"/>
    <p:sldId id="368" r:id="rId14"/>
    <p:sldId id="369" r:id="rId15"/>
    <p:sldId id="370" r:id="rId16"/>
    <p:sldId id="371" r:id="rId17"/>
    <p:sldId id="281" r:id="rId18"/>
    <p:sldId id="282" r:id="rId19"/>
    <p:sldId id="283"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400" r:id="rId34"/>
    <p:sldId id="508" r:id="rId35"/>
    <p:sldId id="372" r:id="rId36"/>
    <p:sldId id="373" r:id="rId37"/>
    <p:sldId id="401" r:id="rId38"/>
    <p:sldId id="402" r:id="rId39"/>
    <p:sldId id="403" r:id="rId40"/>
    <p:sldId id="404" r:id="rId41"/>
    <p:sldId id="40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192"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281B7-3109-4B3B-B5BC-0C875FF1A551}" type="datetimeFigureOut">
              <a:rPr lang="fr-FR" smtClean="0"/>
              <a:pPr/>
              <a:t>22/04/2020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E7526-AD7F-464E-8191-47C0C181C42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AC7B1-4694-3149-8B02-20443CAA55A7}" type="slidenum">
              <a:rPr lang="fr-FR" smtClean="0"/>
              <a:pPr/>
              <a:t>13</a:t>
            </a:fld>
            <a:endParaRPr lang="fr-FR"/>
          </a:p>
        </p:txBody>
      </p:sp>
    </p:spTree>
    <p:extLst>
      <p:ext uri="{BB962C8B-B14F-4D97-AF65-F5344CB8AC3E}">
        <p14:creationId xmlns="" xmlns:p14="http://schemas.microsoft.com/office/powerpoint/2010/main" val="8959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31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32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58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025C05D-0534-4480-8F41-7484B1A7255A}" type="slidenum">
              <a:rPr lang="fr-FR" smtClean="0"/>
              <a:pPr>
                <a:defRPr/>
              </a:pPr>
              <a:t>39</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68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ACCDE7E-FE76-40ED-8A7C-1BC127B772DA}" type="slidenum">
              <a:rPr lang="fr-FR" smtClean="0"/>
              <a:pPr>
                <a:defRPr/>
              </a:pPr>
              <a:t>40</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79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DA66B4A-3360-4C2F-A787-6B832514E547}" type="slidenum">
              <a:rPr lang="fr-FR" smtClean="0"/>
              <a:pPr>
                <a:defRPr/>
              </a:pPr>
              <a:t>41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AC7B1-4694-3149-8B02-20443CAA55A7}" type="slidenum">
              <a:rPr lang="fr-FR" smtClean="0"/>
              <a:pPr/>
              <a:t>14</a:t>
            </a:fld>
            <a:endParaRPr lang="fr-FR"/>
          </a:p>
        </p:txBody>
      </p:sp>
    </p:spTree>
    <p:extLst>
      <p:ext uri="{BB962C8B-B14F-4D97-AF65-F5344CB8AC3E}">
        <p14:creationId xmlns="" xmlns:p14="http://schemas.microsoft.com/office/powerpoint/2010/main" val="82953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AC7B1-4694-3149-8B02-20443CAA55A7}" type="slidenum">
              <a:rPr lang="fr-FR" smtClean="0"/>
              <a:pPr/>
              <a:t>15</a:t>
            </a:fld>
            <a:endParaRPr lang="fr-FR"/>
          </a:p>
        </p:txBody>
      </p:sp>
    </p:spTree>
    <p:extLst>
      <p:ext uri="{BB962C8B-B14F-4D97-AF65-F5344CB8AC3E}">
        <p14:creationId xmlns="" xmlns:p14="http://schemas.microsoft.com/office/powerpoint/2010/main" val="33069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AC7B1-4694-3149-8B02-20443CAA55A7}" type="slidenum">
              <a:rPr lang="fr-FR" smtClean="0"/>
              <a:pPr/>
              <a:t>16</a:t>
            </a:fld>
            <a:endParaRPr lang="fr-FR"/>
          </a:p>
        </p:txBody>
      </p:sp>
    </p:spTree>
    <p:extLst>
      <p:ext uri="{BB962C8B-B14F-4D97-AF65-F5344CB8AC3E}">
        <p14:creationId xmlns="" xmlns:p14="http://schemas.microsoft.com/office/powerpoint/2010/main" val="99738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24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26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27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29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8E7526-AD7F-464E-8191-47C0C181C42A}"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F56B0CCF-D3DB-40F3-88D2-3D12A44D5E8A}"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6B0CCF-D3DB-40F3-88D2-3D12A44D5E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6B0CCF-D3DB-40F3-88D2-3D12A44D5E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6B0CCF-D3DB-40F3-88D2-3D12A44D5E8A}"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F56B0CCF-D3DB-40F3-88D2-3D12A44D5E8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6B0CCF-D3DB-40F3-88D2-3D12A44D5E8A}"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6B0CCF-D3DB-40F3-88D2-3D12A44D5E8A}"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6B0CCF-D3DB-40F3-88D2-3D12A44D5E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6B0CCF-D3DB-40F3-88D2-3D12A44D5E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6B0CCF-D3DB-40F3-88D2-3D12A44D5E8A}"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DE9BAA8-521E-4DAD-B4C5-2389AECEC3B4}" type="datetimeFigureOut">
              <a:rPr lang="fr-FR" smtClean="0"/>
              <a:pPr/>
              <a:t>22/04/2020</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F56B0CCF-D3DB-40F3-88D2-3D12A44D5E8A}"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E9BAA8-521E-4DAD-B4C5-2389AECEC3B4}" type="datetimeFigureOut">
              <a:rPr lang="fr-FR" smtClean="0"/>
              <a:pPr/>
              <a:t>22/04/2020</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6B0CCF-D3DB-40F3-88D2-3D12A44D5E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2786058"/>
            <a:ext cx="5339923" cy="2800767"/>
          </a:xfrm>
          <a:prstGeom prst="rect">
            <a:avLst/>
          </a:prstGeom>
        </p:spPr>
        <p:txBody>
          <a:bodyPr wrap="none">
            <a:spAutoFit/>
          </a:bodyPr>
          <a:lstStyle/>
          <a:p>
            <a:pPr algn="ctr"/>
            <a:r>
              <a:rPr lang="fr-FR" altLang="fr-FR" sz="4000" b="1" dirty="0" smtClean="0">
                <a:solidFill>
                  <a:srgbClr val="FF0000"/>
                </a:solidFill>
                <a:latin typeface="Arial" pitchFamily="34" charset="0"/>
                <a:cs typeface="Arial" pitchFamily="34" charset="0"/>
              </a:rPr>
              <a:t>TD 4</a:t>
            </a:r>
            <a:r>
              <a:rPr lang="fr-FR" altLang="fr-FR" sz="4000" b="1" baseline="30000" dirty="0" smtClean="0">
                <a:solidFill>
                  <a:srgbClr val="FF0000"/>
                </a:solidFill>
                <a:latin typeface="Arial" pitchFamily="34" charset="0"/>
                <a:cs typeface="Arial" pitchFamily="34" charset="0"/>
              </a:rPr>
              <a:t>ème</a:t>
            </a:r>
            <a:r>
              <a:rPr lang="fr-FR" altLang="fr-FR" sz="4000" b="1" dirty="0" smtClean="0">
                <a:solidFill>
                  <a:srgbClr val="FF0000"/>
                </a:solidFill>
                <a:latin typeface="Arial" pitchFamily="34" charset="0"/>
                <a:cs typeface="Arial" pitchFamily="34" charset="0"/>
              </a:rPr>
              <a:t> année</a:t>
            </a:r>
          </a:p>
          <a:p>
            <a:pPr algn="ctr"/>
            <a:r>
              <a:rPr lang="fr-FR" altLang="fr-FR" sz="4000" b="1" dirty="0" smtClean="0">
                <a:solidFill>
                  <a:srgbClr val="FF0000"/>
                </a:solidFill>
                <a:latin typeface="Arial" pitchFamily="34" charset="0"/>
                <a:cs typeface="Arial" pitchFamily="34" charset="0"/>
              </a:rPr>
              <a:t>La chirurgie </a:t>
            </a:r>
            <a:r>
              <a:rPr lang="fr-FR" altLang="fr-FR" sz="4000" b="1" dirty="0" smtClean="0">
                <a:solidFill>
                  <a:srgbClr val="FF0000"/>
                </a:solidFill>
                <a:latin typeface="Arial" pitchFamily="34" charset="0"/>
                <a:cs typeface="Arial" pitchFamily="34" charset="0"/>
              </a:rPr>
              <a:t>osseuse</a:t>
            </a:r>
          </a:p>
          <a:p>
            <a:pPr algn="ctr"/>
            <a:r>
              <a:rPr lang="fr-FR" altLang="fr-FR" sz="4000" b="1" dirty="0" smtClean="0">
                <a:solidFill>
                  <a:srgbClr val="FF0000"/>
                </a:solidFill>
                <a:latin typeface="Arial" pitchFamily="34" charset="0"/>
                <a:cs typeface="Arial" pitchFamily="34" charset="0"/>
              </a:rPr>
              <a:t>1</a:t>
            </a:r>
            <a:r>
              <a:rPr lang="fr-FR" altLang="fr-FR" sz="4000" b="1" baseline="30000" dirty="0" smtClean="0">
                <a:solidFill>
                  <a:srgbClr val="FF0000"/>
                </a:solidFill>
                <a:latin typeface="Arial" pitchFamily="34" charset="0"/>
                <a:cs typeface="Arial" pitchFamily="34" charset="0"/>
              </a:rPr>
              <a:t>ère</a:t>
            </a:r>
            <a:r>
              <a:rPr lang="fr-FR" altLang="fr-FR" sz="4000" b="1" dirty="0" smtClean="0">
                <a:solidFill>
                  <a:srgbClr val="FF0000"/>
                </a:solidFill>
                <a:latin typeface="Arial" pitchFamily="34" charset="0"/>
                <a:cs typeface="Arial" pitchFamily="34" charset="0"/>
              </a:rPr>
              <a:t> partie</a:t>
            </a:r>
            <a:endParaRPr lang="fr-FR" altLang="fr-FR" sz="4000" b="1" dirty="0" smtClean="0">
              <a:solidFill>
                <a:srgbClr val="FF0000"/>
              </a:solidFill>
              <a:latin typeface="Arial" pitchFamily="34" charset="0"/>
              <a:cs typeface="Arial" pitchFamily="34" charset="0"/>
            </a:endParaRPr>
          </a:p>
          <a:p>
            <a:pPr algn="ctr"/>
            <a:endParaRPr lang="fr-FR" sz="2800" b="1" dirty="0" smtClean="0">
              <a:solidFill>
                <a:prstClr val="black"/>
              </a:solidFill>
              <a:effectLst>
                <a:outerShdw blurRad="38100" dist="38100" dir="2700000" algn="tl">
                  <a:srgbClr val="C0C0C0"/>
                </a:outerShdw>
              </a:effectLst>
              <a:latin typeface="Arial" pitchFamily="34" charset="0"/>
              <a:cs typeface="Arial" pitchFamily="34" charset="0"/>
            </a:endParaRPr>
          </a:p>
          <a:p>
            <a:pPr algn="r"/>
            <a:r>
              <a:rPr lang="fr-FR" sz="2800" b="1" dirty="0" smtClean="0">
                <a:solidFill>
                  <a:prstClr val="black"/>
                </a:solidFill>
                <a:effectLst>
                  <a:outerShdw blurRad="38100" dist="38100" dir="2700000" algn="tl">
                    <a:srgbClr val="C0C0C0"/>
                  </a:outerShdw>
                </a:effectLst>
                <a:latin typeface="Arial" pitchFamily="34" charset="0"/>
                <a:cs typeface="Arial" pitchFamily="34" charset="0"/>
              </a:rPr>
              <a:t>Pr BOUDJELLEL</a:t>
            </a:r>
            <a:endParaRPr lang="fr-FR" sz="2800" dirty="0">
              <a:latin typeface="Arial" pitchFamily="34" charset="0"/>
              <a:cs typeface="Arial" pitchFamily="34" charset="0"/>
            </a:endParaRPr>
          </a:p>
        </p:txBody>
      </p:sp>
      <p:sp>
        <p:nvSpPr>
          <p:cNvPr id="3" name="Rectangle 3"/>
          <p:cNvSpPr>
            <a:spLocks noChangeArrowheads="1"/>
          </p:cNvSpPr>
          <p:nvPr/>
        </p:nvSpPr>
        <p:spPr bwMode="auto">
          <a:xfrm>
            <a:off x="1357290" y="357166"/>
            <a:ext cx="6572296" cy="174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r>
              <a:rPr lang="fr-FR" altLang="fr-FR" sz="2000" b="1" dirty="0" smtClean="0">
                <a:latin typeface="Arial" pitchFamily="34" charset="0"/>
                <a:ea typeface="Comic Sans MS" charset="0"/>
                <a:cs typeface="Arial" pitchFamily="34" charset="0"/>
              </a:rPr>
              <a:t>UNIVERSITE  BADJI MOKHTAR</a:t>
            </a:r>
          </a:p>
          <a:p>
            <a:pPr algn="ctr" fontAlgn="base">
              <a:spcBef>
                <a:spcPct val="0"/>
              </a:spcBef>
              <a:spcAft>
                <a:spcPct val="0"/>
              </a:spcAft>
            </a:pPr>
            <a:r>
              <a:rPr lang="fr-FR" altLang="fr-FR" sz="2000" b="1" dirty="0" smtClean="0">
                <a:latin typeface="Arial" pitchFamily="34" charset="0"/>
                <a:ea typeface="Comic Sans MS" charset="0"/>
                <a:cs typeface="Arial" pitchFamily="34" charset="0"/>
              </a:rPr>
              <a:t>FACULTE </a:t>
            </a:r>
            <a:r>
              <a:rPr lang="fr-FR" altLang="fr-FR" sz="2000" b="1" dirty="0">
                <a:latin typeface="Arial" pitchFamily="34" charset="0"/>
                <a:ea typeface="Comic Sans MS" charset="0"/>
                <a:cs typeface="Arial" pitchFamily="34" charset="0"/>
              </a:rPr>
              <a:t>DE MEDECINE </a:t>
            </a:r>
            <a:br>
              <a:rPr lang="fr-FR" altLang="fr-FR" sz="2000" b="1" dirty="0">
                <a:latin typeface="Arial" pitchFamily="34" charset="0"/>
                <a:ea typeface="Comic Sans MS" charset="0"/>
                <a:cs typeface="Arial" pitchFamily="34" charset="0"/>
              </a:rPr>
            </a:br>
            <a:r>
              <a:rPr lang="fr-FR" altLang="fr-FR" sz="2000" b="1" dirty="0">
                <a:latin typeface="Arial" pitchFamily="34" charset="0"/>
                <a:ea typeface="Comic Sans MS" charset="0"/>
                <a:cs typeface="Arial" pitchFamily="34" charset="0"/>
              </a:rPr>
              <a:t>DEPARTEMENT DE </a:t>
            </a:r>
            <a:r>
              <a:rPr lang="fr-FR" altLang="fr-FR" sz="2000" b="1" dirty="0" smtClean="0">
                <a:latin typeface="Arial" pitchFamily="34" charset="0"/>
                <a:ea typeface="Comic Sans MS" charset="0"/>
                <a:cs typeface="Arial" pitchFamily="34" charset="0"/>
              </a:rPr>
              <a:t>MEDECINE DENTAIRE</a:t>
            </a:r>
            <a:endParaRPr lang="fr-FR" altLang="fr-FR" sz="2000" dirty="0">
              <a:latin typeface="Arial" pitchFamily="34" charset="0"/>
              <a:ea typeface="Comic Sans MS" charset="0"/>
              <a:cs typeface="Arial" pitchFamily="34" charset="0"/>
            </a:endParaRPr>
          </a:p>
        </p:txBody>
      </p:sp>
      <p:sp>
        <p:nvSpPr>
          <p:cNvPr id="4" name="Rectangle 3"/>
          <p:cNvSpPr/>
          <p:nvPr/>
        </p:nvSpPr>
        <p:spPr>
          <a:xfrm>
            <a:off x="2500298" y="6000768"/>
            <a:ext cx="4053224" cy="369332"/>
          </a:xfrm>
          <a:prstGeom prst="rect">
            <a:avLst/>
          </a:prstGeom>
        </p:spPr>
        <p:txBody>
          <a:bodyPr wrap="none">
            <a:spAutoFit/>
          </a:bodyPr>
          <a:lstStyle/>
          <a:p>
            <a:pPr algn="ctr" fontAlgn="base">
              <a:spcBef>
                <a:spcPct val="0"/>
              </a:spcBef>
              <a:spcAft>
                <a:spcPct val="0"/>
              </a:spcAft>
            </a:pPr>
            <a:r>
              <a:rPr lang="fr-FR" altLang="fr-FR" b="1" u="sng" dirty="0" smtClean="0">
                <a:latin typeface="Arial" pitchFamily="34" charset="0"/>
                <a:ea typeface="Comic Sans MS" charset="0"/>
                <a:cs typeface="Arial" pitchFamily="34" charset="0"/>
              </a:rPr>
              <a:t>ANNEE UNIVERSITAIRE: 2019/2020</a:t>
            </a:r>
            <a:endParaRPr lang="fr-FR" altLang="fr-FR" dirty="0">
              <a:latin typeface="Arial" pitchFamily="34" charset="0"/>
              <a:ea typeface="Comic Sans MS"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0075" y="2922815"/>
            <a:ext cx="7751989" cy="1446550"/>
          </a:xfrm>
          <a:prstGeom prst="rect">
            <a:avLst/>
          </a:prstGeom>
          <a:solidFill>
            <a:srgbClr val="FFFF00"/>
          </a:solidFill>
          <a:effectLst>
            <a:softEdge rad="127000"/>
          </a:effectLst>
        </p:spPr>
        <p:txBody>
          <a:bodyPr wrap="square" rtlCol="0">
            <a:spAutoFit/>
          </a:bodyPr>
          <a:lstStyle/>
          <a:p>
            <a:pPr algn="ctr"/>
            <a:r>
              <a:rPr lang="fr-FR" sz="4400" dirty="0" smtClean="0">
                <a:latin typeface="Calibri" pitchFamily="34" charset="0"/>
                <a:cs typeface="Calibri" pitchFamily="34" charset="0"/>
              </a:rPr>
              <a:t>3.1 </a:t>
            </a:r>
            <a:r>
              <a:rPr lang="fr-FR" sz="4400" dirty="0" smtClean="0">
                <a:solidFill>
                  <a:schemeClr val="accent4">
                    <a:lumMod val="75000"/>
                  </a:schemeClr>
                </a:solidFill>
              </a:rPr>
              <a:t>La chirurgie osseuse resectrice (soustractive)</a:t>
            </a:r>
          </a:p>
        </p:txBody>
      </p:sp>
    </p:spTree>
    <p:extLst>
      <p:ext uri="{BB962C8B-B14F-4D97-AF65-F5344CB8AC3E}">
        <p14:creationId xmlns="" xmlns:p14="http://schemas.microsoft.com/office/powerpoint/2010/main" val="140418168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357298"/>
            <a:ext cx="8715436" cy="5357850"/>
          </a:xfrm>
        </p:spPr>
        <p:txBody>
          <a:bodyPr>
            <a:normAutofit/>
          </a:bodyPr>
          <a:lstStyle/>
          <a:p>
            <a:pPr algn="just">
              <a:buNone/>
            </a:pPr>
            <a:r>
              <a:rPr lang="fr-FR" sz="2800" dirty="0" smtClean="0"/>
              <a:t>Deux techniques corrigent l'architecture osseuse:</a:t>
            </a:r>
          </a:p>
          <a:p>
            <a:pPr algn="just">
              <a:buNone/>
            </a:pPr>
            <a:r>
              <a:rPr lang="fr-FR" sz="2800" b="1" dirty="0" smtClean="0">
                <a:solidFill>
                  <a:srgbClr val="C00000"/>
                </a:solidFill>
              </a:rPr>
              <a:t>1.Ostéoplastie</a:t>
            </a:r>
            <a:r>
              <a:rPr lang="fr-FR" sz="2800" b="1" dirty="0" smtClean="0"/>
              <a:t> : </a:t>
            </a:r>
            <a:r>
              <a:rPr lang="fr-FR" sz="2800" dirty="0" smtClean="0"/>
              <a:t>se rapporte au remodelage de l’os sans éliminer l’os de soutien des dents. </a:t>
            </a:r>
          </a:p>
          <a:p>
            <a:pPr algn="just">
              <a:lnSpc>
                <a:spcPct val="150000"/>
              </a:lnSpc>
              <a:buNone/>
            </a:pPr>
            <a:r>
              <a:rPr lang="fr-FR" sz="2800" b="1" dirty="0" smtClean="0">
                <a:solidFill>
                  <a:srgbClr val="C00000"/>
                </a:solidFill>
              </a:rPr>
              <a:t>2.Ostéotomie (</a:t>
            </a:r>
            <a:r>
              <a:rPr lang="fr-FR" sz="2800" b="1" dirty="0" err="1" smtClean="0">
                <a:solidFill>
                  <a:srgbClr val="C00000"/>
                </a:solidFill>
              </a:rPr>
              <a:t>ostéoectomie</a:t>
            </a:r>
            <a:r>
              <a:rPr lang="fr-FR" sz="2800" b="1" dirty="0" smtClean="0">
                <a:solidFill>
                  <a:srgbClr val="C00000"/>
                </a:solidFill>
              </a:rPr>
              <a:t>) : </a:t>
            </a:r>
            <a:r>
              <a:rPr lang="fr-FR" sz="2800" dirty="0" smtClean="0"/>
              <a:t>comprend l’élimination de l’os de soutien des dents.</a:t>
            </a:r>
            <a:endParaRPr lang="fr-F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3200" b="1" dirty="0" smtClean="0">
                <a:solidFill>
                  <a:schemeClr val="accent4"/>
                </a:solidFill>
                <a:latin typeface="+mn-lt"/>
              </a:rPr>
              <a:t>     </a:t>
            </a:r>
            <a:r>
              <a:rPr lang="fr-FR" sz="3200" b="1" dirty="0" smtClean="0">
                <a:solidFill>
                  <a:srgbClr val="FF0000"/>
                </a:solidFill>
                <a:latin typeface="Calibri" pitchFamily="34" charset="0"/>
                <a:cs typeface="Calibri" pitchFamily="34" charset="0"/>
              </a:rPr>
              <a:t>3.1.1. </a:t>
            </a:r>
            <a:r>
              <a:rPr lang="fr-FR" sz="3200" b="1" dirty="0" smtClean="0">
                <a:solidFill>
                  <a:srgbClr val="FF0000"/>
                </a:solidFill>
                <a:latin typeface="Arial" pitchFamily="34" charset="0"/>
                <a:cs typeface="Arial" pitchFamily="34" charset="0"/>
              </a:rPr>
              <a:t>Justification et objectifs </a:t>
            </a:r>
            <a:r>
              <a:rPr lang="fr-FR" sz="3400" b="1" dirty="0" smtClean="0">
                <a:solidFill>
                  <a:srgbClr val="FF0000"/>
                </a:solidFill>
                <a:latin typeface="Arial" pitchFamily="34" charset="0"/>
                <a:cs typeface="Arial" pitchFamily="34" charset="0"/>
              </a:rPr>
              <a:t>:</a:t>
            </a:r>
            <a:endParaRPr lang="fr-FR" sz="3400" dirty="0">
              <a:solidFill>
                <a:srgbClr val="FF0000"/>
              </a:solidFill>
              <a:latin typeface="Arial" pitchFamily="34" charset="0"/>
              <a:cs typeface="Arial" pitchFamily="34" charset="0"/>
            </a:endParaRPr>
          </a:p>
        </p:txBody>
      </p:sp>
      <p:sp>
        <p:nvSpPr>
          <p:cNvPr id="6" name="Espace réservé du contenu 2"/>
          <p:cNvSpPr>
            <a:spLocks noGrp="1"/>
          </p:cNvSpPr>
          <p:nvPr>
            <p:ph sz="quarter" idx="1"/>
          </p:nvPr>
        </p:nvSpPr>
        <p:spPr>
          <a:xfrm>
            <a:off x="357158" y="1571612"/>
            <a:ext cx="8229600" cy="4389120"/>
          </a:xfrm>
        </p:spPr>
        <p:txBody>
          <a:bodyPr>
            <a:noAutofit/>
          </a:bodyPr>
          <a:lstStyle/>
          <a:p>
            <a:pPr marL="0" indent="0" algn="just">
              <a:lnSpc>
                <a:spcPct val="150000"/>
              </a:lnSpc>
              <a:buNone/>
            </a:pPr>
            <a:r>
              <a:rPr lang="fr-FR" sz="2800" dirty="0">
                <a:solidFill>
                  <a:schemeClr val="tx1"/>
                </a:solidFill>
                <a:latin typeface="Arial" pitchFamily="34" charset="0"/>
                <a:cs typeface="Arial" pitchFamily="34" charset="0"/>
              </a:rPr>
              <a:t>Une chirurgie de résection osseuse a pour principaux </a:t>
            </a:r>
            <a:r>
              <a:rPr lang="fr-FR" sz="2800" dirty="0" smtClean="0">
                <a:solidFill>
                  <a:schemeClr val="tx1"/>
                </a:solidFill>
                <a:latin typeface="Arial" pitchFamily="34" charset="0"/>
                <a:cs typeface="Arial" pitchFamily="34" charset="0"/>
              </a:rPr>
              <a:t>objectifs l’élimination des </a:t>
            </a:r>
            <a:r>
              <a:rPr lang="fr-FR" sz="2800" dirty="0">
                <a:solidFill>
                  <a:schemeClr val="tx1"/>
                </a:solidFill>
                <a:latin typeface="Arial" pitchFamily="34" charset="0"/>
                <a:cs typeface="Arial" pitchFamily="34" charset="0"/>
              </a:rPr>
              <a:t>déformations osseuses et la création d'un contour </a:t>
            </a:r>
            <a:r>
              <a:rPr lang="fr-FR" sz="2800" dirty="0" smtClean="0">
                <a:solidFill>
                  <a:schemeClr val="tx1"/>
                </a:solidFill>
                <a:latin typeface="Arial" pitchFamily="34" charset="0"/>
                <a:cs typeface="Arial" pitchFamily="34" charset="0"/>
              </a:rPr>
              <a:t> physiologique. </a:t>
            </a:r>
          </a:p>
          <a:p>
            <a:pPr marL="0" indent="0" algn="just">
              <a:lnSpc>
                <a:spcPct val="150000"/>
              </a:lnSpc>
              <a:buNone/>
            </a:pPr>
            <a:r>
              <a:rPr lang="fr-FR" sz="2800" dirty="0" smtClean="0">
                <a:solidFill>
                  <a:schemeClr val="tx1"/>
                </a:solidFill>
                <a:latin typeface="Arial" pitchFamily="34" charset="0"/>
                <a:cs typeface="Arial" pitchFamily="34" charset="0"/>
              </a:rPr>
              <a:t>Ce </a:t>
            </a:r>
            <a:r>
              <a:rPr lang="fr-FR" sz="2800" dirty="0">
                <a:solidFill>
                  <a:schemeClr val="tx1"/>
                </a:solidFill>
                <a:latin typeface="Arial" pitchFamily="34" charset="0"/>
                <a:cs typeface="Arial" pitchFamily="34" charset="0"/>
              </a:rPr>
              <a:t>contour sera convenable à l'élimination de la poche et la maintenance de l'architecture gingivale physiologique</a:t>
            </a:r>
            <a:r>
              <a:rPr lang="fr-FR" sz="2800" dirty="0" smtClean="0">
                <a:solidFill>
                  <a:schemeClr val="tx1"/>
                </a:solidFill>
                <a:latin typeface="Arial" pitchFamily="34" charset="0"/>
                <a:cs typeface="Arial" pitchFamily="34" charset="0"/>
              </a:rPr>
              <a:t>.</a:t>
            </a:r>
            <a:endParaRPr lang="fr-FR" sz="28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4325" y="1153320"/>
            <a:ext cx="8601076" cy="769441"/>
          </a:xfrm>
          <a:prstGeom prst="rect">
            <a:avLst/>
          </a:prstGeom>
        </p:spPr>
        <p:txBody>
          <a:bodyPr wrap="square">
            <a:spAutoFit/>
          </a:bodyPr>
          <a:lstStyle/>
          <a:p>
            <a:pPr algn="just"/>
            <a:endParaRPr lang="fr-FR" sz="2200" dirty="0" smtClean="0"/>
          </a:p>
          <a:p>
            <a:pPr algn="just"/>
            <a:r>
              <a:rPr lang="fr-FR" sz="2200" dirty="0" smtClean="0"/>
              <a:t> </a:t>
            </a:r>
          </a:p>
        </p:txBody>
      </p:sp>
      <p:sp>
        <p:nvSpPr>
          <p:cNvPr id="4" name="ZoneTexte 3"/>
          <p:cNvSpPr txBox="1"/>
          <p:nvPr/>
        </p:nvSpPr>
        <p:spPr>
          <a:xfrm>
            <a:off x="357158" y="1785926"/>
            <a:ext cx="8329642" cy="4893647"/>
          </a:xfrm>
          <a:prstGeom prst="rect">
            <a:avLst/>
          </a:prstGeom>
          <a:noFill/>
        </p:spPr>
        <p:txBody>
          <a:bodyPr wrap="square" rtlCol="0">
            <a:spAutoFit/>
          </a:bodyPr>
          <a:lstStyle/>
          <a:p>
            <a:pPr marL="342900" indent="-342900" algn="just">
              <a:buFont typeface="Courier New" charset="0"/>
              <a:buChar char="o"/>
            </a:pPr>
            <a:r>
              <a:rPr lang="fr-FR" sz="2400" dirty="0" smtClean="0">
                <a:latin typeface="Arial" pitchFamily="34" charset="0"/>
                <a:cs typeface="Arial" pitchFamily="34" charset="0"/>
              </a:rPr>
              <a:t>Technique de choix en cas d’</a:t>
            </a:r>
            <a:r>
              <a:rPr lang="fr-FR" sz="2400" dirty="0" err="1" smtClean="0">
                <a:latin typeface="Arial" pitchFamily="34" charset="0"/>
                <a:cs typeface="Arial" pitchFamily="34" charset="0"/>
              </a:rPr>
              <a:t>alvéolyse</a:t>
            </a:r>
            <a:r>
              <a:rPr lang="fr-FR" sz="2400" dirty="0" smtClean="0">
                <a:latin typeface="Arial" pitchFamily="34" charset="0"/>
                <a:cs typeface="Arial" pitchFamily="34" charset="0"/>
              </a:rPr>
              <a:t> horizontale</a:t>
            </a:r>
          </a:p>
          <a:p>
            <a:pPr marL="342900" indent="-342900" algn="just">
              <a:buFont typeface="Courier New" charset="0"/>
              <a:buChar char="o"/>
            </a:pPr>
            <a:r>
              <a:rPr lang="fr-FR" sz="2400" dirty="0" smtClean="0">
                <a:latin typeface="Arial" pitchFamily="34" charset="0"/>
                <a:cs typeface="Arial" pitchFamily="34" charset="0"/>
              </a:rPr>
              <a:t>Traitement des lésion intra-osseuses vestibulaires ou linguales peu profondes (1-2mm) consécutives à une parodontite</a:t>
            </a:r>
          </a:p>
          <a:p>
            <a:pPr marL="342900" indent="-342900" algn="just">
              <a:buFont typeface="Courier New" charset="0"/>
              <a:buChar char="o"/>
            </a:pPr>
            <a:r>
              <a:rPr lang="fr-FR" sz="2400" dirty="0" smtClean="0">
                <a:latin typeface="Arial" pitchFamily="34" charset="0"/>
                <a:cs typeface="Arial" pitchFamily="34" charset="0"/>
              </a:rPr>
              <a:t>Régularisation des cratères </a:t>
            </a:r>
            <a:r>
              <a:rPr lang="fr-FR" sz="2400" dirty="0" err="1" smtClean="0">
                <a:latin typeface="Arial" pitchFamily="34" charset="0"/>
                <a:cs typeface="Arial" pitchFamily="34" charset="0"/>
              </a:rPr>
              <a:t>interdentaires</a:t>
            </a:r>
            <a:r>
              <a:rPr lang="fr-FR" sz="2400" dirty="0" smtClean="0">
                <a:latin typeface="Arial" pitchFamily="34" charset="0"/>
                <a:cs typeface="Arial" pitchFamily="34" charset="0"/>
              </a:rPr>
              <a:t>, des lésions circonférentielles et des défauts intra-osseux profonds     ( &gt;4mm) en préparation à un protocole de régénération </a:t>
            </a:r>
          </a:p>
          <a:p>
            <a:pPr marL="342900" indent="-342900" algn="just">
              <a:buFont typeface="Courier New" charset="0"/>
              <a:buChar char="o"/>
            </a:pPr>
            <a:r>
              <a:rPr lang="fr-FR" sz="2400" dirty="0" smtClean="0">
                <a:latin typeface="Arial" pitchFamily="34" charset="0"/>
                <a:cs typeface="Arial" pitchFamily="34" charset="0"/>
              </a:rPr>
              <a:t>Amélioration de la coaptation des berges d’un lambeau d’accès ou </a:t>
            </a:r>
            <a:r>
              <a:rPr lang="fr-FR" sz="2400" dirty="0" err="1" smtClean="0">
                <a:latin typeface="Arial" pitchFamily="34" charset="0"/>
                <a:cs typeface="Arial" pitchFamily="34" charset="0"/>
              </a:rPr>
              <a:t>apicalisé</a:t>
            </a:r>
            <a:r>
              <a:rPr lang="fr-FR" sz="2400" dirty="0" smtClean="0">
                <a:latin typeface="Arial" pitchFamily="34" charset="0"/>
                <a:cs typeface="Arial" pitchFamily="34" charset="0"/>
              </a:rPr>
              <a:t> en cas de rebords osseux épais empêchant le bon repositionnement et l’adaptation des tissus mous</a:t>
            </a:r>
          </a:p>
          <a:p>
            <a:pPr marL="342900" indent="-342900" algn="just">
              <a:buFont typeface="Courier New" charset="0"/>
              <a:buChar char="o"/>
            </a:pPr>
            <a:r>
              <a:rPr lang="fr-FR" sz="2400" dirty="0" smtClean="0">
                <a:latin typeface="Arial" pitchFamily="34" charset="0"/>
                <a:cs typeface="Arial" pitchFamily="34" charset="0"/>
              </a:rPr>
              <a:t>Réduction des anomalies anatomiques osseuses telles que les </a:t>
            </a:r>
            <a:r>
              <a:rPr lang="fr-FR" sz="2400" dirty="0" err="1" smtClean="0">
                <a:latin typeface="Arial" pitchFamily="34" charset="0"/>
                <a:cs typeface="Arial" pitchFamily="34" charset="0"/>
              </a:rPr>
              <a:t>tori</a:t>
            </a:r>
            <a:r>
              <a:rPr lang="fr-FR" sz="2400" dirty="0" smtClean="0">
                <a:latin typeface="Arial" pitchFamily="34" charset="0"/>
                <a:cs typeface="Arial" pitchFamily="34" charset="0"/>
              </a:rPr>
              <a:t> ou les exostoses</a:t>
            </a:r>
            <a:endParaRPr lang="fr-FR" sz="2400" dirty="0">
              <a:latin typeface="Arial" pitchFamily="34" charset="0"/>
              <a:cs typeface="Arial" pitchFamily="34" charset="0"/>
            </a:endParaRPr>
          </a:p>
        </p:txBody>
      </p:sp>
      <p:sp>
        <p:nvSpPr>
          <p:cNvPr id="11" name="ZoneTexte 10"/>
          <p:cNvSpPr txBox="1"/>
          <p:nvPr/>
        </p:nvSpPr>
        <p:spPr>
          <a:xfrm>
            <a:off x="571472" y="1142984"/>
            <a:ext cx="6286544" cy="400110"/>
          </a:xfrm>
          <a:prstGeom prst="rect">
            <a:avLst/>
          </a:prstGeom>
          <a:noFill/>
        </p:spPr>
        <p:txBody>
          <a:bodyPr wrap="square" rtlCol="0">
            <a:spAutoFit/>
          </a:bodyPr>
          <a:lstStyle/>
          <a:p>
            <a:pPr algn="just"/>
            <a:r>
              <a:rPr lang="fr-FR" sz="2000" b="1" dirty="0" smtClean="0">
                <a:solidFill>
                  <a:srgbClr val="FF0000"/>
                </a:solidFill>
                <a:latin typeface="Arial" pitchFamily="34" charset="0"/>
                <a:cs typeface="Arial" pitchFamily="34" charset="0"/>
              </a:rPr>
              <a:t>Indications de l’ostéoplastie</a:t>
            </a:r>
            <a:endParaRPr lang="fr-FR" sz="2000" b="1" dirty="0">
              <a:solidFill>
                <a:srgbClr val="FF0000"/>
              </a:solidFill>
              <a:latin typeface="Arial" pitchFamily="34" charset="0"/>
              <a:cs typeface="Arial" pitchFamily="34" charset="0"/>
            </a:endParaRPr>
          </a:p>
        </p:txBody>
      </p:sp>
      <p:sp>
        <p:nvSpPr>
          <p:cNvPr id="6" name="Rectangle 5"/>
          <p:cNvSpPr/>
          <p:nvPr/>
        </p:nvSpPr>
        <p:spPr>
          <a:xfrm>
            <a:off x="214282" y="285728"/>
            <a:ext cx="2576346" cy="577850"/>
          </a:xfrm>
          <a:prstGeom prst="rect">
            <a:avLst/>
          </a:prstGeom>
        </p:spPr>
        <p:txBody>
          <a:bodyPr wrap="none">
            <a:spAutoFit/>
          </a:bodyPr>
          <a:lstStyle/>
          <a:p>
            <a:pPr>
              <a:lnSpc>
                <a:spcPct val="150000"/>
              </a:lnSpc>
              <a:buNone/>
            </a:pPr>
            <a:r>
              <a:rPr lang="fr-FR" sz="2400" b="1" dirty="0" smtClean="0">
                <a:solidFill>
                  <a:srgbClr val="FF0000"/>
                </a:solidFill>
                <a:latin typeface="Arial" pitchFamily="34" charset="0"/>
                <a:cs typeface="Arial" pitchFamily="34" charset="0"/>
              </a:rPr>
              <a:t>3.1.2.Indications</a:t>
            </a:r>
          </a:p>
        </p:txBody>
      </p:sp>
    </p:spTree>
    <p:extLst>
      <p:ext uri="{BB962C8B-B14F-4D97-AF65-F5344CB8AC3E}">
        <p14:creationId xmlns="" xmlns:p14="http://schemas.microsoft.com/office/powerpoint/2010/main" val="1515922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4325" y="1153320"/>
            <a:ext cx="8601076" cy="769441"/>
          </a:xfrm>
          <a:prstGeom prst="rect">
            <a:avLst/>
          </a:prstGeom>
        </p:spPr>
        <p:txBody>
          <a:bodyPr wrap="square">
            <a:spAutoFit/>
          </a:bodyPr>
          <a:lstStyle/>
          <a:p>
            <a:pPr algn="just"/>
            <a:endParaRPr lang="fr-FR" sz="2200" dirty="0" smtClean="0"/>
          </a:p>
          <a:p>
            <a:pPr algn="just"/>
            <a:r>
              <a:rPr lang="fr-FR" sz="2200" dirty="0" smtClean="0"/>
              <a:t> </a:t>
            </a:r>
          </a:p>
        </p:txBody>
      </p:sp>
      <p:sp>
        <p:nvSpPr>
          <p:cNvPr id="4" name="ZoneTexte 3"/>
          <p:cNvSpPr txBox="1"/>
          <p:nvPr/>
        </p:nvSpPr>
        <p:spPr>
          <a:xfrm>
            <a:off x="285720" y="1357298"/>
            <a:ext cx="8501122" cy="2554545"/>
          </a:xfrm>
          <a:prstGeom prst="rect">
            <a:avLst/>
          </a:prstGeom>
          <a:noFill/>
        </p:spPr>
        <p:txBody>
          <a:bodyPr wrap="square" rtlCol="0">
            <a:spAutoFit/>
          </a:bodyPr>
          <a:lstStyle/>
          <a:p>
            <a:pPr marL="342900" indent="-342900" algn="just">
              <a:buFont typeface="Courier New" charset="0"/>
              <a:buChar char="o"/>
            </a:pPr>
            <a:r>
              <a:rPr lang="fr-FR" sz="2000" dirty="0" smtClean="0">
                <a:latin typeface="Arial" pitchFamily="34" charset="0"/>
                <a:cs typeface="Arial" pitchFamily="34" charset="0"/>
              </a:rPr>
              <a:t>Traitement des lésions intra-osseuses vestibulaires ou linguales de profondeur moyenne (3-4mm) consécutives à une parodontite.</a:t>
            </a:r>
          </a:p>
          <a:p>
            <a:pPr marL="342900" indent="-342900" algn="just">
              <a:buFont typeface="Courier New" charset="0"/>
              <a:buChar char="o"/>
            </a:pPr>
            <a:endParaRPr lang="fr-FR" sz="2000" dirty="0" smtClean="0">
              <a:latin typeface="Arial" pitchFamily="34" charset="0"/>
              <a:cs typeface="Arial" pitchFamily="34" charset="0"/>
            </a:endParaRPr>
          </a:p>
          <a:p>
            <a:pPr marL="342900" indent="-342900" algn="just">
              <a:buFont typeface="Courier New" charset="0"/>
              <a:buChar char="o"/>
            </a:pPr>
            <a:r>
              <a:rPr lang="fr-FR" sz="2000" dirty="0" smtClean="0">
                <a:latin typeface="Arial" pitchFamily="34" charset="0"/>
                <a:cs typeface="Arial" pitchFamily="34" charset="0"/>
              </a:rPr>
              <a:t>Elimination des poches parodontales en combinaison avec un lambeau </a:t>
            </a:r>
            <a:r>
              <a:rPr lang="fr-FR" sz="2000" dirty="0" err="1" smtClean="0">
                <a:latin typeface="Arial" pitchFamily="34" charset="0"/>
                <a:cs typeface="Arial" pitchFamily="34" charset="0"/>
              </a:rPr>
              <a:t>apicalisé</a:t>
            </a:r>
            <a:r>
              <a:rPr lang="fr-FR" sz="2000" dirty="0" smtClean="0">
                <a:latin typeface="Arial" pitchFamily="34" charset="0"/>
                <a:cs typeface="Arial" pitchFamily="34" charset="0"/>
              </a:rPr>
              <a:t> et/ou désépaissi en palatin.</a:t>
            </a:r>
          </a:p>
          <a:p>
            <a:pPr marL="342900" indent="-342900" algn="just">
              <a:buFont typeface="Courier New" charset="0"/>
              <a:buChar char="o"/>
            </a:pPr>
            <a:endParaRPr lang="fr-FR" sz="2000" dirty="0" smtClean="0">
              <a:latin typeface="Arial" pitchFamily="34" charset="0"/>
              <a:cs typeface="Arial" pitchFamily="34" charset="0"/>
            </a:endParaRPr>
          </a:p>
          <a:p>
            <a:pPr marL="342900" indent="-342900" algn="just">
              <a:buFont typeface="Courier New" charset="0"/>
              <a:buChar char="o"/>
            </a:pPr>
            <a:r>
              <a:rPr lang="fr-FR" sz="2000" dirty="0" smtClean="0">
                <a:latin typeface="Arial" pitchFamily="34" charset="0"/>
                <a:cs typeface="Arial" pitchFamily="34" charset="0"/>
              </a:rPr>
              <a:t>Elimination des anomalies anatomiques osseuses telles que les </a:t>
            </a:r>
            <a:r>
              <a:rPr lang="fr-FR" sz="2000" dirty="0" err="1" smtClean="0">
                <a:latin typeface="Arial" pitchFamily="34" charset="0"/>
                <a:cs typeface="Arial" pitchFamily="34" charset="0"/>
              </a:rPr>
              <a:t>tori</a:t>
            </a:r>
            <a:r>
              <a:rPr lang="fr-FR" sz="2000" dirty="0" smtClean="0">
                <a:latin typeface="Arial" pitchFamily="34" charset="0"/>
                <a:cs typeface="Arial" pitchFamily="34" charset="0"/>
              </a:rPr>
              <a:t> ou les exostoses.</a:t>
            </a:r>
            <a:endParaRPr lang="fr-FR" sz="2000" dirty="0">
              <a:latin typeface="Arial" pitchFamily="34" charset="0"/>
              <a:cs typeface="Arial" pitchFamily="34" charset="0"/>
            </a:endParaRPr>
          </a:p>
        </p:txBody>
      </p:sp>
      <p:sp>
        <p:nvSpPr>
          <p:cNvPr id="10" name="ZoneTexte 9"/>
          <p:cNvSpPr txBox="1"/>
          <p:nvPr/>
        </p:nvSpPr>
        <p:spPr>
          <a:xfrm>
            <a:off x="714348" y="428604"/>
            <a:ext cx="6286544" cy="400110"/>
          </a:xfrm>
          <a:prstGeom prst="rect">
            <a:avLst/>
          </a:prstGeom>
          <a:noFill/>
        </p:spPr>
        <p:txBody>
          <a:bodyPr wrap="square" rtlCol="0">
            <a:spAutoFit/>
          </a:bodyPr>
          <a:lstStyle/>
          <a:p>
            <a:pPr algn="just"/>
            <a:r>
              <a:rPr lang="fr-FR" sz="2000" b="1" dirty="0" smtClean="0">
                <a:solidFill>
                  <a:srgbClr val="FF0000"/>
                </a:solidFill>
                <a:latin typeface="Arial" pitchFamily="34" charset="0"/>
                <a:cs typeface="Arial" pitchFamily="34" charset="0"/>
              </a:rPr>
              <a:t>Indications de l’</a:t>
            </a:r>
            <a:r>
              <a:rPr lang="fr-FR" sz="2000" b="1" dirty="0" err="1" smtClean="0">
                <a:solidFill>
                  <a:srgbClr val="FF0000"/>
                </a:solidFill>
                <a:latin typeface="Arial" pitchFamily="34" charset="0"/>
                <a:cs typeface="Arial" pitchFamily="34" charset="0"/>
              </a:rPr>
              <a:t>ostéoéctomie</a:t>
            </a:r>
            <a:endParaRPr lang="fr-FR" sz="20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8587656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4325" y="1153320"/>
            <a:ext cx="8601076" cy="769441"/>
          </a:xfrm>
          <a:prstGeom prst="rect">
            <a:avLst/>
          </a:prstGeom>
        </p:spPr>
        <p:txBody>
          <a:bodyPr wrap="square">
            <a:spAutoFit/>
          </a:bodyPr>
          <a:lstStyle/>
          <a:p>
            <a:pPr algn="just"/>
            <a:endParaRPr lang="fr-FR" sz="2200" dirty="0" smtClean="0"/>
          </a:p>
          <a:p>
            <a:pPr algn="just"/>
            <a:r>
              <a:rPr lang="fr-FR" sz="2200" dirty="0" smtClean="0"/>
              <a:t> </a:t>
            </a:r>
          </a:p>
        </p:txBody>
      </p:sp>
      <p:sp>
        <p:nvSpPr>
          <p:cNvPr id="4" name="ZoneTexte 3"/>
          <p:cNvSpPr txBox="1"/>
          <p:nvPr/>
        </p:nvSpPr>
        <p:spPr>
          <a:xfrm>
            <a:off x="428596" y="1857364"/>
            <a:ext cx="8270423" cy="4670509"/>
          </a:xfrm>
          <a:prstGeom prst="rect">
            <a:avLst/>
          </a:prstGeom>
          <a:noFill/>
        </p:spPr>
        <p:txBody>
          <a:bodyPr wrap="square" rtlCol="0">
            <a:spAutoFit/>
          </a:bodyPr>
          <a:lstStyle/>
          <a:p>
            <a:pPr marL="342900" indent="-342900">
              <a:lnSpc>
                <a:spcPct val="150000"/>
              </a:lnSpc>
              <a:buFont typeface="Courier New" charset="0"/>
              <a:buChar char="o"/>
            </a:pPr>
            <a:r>
              <a:rPr lang="fr-FR" sz="2000" dirty="0" smtClean="0">
                <a:latin typeface="Arial" pitchFamily="34" charset="0"/>
                <a:cs typeface="Arial" pitchFamily="34" charset="0"/>
              </a:rPr>
              <a:t>Etat général. </a:t>
            </a:r>
          </a:p>
          <a:p>
            <a:pPr marL="342900" indent="-342900">
              <a:lnSpc>
                <a:spcPct val="150000"/>
              </a:lnSpc>
              <a:buFont typeface="Courier New" charset="0"/>
              <a:buChar char="o"/>
            </a:pPr>
            <a:r>
              <a:rPr lang="fr-FR" sz="2000" dirty="0" smtClean="0">
                <a:latin typeface="Arial" pitchFamily="34" charset="0"/>
                <a:cs typeface="Arial" pitchFamily="34" charset="0"/>
              </a:rPr>
              <a:t>Indice carieux élevé. </a:t>
            </a:r>
          </a:p>
          <a:p>
            <a:pPr marL="342900" indent="-342900" algn="just">
              <a:lnSpc>
                <a:spcPct val="150000"/>
              </a:lnSpc>
              <a:buFont typeface="Courier New" charset="0"/>
              <a:buChar char="o"/>
            </a:pPr>
            <a:r>
              <a:rPr lang="fr-FR" sz="2000" dirty="0" smtClean="0">
                <a:latin typeface="Arial" pitchFamily="34" charset="0"/>
                <a:cs typeface="Arial" pitchFamily="34" charset="0"/>
              </a:rPr>
              <a:t>Facteurs anatomiques tels que la proximité des racines au sinus maxillaire ou la ligne oblique externe.</a:t>
            </a:r>
          </a:p>
          <a:p>
            <a:pPr marL="342900" indent="-342900">
              <a:lnSpc>
                <a:spcPct val="150000"/>
              </a:lnSpc>
              <a:buFont typeface="Courier New" charset="0"/>
              <a:buChar char="o"/>
            </a:pPr>
            <a:r>
              <a:rPr lang="fr-FR" sz="2000" dirty="0" smtClean="0">
                <a:latin typeface="Arial" pitchFamily="34" charset="0"/>
                <a:cs typeface="Arial" pitchFamily="34" charset="0"/>
              </a:rPr>
              <a:t>Alternative efficace de traitement</a:t>
            </a:r>
          </a:p>
          <a:p>
            <a:pPr marL="342900" indent="-342900">
              <a:lnSpc>
                <a:spcPct val="150000"/>
              </a:lnSpc>
              <a:buFont typeface="Courier New" charset="0"/>
              <a:buChar char="o"/>
            </a:pPr>
            <a:r>
              <a:rPr lang="fr-FR" sz="2000" dirty="0" smtClean="0">
                <a:latin typeface="Arial" pitchFamily="34" charset="0"/>
                <a:cs typeface="Arial" pitchFamily="34" charset="0"/>
              </a:rPr>
              <a:t>Parodontite avancée </a:t>
            </a:r>
          </a:p>
          <a:p>
            <a:pPr marL="342900" indent="-342900">
              <a:lnSpc>
                <a:spcPct val="150000"/>
              </a:lnSpc>
              <a:buFont typeface="Courier New" charset="0"/>
              <a:buChar char="o"/>
            </a:pPr>
            <a:r>
              <a:rPr lang="fr-FR" sz="2000" dirty="0" smtClean="0">
                <a:latin typeface="Arial" pitchFamily="34" charset="0"/>
                <a:cs typeface="Arial" pitchFamily="34" charset="0"/>
              </a:rPr>
              <a:t>Mobilité importante </a:t>
            </a:r>
          </a:p>
          <a:p>
            <a:pPr marL="342900" indent="-342900">
              <a:lnSpc>
                <a:spcPct val="150000"/>
              </a:lnSpc>
              <a:buFont typeface="Courier New" charset="0"/>
              <a:buChar char="o"/>
            </a:pPr>
            <a:r>
              <a:rPr lang="fr-FR" sz="2000" dirty="0" smtClean="0">
                <a:latin typeface="Arial" pitchFamily="34" charset="0"/>
                <a:cs typeface="Arial" pitchFamily="34" charset="0"/>
              </a:rPr>
              <a:t>Os </a:t>
            </a:r>
            <a:r>
              <a:rPr lang="fr-FR" sz="2000" dirty="0" err="1" smtClean="0">
                <a:latin typeface="Arial" pitchFamily="34" charset="0"/>
                <a:cs typeface="Arial" pitchFamily="34" charset="0"/>
              </a:rPr>
              <a:t>interproximal</a:t>
            </a:r>
            <a:r>
              <a:rPr lang="fr-FR" sz="2000" dirty="0" smtClean="0">
                <a:latin typeface="Arial" pitchFamily="34" charset="0"/>
                <a:cs typeface="Arial" pitchFamily="34" charset="0"/>
              </a:rPr>
              <a:t> fin</a:t>
            </a:r>
          </a:p>
          <a:p>
            <a:pPr marL="342900" indent="-342900">
              <a:lnSpc>
                <a:spcPct val="150000"/>
              </a:lnSpc>
              <a:buFont typeface="Courier New" charset="0"/>
              <a:buChar char="o"/>
            </a:pPr>
            <a:r>
              <a:rPr lang="fr-FR" sz="2000" dirty="0" smtClean="0">
                <a:latin typeface="Arial" pitchFamily="34" charset="0"/>
                <a:cs typeface="Arial" pitchFamily="34" charset="0"/>
              </a:rPr>
              <a:t>Secteur </a:t>
            </a:r>
            <a:r>
              <a:rPr lang="fr-FR" sz="2000" dirty="0" err="1" smtClean="0">
                <a:latin typeface="Arial" pitchFamily="34" charset="0"/>
                <a:cs typeface="Arial" pitchFamily="34" charset="0"/>
              </a:rPr>
              <a:t>esthetique</a:t>
            </a:r>
            <a:endParaRPr lang="fr-FR" sz="2000" dirty="0" smtClean="0">
              <a:latin typeface="Arial" pitchFamily="34" charset="0"/>
              <a:cs typeface="Arial" pitchFamily="34" charset="0"/>
            </a:endParaRPr>
          </a:p>
          <a:p>
            <a:pPr marL="342900" indent="-342900">
              <a:lnSpc>
                <a:spcPct val="150000"/>
              </a:lnSpc>
              <a:buFont typeface="Courier New" charset="0"/>
              <a:buChar char="o"/>
            </a:pPr>
            <a:r>
              <a:rPr lang="fr-FR" sz="2000" dirty="0" smtClean="0">
                <a:latin typeface="Arial" pitchFamily="34" charset="0"/>
                <a:cs typeface="Arial" pitchFamily="34" charset="0"/>
              </a:rPr>
              <a:t>Risque phonétique majeur</a:t>
            </a:r>
            <a:endParaRPr lang="fr-FR" sz="2000" dirty="0"/>
          </a:p>
        </p:txBody>
      </p:sp>
      <p:sp>
        <p:nvSpPr>
          <p:cNvPr id="10" name="ZoneTexte 9"/>
          <p:cNvSpPr txBox="1"/>
          <p:nvPr/>
        </p:nvSpPr>
        <p:spPr>
          <a:xfrm>
            <a:off x="500034" y="1285860"/>
            <a:ext cx="6357982" cy="400110"/>
          </a:xfrm>
          <a:prstGeom prst="rect">
            <a:avLst/>
          </a:prstGeom>
          <a:noFill/>
        </p:spPr>
        <p:txBody>
          <a:bodyPr wrap="square" rtlCol="0">
            <a:spAutoFit/>
          </a:bodyPr>
          <a:lstStyle/>
          <a:p>
            <a:pPr algn="just"/>
            <a:r>
              <a:rPr lang="fr-FR" sz="2000" b="1" dirty="0" err="1" smtClean="0">
                <a:solidFill>
                  <a:srgbClr val="FF0000"/>
                </a:solidFill>
                <a:latin typeface="Arial" pitchFamily="34" charset="0"/>
                <a:cs typeface="Arial" pitchFamily="34" charset="0"/>
              </a:rPr>
              <a:t>Contre-Indications</a:t>
            </a:r>
            <a:r>
              <a:rPr lang="fr-FR" sz="2000" b="1" dirty="0" smtClean="0">
                <a:solidFill>
                  <a:srgbClr val="FF0000"/>
                </a:solidFill>
                <a:latin typeface="Arial" pitchFamily="34" charset="0"/>
                <a:cs typeface="Arial" pitchFamily="34" charset="0"/>
              </a:rPr>
              <a:t> de l’ostéoplastie</a:t>
            </a:r>
            <a:endParaRPr lang="fr-FR" sz="2000" b="1" dirty="0">
              <a:solidFill>
                <a:srgbClr val="FF0000"/>
              </a:solidFill>
              <a:latin typeface="Arial" pitchFamily="34" charset="0"/>
              <a:cs typeface="Arial" pitchFamily="34" charset="0"/>
            </a:endParaRPr>
          </a:p>
        </p:txBody>
      </p:sp>
      <p:sp>
        <p:nvSpPr>
          <p:cNvPr id="5" name="Rectangle 4"/>
          <p:cNvSpPr/>
          <p:nvPr/>
        </p:nvSpPr>
        <p:spPr>
          <a:xfrm>
            <a:off x="500034" y="285728"/>
            <a:ext cx="3653564" cy="577850"/>
          </a:xfrm>
          <a:prstGeom prst="rect">
            <a:avLst/>
          </a:prstGeom>
        </p:spPr>
        <p:txBody>
          <a:bodyPr wrap="none">
            <a:spAutoFit/>
          </a:bodyPr>
          <a:lstStyle/>
          <a:p>
            <a:pPr>
              <a:lnSpc>
                <a:spcPct val="150000"/>
              </a:lnSpc>
              <a:buNone/>
            </a:pPr>
            <a:r>
              <a:rPr lang="fr-FR" sz="2400" b="1" dirty="0" smtClean="0">
                <a:solidFill>
                  <a:srgbClr val="FF0000"/>
                </a:solidFill>
                <a:latin typeface="Arial" pitchFamily="34" charset="0"/>
                <a:cs typeface="Arial" pitchFamily="34" charset="0"/>
              </a:rPr>
              <a:t>3.1.2.Contre indications</a:t>
            </a:r>
          </a:p>
        </p:txBody>
      </p:sp>
    </p:spTree>
    <p:extLst>
      <p:ext uri="{BB962C8B-B14F-4D97-AF65-F5344CB8AC3E}">
        <p14:creationId xmlns="" xmlns:p14="http://schemas.microsoft.com/office/powerpoint/2010/main" val="7937466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4325" y="1153320"/>
            <a:ext cx="8601076" cy="769441"/>
          </a:xfrm>
          <a:prstGeom prst="rect">
            <a:avLst/>
          </a:prstGeom>
        </p:spPr>
        <p:txBody>
          <a:bodyPr wrap="square">
            <a:spAutoFit/>
          </a:bodyPr>
          <a:lstStyle/>
          <a:p>
            <a:pPr algn="just"/>
            <a:endParaRPr lang="fr-FR" sz="2200" dirty="0" smtClean="0"/>
          </a:p>
          <a:p>
            <a:pPr algn="just"/>
            <a:r>
              <a:rPr lang="fr-FR" sz="2200" dirty="0" smtClean="0"/>
              <a:t> </a:t>
            </a:r>
          </a:p>
        </p:txBody>
      </p:sp>
      <p:sp>
        <p:nvSpPr>
          <p:cNvPr id="11" name="ZoneTexte 10"/>
          <p:cNvSpPr txBox="1"/>
          <p:nvPr/>
        </p:nvSpPr>
        <p:spPr>
          <a:xfrm>
            <a:off x="642910" y="1214422"/>
            <a:ext cx="7629525" cy="2554545"/>
          </a:xfrm>
          <a:prstGeom prst="rect">
            <a:avLst/>
          </a:prstGeom>
          <a:noFill/>
        </p:spPr>
        <p:txBody>
          <a:bodyPr wrap="square" rtlCol="0">
            <a:spAutoFit/>
          </a:bodyPr>
          <a:lstStyle/>
          <a:p>
            <a:pPr marL="342900" indent="-342900">
              <a:buFont typeface="Courier New" charset="0"/>
              <a:buChar char="o"/>
            </a:pPr>
            <a:r>
              <a:rPr lang="fr-FR" sz="2000" dirty="0" smtClean="0">
                <a:latin typeface="Arial" pitchFamily="34" charset="0"/>
                <a:cs typeface="Arial" pitchFamily="34" charset="0"/>
              </a:rPr>
              <a:t>Identiques à celles de l’ostéoplastie</a:t>
            </a:r>
          </a:p>
          <a:p>
            <a:pPr marL="342900" indent="-342900"/>
            <a:endParaRPr lang="fr-FR" sz="2000" dirty="0" smtClean="0">
              <a:latin typeface="Arial" pitchFamily="34" charset="0"/>
              <a:cs typeface="Arial" pitchFamily="34" charset="0"/>
            </a:endParaRPr>
          </a:p>
          <a:p>
            <a:pPr marL="342900" indent="-342900">
              <a:buFont typeface="Courier New" charset="0"/>
              <a:buChar char="o"/>
            </a:pPr>
            <a:r>
              <a:rPr lang="fr-FR" sz="2000" dirty="0" err="1" smtClean="0">
                <a:latin typeface="Arial" pitchFamily="34" charset="0"/>
                <a:cs typeface="Arial" pitchFamily="34" charset="0"/>
              </a:rPr>
              <a:t>Alveolyse</a:t>
            </a:r>
            <a:r>
              <a:rPr lang="fr-FR" sz="2000" dirty="0" smtClean="0">
                <a:latin typeface="Arial" pitchFamily="34" charset="0"/>
                <a:cs typeface="Arial" pitchFamily="34" charset="0"/>
              </a:rPr>
              <a:t> horizontale</a:t>
            </a:r>
          </a:p>
          <a:p>
            <a:pPr marL="342900" indent="-342900">
              <a:buFont typeface="Courier New" charset="0"/>
              <a:buChar char="o"/>
            </a:pPr>
            <a:endParaRPr lang="fr-FR" sz="2000" dirty="0" smtClean="0">
              <a:latin typeface="Arial" pitchFamily="34" charset="0"/>
              <a:cs typeface="Arial" pitchFamily="34" charset="0"/>
            </a:endParaRPr>
          </a:p>
          <a:p>
            <a:pPr marL="342900" indent="-342900">
              <a:buFont typeface="Courier New" charset="0"/>
              <a:buChar char="o"/>
            </a:pPr>
            <a:r>
              <a:rPr lang="fr-FR" sz="2000" dirty="0" smtClean="0">
                <a:latin typeface="Arial" pitchFamily="34" charset="0"/>
                <a:cs typeface="Arial" pitchFamily="34" charset="0"/>
              </a:rPr>
              <a:t>Rapport couronne/racine défavorable</a:t>
            </a:r>
          </a:p>
          <a:p>
            <a:pPr marL="342900" indent="-342900">
              <a:buFont typeface="Courier New" charset="0"/>
              <a:buChar char="o"/>
            </a:pPr>
            <a:endParaRPr lang="fr-FR" sz="2000" dirty="0" smtClean="0">
              <a:latin typeface="Arial" pitchFamily="34" charset="0"/>
              <a:cs typeface="Arial" pitchFamily="34" charset="0"/>
            </a:endParaRPr>
          </a:p>
          <a:p>
            <a:pPr marL="342900" indent="-342900">
              <a:buFont typeface="Courier New" charset="0"/>
              <a:buChar char="o"/>
            </a:pPr>
            <a:r>
              <a:rPr lang="fr-FR" sz="2000" dirty="0" smtClean="0">
                <a:latin typeface="Arial" pitchFamily="34" charset="0"/>
                <a:cs typeface="Arial" pitchFamily="34" charset="0"/>
              </a:rPr>
              <a:t>Défaut osseux très profond dont l’élimination conduit à une importante perte osseuse</a:t>
            </a:r>
            <a:endParaRPr lang="fr-FR" sz="2000" dirty="0">
              <a:latin typeface="Arial" pitchFamily="34" charset="0"/>
              <a:cs typeface="Arial" pitchFamily="34" charset="0"/>
            </a:endParaRPr>
          </a:p>
        </p:txBody>
      </p:sp>
      <p:sp>
        <p:nvSpPr>
          <p:cNvPr id="9" name="ZoneTexte 8"/>
          <p:cNvSpPr txBox="1"/>
          <p:nvPr/>
        </p:nvSpPr>
        <p:spPr>
          <a:xfrm>
            <a:off x="714348" y="428604"/>
            <a:ext cx="7429552" cy="400110"/>
          </a:xfrm>
          <a:prstGeom prst="rect">
            <a:avLst/>
          </a:prstGeom>
          <a:noFill/>
        </p:spPr>
        <p:txBody>
          <a:bodyPr wrap="square" rtlCol="0">
            <a:spAutoFit/>
          </a:bodyPr>
          <a:lstStyle/>
          <a:p>
            <a:pPr algn="just"/>
            <a:r>
              <a:rPr lang="fr-FR" sz="2000" b="1" dirty="0" err="1" smtClean="0">
                <a:solidFill>
                  <a:srgbClr val="FF0000"/>
                </a:solidFill>
                <a:latin typeface="Arial" pitchFamily="34" charset="0"/>
                <a:cs typeface="Arial" pitchFamily="34" charset="0"/>
              </a:rPr>
              <a:t>Contre-Indications</a:t>
            </a:r>
            <a:r>
              <a:rPr lang="fr-FR" sz="2000" b="1" dirty="0" smtClean="0">
                <a:solidFill>
                  <a:srgbClr val="FF0000"/>
                </a:solidFill>
                <a:latin typeface="Arial" pitchFamily="34" charset="0"/>
                <a:cs typeface="Arial" pitchFamily="34" charset="0"/>
              </a:rPr>
              <a:t> de l’</a:t>
            </a:r>
            <a:r>
              <a:rPr lang="fr-FR" sz="2000" b="1" dirty="0" err="1" smtClean="0">
                <a:solidFill>
                  <a:srgbClr val="FF0000"/>
                </a:solidFill>
                <a:latin typeface="Arial" pitchFamily="34" charset="0"/>
                <a:cs typeface="Arial" pitchFamily="34" charset="0"/>
              </a:rPr>
              <a:t>ostéoéctomie</a:t>
            </a:r>
            <a:endParaRPr lang="fr-FR" sz="20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1376238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714356"/>
            <a:ext cx="1928826" cy="428628"/>
          </a:xfrm>
        </p:spPr>
        <p:txBody>
          <a:bodyPr>
            <a:normAutofit fontScale="90000"/>
          </a:bodyPr>
          <a:lstStyle/>
          <a:p>
            <a:pPr algn="just"/>
            <a:r>
              <a:rPr lang="fr-FR" sz="2000" b="1" dirty="0" smtClean="0">
                <a:solidFill>
                  <a:srgbClr val="FF0000"/>
                </a:solidFill>
                <a:latin typeface="Arial" pitchFamily="34" charset="0"/>
                <a:cs typeface="Arial" pitchFamily="34" charset="0"/>
              </a:rPr>
              <a:t>3.1.3.Avantages</a:t>
            </a:r>
            <a:endParaRPr lang="fr-FR" sz="2000" b="1" i="1" dirty="0">
              <a:solidFill>
                <a:srgbClr val="FF0000"/>
              </a:solidFill>
              <a:latin typeface="Arial" pitchFamily="34" charset="0"/>
              <a:cs typeface="Arial" pitchFamily="34" charset="0"/>
            </a:endParaRPr>
          </a:p>
        </p:txBody>
      </p:sp>
      <p:sp>
        <p:nvSpPr>
          <p:cNvPr id="6" name="Rectangle 5"/>
          <p:cNvSpPr/>
          <p:nvPr/>
        </p:nvSpPr>
        <p:spPr>
          <a:xfrm>
            <a:off x="642910" y="1571612"/>
            <a:ext cx="7072362" cy="1477328"/>
          </a:xfrm>
          <a:prstGeom prst="rect">
            <a:avLst/>
          </a:prstGeom>
        </p:spPr>
        <p:txBody>
          <a:bodyPr wrap="square">
            <a:spAutoFit/>
          </a:bodyPr>
          <a:lstStyle/>
          <a:p>
            <a:pPr algn="just">
              <a:lnSpc>
                <a:spcPct val="150000"/>
              </a:lnSpc>
              <a:buFont typeface="Arial" pitchFamily="34" charset="0"/>
              <a:buChar char="•"/>
            </a:pPr>
            <a:r>
              <a:rPr lang="fr-FR" dirty="0" smtClean="0">
                <a:latin typeface="Arial" pitchFamily="34" charset="0"/>
                <a:cs typeface="Arial" pitchFamily="34" charset="0"/>
              </a:rPr>
              <a:t>Elimination prévisible de poche . </a:t>
            </a:r>
          </a:p>
          <a:p>
            <a:pPr algn="just">
              <a:lnSpc>
                <a:spcPct val="150000"/>
              </a:lnSpc>
              <a:buFont typeface="Arial" pitchFamily="34" charset="0"/>
              <a:buChar char="•"/>
            </a:pPr>
            <a:r>
              <a:rPr lang="fr-FR" dirty="0" smtClean="0">
                <a:latin typeface="Arial" pitchFamily="34" charset="0"/>
                <a:cs typeface="Arial" pitchFamily="34" charset="0"/>
              </a:rPr>
              <a:t>Mise en place d'architecture osseuse et gingivale physiologique .</a:t>
            </a:r>
          </a:p>
          <a:p>
            <a:pPr algn="just">
              <a:lnSpc>
                <a:spcPct val="200000"/>
              </a:lnSpc>
              <a:buFont typeface="Arial" pitchFamily="34" charset="0"/>
              <a:buChar char="•"/>
            </a:pPr>
            <a:r>
              <a:rPr lang="fr-FR" dirty="0" smtClean="0">
                <a:latin typeface="Arial" pitchFamily="34" charset="0"/>
                <a:cs typeface="Arial" pitchFamily="34" charset="0"/>
              </a:rPr>
              <a:t>Mise en place d'un environnement prothétique favorable. </a:t>
            </a:r>
            <a:endParaRPr lang="fr-FR"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85794"/>
            <a:ext cx="4014790" cy="631844"/>
          </a:xfrm>
        </p:spPr>
        <p:txBody>
          <a:bodyPr>
            <a:normAutofit/>
          </a:bodyPr>
          <a:lstStyle/>
          <a:p>
            <a:pPr algn="just"/>
            <a:r>
              <a:rPr lang="fr-FR" sz="2000" b="1" dirty="0" smtClean="0">
                <a:solidFill>
                  <a:srgbClr val="FF0000"/>
                </a:solidFill>
                <a:latin typeface="Arial" pitchFamily="34" charset="0"/>
                <a:cs typeface="Arial" pitchFamily="34" charset="0"/>
              </a:rPr>
              <a:t>3.1.4.Inconvénients</a:t>
            </a:r>
            <a:endParaRPr lang="fr-FR" sz="2000" b="1" dirty="0">
              <a:solidFill>
                <a:srgbClr val="FF0000"/>
              </a:solidFill>
              <a:latin typeface="Arial" pitchFamily="34" charset="0"/>
              <a:cs typeface="Arial" pitchFamily="34" charset="0"/>
            </a:endParaRPr>
          </a:p>
        </p:txBody>
      </p:sp>
      <p:sp>
        <p:nvSpPr>
          <p:cNvPr id="5" name="Rectangle 4"/>
          <p:cNvSpPr/>
          <p:nvPr/>
        </p:nvSpPr>
        <p:spPr>
          <a:xfrm>
            <a:off x="928662" y="1928590"/>
            <a:ext cx="7000924" cy="2585323"/>
          </a:xfrm>
          <a:prstGeom prst="rect">
            <a:avLst/>
          </a:prstGeom>
        </p:spPr>
        <p:txBody>
          <a:bodyPr wrap="square">
            <a:spAutoFit/>
          </a:bodyPr>
          <a:lstStyle/>
          <a:p>
            <a:pPr algn="just">
              <a:lnSpc>
                <a:spcPct val="150000"/>
              </a:lnSpc>
              <a:buFont typeface="Arial" pitchFamily="34" charset="0"/>
              <a:buChar char="•"/>
            </a:pPr>
            <a:r>
              <a:rPr lang="fr-FR" dirty="0" smtClean="0">
                <a:latin typeface="Arial" pitchFamily="34" charset="0"/>
                <a:cs typeface="Arial" pitchFamily="34" charset="0"/>
              </a:rPr>
              <a:t>Perte d'attache supplémentaire .</a:t>
            </a:r>
          </a:p>
          <a:p>
            <a:pPr algn="just">
              <a:lnSpc>
                <a:spcPct val="150000"/>
              </a:lnSpc>
              <a:buFont typeface="Arial" pitchFamily="34" charset="0"/>
              <a:buChar char="•"/>
            </a:pPr>
            <a:r>
              <a:rPr lang="fr-FR" dirty="0" smtClean="0">
                <a:latin typeface="Arial" pitchFamily="34" charset="0"/>
                <a:cs typeface="Arial" pitchFamily="34" charset="0"/>
              </a:rPr>
              <a:t>Compromis esthétique.</a:t>
            </a:r>
          </a:p>
          <a:p>
            <a:pPr algn="just">
              <a:lnSpc>
                <a:spcPct val="150000"/>
              </a:lnSpc>
              <a:buFont typeface="Arial" pitchFamily="34" charset="0"/>
              <a:buChar char="•"/>
            </a:pPr>
            <a:r>
              <a:rPr lang="fr-FR" dirty="0" smtClean="0">
                <a:latin typeface="Arial" pitchFamily="34" charset="0"/>
                <a:cs typeface="Arial" pitchFamily="34" charset="0"/>
              </a:rPr>
              <a:t>Récession, hypersensibilité.</a:t>
            </a:r>
          </a:p>
          <a:p>
            <a:pPr algn="just">
              <a:lnSpc>
                <a:spcPct val="150000"/>
              </a:lnSpc>
              <a:buFont typeface="Arial" pitchFamily="34" charset="0"/>
              <a:buChar char="•"/>
            </a:pPr>
            <a:r>
              <a:rPr lang="fr-FR" dirty="0" smtClean="0">
                <a:latin typeface="Arial" pitchFamily="34" charset="0"/>
                <a:cs typeface="Arial" pitchFamily="34" charset="0"/>
              </a:rPr>
              <a:t>Réduit l’os de soutien de la dent.</a:t>
            </a:r>
          </a:p>
          <a:p>
            <a:pPr algn="just">
              <a:lnSpc>
                <a:spcPct val="150000"/>
              </a:lnSpc>
              <a:buFont typeface="Arial" pitchFamily="34" charset="0"/>
              <a:buChar char="•"/>
            </a:pPr>
            <a:r>
              <a:rPr lang="fr-FR" dirty="0" smtClean="0">
                <a:latin typeface="Arial" pitchFamily="34" charset="0"/>
                <a:cs typeface="Arial" pitchFamily="34" charset="0"/>
              </a:rPr>
              <a:t>Enlève l'os qui peut être nécessaire si des implants sont désirés.</a:t>
            </a:r>
          </a:p>
          <a:p>
            <a:pPr algn="just">
              <a:lnSpc>
                <a:spcPct val="150000"/>
              </a:lnSpc>
              <a:buFont typeface="Arial" pitchFamily="34" charset="0"/>
              <a:buChar char="•"/>
            </a:pPr>
            <a:r>
              <a:rPr lang="fr-FR" dirty="0" smtClean="0">
                <a:latin typeface="Arial" pitchFamily="34" charset="0"/>
                <a:cs typeface="Arial" pitchFamily="34" charset="0"/>
              </a:rPr>
              <a:t>Risque important de caries radiculaires.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714356"/>
            <a:ext cx="7772400" cy="428644"/>
          </a:xfrm>
        </p:spPr>
        <p:txBody>
          <a:bodyPr>
            <a:normAutofit fontScale="90000"/>
          </a:bodyPr>
          <a:lstStyle/>
          <a:p>
            <a:pPr algn="ctr"/>
            <a:r>
              <a:rPr lang="fr-FR" sz="2700" b="1" dirty="0" smtClean="0">
                <a:solidFill>
                  <a:srgbClr val="FF0000"/>
                </a:solidFill>
                <a:latin typeface="Arial" pitchFamily="34" charset="0"/>
                <a:cs typeface="Arial" pitchFamily="34" charset="0"/>
              </a:rPr>
              <a:t>3.1.5.Te</a:t>
            </a:r>
            <a:r>
              <a:rPr lang="fr-FR" sz="2400" b="1" dirty="0" smtClean="0">
                <a:solidFill>
                  <a:srgbClr val="FF0000"/>
                </a:solidFill>
                <a:latin typeface="Arial" pitchFamily="34" charset="0"/>
                <a:cs typeface="Arial" pitchFamily="34" charset="0"/>
              </a:rPr>
              <a:t>chnique chirurgicale</a:t>
            </a:r>
            <a:endParaRPr lang="fr-FR" sz="2400" dirty="0">
              <a:solidFill>
                <a:srgbClr val="FF0000"/>
              </a:solidFill>
              <a:latin typeface="Arial" pitchFamily="34" charset="0"/>
              <a:cs typeface="Arial" pitchFamily="34" charset="0"/>
            </a:endParaRPr>
          </a:p>
        </p:txBody>
      </p:sp>
      <p:sp>
        <p:nvSpPr>
          <p:cNvPr id="3" name="Espace réservé du contenu 2"/>
          <p:cNvSpPr>
            <a:spLocks noGrp="1"/>
          </p:cNvSpPr>
          <p:nvPr>
            <p:ph sz="quarter" idx="1"/>
          </p:nvPr>
        </p:nvSpPr>
        <p:spPr>
          <a:xfrm>
            <a:off x="285720" y="1447800"/>
            <a:ext cx="8401080" cy="4572000"/>
          </a:xfrm>
        </p:spPr>
        <p:txBody>
          <a:bodyPr>
            <a:normAutofit fontScale="92500" lnSpcReduction="10000"/>
          </a:bodyPr>
          <a:lstStyle/>
          <a:p>
            <a:pPr algn="just">
              <a:buFont typeface="Wingdings" pitchFamily="2" charset="2"/>
              <a:buChar char="Ø"/>
            </a:pPr>
            <a:r>
              <a:rPr lang="fr-FR" sz="2400" dirty="0" smtClean="0">
                <a:latin typeface="Arial" pitchFamily="34" charset="0"/>
                <a:cs typeface="Arial" pitchFamily="34" charset="0"/>
              </a:rPr>
              <a:t>Comme pour toute intervention de chirurgie parodontale, une séquence de thérapeutique étiologique est nécessaire, elle aura pour objectif de réduire ou d’éliminer l’inflammation. </a:t>
            </a:r>
          </a:p>
          <a:p>
            <a:pPr algn="just">
              <a:buFont typeface="Wingdings" pitchFamily="2" charset="2"/>
              <a:buChar char="Ø"/>
            </a:pPr>
            <a:endParaRPr lang="fr-FR" sz="2400" dirty="0" smtClean="0">
              <a:latin typeface="Arial" pitchFamily="34" charset="0"/>
              <a:cs typeface="Arial" pitchFamily="34" charset="0"/>
            </a:endParaRPr>
          </a:p>
          <a:p>
            <a:pPr algn="just">
              <a:buFont typeface="Wingdings" pitchFamily="2" charset="2"/>
              <a:buChar char="Ø"/>
            </a:pPr>
            <a:r>
              <a:rPr lang="fr-FR" sz="2400" dirty="0" smtClean="0">
                <a:latin typeface="Arial" pitchFamily="34" charset="0"/>
                <a:cs typeface="Arial" pitchFamily="34" charset="0"/>
              </a:rPr>
              <a:t>Une réévaluation de cette thérapeutique permettra d’une part de vérifier l’efficacité des manœuvres d’hygiène effectuées par le patient et, d’autre part, d’apprécier le potentiel de cicatrisation des tissus. </a:t>
            </a:r>
          </a:p>
          <a:p>
            <a:pPr algn="just">
              <a:buFont typeface="Wingdings" pitchFamily="2" charset="2"/>
              <a:buChar char="Ø"/>
            </a:pPr>
            <a:endParaRPr lang="fr-FR" sz="2400" dirty="0" smtClean="0">
              <a:latin typeface="Arial" pitchFamily="34" charset="0"/>
              <a:cs typeface="Arial" pitchFamily="34" charset="0"/>
            </a:endParaRPr>
          </a:p>
          <a:p>
            <a:pPr algn="just">
              <a:buFont typeface="Wingdings" pitchFamily="2" charset="2"/>
              <a:buChar char="Ø"/>
            </a:pPr>
            <a:r>
              <a:rPr lang="fr-FR" sz="2400" dirty="0" smtClean="0">
                <a:latin typeface="Arial" pitchFamily="34" charset="0"/>
                <a:cs typeface="Arial" pitchFamily="34" charset="0"/>
              </a:rPr>
              <a:t>Enfin la réduction de l’inflammation permettra d’intervenir dans de bonnes conditions (réduction du saignement </a:t>
            </a:r>
            <a:r>
              <a:rPr lang="fr-FR" sz="2400" dirty="0" err="1" smtClean="0">
                <a:latin typeface="Arial" pitchFamily="34" charset="0"/>
                <a:cs typeface="Arial" pitchFamily="34" charset="0"/>
              </a:rPr>
              <a:t>peropératoire</a:t>
            </a:r>
            <a:r>
              <a:rPr lang="fr-FR" sz="2400" dirty="0" smtClean="0">
                <a:latin typeface="Arial" pitchFamily="34" charset="0"/>
                <a:cs typeface="Arial" pitchFamily="34" charset="0"/>
              </a:rPr>
              <a:t>, meilleure manipulation des tissus qui seront plus fermes avec diminution des douleurs postopératoires). </a:t>
            </a:r>
          </a:p>
          <a:p>
            <a:pPr>
              <a:buNone/>
            </a:pPr>
            <a:endParaRPr lang="fr-FR"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428604"/>
            <a:ext cx="8643998" cy="6215106"/>
          </a:xfrm>
        </p:spPr>
        <p:txBody>
          <a:bodyPr>
            <a:normAutofit fontScale="92500" lnSpcReduction="20000"/>
          </a:bodyPr>
          <a:lstStyle/>
          <a:p>
            <a:pPr>
              <a:lnSpc>
                <a:spcPct val="150000"/>
              </a:lnSpc>
              <a:buNone/>
            </a:pPr>
            <a:r>
              <a:rPr lang="fr-FR" sz="2400" dirty="0" smtClean="0">
                <a:effectLst>
                  <a:outerShdw blurRad="38100" dist="38100" dir="2700000" algn="tl">
                    <a:srgbClr val="000000">
                      <a:alpha val="43137"/>
                    </a:srgbClr>
                  </a:outerShdw>
                </a:effectLst>
                <a:latin typeface="Arial" pitchFamily="34" charset="0"/>
                <a:cs typeface="Arial" pitchFamily="34" charset="0"/>
              </a:rPr>
              <a:t>LA CHIRURGIE OSSEUSE </a:t>
            </a:r>
          </a:p>
          <a:p>
            <a:pPr>
              <a:lnSpc>
                <a:spcPct val="150000"/>
              </a:lnSpc>
              <a:buNone/>
            </a:pPr>
            <a:r>
              <a:rPr lang="fr-FR" sz="2400" dirty="0" smtClean="0">
                <a:latin typeface="Arial" pitchFamily="34" charset="0"/>
                <a:cs typeface="Arial" pitchFamily="34" charset="0"/>
              </a:rPr>
              <a:t>Introduction </a:t>
            </a:r>
          </a:p>
          <a:p>
            <a:pPr>
              <a:lnSpc>
                <a:spcPct val="150000"/>
              </a:lnSpc>
              <a:buNone/>
            </a:pPr>
            <a:r>
              <a:rPr lang="fr-FR" sz="2800" dirty="0" smtClean="0">
                <a:latin typeface="Calibri" pitchFamily="34" charset="0"/>
                <a:cs typeface="Calibri" pitchFamily="34" charset="0"/>
              </a:rPr>
              <a:t>1.Définition</a:t>
            </a:r>
          </a:p>
          <a:p>
            <a:pPr>
              <a:lnSpc>
                <a:spcPct val="150000"/>
              </a:lnSpc>
              <a:buNone/>
            </a:pPr>
            <a:r>
              <a:rPr lang="fr-FR" sz="2800" dirty="0" smtClean="0">
                <a:latin typeface="Calibri" pitchFamily="34" charset="0"/>
                <a:cs typeface="Calibri" pitchFamily="34" charset="0"/>
              </a:rPr>
              <a:t>2.Buts</a:t>
            </a:r>
          </a:p>
          <a:p>
            <a:pPr>
              <a:lnSpc>
                <a:spcPct val="150000"/>
              </a:lnSpc>
              <a:buNone/>
            </a:pPr>
            <a:r>
              <a:rPr lang="fr-FR" sz="2800" dirty="0" smtClean="0">
                <a:latin typeface="Calibri" pitchFamily="34" charset="0"/>
                <a:cs typeface="Calibri" pitchFamily="34" charset="0"/>
              </a:rPr>
              <a:t>3.Classification</a:t>
            </a:r>
          </a:p>
          <a:p>
            <a:pPr>
              <a:lnSpc>
                <a:spcPct val="150000"/>
              </a:lnSpc>
              <a:buNone/>
            </a:pPr>
            <a:r>
              <a:rPr lang="fr-FR" sz="2800" dirty="0" smtClean="0">
                <a:latin typeface="Calibri" pitchFamily="34" charset="0"/>
                <a:cs typeface="Calibri" pitchFamily="34" charset="0"/>
              </a:rPr>
              <a:t>3.1 La chirurgie osseuse </a:t>
            </a:r>
            <a:r>
              <a:rPr lang="fr-FR" sz="2800" dirty="0" err="1" smtClean="0">
                <a:latin typeface="Calibri" pitchFamily="34" charset="0"/>
                <a:cs typeface="Calibri" pitchFamily="34" charset="0"/>
              </a:rPr>
              <a:t>resectrice</a:t>
            </a:r>
            <a:r>
              <a:rPr lang="fr-FR" sz="2800" dirty="0" smtClean="0">
                <a:latin typeface="Calibri" pitchFamily="34" charset="0"/>
                <a:cs typeface="Calibri" pitchFamily="34" charset="0"/>
              </a:rPr>
              <a:t> "soustractive" 3.1.1.Justification et objectifs</a:t>
            </a:r>
          </a:p>
          <a:p>
            <a:pPr>
              <a:buNone/>
            </a:pPr>
            <a:r>
              <a:rPr lang="fr-FR" sz="2800" dirty="0" smtClean="0">
                <a:latin typeface="Calibri" pitchFamily="34" charset="0"/>
                <a:cs typeface="Calibri" pitchFamily="34" charset="0"/>
              </a:rPr>
              <a:t>    3.1.2.Indication</a:t>
            </a:r>
          </a:p>
          <a:p>
            <a:pPr>
              <a:buNone/>
            </a:pPr>
            <a:r>
              <a:rPr lang="fr-FR" sz="2800" dirty="0" smtClean="0">
                <a:latin typeface="Calibri" pitchFamily="34" charset="0"/>
                <a:cs typeface="Calibri" pitchFamily="34" charset="0"/>
              </a:rPr>
              <a:t>    3.1.2.Contre indication</a:t>
            </a:r>
          </a:p>
          <a:p>
            <a:pPr>
              <a:buNone/>
            </a:pPr>
            <a:r>
              <a:rPr lang="fr-FR" sz="2800" dirty="0" smtClean="0">
                <a:latin typeface="Calibri" pitchFamily="34" charset="0"/>
                <a:cs typeface="Calibri" pitchFamily="34" charset="0"/>
              </a:rPr>
              <a:t>    3.1.3.Avantage</a:t>
            </a:r>
          </a:p>
          <a:p>
            <a:pPr>
              <a:buNone/>
            </a:pPr>
            <a:r>
              <a:rPr lang="fr-FR" sz="2800" dirty="0" smtClean="0">
                <a:latin typeface="Calibri" pitchFamily="34" charset="0"/>
                <a:cs typeface="Calibri" pitchFamily="34" charset="0"/>
              </a:rPr>
              <a:t>    3.1.4.Inconvénients</a:t>
            </a:r>
          </a:p>
          <a:p>
            <a:pPr>
              <a:buNone/>
            </a:pPr>
            <a:r>
              <a:rPr lang="fr-FR" sz="2800" dirty="0" smtClean="0">
                <a:latin typeface="Calibri" pitchFamily="34" charset="0"/>
                <a:cs typeface="Calibri" pitchFamily="34" charset="0"/>
              </a:rPr>
              <a:t>    3.1.5.Technique chirurgicale</a:t>
            </a:r>
            <a:endParaRPr lang="fr-FR" sz="28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85728"/>
            <a:ext cx="2871782" cy="631844"/>
          </a:xfrm>
        </p:spPr>
        <p:txBody>
          <a:bodyPr>
            <a:normAutofit fontScale="90000"/>
          </a:bodyPr>
          <a:lstStyle/>
          <a:p>
            <a:pPr algn="ctr"/>
            <a:r>
              <a:rPr lang="fr-FR" sz="3600" b="1" dirty="0" smtClean="0">
                <a:solidFill>
                  <a:srgbClr val="FF0000"/>
                </a:solidFill>
                <a:latin typeface="Centaur" pitchFamily="18" charset="0"/>
              </a:rPr>
              <a:t>Instrumentation:</a:t>
            </a:r>
            <a:endParaRPr lang="fr-FR" dirty="0">
              <a:solidFill>
                <a:srgbClr val="FF0000"/>
              </a:solidFill>
            </a:endParaRPr>
          </a:p>
        </p:txBody>
      </p:sp>
      <p:sp>
        <p:nvSpPr>
          <p:cNvPr id="3" name="Espace réservé du contenu 2"/>
          <p:cNvSpPr>
            <a:spLocks noGrp="1"/>
          </p:cNvSpPr>
          <p:nvPr>
            <p:ph sz="quarter" idx="1"/>
          </p:nvPr>
        </p:nvSpPr>
        <p:spPr>
          <a:xfrm>
            <a:off x="214282" y="1214422"/>
            <a:ext cx="4572032" cy="5429288"/>
          </a:xfrm>
        </p:spPr>
        <p:txBody>
          <a:bodyPr>
            <a:normAutofit/>
          </a:bodyPr>
          <a:lstStyle/>
          <a:p>
            <a:pPr marL="0" indent="0">
              <a:lnSpc>
                <a:spcPct val="150000"/>
              </a:lnSpc>
              <a:buNone/>
            </a:pPr>
            <a:r>
              <a:rPr lang="fr-FR" sz="1800" dirty="0" smtClean="0">
                <a:latin typeface="Arial" pitchFamily="34" charset="0"/>
                <a:cs typeface="Arial" pitchFamily="34" charset="0"/>
              </a:rPr>
              <a:t>-Pince à os : Friedman, Blumenthal. </a:t>
            </a:r>
          </a:p>
          <a:p>
            <a:pPr marL="0" indent="0">
              <a:lnSpc>
                <a:spcPct val="150000"/>
              </a:lnSpc>
              <a:buNone/>
            </a:pPr>
            <a:r>
              <a:rPr lang="fr-FR" sz="1800" dirty="0" smtClean="0">
                <a:latin typeface="Arial" pitchFamily="34" charset="0"/>
                <a:cs typeface="Arial" pitchFamily="34" charset="0"/>
              </a:rPr>
              <a:t>-Limes inter proximales </a:t>
            </a:r>
          </a:p>
          <a:p>
            <a:pPr marL="0" indent="0">
              <a:lnSpc>
                <a:spcPct val="150000"/>
              </a:lnSpc>
              <a:buNone/>
            </a:pPr>
            <a:r>
              <a:rPr lang="fr-FR" sz="1800" dirty="0" smtClean="0">
                <a:latin typeface="Arial" pitchFamily="34" charset="0"/>
                <a:cs typeface="Arial" pitchFamily="34" charset="0"/>
              </a:rPr>
              <a:t>-Ciseaux à os d’</a:t>
            </a:r>
            <a:r>
              <a:rPr lang="fr-FR" sz="1800" dirty="0" err="1" smtClean="0">
                <a:latin typeface="Arial" pitchFamily="34" charset="0"/>
                <a:cs typeface="Arial" pitchFamily="34" charset="0"/>
              </a:rPr>
              <a:t>Oschenbein</a:t>
            </a:r>
            <a:r>
              <a:rPr lang="fr-FR" sz="1800" dirty="0" smtClean="0">
                <a:latin typeface="Arial" pitchFamily="34" charset="0"/>
                <a:cs typeface="Arial" pitchFamily="34" charset="0"/>
              </a:rPr>
              <a:t>. </a:t>
            </a:r>
          </a:p>
          <a:p>
            <a:pPr marL="0" indent="0">
              <a:lnSpc>
                <a:spcPct val="150000"/>
              </a:lnSpc>
              <a:buNone/>
            </a:pPr>
            <a:r>
              <a:rPr lang="fr-FR" sz="1800" dirty="0" smtClean="0">
                <a:latin typeface="Arial" pitchFamily="34" charset="0"/>
                <a:cs typeface="Arial" pitchFamily="34" charset="0"/>
              </a:rPr>
              <a:t>-Fraises, en carbure de tungstène, </a:t>
            </a:r>
          </a:p>
          <a:p>
            <a:pPr>
              <a:buNone/>
            </a:pPr>
            <a:r>
              <a:rPr lang="fr-FR" sz="1800" dirty="0" smtClean="0">
                <a:latin typeface="Arial" pitchFamily="34" charset="0"/>
                <a:cs typeface="Arial" pitchFamily="34" charset="0"/>
              </a:rPr>
              <a:t>Diamantées.</a:t>
            </a:r>
            <a:endParaRPr lang="fr-FR" sz="1800" dirty="0">
              <a:latin typeface="Arial" pitchFamily="34" charset="0"/>
              <a:cs typeface="Arial" pitchFamily="34" charset="0"/>
            </a:endParaRPr>
          </a:p>
        </p:txBody>
      </p:sp>
      <p:pic>
        <p:nvPicPr>
          <p:cNvPr id="4" name="Image 3"/>
          <p:cNvPicPr>
            <a:picLocks noChangeAspect="1"/>
          </p:cNvPicPr>
          <p:nvPr/>
        </p:nvPicPr>
        <p:blipFill>
          <a:blip r:embed="rId2"/>
          <a:stretch>
            <a:fillRect/>
          </a:stretch>
        </p:blipFill>
        <p:spPr>
          <a:xfrm>
            <a:off x="4786315" y="1142985"/>
            <a:ext cx="1228448" cy="1285883"/>
          </a:xfrm>
          <a:prstGeom prst="rect">
            <a:avLst/>
          </a:prstGeom>
        </p:spPr>
      </p:pic>
      <p:pic>
        <p:nvPicPr>
          <p:cNvPr id="5" name="Image 4"/>
          <p:cNvPicPr>
            <a:picLocks noChangeAspect="1"/>
          </p:cNvPicPr>
          <p:nvPr/>
        </p:nvPicPr>
        <p:blipFill>
          <a:blip r:embed="rId3"/>
          <a:stretch>
            <a:fillRect/>
          </a:stretch>
        </p:blipFill>
        <p:spPr>
          <a:xfrm>
            <a:off x="6215074" y="1142984"/>
            <a:ext cx="1363367" cy="1357322"/>
          </a:xfrm>
          <a:prstGeom prst="rect">
            <a:avLst/>
          </a:prstGeom>
        </p:spPr>
      </p:pic>
      <p:pic>
        <p:nvPicPr>
          <p:cNvPr id="6" name="Image 5"/>
          <p:cNvPicPr>
            <a:picLocks noChangeAspect="1"/>
          </p:cNvPicPr>
          <p:nvPr/>
        </p:nvPicPr>
        <p:blipFill>
          <a:blip r:embed="rId4"/>
          <a:stretch>
            <a:fillRect/>
          </a:stretch>
        </p:blipFill>
        <p:spPr>
          <a:xfrm>
            <a:off x="7786710" y="571480"/>
            <a:ext cx="1024240" cy="3381375"/>
          </a:xfrm>
          <a:prstGeom prst="rect">
            <a:avLst/>
          </a:prstGeom>
        </p:spPr>
      </p:pic>
      <p:pic>
        <p:nvPicPr>
          <p:cNvPr id="7" name="Image 6"/>
          <p:cNvPicPr/>
          <p:nvPr/>
        </p:nvPicPr>
        <p:blipFill>
          <a:blip r:embed="rId5"/>
          <a:stretch>
            <a:fillRect/>
          </a:stretch>
        </p:blipFill>
        <p:spPr>
          <a:xfrm>
            <a:off x="4929190" y="2714620"/>
            <a:ext cx="2687271" cy="1785950"/>
          </a:xfrm>
          <a:prstGeom prst="rect">
            <a:avLst/>
          </a:prstGeom>
          <a:ln>
            <a:solidFill>
              <a:schemeClr val="bg1"/>
            </a:solid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357166"/>
            <a:ext cx="3286148" cy="500082"/>
          </a:xfrm>
        </p:spPr>
        <p:txBody>
          <a:bodyPr>
            <a:normAutofit fontScale="90000"/>
          </a:bodyPr>
          <a:lstStyle/>
          <a:p>
            <a:pPr algn="ctr"/>
            <a:r>
              <a:rPr lang="fr-FR" sz="2400" b="1" u="sng" dirty="0" smtClean="0">
                <a:solidFill>
                  <a:schemeClr val="tx1"/>
                </a:solidFill>
                <a:latin typeface="Arial" pitchFamily="34" charset="0"/>
                <a:cs typeface="Arial" pitchFamily="34" charset="0"/>
              </a:rPr>
              <a:t>Le temps opératoire</a:t>
            </a:r>
            <a:endParaRPr lang="fr-FR" sz="2400" u="sng" dirty="0">
              <a:solidFill>
                <a:schemeClr val="tx1"/>
              </a:solidFill>
              <a:latin typeface="Arial" pitchFamily="34" charset="0"/>
              <a:cs typeface="Arial" pitchFamily="34"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24" y="3571876"/>
            <a:ext cx="5224851" cy="2801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929322" y="5786454"/>
            <a:ext cx="259723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dirty="0">
                <a:latin typeface="Times New Roman" panose="02020603050405020304" pitchFamily="18" charset="0"/>
                <a:ea typeface="Calibri" panose="020F0502020204030204" pitchFamily="34" charset="0"/>
              </a:rPr>
              <a:t>HERBET, F.W. </a:t>
            </a:r>
            <a:r>
              <a:rPr lang="fr-FR" sz="1600" i="1" dirty="0">
                <a:latin typeface="Times New Roman" panose="02020603050405020304" pitchFamily="18" charset="0"/>
                <a:ea typeface="Calibri" panose="020F0502020204030204" pitchFamily="34" charset="0"/>
              </a:rPr>
              <a:t>L’atlas de parodontologie</a:t>
            </a:r>
            <a:r>
              <a:rPr lang="fr-FR" sz="1600" dirty="0">
                <a:latin typeface="Times New Roman" panose="02020603050405020304" pitchFamily="18" charset="0"/>
                <a:ea typeface="Calibri" panose="020F0502020204030204" pitchFamily="34" charset="0"/>
              </a:rPr>
              <a:t>.  3</a:t>
            </a:r>
            <a:r>
              <a:rPr lang="fr-FR" sz="1600" baseline="30000" dirty="0">
                <a:latin typeface="Times New Roman" panose="02020603050405020304" pitchFamily="18" charset="0"/>
                <a:ea typeface="Calibri" panose="020F0502020204030204" pitchFamily="34" charset="0"/>
              </a:rPr>
              <a:t>ème</a:t>
            </a:r>
            <a:r>
              <a:rPr lang="fr-FR" sz="1600" dirty="0">
                <a:latin typeface="Times New Roman" panose="02020603050405020304" pitchFamily="18" charset="0"/>
                <a:ea typeface="Calibri" panose="020F0502020204030204" pitchFamily="34" charset="0"/>
              </a:rPr>
              <a:t> édition.  </a:t>
            </a:r>
            <a:r>
              <a:rPr lang="en-US" sz="1600" dirty="0">
                <a:latin typeface="Times New Roman" panose="02020603050405020304" pitchFamily="18" charset="0"/>
                <a:ea typeface="Calibri" panose="020F0502020204030204" pitchFamily="34" charset="0"/>
              </a:rPr>
              <a:t>Paris: MASSON, 2004.529p. </a:t>
            </a:r>
            <a:endParaRPr lang="en-US" sz="1600" dirty="0"/>
          </a:p>
        </p:txBody>
      </p:sp>
      <p:sp>
        <p:nvSpPr>
          <p:cNvPr id="9" name="Rectangle 8"/>
          <p:cNvSpPr/>
          <p:nvPr/>
        </p:nvSpPr>
        <p:spPr>
          <a:xfrm>
            <a:off x="428596" y="928670"/>
            <a:ext cx="7929618" cy="2169825"/>
          </a:xfrm>
          <a:prstGeom prst="rect">
            <a:avLst/>
          </a:prstGeom>
        </p:spPr>
        <p:txBody>
          <a:bodyPr wrap="square">
            <a:spAutoFit/>
          </a:bodyPr>
          <a:lstStyle/>
          <a:p>
            <a:pPr algn="just">
              <a:lnSpc>
                <a:spcPct val="150000"/>
              </a:lnSpc>
            </a:pPr>
            <a:r>
              <a:rPr lang="fr-FR" dirty="0" smtClean="0">
                <a:latin typeface="Arial" pitchFamily="34" charset="0"/>
                <a:cs typeface="Arial" pitchFamily="34" charset="0"/>
              </a:rPr>
              <a:t>-</a:t>
            </a:r>
            <a:r>
              <a:rPr lang="fr-FR" b="1" dirty="0" smtClean="0">
                <a:latin typeface="Arial" pitchFamily="34" charset="0"/>
                <a:cs typeface="Arial" pitchFamily="34" charset="0"/>
              </a:rPr>
              <a:t>Anesthésie : </a:t>
            </a:r>
            <a:r>
              <a:rPr lang="fr-FR" dirty="0" smtClean="0">
                <a:latin typeface="Arial" pitchFamily="34" charset="0"/>
                <a:cs typeface="Arial" pitchFamily="34" charset="0"/>
              </a:rPr>
              <a:t>anesthésie locale est donnée à la zone sélectionnée.</a:t>
            </a:r>
          </a:p>
          <a:p>
            <a:pPr algn="just">
              <a:lnSpc>
                <a:spcPct val="150000"/>
              </a:lnSpc>
            </a:pPr>
            <a:r>
              <a:rPr lang="fr-FR" b="1" dirty="0" smtClean="0">
                <a:latin typeface="Arial" pitchFamily="34" charset="0"/>
                <a:cs typeface="Arial" pitchFamily="34" charset="0"/>
              </a:rPr>
              <a:t>-</a:t>
            </a:r>
            <a:r>
              <a:rPr lang="fr-FR" b="1" dirty="0" err="1" smtClean="0">
                <a:latin typeface="Arial" pitchFamily="34" charset="0"/>
                <a:cs typeface="Arial" pitchFamily="34" charset="0"/>
              </a:rPr>
              <a:t>Réclinaison</a:t>
            </a:r>
            <a:r>
              <a:rPr lang="fr-FR" b="1" dirty="0" smtClean="0">
                <a:latin typeface="Arial" pitchFamily="34" charset="0"/>
                <a:cs typeface="Arial" pitchFamily="34" charset="0"/>
              </a:rPr>
              <a:t> du lambeau </a:t>
            </a:r>
            <a:r>
              <a:rPr lang="fr-FR" b="1" dirty="0" err="1" smtClean="0">
                <a:latin typeface="Arial" pitchFamily="34" charset="0"/>
                <a:cs typeface="Arial" pitchFamily="34" charset="0"/>
              </a:rPr>
              <a:t>muco</a:t>
            </a:r>
            <a:r>
              <a:rPr lang="fr-FR" b="1" dirty="0" smtClean="0">
                <a:latin typeface="Arial" pitchFamily="34" charset="0"/>
                <a:cs typeface="Arial" pitchFamily="34" charset="0"/>
              </a:rPr>
              <a:t>-</a:t>
            </a:r>
            <a:r>
              <a:rPr lang="fr-FR" b="1" dirty="0" err="1" smtClean="0">
                <a:latin typeface="Arial" pitchFamily="34" charset="0"/>
                <a:cs typeface="Arial" pitchFamily="34" charset="0"/>
              </a:rPr>
              <a:t>périosté</a:t>
            </a:r>
            <a:r>
              <a:rPr lang="fr-FR" b="1" dirty="0" smtClean="0">
                <a:latin typeface="Arial" pitchFamily="34" charset="0"/>
                <a:cs typeface="Arial" pitchFamily="34" charset="0"/>
              </a:rPr>
              <a:t>(lambeau </a:t>
            </a:r>
            <a:r>
              <a:rPr lang="fr-FR" b="1" dirty="0" err="1" smtClean="0">
                <a:latin typeface="Arial" pitchFamily="34" charset="0"/>
                <a:cs typeface="Arial" pitchFamily="34" charset="0"/>
              </a:rPr>
              <a:t>repositioné</a:t>
            </a:r>
            <a:r>
              <a:rPr lang="fr-FR" b="1" dirty="0" smtClean="0">
                <a:latin typeface="Arial" pitchFamily="34" charset="0"/>
                <a:cs typeface="Arial" pitchFamily="34" charset="0"/>
              </a:rPr>
              <a:t> </a:t>
            </a:r>
            <a:r>
              <a:rPr lang="fr-FR" b="1" dirty="0" err="1" smtClean="0">
                <a:latin typeface="Arial" pitchFamily="34" charset="0"/>
                <a:cs typeface="Arial" pitchFamily="34" charset="0"/>
              </a:rPr>
              <a:t>apicalement</a:t>
            </a:r>
            <a:r>
              <a:rPr lang="fr-FR" b="1" dirty="0" smtClean="0">
                <a:latin typeface="Arial" pitchFamily="34" charset="0"/>
                <a:cs typeface="Arial" pitchFamily="34" charset="0"/>
              </a:rPr>
              <a:t>) : </a:t>
            </a:r>
            <a:r>
              <a:rPr lang="fr-FR" dirty="0" smtClean="0">
                <a:latin typeface="Arial" pitchFamily="34" charset="0"/>
                <a:cs typeface="Arial" pitchFamily="34" charset="0"/>
              </a:rPr>
              <a:t>Une incision para - marginal ou intra-</a:t>
            </a:r>
            <a:r>
              <a:rPr lang="fr-FR" dirty="0" err="1" smtClean="0">
                <a:latin typeface="Arial" pitchFamily="34" charset="0"/>
                <a:cs typeface="Arial" pitchFamily="34" charset="0"/>
              </a:rPr>
              <a:t>sulculaire</a:t>
            </a:r>
            <a:r>
              <a:rPr lang="fr-FR" dirty="0" smtClean="0">
                <a:latin typeface="Arial" pitchFamily="34" charset="0"/>
                <a:cs typeface="Arial" pitchFamily="34" charset="0"/>
              </a:rPr>
              <a:t> à l'aide d'une lame 15 ou 15C est effectuée en fonction des caractéristiques des tissus mous</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7422" y="3357562"/>
            <a:ext cx="3984959" cy="2612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57158" y="428604"/>
            <a:ext cx="8001056" cy="2534027"/>
          </a:xfrm>
          <a:prstGeom prst="rect">
            <a:avLst/>
          </a:prstGeom>
        </p:spPr>
        <p:txBody>
          <a:bodyPr wrap="square">
            <a:spAutoFit/>
          </a:bodyPr>
          <a:lstStyle/>
          <a:p>
            <a:pPr algn="just">
              <a:lnSpc>
                <a:spcPct val="150000"/>
              </a:lnSpc>
              <a:buNone/>
            </a:pPr>
            <a:r>
              <a:rPr lang="fr-FR" dirty="0" smtClean="0">
                <a:latin typeface="Arial" pitchFamily="34" charset="0"/>
                <a:cs typeface="Arial" pitchFamily="34" charset="0"/>
              </a:rPr>
              <a:t>Des incisions de décharge peuvent être nécessaires pour obtenir une meilleure visibilité chirurgicale ou de positionner facilement le lambeau à la fin de la chirurgie.   Incisions verticales doivent toujours être effectuées au-delà de la ligne </a:t>
            </a:r>
            <a:r>
              <a:rPr lang="fr-FR" dirty="0" err="1" smtClean="0">
                <a:latin typeface="Arial" pitchFamily="34" charset="0"/>
                <a:cs typeface="Arial" pitchFamily="34" charset="0"/>
              </a:rPr>
              <a:t>muco</a:t>
            </a:r>
            <a:r>
              <a:rPr lang="fr-FR" dirty="0" smtClean="0">
                <a:latin typeface="Arial" pitchFamily="34" charset="0"/>
                <a:cs typeface="Arial" pitchFamily="34" charset="0"/>
              </a:rPr>
              <a:t>- gingivale vestibulaire et linguale, tandis que l'aspect palatin devrait être étendue assez loin pour permettre la mobilisation du lambeau.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2" y="2714620"/>
            <a:ext cx="3627306" cy="2483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e 4"/>
          <p:cNvPicPr>
            <a:picLocks noChangeAspect="1"/>
          </p:cNvPicPr>
          <p:nvPr/>
        </p:nvPicPr>
        <p:blipFill>
          <a:blip r:embed="rId3"/>
          <a:stretch>
            <a:fillRect/>
          </a:stretch>
        </p:blipFill>
        <p:spPr>
          <a:xfrm>
            <a:off x="714348" y="3071810"/>
            <a:ext cx="2828925" cy="1838325"/>
          </a:xfrm>
          <a:prstGeom prst="rect">
            <a:avLst/>
          </a:prstGeom>
        </p:spPr>
      </p:pic>
      <p:sp>
        <p:nvSpPr>
          <p:cNvPr id="9" name="Rectangle 8"/>
          <p:cNvSpPr/>
          <p:nvPr/>
        </p:nvSpPr>
        <p:spPr>
          <a:xfrm>
            <a:off x="428596" y="357166"/>
            <a:ext cx="8286808" cy="1881990"/>
          </a:xfrm>
          <a:prstGeom prst="rect">
            <a:avLst/>
          </a:prstGeom>
        </p:spPr>
        <p:txBody>
          <a:bodyPr wrap="square">
            <a:spAutoFit/>
          </a:bodyPr>
          <a:lstStyle/>
          <a:p>
            <a:pPr algn="just">
              <a:lnSpc>
                <a:spcPct val="150000"/>
              </a:lnSpc>
              <a:buNone/>
            </a:pPr>
            <a:r>
              <a:rPr lang="fr-FR" sz="2000" dirty="0" smtClean="0">
                <a:latin typeface="Arial" pitchFamily="34" charset="0"/>
                <a:cs typeface="Arial" pitchFamily="34" charset="0"/>
              </a:rPr>
              <a:t>Le tissu de granulation est éliminé à l'aide de curettes fines. Les surfaces des racines sont nettoyées et lissées de manière minutieuse et systématique. La zone de travail est régulièrement rincer avec du sérum physiologique.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480"/>
            <a:ext cx="8229600" cy="2714644"/>
          </a:xfrm>
        </p:spPr>
        <p:txBody>
          <a:bodyPr>
            <a:normAutofit fontScale="90000"/>
          </a:bodyPr>
          <a:lstStyle/>
          <a:p>
            <a:r>
              <a:rPr lang="fr-FR" sz="2400" dirty="0" smtClean="0">
                <a:solidFill>
                  <a:srgbClr val="FF0000"/>
                </a:solidFill>
                <a:latin typeface="Arial" pitchFamily="34" charset="0"/>
                <a:cs typeface="Arial" pitchFamily="34" charset="0"/>
              </a:rPr>
              <a:t>Technique de résection osseuse est réalisée en quatre étapes :</a:t>
            </a:r>
            <a:br>
              <a:rPr lang="fr-FR" sz="2400" dirty="0" smtClean="0">
                <a:solidFill>
                  <a:srgbClr val="FF0000"/>
                </a:solidFill>
                <a:latin typeface="Arial" pitchFamily="34" charset="0"/>
                <a:cs typeface="Arial" pitchFamily="34" charset="0"/>
              </a:rPr>
            </a:br>
            <a:r>
              <a:rPr lang="fr-FR" sz="2400" dirty="0" smtClean="0">
                <a:solidFill>
                  <a:srgbClr val="FF0000"/>
                </a:solidFill>
                <a:latin typeface="Arial" pitchFamily="34" charset="0"/>
                <a:cs typeface="Arial" pitchFamily="34" charset="0"/>
              </a:rPr>
              <a:t/>
            </a:r>
            <a:br>
              <a:rPr lang="fr-FR" sz="2400" dirty="0" smtClean="0">
                <a:solidFill>
                  <a:srgbClr val="FF0000"/>
                </a:solidFill>
                <a:latin typeface="Arial" pitchFamily="34" charset="0"/>
                <a:cs typeface="Arial" pitchFamily="34" charset="0"/>
              </a:rPr>
            </a:br>
            <a:r>
              <a:rPr lang="fr-FR" sz="2400" dirty="0" smtClean="0">
                <a:solidFill>
                  <a:schemeClr val="tx1"/>
                </a:solidFill>
                <a:latin typeface="Arial" pitchFamily="34" charset="0"/>
                <a:cs typeface="Arial" pitchFamily="34" charset="0"/>
              </a:rPr>
              <a:t>Ces étapes ne sont pas toutes indispensables dans chaque cas mais leur réalisation dans l’ordre indiqué est nécessaire pour accomplir la procédure de remodelage de même que pour minimiser l’élimination d’os. </a:t>
            </a:r>
            <a:br>
              <a:rPr lang="fr-FR" sz="2400" dirty="0" smtClean="0">
                <a:solidFill>
                  <a:schemeClr val="tx1"/>
                </a:solidFill>
                <a:latin typeface="Arial" pitchFamily="34" charset="0"/>
                <a:cs typeface="Arial" pitchFamily="34" charset="0"/>
              </a:rPr>
            </a:br>
            <a:endParaRPr lang="fr-FR" sz="24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786314" y="2285992"/>
            <a:ext cx="2905125" cy="2419350"/>
          </a:xfrm>
          <a:prstGeom prst="rect">
            <a:avLst/>
          </a:prstGeom>
        </p:spPr>
      </p:pic>
      <p:pic>
        <p:nvPicPr>
          <p:cNvPr id="5" name="Image 4"/>
          <p:cNvPicPr>
            <a:picLocks noChangeAspect="1"/>
          </p:cNvPicPr>
          <p:nvPr/>
        </p:nvPicPr>
        <p:blipFill>
          <a:blip r:embed="rId3"/>
          <a:stretch>
            <a:fillRect/>
          </a:stretch>
        </p:blipFill>
        <p:spPr>
          <a:xfrm>
            <a:off x="571472" y="2428868"/>
            <a:ext cx="3143272" cy="1738648"/>
          </a:xfrm>
          <a:prstGeom prst="rect">
            <a:avLst/>
          </a:prstGeom>
        </p:spPr>
      </p:pic>
      <p:sp>
        <p:nvSpPr>
          <p:cNvPr id="8" name="Rectangle 7"/>
          <p:cNvSpPr/>
          <p:nvPr/>
        </p:nvSpPr>
        <p:spPr>
          <a:xfrm>
            <a:off x="428596" y="500042"/>
            <a:ext cx="8358246" cy="1477328"/>
          </a:xfrm>
          <a:prstGeom prst="rect">
            <a:avLst/>
          </a:prstGeom>
        </p:spPr>
        <p:txBody>
          <a:bodyPr wrap="square">
            <a:spAutoFit/>
          </a:bodyPr>
          <a:lstStyle/>
          <a:p>
            <a:pPr>
              <a:buNone/>
            </a:pPr>
            <a:r>
              <a:rPr lang="fr-FR" u="sng" dirty="0" smtClean="0">
                <a:solidFill>
                  <a:srgbClr val="C00000"/>
                </a:solidFill>
                <a:latin typeface="Arial" pitchFamily="34" charset="0"/>
                <a:cs typeface="Arial" pitchFamily="34" charset="0"/>
              </a:rPr>
              <a:t>1/</a:t>
            </a:r>
            <a:r>
              <a:rPr lang="fr-FR" u="sng" dirty="0" err="1" smtClean="0">
                <a:solidFill>
                  <a:srgbClr val="C00000"/>
                </a:solidFill>
                <a:latin typeface="Arial" pitchFamily="34" charset="0"/>
                <a:cs typeface="Arial" pitchFamily="34" charset="0"/>
              </a:rPr>
              <a:t>Tunnellisation</a:t>
            </a:r>
            <a:r>
              <a:rPr lang="fr-FR" u="sng" dirty="0" smtClean="0">
                <a:solidFill>
                  <a:srgbClr val="C00000"/>
                </a:solidFill>
                <a:latin typeface="Arial" pitchFamily="34" charset="0"/>
                <a:cs typeface="Arial" pitchFamily="34" charset="0"/>
              </a:rPr>
              <a:t> verticale :</a:t>
            </a:r>
            <a:endParaRPr lang="fr-FR" dirty="0" smtClean="0">
              <a:latin typeface="Arial" pitchFamily="34" charset="0"/>
              <a:cs typeface="Arial" pitchFamily="34" charset="0"/>
            </a:endParaRPr>
          </a:p>
          <a:p>
            <a:pPr>
              <a:buNone/>
            </a:pPr>
            <a:r>
              <a:rPr lang="fr-FR" dirty="0" smtClean="0">
                <a:latin typeface="Arial" pitchFamily="34" charset="0"/>
                <a:cs typeface="Arial" pitchFamily="34" charset="0"/>
              </a:rPr>
              <a:t>Il s'agit de la première étape de la chirurgie osseuse </a:t>
            </a:r>
            <a:r>
              <a:rPr lang="fr-FR" dirty="0" err="1" smtClean="0">
                <a:latin typeface="Arial" pitchFamily="34" charset="0"/>
                <a:cs typeface="Arial" pitchFamily="34" charset="0"/>
              </a:rPr>
              <a:t>resectrice</a:t>
            </a:r>
            <a:r>
              <a:rPr lang="fr-FR" dirty="0" smtClean="0">
                <a:latin typeface="Arial" pitchFamily="34" charset="0"/>
                <a:cs typeface="Arial" pitchFamily="34" charset="0"/>
              </a:rPr>
              <a:t> conçu pour réduire l'épaisseur du procès alvéolaire, fournir une proéminence relative aux zones radiculaires des dents et pour assurer la continuité de la surface </a:t>
            </a:r>
            <a:r>
              <a:rPr lang="fr-FR" dirty="0" err="1" smtClean="0">
                <a:latin typeface="Arial" pitchFamily="34" charset="0"/>
                <a:cs typeface="Arial" pitchFamily="34" charset="0"/>
              </a:rPr>
              <a:t>interdentaire</a:t>
            </a:r>
            <a:r>
              <a:rPr lang="fr-FR" dirty="0" smtClean="0">
                <a:latin typeface="Arial" pitchFamily="34" charset="0"/>
                <a:cs typeface="Arial" pitchFamily="34" charset="0"/>
              </a:rPr>
              <a:t> à la surface radiculaire.</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42910" y="3857628"/>
            <a:ext cx="2828925" cy="2009103"/>
          </a:xfrm>
          <a:prstGeom prst="rect">
            <a:avLst/>
          </a:prstGeom>
        </p:spPr>
      </p:pic>
      <p:pic>
        <p:nvPicPr>
          <p:cNvPr id="5" name="Image 4"/>
          <p:cNvPicPr>
            <a:picLocks noChangeAspect="1"/>
          </p:cNvPicPr>
          <p:nvPr/>
        </p:nvPicPr>
        <p:blipFill>
          <a:blip r:embed="rId4"/>
          <a:stretch>
            <a:fillRect/>
          </a:stretch>
        </p:blipFill>
        <p:spPr>
          <a:xfrm>
            <a:off x="3714744" y="3857628"/>
            <a:ext cx="2828925" cy="1910098"/>
          </a:xfrm>
          <a:prstGeom prst="rect">
            <a:avLst/>
          </a:prstGeom>
        </p:spPr>
      </p:pic>
      <p:sp>
        <p:nvSpPr>
          <p:cNvPr id="8" name="Rectangle 7"/>
          <p:cNvSpPr/>
          <p:nvPr/>
        </p:nvSpPr>
        <p:spPr>
          <a:xfrm>
            <a:off x="357158" y="500042"/>
            <a:ext cx="8429684" cy="2862322"/>
          </a:xfrm>
          <a:prstGeom prst="rect">
            <a:avLst/>
          </a:prstGeom>
        </p:spPr>
        <p:txBody>
          <a:bodyPr wrap="square">
            <a:spAutoFit/>
          </a:bodyPr>
          <a:lstStyle/>
          <a:p>
            <a:pPr algn="just">
              <a:lnSpc>
                <a:spcPct val="150000"/>
              </a:lnSpc>
              <a:buNone/>
            </a:pPr>
            <a:r>
              <a:rPr lang="fr-FR" sz="2000" dirty="0" smtClean="0">
                <a:latin typeface="Arial" pitchFamily="34" charset="0"/>
                <a:cs typeface="Arial" pitchFamily="34" charset="0"/>
              </a:rPr>
              <a:t>Elle est réalisée à l’aide d’instruments rotatifs tels que des fraises rondes en carbure de tungstène ou diamantées. Un refroidissement à l'aide d'une pulvérisation de solution saline stérile est nécessaire pour que la température de l'os ne soit pas augmentée au-delà de 47°C. Elle est contre-indiquée dans les zones à proximité radiculaire ou de procès alvéolaire mince.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429124" y="3143248"/>
            <a:ext cx="2967574" cy="2286000"/>
          </a:xfrm>
          <a:prstGeom prst="rect">
            <a:avLst/>
          </a:prstGeom>
        </p:spPr>
      </p:pic>
      <p:pic>
        <p:nvPicPr>
          <p:cNvPr id="5" name="Image 4"/>
          <p:cNvPicPr>
            <a:picLocks noChangeAspect="1"/>
          </p:cNvPicPr>
          <p:nvPr/>
        </p:nvPicPr>
        <p:blipFill>
          <a:blip r:embed="rId4"/>
          <a:stretch>
            <a:fillRect/>
          </a:stretch>
        </p:blipFill>
        <p:spPr>
          <a:xfrm>
            <a:off x="857224" y="3429000"/>
            <a:ext cx="3020497" cy="2073499"/>
          </a:xfrm>
          <a:prstGeom prst="rect">
            <a:avLst/>
          </a:prstGeom>
        </p:spPr>
      </p:pic>
      <p:sp>
        <p:nvSpPr>
          <p:cNvPr id="8" name="Rectangle 7"/>
          <p:cNvSpPr/>
          <p:nvPr/>
        </p:nvSpPr>
        <p:spPr>
          <a:xfrm>
            <a:off x="428596" y="571480"/>
            <a:ext cx="8429684" cy="2585323"/>
          </a:xfrm>
          <a:prstGeom prst="rect">
            <a:avLst/>
          </a:prstGeom>
        </p:spPr>
        <p:txBody>
          <a:bodyPr wrap="square">
            <a:spAutoFit/>
          </a:bodyPr>
          <a:lstStyle/>
          <a:p>
            <a:pPr algn="just">
              <a:lnSpc>
                <a:spcPct val="150000"/>
              </a:lnSpc>
              <a:buNone/>
            </a:pPr>
            <a:r>
              <a:rPr lang="fr-FR" u="sng" dirty="0" smtClean="0">
                <a:solidFill>
                  <a:srgbClr val="C00000"/>
                </a:solidFill>
                <a:latin typeface="Arial" pitchFamily="34" charset="0"/>
                <a:cs typeface="Arial" pitchFamily="34" charset="0"/>
              </a:rPr>
              <a:t>2/Jonction radiculaire:</a:t>
            </a:r>
            <a:endParaRPr lang="fr-FR" u="sng" dirty="0" smtClean="0">
              <a:latin typeface="Arial" pitchFamily="34" charset="0"/>
              <a:cs typeface="Arial" pitchFamily="34" charset="0"/>
            </a:endParaRPr>
          </a:p>
          <a:p>
            <a:pPr algn="just">
              <a:lnSpc>
                <a:spcPct val="150000"/>
              </a:lnSpc>
              <a:buNone/>
            </a:pPr>
            <a:r>
              <a:rPr lang="fr-FR" dirty="0" smtClean="0">
                <a:latin typeface="Arial" pitchFamily="34" charset="0"/>
                <a:cs typeface="Arial" pitchFamily="34" charset="0"/>
              </a:rPr>
              <a:t>est une extension de la </a:t>
            </a:r>
            <a:r>
              <a:rPr lang="fr-FR" dirty="0" err="1" smtClean="0">
                <a:latin typeface="Arial" pitchFamily="34" charset="0"/>
                <a:cs typeface="Arial" pitchFamily="34" charset="0"/>
              </a:rPr>
              <a:t>tunnellisation</a:t>
            </a:r>
            <a:r>
              <a:rPr lang="fr-FR" dirty="0" smtClean="0">
                <a:latin typeface="Arial" pitchFamily="34" charset="0"/>
                <a:cs typeface="Arial" pitchFamily="34" charset="0"/>
              </a:rPr>
              <a:t> verticale. C’est de façon conceptuelle une tentative pour remodeler l'os sur toute la surface radiculaire (surface lisse et homogène) pour une bonne adaptation du lambeau. Elle est indiquée où des rebords épais présents sur la surface radiculaire, alors qu'elle est contre indiquée où l’os radiculaire est mince ou </a:t>
            </a:r>
            <a:r>
              <a:rPr lang="fr-FR" dirty="0" err="1" smtClean="0">
                <a:latin typeface="Arial" pitchFamily="34" charset="0"/>
                <a:cs typeface="Arial" pitchFamily="34" charset="0"/>
              </a:rPr>
              <a:t>fenestré</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26" y="357166"/>
            <a:ext cx="8501154" cy="3571900"/>
          </a:xfrm>
        </p:spPr>
        <p:txBody>
          <a:bodyPr>
            <a:normAutofit/>
          </a:bodyPr>
          <a:lstStyle/>
          <a:p>
            <a:pPr algn="just">
              <a:lnSpc>
                <a:spcPct val="150000"/>
              </a:lnSpc>
              <a:buNone/>
            </a:pPr>
            <a:r>
              <a:rPr lang="fr-FR" sz="2200" dirty="0" smtClean="0">
                <a:latin typeface="Arial" pitchFamily="34" charset="0"/>
                <a:cs typeface="Arial" pitchFamily="34" charset="0"/>
              </a:rPr>
              <a:t>La </a:t>
            </a:r>
            <a:r>
              <a:rPr lang="fr-FR" sz="2200" dirty="0" err="1" smtClean="0">
                <a:latin typeface="Arial" pitchFamily="34" charset="0"/>
                <a:cs typeface="Arial" pitchFamily="34" charset="0"/>
              </a:rPr>
              <a:t>tunnellisation</a:t>
            </a:r>
            <a:r>
              <a:rPr lang="fr-FR" sz="2200" dirty="0" smtClean="0">
                <a:latin typeface="Arial" pitchFamily="34" charset="0"/>
                <a:cs typeface="Arial" pitchFamily="34" charset="0"/>
              </a:rPr>
              <a:t> verticale et la jonction radiculaire sont des techniques purement </a:t>
            </a:r>
            <a:r>
              <a:rPr lang="fr-FR" sz="2200" dirty="0" err="1" smtClean="0">
                <a:latin typeface="Arial" pitchFamily="34" charset="0"/>
                <a:cs typeface="Arial" pitchFamily="34" charset="0"/>
              </a:rPr>
              <a:t>ostéoplastiques</a:t>
            </a:r>
            <a:r>
              <a:rPr lang="fr-FR" sz="2200" dirty="0" smtClean="0">
                <a:latin typeface="Arial" pitchFamily="34" charset="0"/>
                <a:cs typeface="Arial" pitchFamily="34" charset="0"/>
              </a:rPr>
              <a:t>. Elles peuvent être utilisées pour le traitement de :</a:t>
            </a:r>
          </a:p>
          <a:p>
            <a:pPr marL="800100" lvl="2" indent="0" algn="just">
              <a:lnSpc>
                <a:spcPct val="150000"/>
              </a:lnSpc>
              <a:buNone/>
            </a:pPr>
            <a:r>
              <a:rPr lang="fr-FR" sz="2200" dirty="0" smtClean="0">
                <a:latin typeface="Arial" pitchFamily="34" charset="0"/>
                <a:cs typeface="Arial" pitchFamily="34" charset="0"/>
              </a:rPr>
              <a:t>-Rebords osseux épais sur la surface radiculaire. </a:t>
            </a:r>
          </a:p>
          <a:p>
            <a:pPr marL="800100" lvl="2" indent="0" algn="just">
              <a:lnSpc>
                <a:spcPct val="150000"/>
              </a:lnSpc>
              <a:buNone/>
            </a:pPr>
            <a:r>
              <a:rPr lang="fr-FR" sz="2200" dirty="0" smtClean="0">
                <a:latin typeface="Arial" pitchFamily="34" charset="0"/>
                <a:cs typeface="Arial" pitchFamily="34" charset="0"/>
              </a:rPr>
              <a:t>-</a:t>
            </a:r>
            <a:r>
              <a:rPr lang="fr-FR" sz="2200" dirty="0" err="1" smtClean="0">
                <a:latin typeface="Arial" pitchFamily="34" charset="0"/>
                <a:cs typeface="Arial" pitchFamily="34" charset="0"/>
              </a:rPr>
              <a:t>Furcation</a:t>
            </a:r>
            <a:r>
              <a:rPr lang="fr-FR" sz="2200" dirty="0" smtClean="0">
                <a:latin typeface="Arial" pitchFamily="34" charset="0"/>
                <a:cs typeface="Arial" pitchFamily="34" charset="0"/>
              </a:rPr>
              <a:t> de Classe I et début de classe II.</a:t>
            </a:r>
          </a:p>
          <a:p>
            <a:pPr marL="800100" lvl="2" indent="0" algn="just">
              <a:lnSpc>
                <a:spcPct val="150000"/>
              </a:lnSpc>
              <a:buNone/>
            </a:pPr>
            <a:r>
              <a:rPr lang="fr-FR" sz="2200" dirty="0" smtClean="0">
                <a:latin typeface="Arial" pitchFamily="34" charset="0"/>
                <a:cs typeface="Arial" pitchFamily="34" charset="0"/>
              </a:rPr>
              <a:t>-Cratères peu profonds </a:t>
            </a:r>
            <a:endParaRPr lang="fr-FR"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357686" y="1928802"/>
            <a:ext cx="2957869" cy="2258095"/>
          </a:xfrm>
          <a:prstGeom prst="rect">
            <a:avLst/>
          </a:prstGeom>
        </p:spPr>
      </p:pic>
      <p:pic>
        <p:nvPicPr>
          <p:cNvPr id="6" name="Image 5"/>
          <p:cNvPicPr>
            <a:picLocks noChangeAspect="1"/>
          </p:cNvPicPr>
          <p:nvPr/>
        </p:nvPicPr>
        <p:blipFill>
          <a:blip r:embed="rId4"/>
          <a:stretch>
            <a:fillRect/>
          </a:stretch>
        </p:blipFill>
        <p:spPr>
          <a:xfrm>
            <a:off x="642910" y="1714488"/>
            <a:ext cx="2638425" cy="2018361"/>
          </a:xfrm>
          <a:prstGeom prst="rect">
            <a:avLst/>
          </a:prstGeom>
        </p:spPr>
      </p:pic>
      <p:sp>
        <p:nvSpPr>
          <p:cNvPr id="8" name="Rectangle 7"/>
          <p:cNvSpPr/>
          <p:nvPr/>
        </p:nvSpPr>
        <p:spPr>
          <a:xfrm>
            <a:off x="357158" y="500042"/>
            <a:ext cx="8358246" cy="923330"/>
          </a:xfrm>
          <a:prstGeom prst="rect">
            <a:avLst/>
          </a:prstGeom>
        </p:spPr>
        <p:txBody>
          <a:bodyPr wrap="square">
            <a:spAutoFit/>
          </a:bodyPr>
          <a:lstStyle/>
          <a:p>
            <a:pPr algn="just">
              <a:buNone/>
            </a:pPr>
            <a:r>
              <a:rPr lang="fr-FR" u="sng" dirty="0" smtClean="0">
                <a:solidFill>
                  <a:srgbClr val="C00000"/>
                </a:solidFill>
                <a:latin typeface="Arial" pitchFamily="34" charset="0"/>
                <a:cs typeface="Arial" pitchFamily="34" charset="0"/>
              </a:rPr>
              <a:t>3/Aplanissement de l’os </a:t>
            </a:r>
            <a:r>
              <a:rPr lang="fr-FR" u="sng" dirty="0" err="1" smtClean="0">
                <a:solidFill>
                  <a:srgbClr val="C00000"/>
                </a:solidFill>
                <a:latin typeface="Arial" pitchFamily="34" charset="0"/>
                <a:cs typeface="Arial" pitchFamily="34" charset="0"/>
              </a:rPr>
              <a:t>interproximal</a:t>
            </a:r>
            <a:r>
              <a:rPr lang="fr-FR" u="sng" dirty="0" smtClean="0">
                <a:solidFill>
                  <a:srgbClr val="C00000"/>
                </a:solidFill>
                <a:latin typeface="Arial" pitchFamily="34" charset="0"/>
                <a:cs typeface="Arial" pitchFamily="34" charset="0"/>
              </a:rPr>
              <a:t>:</a:t>
            </a:r>
            <a:endParaRPr lang="fr-FR" u="sng" dirty="0" smtClean="0">
              <a:latin typeface="Arial" pitchFamily="34" charset="0"/>
              <a:cs typeface="Arial" pitchFamily="34" charset="0"/>
            </a:endParaRPr>
          </a:p>
          <a:p>
            <a:pPr algn="just">
              <a:buNone/>
            </a:pPr>
            <a:r>
              <a:rPr lang="fr-FR" dirty="0" smtClean="0">
                <a:latin typeface="Arial" pitchFamily="34" charset="0"/>
                <a:cs typeface="Arial" pitchFamily="34" charset="0"/>
              </a:rPr>
              <a:t>il est indiqué lorsque les niveaux d'os inter-proximal varient horizontalement. Une petite quantité d'os de soutien est enlevée à l'aide d'un ciseau à os.</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642918"/>
            <a:ext cx="8929718" cy="5376882"/>
          </a:xfrm>
        </p:spPr>
        <p:txBody>
          <a:bodyPr>
            <a:normAutofit lnSpcReduction="10000"/>
          </a:bodyPr>
          <a:lstStyle/>
          <a:p>
            <a:pPr marL="0" indent="0">
              <a:buClr>
                <a:schemeClr val="accent1">
                  <a:lumMod val="60000"/>
                  <a:lumOff val="40000"/>
                </a:schemeClr>
              </a:buClr>
              <a:buNone/>
              <a:defRPr/>
            </a:pPr>
            <a:r>
              <a:rPr lang="fr-FR" sz="2800" dirty="0" smtClean="0">
                <a:latin typeface="Calibri" pitchFamily="34" charset="0"/>
                <a:cs typeface="Calibri" pitchFamily="34" charset="0"/>
              </a:rPr>
              <a:t>3.2 </a:t>
            </a:r>
            <a:r>
              <a:rPr lang="fr-FR" sz="2800" dirty="0" smtClean="0">
                <a:latin typeface="Arial" pitchFamily="34" charset="0"/>
                <a:cs typeface="Arial" pitchFamily="34" charset="0"/>
              </a:rPr>
              <a:t>La chirurgie osseuse additive</a:t>
            </a:r>
          </a:p>
          <a:p>
            <a:pPr marL="0" indent="0">
              <a:buClr>
                <a:schemeClr val="accent1">
                  <a:lumMod val="60000"/>
                  <a:lumOff val="40000"/>
                </a:schemeClr>
              </a:buClr>
              <a:buNone/>
              <a:defRPr/>
            </a:pPr>
            <a:r>
              <a:rPr lang="fr-FR" sz="2800" dirty="0" smtClean="0">
                <a:latin typeface="Arial" pitchFamily="34" charset="0"/>
                <a:cs typeface="Arial" pitchFamily="34" charset="0"/>
              </a:rPr>
              <a:t>   3.2.1. Sans apport</a:t>
            </a:r>
          </a:p>
          <a:p>
            <a:pPr marL="0" indent="0">
              <a:buClr>
                <a:schemeClr val="accent1">
                  <a:lumMod val="60000"/>
                  <a:lumOff val="40000"/>
                </a:schemeClr>
              </a:buClr>
              <a:buNone/>
              <a:defRPr/>
            </a:pPr>
            <a:r>
              <a:rPr lang="fr-FR" sz="2800" dirty="0" smtClean="0">
                <a:latin typeface="Arial" pitchFamily="34" charset="0"/>
                <a:cs typeface="Arial" pitchFamily="34" charset="0"/>
              </a:rPr>
              <a:t>       3.2.1.1. </a:t>
            </a:r>
            <a:r>
              <a:rPr lang="fr-FR" sz="2400" dirty="0" smtClean="0">
                <a:latin typeface="Arial" pitchFamily="34" charset="0"/>
                <a:cs typeface="Arial" pitchFamily="34" charset="0"/>
              </a:rPr>
              <a:t>Curetage à ciel ouvert</a:t>
            </a:r>
            <a:endParaRPr lang="fr-FR" sz="2800" dirty="0" smtClean="0">
              <a:latin typeface="Arial" pitchFamily="34" charset="0"/>
              <a:cs typeface="Arial" pitchFamily="34" charset="0"/>
            </a:endParaRPr>
          </a:p>
          <a:p>
            <a:pPr marL="0" indent="0">
              <a:buClr>
                <a:schemeClr val="accent1">
                  <a:lumMod val="60000"/>
                  <a:lumOff val="40000"/>
                </a:schemeClr>
              </a:buClr>
              <a:buNone/>
              <a:defRPr/>
            </a:pPr>
            <a:r>
              <a:rPr lang="fr-FR" sz="2800" dirty="0" smtClean="0">
                <a:latin typeface="Arial" pitchFamily="34" charset="0"/>
                <a:cs typeface="Arial" pitchFamily="34" charset="0"/>
              </a:rPr>
              <a:t>       3.2.1.2. </a:t>
            </a:r>
            <a:r>
              <a:rPr lang="fr-FR" sz="2400" dirty="0" smtClean="0">
                <a:latin typeface="Arial" pitchFamily="34" charset="0"/>
                <a:cs typeface="Arial" pitchFamily="34" charset="0"/>
              </a:rPr>
              <a:t>La distraction alvéolaire </a:t>
            </a:r>
          </a:p>
          <a:p>
            <a:pPr marL="0" indent="0">
              <a:buClr>
                <a:schemeClr val="accent1">
                  <a:lumMod val="60000"/>
                  <a:lumOff val="40000"/>
                </a:schemeClr>
              </a:buClr>
              <a:buNone/>
              <a:defRPr/>
            </a:pPr>
            <a:endParaRPr lang="fr-FR" sz="2800" dirty="0" smtClean="0">
              <a:latin typeface="Arial" pitchFamily="34" charset="0"/>
              <a:cs typeface="Arial" pitchFamily="34" charset="0"/>
            </a:endParaRPr>
          </a:p>
          <a:p>
            <a:pPr marL="0" indent="0">
              <a:lnSpc>
                <a:spcPct val="80000"/>
              </a:lnSpc>
              <a:buClr>
                <a:schemeClr val="accent1">
                  <a:lumMod val="60000"/>
                  <a:lumOff val="40000"/>
                </a:schemeClr>
              </a:buClr>
              <a:buNone/>
              <a:defRPr/>
            </a:pPr>
            <a:r>
              <a:rPr lang="fr-FR" sz="2800" dirty="0" smtClean="0">
                <a:latin typeface="Arial" pitchFamily="34" charset="0"/>
                <a:cs typeface="Arial" pitchFamily="34" charset="0"/>
              </a:rPr>
              <a:t>    3.2.2. Avec apport </a:t>
            </a:r>
          </a:p>
          <a:p>
            <a:pPr marL="0" indent="0">
              <a:buClr>
                <a:schemeClr val="accent1">
                  <a:lumMod val="60000"/>
                  <a:lumOff val="40000"/>
                </a:schemeClr>
              </a:buClr>
              <a:buNone/>
              <a:defRPr/>
            </a:pPr>
            <a:r>
              <a:rPr lang="fr-FR" sz="2800" dirty="0" smtClean="0">
                <a:latin typeface="Arial" pitchFamily="34" charset="0"/>
                <a:cs typeface="Arial" pitchFamily="34" charset="0"/>
              </a:rPr>
              <a:t>         3.2.2.1. Greffes osseuses et matériaux de 	comblement</a:t>
            </a:r>
          </a:p>
          <a:p>
            <a:pPr marL="0" indent="0">
              <a:buClr>
                <a:schemeClr val="accent1">
                  <a:lumMod val="60000"/>
                  <a:lumOff val="40000"/>
                </a:schemeClr>
              </a:buClr>
              <a:buNone/>
              <a:defRPr/>
            </a:pPr>
            <a:r>
              <a:rPr lang="fr-FR" sz="2800" dirty="0" smtClean="0">
                <a:latin typeface="Arial" pitchFamily="34" charset="0"/>
                <a:cs typeface="Arial" pitchFamily="34" charset="0"/>
              </a:rPr>
              <a:t>         3.2.2.2.Régénération Tissulaire Guidée </a:t>
            </a:r>
          </a:p>
          <a:p>
            <a:pPr marL="0" indent="0">
              <a:buClr>
                <a:schemeClr val="accent1">
                  <a:lumMod val="60000"/>
                  <a:lumOff val="40000"/>
                </a:schemeClr>
              </a:buClr>
              <a:buNone/>
              <a:defRPr/>
            </a:pPr>
            <a:r>
              <a:rPr lang="fr-FR" sz="2800" dirty="0" smtClean="0">
                <a:latin typeface="Arial" pitchFamily="34" charset="0"/>
                <a:cs typeface="Arial" pitchFamily="34" charset="0"/>
              </a:rPr>
              <a:t>         3.2.2.3.Régénération osseux Guidée </a:t>
            </a:r>
          </a:p>
          <a:p>
            <a:pPr marL="0" indent="0">
              <a:buClr>
                <a:schemeClr val="accent1">
                  <a:lumMod val="60000"/>
                  <a:lumOff val="40000"/>
                </a:schemeClr>
              </a:buClr>
              <a:buNone/>
              <a:defRPr/>
            </a:pPr>
            <a:endParaRPr lang="fr-FR" sz="2800" dirty="0" smtClean="0">
              <a:latin typeface="Arial" pitchFamily="34" charset="0"/>
              <a:cs typeface="Arial" pitchFamily="34" charset="0"/>
            </a:endParaRPr>
          </a:p>
          <a:p>
            <a:pPr marL="0" indent="0">
              <a:buClr>
                <a:schemeClr val="accent1">
                  <a:lumMod val="60000"/>
                  <a:lumOff val="40000"/>
                </a:schemeClr>
              </a:buClr>
              <a:buNone/>
              <a:defRPr/>
            </a:pPr>
            <a:r>
              <a:rPr lang="fr-FR" sz="2800" dirty="0" smtClean="0">
                <a:latin typeface="Arial" pitchFamily="34" charset="0"/>
                <a:cs typeface="Arial" pitchFamily="34" charset="0"/>
              </a:rPr>
              <a:t>Conclusion</a:t>
            </a:r>
          </a:p>
          <a:p>
            <a:pPr marL="0" indent="0">
              <a:buClr>
                <a:schemeClr val="accent1">
                  <a:lumMod val="60000"/>
                  <a:lumOff val="40000"/>
                </a:schemeClr>
              </a:buClr>
              <a:buNone/>
              <a:defRPr/>
            </a:pPr>
            <a:endParaRPr lang="fr-FR" sz="2800" b="1" dirty="0" smtClean="0">
              <a:solidFill>
                <a:srgbClr val="0070C0"/>
              </a:solidFill>
              <a:latin typeface="Arial" pitchFamily="34" charset="0"/>
            </a:endParaRPr>
          </a:p>
          <a:p>
            <a:pPr marL="0" indent="0">
              <a:buClr>
                <a:schemeClr val="accent1">
                  <a:lumMod val="60000"/>
                  <a:lumOff val="40000"/>
                </a:schemeClr>
              </a:buClr>
              <a:buNone/>
              <a:defRPr/>
            </a:pPr>
            <a:endParaRPr lang="fr-FR" sz="28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215074" y="1285860"/>
            <a:ext cx="2600325" cy="2030043"/>
          </a:xfrm>
          <a:prstGeom prst="rect">
            <a:avLst/>
          </a:prstGeom>
        </p:spPr>
      </p:pic>
      <p:pic>
        <p:nvPicPr>
          <p:cNvPr id="5" name="Image 4"/>
          <p:cNvPicPr>
            <a:picLocks noChangeAspect="1"/>
          </p:cNvPicPr>
          <p:nvPr/>
        </p:nvPicPr>
        <p:blipFill>
          <a:blip r:embed="rId4"/>
          <a:stretch>
            <a:fillRect/>
          </a:stretch>
        </p:blipFill>
        <p:spPr>
          <a:xfrm>
            <a:off x="6286512" y="3571876"/>
            <a:ext cx="2608021" cy="1906029"/>
          </a:xfrm>
          <a:prstGeom prst="rect">
            <a:avLst/>
          </a:prstGeom>
        </p:spPr>
      </p:pic>
      <p:pic>
        <p:nvPicPr>
          <p:cNvPr id="7" name="Image 6"/>
          <p:cNvPicPr>
            <a:picLocks noChangeAspect="1"/>
          </p:cNvPicPr>
          <p:nvPr/>
        </p:nvPicPr>
        <p:blipFill>
          <a:blip r:embed="rId5"/>
          <a:stretch>
            <a:fillRect/>
          </a:stretch>
        </p:blipFill>
        <p:spPr>
          <a:xfrm>
            <a:off x="285720" y="4071942"/>
            <a:ext cx="2600325" cy="2002665"/>
          </a:xfrm>
          <a:prstGeom prst="rect">
            <a:avLst/>
          </a:prstGeom>
        </p:spPr>
      </p:pic>
      <p:pic>
        <p:nvPicPr>
          <p:cNvPr id="8" name="Image 7"/>
          <p:cNvPicPr>
            <a:picLocks noChangeAspect="1"/>
          </p:cNvPicPr>
          <p:nvPr/>
        </p:nvPicPr>
        <p:blipFill>
          <a:blip r:embed="rId6"/>
          <a:stretch>
            <a:fillRect/>
          </a:stretch>
        </p:blipFill>
        <p:spPr>
          <a:xfrm>
            <a:off x="3143240" y="4071942"/>
            <a:ext cx="2838450" cy="2002665"/>
          </a:xfrm>
          <a:prstGeom prst="rect">
            <a:avLst/>
          </a:prstGeom>
        </p:spPr>
      </p:pic>
      <p:sp>
        <p:nvSpPr>
          <p:cNvPr id="10" name="Rectangle 9"/>
          <p:cNvSpPr/>
          <p:nvPr/>
        </p:nvSpPr>
        <p:spPr>
          <a:xfrm>
            <a:off x="571472" y="571480"/>
            <a:ext cx="4572000" cy="1754326"/>
          </a:xfrm>
          <a:prstGeom prst="rect">
            <a:avLst/>
          </a:prstGeom>
        </p:spPr>
        <p:txBody>
          <a:bodyPr>
            <a:spAutoFit/>
          </a:bodyPr>
          <a:lstStyle/>
          <a:p>
            <a:pPr algn="just">
              <a:buNone/>
            </a:pPr>
            <a:r>
              <a:rPr lang="fr-FR" u="sng" dirty="0" smtClean="0">
                <a:solidFill>
                  <a:srgbClr val="C00000"/>
                </a:solidFill>
                <a:latin typeface="Arial" pitchFamily="34" charset="0"/>
                <a:cs typeface="Arial" pitchFamily="34" charset="0"/>
              </a:rPr>
              <a:t>4/Remodelage de l’os marginal :</a:t>
            </a:r>
            <a:endParaRPr lang="fr-FR" u="sng" dirty="0" smtClean="0">
              <a:latin typeface="Arial" pitchFamily="34" charset="0"/>
              <a:cs typeface="Arial" pitchFamily="34" charset="0"/>
            </a:endParaRPr>
          </a:p>
          <a:p>
            <a:pPr algn="just">
              <a:buNone/>
            </a:pPr>
            <a:r>
              <a:rPr lang="fr-FR" dirty="0" smtClean="0">
                <a:latin typeface="Arial" pitchFamily="34" charset="0"/>
                <a:cs typeface="Arial" pitchFamily="34" charset="0"/>
              </a:rPr>
              <a:t>élimination osseuse est minime mais nécessaire pour fournir une base régulière solide au tissu gingival qui doit la suivre. L'os est enlevé avec un ciseau à os et sous irrigation.</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034" y="2551837"/>
            <a:ext cx="8001056" cy="1015663"/>
          </a:xfrm>
          <a:prstGeom prst="rect">
            <a:avLst/>
          </a:prstGeom>
        </p:spPr>
        <p:txBody>
          <a:bodyPr wrap="square">
            <a:spAutoFit/>
          </a:bodyPr>
          <a:lstStyle/>
          <a:p>
            <a:pPr algn="just">
              <a:buNone/>
            </a:pPr>
            <a:r>
              <a:rPr lang="fr-FR" sz="2000" b="1" dirty="0" smtClean="0">
                <a:solidFill>
                  <a:srgbClr val="C00000"/>
                </a:solidFill>
                <a:latin typeface="Arial" pitchFamily="34" charset="0"/>
                <a:cs typeface="Arial" pitchFamily="34" charset="0"/>
              </a:rPr>
              <a:t> </a:t>
            </a:r>
            <a:r>
              <a:rPr lang="fr-FR" sz="2000" i="1" u="sng" dirty="0" smtClean="0">
                <a:solidFill>
                  <a:srgbClr val="C00000"/>
                </a:solidFill>
                <a:latin typeface="Arial" pitchFamily="34" charset="0"/>
                <a:cs typeface="Arial" pitchFamily="34" charset="0"/>
              </a:rPr>
              <a:t>Suture :</a:t>
            </a:r>
            <a:endParaRPr lang="fr-FR" sz="2000" i="1" u="sng" dirty="0" smtClean="0">
              <a:latin typeface="Arial" pitchFamily="34" charset="0"/>
              <a:cs typeface="Arial" pitchFamily="34" charset="0"/>
            </a:endParaRPr>
          </a:p>
          <a:p>
            <a:pPr algn="just">
              <a:buNone/>
            </a:pPr>
            <a:r>
              <a:rPr lang="fr-FR" sz="2000" dirty="0" smtClean="0">
                <a:latin typeface="Arial" pitchFamily="34" charset="0"/>
                <a:cs typeface="Arial" pitchFamily="34" charset="0"/>
              </a:rPr>
              <a:t>Après l'élimination du tissu osseux, le lambeau est adapté étroitement, positionné </a:t>
            </a:r>
            <a:r>
              <a:rPr lang="fr-FR" sz="2000" dirty="0" err="1" smtClean="0">
                <a:latin typeface="Arial" pitchFamily="34" charset="0"/>
                <a:cs typeface="Arial" pitchFamily="34" charset="0"/>
              </a:rPr>
              <a:t>apicalement</a:t>
            </a:r>
            <a:r>
              <a:rPr lang="fr-FR" sz="2000" dirty="0" smtClean="0">
                <a:latin typeface="Arial" pitchFamily="34" charset="0"/>
                <a:cs typeface="Arial" pitchFamily="34" charset="0"/>
              </a:rPr>
              <a:t>, et ensuite suturé.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pPr algn="just"/>
            <a:r>
              <a:rPr lang="fr-FR" sz="2400" b="1" dirty="0" smtClean="0">
                <a:solidFill>
                  <a:srgbClr val="FF0000"/>
                </a:solidFill>
                <a:latin typeface="Arial" pitchFamily="34" charset="0"/>
                <a:cs typeface="Arial" pitchFamily="34" charset="0"/>
              </a:rPr>
              <a:t>Situations spécifiques de remodelage osseux:</a:t>
            </a:r>
            <a:endParaRPr lang="fr-FR" sz="2400" dirty="0">
              <a:solidFill>
                <a:srgbClr val="FF0000"/>
              </a:solidFill>
              <a:latin typeface="Arial" pitchFamily="34" charset="0"/>
              <a:cs typeface="Arial" pitchFamily="34" charset="0"/>
            </a:endParaRPr>
          </a:p>
        </p:txBody>
      </p:sp>
      <p:sp>
        <p:nvSpPr>
          <p:cNvPr id="9" name="Rectangle 8"/>
          <p:cNvSpPr/>
          <p:nvPr/>
        </p:nvSpPr>
        <p:spPr>
          <a:xfrm>
            <a:off x="500034" y="2259449"/>
            <a:ext cx="7572428" cy="1631216"/>
          </a:xfrm>
          <a:prstGeom prst="rect">
            <a:avLst/>
          </a:prstGeom>
        </p:spPr>
        <p:txBody>
          <a:bodyPr wrap="square">
            <a:spAutoFit/>
          </a:bodyPr>
          <a:lstStyle/>
          <a:p>
            <a:pPr algn="just">
              <a:buFont typeface="Wingdings" pitchFamily="2" charset="2"/>
              <a:buChar char="Ø"/>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Hémisepta</a:t>
            </a:r>
            <a:endParaRPr lang="fr-FR" sz="2000" dirty="0" smtClean="0">
              <a:latin typeface="Arial" pitchFamily="34" charset="0"/>
              <a:cs typeface="Arial" pitchFamily="34" charset="0"/>
            </a:endParaRPr>
          </a:p>
          <a:p>
            <a:pPr algn="just">
              <a:buFont typeface="Wingdings" pitchFamily="2" charset="2"/>
              <a:buChar char="Ø"/>
            </a:pPr>
            <a:r>
              <a:rPr lang="fr-FR" sz="2000" dirty="0" smtClean="0">
                <a:latin typeface="Arial" pitchFamily="34" charset="0"/>
                <a:cs typeface="Arial" pitchFamily="34" charset="0"/>
              </a:rPr>
              <a:t> L’amputation radiculaire (résection radiculaire)</a:t>
            </a:r>
          </a:p>
          <a:p>
            <a:pPr algn="just">
              <a:buFont typeface="Wingdings" pitchFamily="2" charset="2"/>
              <a:buChar char="Ø"/>
            </a:pPr>
            <a:r>
              <a:rPr lang="fr-FR" sz="2000" dirty="0" smtClean="0">
                <a:latin typeface="Arial" pitchFamily="34" charset="0"/>
                <a:cs typeface="Arial" pitchFamily="34" charset="0"/>
              </a:rPr>
              <a:t> Hémisection radiculaire</a:t>
            </a:r>
          </a:p>
          <a:p>
            <a:pPr algn="just">
              <a:buFont typeface="Wingdings" pitchFamily="2" charset="2"/>
              <a:buChar char="Ø"/>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Tunnélisation</a:t>
            </a:r>
            <a:endParaRPr lang="fr-FR" sz="2000" dirty="0" smtClean="0">
              <a:latin typeface="Arial" pitchFamily="34" charset="0"/>
              <a:cs typeface="Arial" pitchFamily="34" charset="0"/>
            </a:endParaRPr>
          </a:p>
          <a:p>
            <a:pPr algn="just">
              <a:buFont typeface="Wingdings" pitchFamily="2" charset="2"/>
              <a:buChar char="Ø"/>
            </a:pPr>
            <a:r>
              <a:rPr lang="fr-FR" sz="2000" dirty="0" smtClean="0">
                <a:latin typeface="Arial" pitchFamily="34" charset="0"/>
                <a:cs typeface="Arial" pitchFamily="34" charset="0"/>
              </a:rPr>
              <a:t> Elongation coronaire par résection osseuse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785794"/>
            <a:ext cx="5840060" cy="523220"/>
          </a:xfrm>
          <a:prstGeom prst="rect">
            <a:avLst/>
          </a:prstGeom>
        </p:spPr>
        <p:txBody>
          <a:bodyPr wrap="none">
            <a:spAutoFit/>
          </a:bodyPr>
          <a:lstStyle/>
          <a:p>
            <a:pPr>
              <a:buClr>
                <a:schemeClr val="accent1">
                  <a:lumMod val="60000"/>
                  <a:lumOff val="40000"/>
                </a:schemeClr>
              </a:buClr>
              <a:defRPr/>
            </a:pPr>
            <a:r>
              <a:rPr lang="fr-FR" sz="2800" b="1" dirty="0" smtClean="0">
                <a:solidFill>
                  <a:srgbClr val="FF0000"/>
                </a:solidFill>
                <a:latin typeface="Arial" pitchFamily="34" charset="0"/>
                <a:cs typeface="Arial" pitchFamily="34" charset="0"/>
              </a:rPr>
              <a:t>3.2 La chirurgie osseuse additive</a:t>
            </a:r>
          </a:p>
        </p:txBody>
      </p:sp>
    </p:spTree>
    <p:extLst>
      <p:ext uri="{BB962C8B-B14F-4D97-AF65-F5344CB8AC3E}">
        <p14:creationId xmlns="" xmlns:p14="http://schemas.microsoft.com/office/powerpoint/2010/main" val="140418168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1"/>
          <p:cNvSpPr>
            <a:spLocks noChangeArrowheads="1"/>
          </p:cNvSpPr>
          <p:nvPr/>
        </p:nvSpPr>
        <p:spPr bwMode="auto">
          <a:xfrm>
            <a:off x="234950" y="1214984"/>
            <a:ext cx="8785225" cy="3785652"/>
          </a:xfrm>
          <a:prstGeom prst="rect">
            <a:avLst/>
          </a:prstGeom>
          <a:noFill/>
          <a:ln w="9525">
            <a:noFill/>
            <a:miter lim="800000"/>
            <a:headEnd/>
            <a:tailEnd/>
          </a:ln>
        </p:spPr>
        <p:txBody>
          <a:bodyPr>
            <a:spAutoFit/>
          </a:bodyPr>
          <a:lstStyle/>
          <a:p>
            <a:pPr algn="just"/>
            <a:r>
              <a:rPr lang="fr-FR" sz="2000" b="1" dirty="0">
                <a:solidFill>
                  <a:srgbClr val="FF0000"/>
                </a:solidFill>
                <a:latin typeface="Arial" pitchFamily="34" charset="0"/>
              </a:rPr>
              <a:t>INDICATIONS ET JUSTIFICATION DE LA CHIRURGIE OSSEUSE ADDITIVE</a:t>
            </a:r>
            <a:r>
              <a:rPr lang="fr-FR" sz="2000" b="1" dirty="0" smtClean="0">
                <a:solidFill>
                  <a:srgbClr val="FF0000"/>
                </a:solidFill>
                <a:latin typeface="Arial" pitchFamily="34" charset="0"/>
              </a:rPr>
              <a:t>:</a:t>
            </a:r>
          </a:p>
          <a:p>
            <a:pPr algn="just"/>
            <a:endParaRPr lang="fr-FR" sz="2000" b="1" dirty="0">
              <a:solidFill>
                <a:srgbClr val="FF0000"/>
              </a:solidFill>
              <a:latin typeface="Arial" pitchFamily="34" charset="0"/>
            </a:endParaRPr>
          </a:p>
          <a:p>
            <a:pPr marL="0" lvl="2" algn="just"/>
            <a:r>
              <a:rPr lang="fr-FR" sz="2000" dirty="0">
                <a:latin typeface="Arial" pitchFamily="34" charset="0"/>
                <a:cs typeface="Calibri" pitchFamily="34" charset="0"/>
              </a:rPr>
              <a:t>Présence d’une lésion infra-osseuse bordée de deux ou trois parois ;</a:t>
            </a:r>
          </a:p>
          <a:p>
            <a:pPr algn="just"/>
            <a:r>
              <a:rPr lang="fr-FR" sz="2000" dirty="0">
                <a:latin typeface="Arial" pitchFamily="34" charset="0"/>
              </a:rPr>
              <a:t>Bien que la morphologie des défauts (intra osseux) angulaires soit généralement décrite selon le nombre des murs osseux limitant le défaut, une description plus biologique de la morphologie du défaut devrait inclure la perspective du ligament parodontal, puisque le but le plus recherché de la thérapie parodontale est la régénération des tissus du parodonte comprenant une nouvelle apposition de cément avec un </a:t>
            </a:r>
            <a:r>
              <a:rPr lang="fr-FR" sz="2000" dirty="0" err="1">
                <a:latin typeface="Arial" pitchFamily="34" charset="0"/>
              </a:rPr>
              <a:t>réattachement</a:t>
            </a:r>
            <a:r>
              <a:rPr lang="fr-FR" sz="2000" dirty="0">
                <a:latin typeface="Arial" pitchFamily="34" charset="0"/>
              </a:rPr>
              <a:t> des fibres </a:t>
            </a:r>
            <a:r>
              <a:rPr lang="fr-FR" sz="2000" dirty="0" err="1">
                <a:latin typeface="Arial" pitchFamily="34" charset="0"/>
              </a:rPr>
              <a:t>desmodontales</a:t>
            </a:r>
            <a:r>
              <a:rPr lang="fr-FR" sz="2000" dirty="0">
                <a:latin typeface="Arial" pitchFamily="34" charset="0"/>
              </a:rPr>
              <a:t> et un comblement des défauts avec un nouvel os alvéolaire</a:t>
            </a:r>
            <a:r>
              <a:rPr lang="fr-FR" sz="2000" dirty="0" smtClean="0">
                <a:latin typeface="Arial" pitchFamily="34" charset="0"/>
              </a:rPr>
              <a:t>.</a:t>
            </a:r>
            <a:endParaRPr lang="fr-FR" sz="2000" dirty="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357166"/>
            <a:ext cx="4226093" cy="523220"/>
          </a:xfrm>
          <a:prstGeom prst="rect">
            <a:avLst/>
          </a:prstGeom>
        </p:spPr>
        <p:txBody>
          <a:bodyPr wrap="none">
            <a:spAutoFit/>
          </a:bodyPr>
          <a:lstStyle/>
          <a:p>
            <a:r>
              <a:rPr lang="fr-FR" sz="2800" dirty="0" smtClean="0">
                <a:solidFill>
                  <a:srgbClr val="FF0000"/>
                </a:solidFill>
                <a:latin typeface="Arial" pitchFamily="34" charset="0"/>
                <a:cs typeface="Arial" pitchFamily="34" charset="0"/>
              </a:rPr>
              <a:t>Techniques chirurgicales </a:t>
            </a:r>
            <a:endParaRPr lang="fr-FR" sz="2800" dirty="0">
              <a:solidFill>
                <a:srgbClr val="FF0000"/>
              </a:solidFill>
              <a:latin typeface="Arial" pitchFamily="34" charset="0"/>
              <a:cs typeface="Arial" pitchFamily="34" charset="0"/>
            </a:endParaRPr>
          </a:p>
        </p:txBody>
      </p:sp>
      <p:sp>
        <p:nvSpPr>
          <p:cNvPr id="8" name="Rectangle 7"/>
          <p:cNvSpPr/>
          <p:nvPr/>
        </p:nvSpPr>
        <p:spPr>
          <a:xfrm>
            <a:off x="428596" y="1785926"/>
            <a:ext cx="7929618" cy="2677656"/>
          </a:xfrm>
          <a:prstGeom prst="rect">
            <a:avLst/>
          </a:prstGeom>
        </p:spPr>
        <p:txBody>
          <a:bodyPr wrap="square">
            <a:spAutoFit/>
          </a:bodyPr>
          <a:lstStyle/>
          <a:p>
            <a:pPr algn="just"/>
            <a:r>
              <a:rPr lang="fr-FR" sz="2400" b="1" dirty="0" smtClean="0">
                <a:solidFill>
                  <a:srgbClr val="FF0000"/>
                </a:solidFill>
                <a:latin typeface="Arial" pitchFamily="34" charset="0"/>
                <a:cs typeface="Arial" pitchFamily="34" charset="0"/>
              </a:rPr>
              <a:t>3.2.1. Sans apport</a:t>
            </a:r>
          </a:p>
          <a:p>
            <a:pPr algn="just"/>
            <a:endParaRPr lang="fr-FR" sz="2400" dirty="0" smtClean="0">
              <a:latin typeface="Arial" pitchFamily="34" charset="0"/>
              <a:cs typeface="Arial" pitchFamily="34" charset="0"/>
            </a:endParaRPr>
          </a:p>
          <a:p>
            <a:pPr algn="just"/>
            <a:r>
              <a:rPr lang="fr-FR" sz="2400" dirty="0" smtClean="0">
                <a:latin typeface="Arial" pitchFamily="34" charset="0"/>
                <a:cs typeface="Arial" pitchFamily="34" charset="0"/>
              </a:rPr>
              <a:t>Les techniques régénératrices font appel au débridement et au curetage des lésions.</a:t>
            </a:r>
            <a:r>
              <a:rPr lang="en-US" sz="2400" dirty="0" smtClean="0">
                <a:latin typeface="Arial" pitchFamily="34" charset="0"/>
                <a:cs typeface="Arial" pitchFamily="34" charset="0"/>
              </a:rPr>
              <a:t> </a:t>
            </a:r>
            <a:r>
              <a:rPr lang="fr-FR" sz="2400" b="1" dirty="0" smtClean="0">
                <a:latin typeface="Arial" pitchFamily="34" charset="0"/>
                <a:cs typeface="Arial" pitchFamily="34" charset="0"/>
              </a:rPr>
              <a:t>PRICHARD</a:t>
            </a:r>
            <a:r>
              <a:rPr lang="fr-FR" sz="2400" dirty="0" smtClean="0">
                <a:latin typeface="Arial" pitchFamily="34" charset="0"/>
                <a:cs typeface="Arial" pitchFamily="34" charset="0"/>
              </a:rPr>
              <a:t> a démontré que certaines lésions osseuses étaient susceptibles de se régénérer sans apport chirurgical mais par simple curetage de la lésion .</a:t>
            </a:r>
            <a:endParaRPr lang="en-US" sz="2400" b="1" u="sng"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1357298"/>
            <a:ext cx="7286676" cy="3170099"/>
          </a:xfrm>
          <a:prstGeom prst="rect">
            <a:avLst/>
          </a:prstGeom>
        </p:spPr>
        <p:txBody>
          <a:bodyPr wrap="square">
            <a:spAutoFit/>
          </a:bodyPr>
          <a:lstStyle/>
          <a:p>
            <a:pPr algn="just">
              <a:defRPr/>
            </a:pPr>
            <a:r>
              <a:rPr lang="fr-FR" sz="2000" b="1" dirty="0" smtClean="0">
                <a:solidFill>
                  <a:srgbClr val="FF0000"/>
                </a:solidFill>
                <a:latin typeface="Arial" pitchFamily="34" charset="0"/>
                <a:cs typeface="Arial" pitchFamily="34" charset="0"/>
              </a:rPr>
              <a:t>Indications</a:t>
            </a:r>
            <a:r>
              <a:rPr lang="fr-FR" sz="2000" dirty="0" smtClean="0">
                <a:solidFill>
                  <a:srgbClr val="FF0000"/>
                </a:solidFill>
                <a:latin typeface="Arial" pitchFamily="34" charset="0"/>
                <a:cs typeface="Arial" pitchFamily="34" charset="0"/>
              </a:rPr>
              <a:t>  :</a:t>
            </a:r>
          </a:p>
          <a:p>
            <a:pPr algn="just">
              <a:defRPr/>
            </a:pPr>
            <a:endParaRPr lang="fr-FR" sz="2000" dirty="0" smtClean="0">
              <a:solidFill>
                <a:srgbClr val="FF0000"/>
              </a:solidFill>
              <a:latin typeface="Arial" pitchFamily="34" charset="0"/>
              <a:cs typeface="Arial" pitchFamily="34" charset="0"/>
            </a:endParaRPr>
          </a:p>
          <a:p>
            <a:pPr algn="just">
              <a:buFont typeface="Wingdings" pitchFamily="2" charset="2"/>
              <a:buChar char="Ø"/>
              <a:defRPr/>
            </a:pPr>
            <a:r>
              <a:rPr lang="fr-FR" sz="2000" dirty="0" smtClean="0">
                <a:latin typeface="Arial" pitchFamily="34" charset="0"/>
                <a:cs typeface="Arial" pitchFamily="34" charset="0"/>
              </a:rPr>
              <a:t>Présence de défauts osseux profonds avant un traitement </a:t>
            </a:r>
            <a:r>
              <a:rPr lang="fr-FR" sz="2000" dirty="0" err="1" smtClean="0">
                <a:latin typeface="Arial" pitchFamily="34" charset="0"/>
                <a:cs typeface="Arial" pitchFamily="34" charset="0"/>
              </a:rPr>
              <a:t>orthodontique</a:t>
            </a:r>
            <a:endParaRPr lang="en-US" sz="2000" dirty="0" smtClean="0">
              <a:latin typeface="Arial" pitchFamily="34" charset="0"/>
              <a:cs typeface="Arial" pitchFamily="34" charset="0"/>
            </a:endParaRPr>
          </a:p>
          <a:p>
            <a:pPr algn="just">
              <a:buFont typeface="Wingdings" pitchFamily="2" charset="2"/>
              <a:buChar char="Ø"/>
              <a:defRPr/>
            </a:pPr>
            <a:r>
              <a:rPr lang="fr-FR" sz="2000" dirty="0" smtClean="0">
                <a:latin typeface="Arial" pitchFamily="34" charset="0"/>
                <a:cs typeface="Arial" pitchFamily="34" charset="0"/>
              </a:rPr>
              <a:t>Traitement préliminaire à une intervention chirurgicale plus complexe</a:t>
            </a:r>
            <a:endParaRPr lang="en-US" sz="2000" dirty="0" smtClean="0">
              <a:latin typeface="Arial" pitchFamily="34" charset="0"/>
              <a:cs typeface="Arial" pitchFamily="34" charset="0"/>
            </a:endParaRPr>
          </a:p>
          <a:p>
            <a:pPr algn="just">
              <a:buFont typeface="Wingdings" pitchFamily="2" charset="2"/>
              <a:buChar char="Ø"/>
              <a:defRPr/>
            </a:pPr>
            <a:r>
              <a:rPr lang="fr-FR" sz="2000" dirty="0" smtClean="0">
                <a:latin typeface="Arial" pitchFamily="34" charset="0"/>
                <a:cs typeface="Arial" pitchFamily="34" charset="0"/>
              </a:rPr>
              <a:t>Régénération osseuse prévue dans un secteur avec défaut intra osseux</a:t>
            </a:r>
            <a:endParaRPr lang="en-US" sz="2000" dirty="0" smtClean="0">
              <a:latin typeface="Arial" pitchFamily="34" charset="0"/>
              <a:cs typeface="Arial" pitchFamily="34" charset="0"/>
            </a:endParaRPr>
          </a:p>
          <a:p>
            <a:pPr algn="just">
              <a:buFont typeface="Wingdings" pitchFamily="2" charset="2"/>
              <a:buChar char="Ø"/>
              <a:defRPr/>
            </a:pPr>
            <a:r>
              <a:rPr lang="fr-FR" sz="2000" dirty="0" smtClean="0">
                <a:latin typeface="Arial" pitchFamily="34" charset="0"/>
                <a:cs typeface="Arial" pitchFamily="34" charset="0"/>
              </a:rPr>
              <a:t>Besoin de procéder à un examen direct pour affirmer le diagnostic.</a:t>
            </a:r>
            <a:endParaRPr lang="en-US" sz="20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596" y="1490008"/>
            <a:ext cx="8286808" cy="4524315"/>
          </a:xfrm>
          <a:prstGeom prst="rect">
            <a:avLst/>
          </a:prstGeom>
        </p:spPr>
        <p:txBody>
          <a:bodyPr wrap="square">
            <a:spAutoFit/>
          </a:bodyPr>
          <a:lstStyle/>
          <a:p>
            <a:pPr algn="just">
              <a:lnSpc>
                <a:spcPct val="150000"/>
              </a:lnSpc>
            </a:pPr>
            <a:r>
              <a:rPr lang="fr-FR" sz="2400" dirty="0" smtClean="0">
                <a:latin typeface="Arial" pitchFamily="34" charset="0"/>
                <a:cs typeface="Arial" pitchFamily="34" charset="0"/>
              </a:rPr>
              <a:t>Cette technique a été proposée par </a:t>
            </a:r>
            <a:r>
              <a:rPr lang="fr-FR" sz="2400" b="1" dirty="0" err="1" smtClean="0">
                <a:latin typeface="Arial" pitchFamily="34" charset="0"/>
                <a:cs typeface="Arial" pitchFamily="34" charset="0"/>
              </a:rPr>
              <a:t>Ammons</a:t>
            </a:r>
            <a:r>
              <a:rPr lang="fr-FR" sz="2400" b="1" dirty="0" smtClean="0">
                <a:latin typeface="Arial" pitchFamily="34" charset="0"/>
                <a:cs typeface="Arial" pitchFamily="34" charset="0"/>
              </a:rPr>
              <a:t> et Smith </a:t>
            </a:r>
            <a:r>
              <a:rPr lang="fr-FR" sz="2400" dirty="0" smtClean="0">
                <a:latin typeface="Arial" pitchFamily="34" charset="0"/>
                <a:cs typeface="Arial" pitchFamily="34" charset="0"/>
              </a:rPr>
              <a:t>(1976). </a:t>
            </a:r>
          </a:p>
          <a:p>
            <a:pPr algn="just">
              <a:lnSpc>
                <a:spcPct val="150000"/>
              </a:lnSpc>
            </a:pPr>
            <a:r>
              <a:rPr lang="fr-FR" sz="2400" dirty="0" smtClean="0">
                <a:latin typeface="Arial" pitchFamily="34" charset="0"/>
                <a:cs typeface="Arial" pitchFamily="34" charset="0"/>
              </a:rPr>
              <a:t>Elle consiste en l'élimination d'une bande de gencive marginale suivie de l’élévation </a:t>
            </a:r>
            <a:r>
              <a:rPr lang="fr-FR" sz="2400" b="1" dirty="0" smtClean="0">
                <a:latin typeface="Arial" pitchFamily="34" charset="0"/>
                <a:cs typeface="Arial" pitchFamily="34" charset="0"/>
              </a:rPr>
              <a:t>d'un lambeau de pleine épaisseur</a:t>
            </a:r>
            <a:r>
              <a:rPr lang="fr-FR" sz="2400" dirty="0" smtClean="0">
                <a:latin typeface="Arial" pitchFamily="34" charset="0"/>
                <a:cs typeface="Arial" pitchFamily="34" charset="0"/>
              </a:rPr>
              <a:t>, de la </a:t>
            </a:r>
            <a:r>
              <a:rPr lang="fr-FR" sz="2400" dirty="0" err="1" smtClean="0">
                <a:latin typeface="Arial" pitchFamily="34" charset="0"/>
                <a:cs typeface="Arial" pitchFamily="34" charset="0"/>
              </a:rPr>
              <a:t>dégranulation</a:t>
            </a:r>
            <a:r>
              <a:rPr lang="fr-FR" sz="2400" dirty="0" smtClean="0">
                <a:latin typeface="Arial" pitchFamily="34" charset="0"/>
                <a:cs typeface="Arial" pitchFamily="34" charset="0"/>
              </a:rPr>
              <a:t> des tissus enflammés sans meulage de l'os parodontal et du repositionnement des berges de la plaie au niveau ou elles se trouvaient avant l’incision. </a:t>
            </a:r>
          </a:p>
        </p:txBody>
      </p:sp>
      <p:sp>
        <p:nvSpPr>
          <p:cNvPr id="3" name="Rectangle 2"/>
          <p:cNvSpPr/>
          <p:nvPr/>
        </p:nvSpPr>
        <p:spPr>
          <a:xfrm>
            <a:off x="500034" y="714356"/>
            <a:ext cx="451117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3.2.1.1. Curetage à ciel ouvert</a:t>
            </a:r>
            <a:endParaRPr lang="fr-FR" sz="2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u contenu 1"/>
          <p:cNvSpPr>
            <a:spLocks noGrp="1"/>
          </p:cNvSpPr>
          <p:nvPr>
            <p:ph idx="1"/>
          </p:nvPr>
        </p:nvSpPr>
        <p:spPr>
          <a:xfrm>
            <a:off x="214313" y="214313"/>
            <a:ext cx="8715375" cy="6429375"/>
          </a:xfrm>
        </p:spPr>
        <p:txBody>
          <a:bodyPr/>
          <a:lstStyle/>
          <a:p>
            <a:pPr>
              <a:lnSpc>
                <a:spcPct val="200000"/>
              </a:lnSpc>
            </a:pPr>
            <a:endParaRPr lang="fr-FR" sz="2400" dirty="0" smtClean="0">
              <a:cs typeface="Arial" pitchFamily="34" charset="0"/>
            </a:endParaRPr>
          </a:p>
          <a:p>
            <a:pPr>
              <a:lnSpc>
                <a:spcPct val="200000"/>
              </a:lnSpc>
            </a:pPr>
            <a:r>
              <a:rPr lang="fr-FR" sz="2400" dirty="0" smtClean="0">
                <a:latin typeface="Times New Roman" pitchFamily="18" charset="0"/>
                <a:cs typeface="Times New Roman" pitchFamily="18" charset="0"/>
              </a:rPr>
              <a:t>Différentes formes de curetage à ciel ouvert ont été développées ayant toutes pour but essentiel de permettre une vision directe des racines pour faciliter le nettoyage en utilisant les techniques des lambeaux (ces lambeaux seront traités avec détails ultérieurement).</a:t>
            </a:r>
          </a:p>
          <a:p>
            <a:pPr>
              <a:lnSpc>
                <a:spcPct val="200000"/>
              </a:lnSpc>
              <a:buFont typeface="Wingdings 2" pitchFamily="18" charset="2"/>
              <a:buNone/>
            </a:pPr>
            <a:r>
              <a:rPr lang="fr-FR" sz="2400" dirty="0" smtClean="0">
                <a:cs typeface="Arial" pitchFamily="34" charset="0"/>
              </a:rPr>
              <a:t> </a:t>
            </a:r>
          </a:p>
          <a:p>
            <a:pPr>
              <a:lnSpc>
                <a:spcPct val="200000"/>
              </a:lnSpc>
              <a:buFont typeface="Wingdings 2" pitchFamily="18" charset="2"/>
              <a:buNone/>
            </a:pPr>
            <a:endParaRPr lang="fr-FR" sz="2400" dirty="0" smtClean="0">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1071538" y="4071942"/>
            <a:ext cx="2857520" cy="1928802"/>
          </a:xfrm>
          <a:prstGeom prst="rect">
            <a:avLst/>
          </a:prstGeom>
          <a:ln>
            <a:noFill/>
          </a:ln>
          <a:effectLst>
            <a:softEdge rad="112500"/>
          </a:effectLst>
        </p:spPr>
      </p:pic>
      <p:pic>
        <p:nvPicPr>
          <p:cNvPr id="7" name="Picture 4"/>
          <p:cNvPicPr>
            <a:picLocks noChangeAspect="1" noChangeArrowheads="1"/>
          </p:cNvPicPr>
          <p:nvPr/>
        </p:nvPicPr>
        <p:blipFill>
          <a:blip r:embed="rId4"/>
          <a:srcRect/>
          <a:stretch>
            <a:fillRect/>
          </a:stretch>
        </p:blipFill>
        <p:spPr bwMode="auto">
          <a:xfrm>
            <a:off x="5000628" y="4071942"/>
            <a:ext cx="2928958" cy="1928802"/>
          </a:xfrm>
          <a:prstGeom prst="rect">
            <a:avLst/>
          </a:prstGeom>
          <a:ln>
            <a:noFill/>
          </a:ln>
          <a:effectLst>
            <a:softEdge rad="112500"/>
          </a:effectLst>
        </p:spPr>
      </p:pic>
      <p:cxnSp>
        <p:nvCxnSpPr>
          <p:cNvPr id="9" name="Connecteur droit avec flèche 8"/>
          <p:cNvCxnSpPr>
            <a:stCxn id="6" idx="3"/>
            <a:endCxn id="7" idx="1"/>
          </p:cNvCxnSpPr>
          <p:nvPr/>
        </p:nvCxnSpPr>
        <p:spPr>
          <a:xfrm>
            <a:off x="3929058" y="5036343"/>
            <a:ext cx="107157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285720" y="857232"/>
            <a:ext cx="8143932" cy="2554545"/>
          </a:xfrm>
          <a:prstGeom prst="rect">
            <a:avLst/>
          </a:prstGeom>
        </p:spPr>
        <p:txBody>
          <a:bodyPr wrap="square">
            <a:spAutoFit/>
          </a:bodyPr>
          <a:lstStyle/>
          <a:p>
            <a:pPr algn="just">
              <a:defRPr/>
            </a:pPr>
            <a:r>
              <a:rPr lang="fr-FR" sz="2000" b="1" dirty="0" smtClean="0">
                <a:solidFill>
                  <a:srgbClr val="FF0000"/>
                </a:solidFill>
                <a:latin typeface="Arial" pitchFamily="34" charset="0"/>
                <a:cs typeface="Arial" pitchFamily="34" charset="0"/>
              </a:rPr>
              <a:t>Indications du curetage à ciel ouvert:</a:t>
            </a:r>
          </a:p>
          <a:p>
            <a:pPr algn="just">
              <a:defRPr/>
            </a:pPr>
            <a:endParaRPr lang="fr-FR" sz="2000" b="1" dirty="0" smtClean="0">
              <a:solidFill>
                <a:srgbClr val="FF0000"/>
              </a:solidFill>
              <a:latin typeface="Arial" pitchFamily="34" charset="0"/>
              <a:cs typeface="Arial" pitchFamily="34" charset="0"/>
            </a:endParaRPr>
          </a:p>
          <a:p>
            <a:pPr algn="just">
              <a:buFont typeface="Arial" pitchFamily="34" charset="0"/>
              <a:buChar char="•"/>
              <a:defRPr/>
            </a:pPr>
            <a:r>
              <a:rPr lang="fr-FR" sz="2000" dirty="0" smtClean="0">
                <a:latin typeface="Arial" pitchFamily="34" charset="0"/>
                <a:cs typeface="Arial" pitchFamily="34" charset="0"/>
              </a:rPr>
              <a:t>Diminuer l’inflammation des poches parodontales profondes.</a:t>
            </a:r>
          </a:p>
          <a:p>
            <a:pPr algn="just">
              <a:buFont typeface="Arial" pitchFamily="34" charset="0"/>
              <a:buChar char="•"/>
              <a:defRPr/>
            </a:pPr>
            <a:r>
              <a:rPr lang="fr-FR" sz="2000" dirty="0" smtClean="0">
                <a:latin typeface="Arial" pitchFamily="34" charset="0"/>
                <a:cs typeface="Arial" pitchFamily="34" charset="0"/>
              </a:rPr>
              <a:t>Présence de défaut osseux profonds avant un traitement </a:t>
            </a:r>
            <a:r>
              <a:rPr lang="fr-FR" sz="2000" dirty="0" err="1" smtClean="0">
                <a:latin typeface="Arial" pitchFamily="34" charset="0"/>
                <a:cs typeface="Arial" pitchFamily="34" charset="0"/>
              </a:rPr>
              <a:t>orthodontique</a:t>
            </a:r>
            <a:r>
              <a:rPr lang="fr-FR" sz="2000" dirty="0" smtClean="0">
                <a:latin typeface="Arial" pitchFamily="34" charset="0"/>
                <a:cs typeface="Arial" pitchFamily="34" charset="0"/>
              </a:rPr>
              <a:t>.</a:t>
            </a:r>
          </a:p>
          <a:p>
            <a:pPr algn="just">
              <a:buFont typeface="Arial" pitchFamily="34" charset="0"/>
              <a:buChar char="•"/>
              <a:defRPr/>
            </a:pPr>
            <a:r>
              <a:rPr lang="fr-FR" sz="2000" dirty="0" smtClean="0">
                <a:latin typeface="Arial" pitchFamily="34" charset="0"/>
                <a:cs typeface="Arial" pitchFamily="34" charset="0"/>
              </a:rPr>
              <a:t>Traitement préliminaire à une intervention chirurgicale plus complexe.</a:t>
            </a:r>
          </a:p>
          <a:p>
            <a:pPr algn="just">
              <a:buFont typeface="Arial" pitchFamily="34" charset="0"/>
              <a:buChar char="•"/>
              <a:defRPr/>
            </a:pPr>
            <a:r>
              <a:rPr lang="fr-FR" sz="2000" dirty="0" smtClean="0">
                <a:latin typeface="Arial" pitchFamily="34" charset="0"/>
                <a:cs typeface="Arial" pitchFamily="34" charset="0"/>
              </a:rPr>
              <a:t>Régénération osseuse prévue dans un secteur avec défaut intra osseux .</a:t>
            </a:r>
            <a:endParaRPr lang="fr-FR" sz="20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285860"/>
            <a:ext cx="8406911" cy="3877985"/>
          </a:xfrm>
          <a:prstGeom prst="rect">
            <a:avLst/>
          </a:prstGeom>
        </p:spPr>
        <p:txBody>
          <a:bodyPr wrap="square">
            <a:spAutoFit/>
          </a:bodyPr>
          <a:lstStyle/>
          <a:p>
            <a:pPr algn="just"/>
            <a:r>
              <a:rPr lang="fr-FR" sz="2800" dirty="0" smtClean="0">
                <a:latin typeface="Arial" pitchFamily="34" charset="0"/>
                <a:cs typeface="Arial" pitchFamily="34" charset="0"/>
              </a:rPr>
              <a:t>La perte de l'os alvéolaire est souvent considérée comme une séquelle de la maladie parodontale.</a:t>
            </a:r>
          </a:p>
          <a:p>
            <a:pPr algn="just"/>
            <a:endParaRPr lang="fr-FR" sz="2800" dirty="0" smtClean="0">
              <a:latin typeface="Arial" pitchFamily="34" charset="0"/>
              <a:cs typeface="Arial" pitchFamily="34" charset="0"/>
            </a:endParaRPr>
          </a:p>
          <a:p>
            <a:pPr algn="just"/>
            <a:r>
              <a:rPr lang="fr-FR" sz="2800" dirty="0" smtClean="0">
                <a:latin typeface="Arial" pitchFamily="34" charset="0"/>
                <a:cs typeface="Arial" pitchFamily="34" charset="0"/>
              </a:rPr>
              <a:t>En absence de traitement, la persistance du défaut osseux constitue un terrain favorable à la progression de la maladie parodontale et diminue ainsi les chances de survie de la dent.</a:t>
            </a:r>
          </a:p>
          <a:p>
            <a:pPr algn="just"/>
            <a:endParaRPr lang="fr-FR" sz="2800" dirty="0" smtClean="0">
              <a:latin typeface="Arial" pitchFamily="34" charset="0"/>
              <a:cs typeface="Arial" pitchFamily="34" charset="0"/>
            </a:endParaRPr>
          </a:p>
          <a:p>
            <a:pPr algn="just"/>
            <a:endParaRPr lang="fr-FR" sz="2200" dirty="0">
              <a:latin typeface="Arial" pitchFamily="34" charset="0"/>
              <a:cs typeface="Arial" pitchFamily="34" charset="0"/>
            </a:endParaRPr>
          </a:p>
        </p:txBody>
      </p:sp>
      <p:sp>
        <p:nvSpPr>
          <p:cNvPr id="5" name="Rectangle 4"/>
          <p:cNvSpPr/>
          <p:nvPr/>
        </p:nvSpPr>
        <p:spPr>
          <a:xfrm>
            <a:off x="357158" y="714356"/>
            <a:ext cx="3038011" cy="738664"/>
          </a:xfrm>
          <a:prstGeom prst="rect">
            <a:avLst/>
          </a:prstGeom>
        </p:spPr>
        <p:txBody>
          <a:bodyPr wrap="none">
            <a:spAutoFit/>
          </a:bodyPr>
          <a:lstStyle/>
          <a:p>
            <a:pPr>
              <a:lnSpc>
                <a:spcPct val="150000"/>
              </a:lnSpc>
            </a:pPr>
            <a:r>
              <a:rPr lang="fr-FR" sz="2800" b="1" dirty="0" smtClean="0">
                <a:solidFill>
                  <a:srgbClr val="FF0000"/>
                </a:solidFill>
                <a:latin typeface="Arial" pitchFamily="34" charset="0"/>
                <a:cs typeface="Arial" pitchFamily="34" charset="0"/>
              </a:rPr>
              <a:t>INTRODUCTION</a:t>
            </a:r>
            <a:r>
              <a:rPr lang="fr-FR" sz="2800" dirty="0" smtClean="0">
                <a:latin typeface="Arial" pitchFamily="34" charset="0"/>
                <a:cs typeface="Arial" pitchFamily="34" charset="0"/>
              </a:rPr>
              <a:t> </a:t>
            </a:r>
          </a:p>
        </p:txBody>
      </p:sp>
      <p:sp>
        <p:nvSpPr>
          <p:cNvPr id="6" name="Rectangle 5"/>
          <p:cNvSpPr/>
          <p:nvPr/>
        </p:nvSpPr>
        <p:spPr>
          <a:xfrm>
            <a:off x="285720" y="4572008"/>
            <a:ext cx="8643998" cy="1384995"/>
          </a:xfrm>
          <a:prstGeom prst="rect">
            <a:avLst/>
          </a:prstGeom>
        </p:spPr>
        <p:txBody>
          <a:bodyPr wrap="square">
            <a:spAutoFit/>
          </a:bodyPr>
          <a:lstStyle/>
          <a:p>
            <a:pPr algn="just"/>
            <a:r>
              <a:rPr lang="fr-FR" sz="2800" dirty="0" smtClean="0">
                <a:latin typeface="Arial" pitchFamily="34" charset="0"/>
                <a:cs typeface="Arial" pitchFamily="34" charset="0"/>
              </a:rPr>
              <a:t>La chirurgie osseuse regroupe l’ensemble des procédés chirurgicaux pratiqués sur l’os, dans le but de le remodeler ou le restaurer.</a:t>
            </a:r>
          </a:p>
        </p:txBody>
      </p:sp>
    </p:spTree>
    <p:extLst>
      <p:ext uri="{BB962C8B-B14F-4D97-AF65-F5344CB8AC3E}">
        <p14:creationId xmlns="" xmlns:p14="http://schemas.microsoft.com/office/powerpoint/2010/main" val="211163161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1139143"/>
            <a:ext cx="8072494" cy="3693319"/>
          </a:xfrm>
          <a:prstGeom prst="rect">
            <a:avLst/>
          </a:prstGeom>
        </p:spPr>
        <p:txBody>
          <a:bodyPr wrap="square">
            <a:spAutoFit/>
          </a:bodyPr>
          <a:lstStyle/>
          <a:p>
            <a:pPr algn="just">
              <a:lnSpc>
                <a:spcPct val="90000"/>
              </a:lnSpc>
            </a:pPr>
            <a:r>
              <a:rPr lang="fr-FR" sz="2000" b="1" dirty="0" smtClean="0">
                <a:solidFill>
                  <a:srgbClr val="FF0000"/>
                </a:solidFill>
                <a:latin typeface="Arial" pitchFamily="34" charset="0"/>
                <a:cs typeface="Arial" pitchFamily="34" charset="0"/>
              </a:rPr>
              <a:t>Avantages :</a:t>
            </a:r>
          </a:p>
          <a:p>
            <a:pPr algn="just">
              <a:lnSpc>
                <a:spcPct val="90000"/>
              </a:lnSpc>
            </a:pPr>
            <a:r>
              <a:rPr lang="fr-FR" sz="2000" dirty="0" smtClean="0">
                <a:latin typeface="Arial" pitchFamily="34" charset="0"/>
                <a:cs typeface="Arial" pitchFamily="34" charset="0"/>
              </a:rPr>
              <a:t>- Cicatrisation rapide</a:t>
            </a:r>
          </a:p>
          <a:p>
            <a:pPr algn="just">
              <a:lnSpc>
                <a:spcPct val="90000"/>
              </a:lnSpc>
            </a:pPr>
            <a:r>
              <a:rPr lang="fr-FR" sz="2000" dirty="0" smtClean="0">
                <a:latin typeface="Arial" pitchFamily="34" charset="0"/>
                <a:cs typeface="Arial" pitchFamily="34" charset="0"/>
              </a:rPr>
              <a:t>- Intervention chirurgicale de courte durée.</a:t>
            </a:r>
          </a:p>
          <a:p>
            <a:pPr algn="just">
              <a:lnSpc>
                <a:spcPct val="90000"/>
              </a:lnSpc>
            </a:pPr>
            <a:r>
              <a:rPr lang="fr-FR" sz="2000" dirty="0" smtClean="0">
                <a:latin typeface="Arial" pitchFamily="34" charset="0"/>
                <a:cs typeface="Arial" pitchFamily="34" charset="0"/>
              </a:rPr>
              <a:t>- Peu de gène post opératoire et peu de complication</a:t>
            </a:r>
          </a:p>
          <a:p>
            <a:pPr algn="just">
              <a:lnSpc>
                <a:spcPct val="90000"/>
              </a:lnSpc>
            </a:pPr>
            <a:r>
              <a:rPr lang="fr-FR" sz="2000" dirty="0" smtClean="0">
                <a:latin typeface="Arial" pitchFamily="34" charset="0"/>
                <a:cs typeface="Arial" pitchFamily="34" charset="0"/>
              </a:rPr>
              <a:t>- Peu de récession donc résultat esthétique satisfaisant</a:t>
            </a:r>
          </a:p>
          <a:p>
            <a:pPr algn="just">
              <a:lnSpc>
                <a:spcPct val="90000"/>
              </a:lnSpc>
            </a:pPr>
            <a:r>
              <a:rPr lang="fr-FR" sz="2000" dirty="0" smtClean="0">
                <a:latin typeface="Arial" pitchFamily="34" charset="0"/>
                <a:cs typeface="Arial" pitchFamily="34" charset="0"/>
              </a:rPr>
              <a:t>- conservation maximale de l’os de soutien</a:t>
            </a:r>
          </a:p>
          <a:p>
            <a:pPr algn="just">
              <a:lnSpc>
                <a:spcPct val="90000"/>
              </a:lnSpc>
            </a:pPr>
            <a:endParaRPr lang="fr-FR" sz="2000" dirty="0" smtClean="0">
              <a:latin typeface="Arial" pitchFamily="34" charset="0"/>
              <a:cs typeface="Arial" pitchFamily="34" charset="0"/>
            </a:endParaRPr>
          </a:p>
          <a:p>
            <a:pPr algn="just">
              <a:lnSpc>
                <a:spcPct val="90000"/>
              </a:lnSpc>
            </a:pPr>
            <a:r>
              <a:rPr lang="fr-FR" sz="2000" b="1" dirty="0" smtClean="0">
                <a:solidFill>
                  <a:srgbClr val="FF0000"/>
                </a:solidFill>
                <a:latin typeface="Arial" pitchFamily="34" charset="0"/>
                <a:cs typeface="Arial" pitchFamily="34" charset="0"/>
              </a:rPr>
              <a:t>Inconvénients :</a:t>
            </a:r>
          </a:p>
          <a:p>
            <a:pPr algn="just">
              <a:lnSpc>
                <a:spcPct val="90000"/>
              </a:lnSpc>
            </a:pPr>
            <a:r>
              <a:rPr lang="fr-FR" sz="2000" dirty="0" smtClean="0">
                <a:latin typeface="Arial" pitchFamily="34" charset="0"/>
                <a:cs typeface="Arial" pitchFamily="34" charset="0"/>
              </a:rPr>
              <a:t>- Possibilité de poches parodontales profondes en postopératoire.</a:t>
            </a:r>
          </a:p>
          <a:p>
            <a:pPr algn="just">
              <a:lnSpc>
                <a:spcPct val="90000"/>
              </a:lnSpc>
            </a:pPr>
            <a:r>
              <a:rPr lang="fr-FR" sz="2000" dirty="0" smtClean="0">
                <a:latin typeface="Arial" pitchFamily="34" charset="0"/>
                <a:cs typeface="Arial" pitchFamily="34" charset="0"/>
              </a:rPr>
              <a:t>- Possibilité de formation de cratères osseux en postopératoire. </a:t>
            </a:r>
          </a:p>
          <a:p>
            <a:pPr algn="just">
              <a:lnSpc>
                <a:spcPct val="90000"/>
              </a:lnSpc>
            </a:pPr>
            <a:r>
              <a:rPr lang="fr-FR" sz="2000" dirty="0" smtClean="0">
                <a:latin typeface="Arial" pitchFamily="34" charset="0"/>
                <a:cs typeface="Arial" pitchFamily="34" charset="0"/>
              </a:rPr>
              <a:t>- Difficulté de prévoir la formation d’une nouvelle attache.</a:t>
            </a:r>
          </a:p>
          <a:p>
            <a:pPr algn="just">
              <a:lnSpc>
                <a:spcPct val="90000"/>
              </a:lnSpc>
            </a:pPr>
            <a:r>
              <a:rPr lang="fr-FR" sz="2000" dirty="0" smtClean="0">
                <a:latin typeface="Arial" pitchFamily="34" charset="0"/>
                <a:cs typeface="Arial" pitchFamily="34" charset="0"/>
              </a:rPr>
              <a:t>- Régénération moins importante qu’avec les autres méthodes régénératrices.</a:t>
            </a:r>
            <a:endParaRPr lang="fr-FR" sz="20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5"/>
          <p:cNvPicPr>
            <a:picLocks noChangeAspect="1" noChangeArrowheads="1"/>
          </p:cNvPicPr>
          <p:nvPr/>
        </p:nvPicPr>
        <p:blipFill>
          <a:blip r:embed="rId3"/>
          <a:srcRect/>
          <a:stretch>
            <a:fillRect/>
          </a:stretch>
        </p:blipFill>
        <p:spPr bwMode="auto">
          <a:xfrm>
            <a:off x="428596" y="4429132"/>
            <a:ext cx="2428875" cy="1785938"/>
          </a:xfrm>
          <a:prstGeom prst="rect">
            <a:avLst/>
          </a:prstGeom>
          <a:noFill/>
          <a:ln w="9525">
            <a:noFill/>
            <a:miter lim="800000"/>
            <a:headEnd/>
            <a:tailEnd/>
          </a:ln>
        </p:spPr>
      </p:pic>
      <p:pic>
        <p:nvPicPr>
          <p:cNvPr id="84997" name="Picture 7"/>
          <p:cNvPicPr>
            <a:picLocks noChangeAspect="1" noChangeArrowheads="1"/>
          </p:cNvPicPr>
          <p:nvPr/>
        </p:nvPicPr>
        <p:blipFill>
          <a:blip r:embed="rId4"/>
          <a:srcRect/>
          <a:stretch>
            <a:fillRect/>
          </a:stretch>
        </p:blipFill>
        <p:spPr bwMode="auto">
          <a:xfrm>
            <a:off x="3214678" y="4429132"/>
            <a:ext cx="2428875" cy="1785938"/>
          </a:xfrm>
          <a:prstGeom prst="rect">
            <a:avLst/>
          </a:prstGeom>
          <a:noFill/>
          <a:ln w="9525">
            <a:noFill/>
            <a:miter lim="800000"/>
            <a:headEnd/>
            <a:tailEnd/>
          </a:ln>
        </p:spPr>
      </p:pic>
      <p:pic>
        <p:nvPicPr>
          <p:cNvPr id="84998" name="Picture 8"/>
          <p:cNvPicPr>
            <a:picLocks noChangeAspect="1" noChangeArrowheads="1"/>
          </p:cNvPicPr>
          <p:nvPr/>
        </p:nvPicPr>
        <p:blipFill>
          <a:blip r:embed="rId5"/>
          <a:srcRect/>
          <a:stretch>
            <a:fillRect/>
          </a:stretch>
        </p:blipFill>
        <p:spPr bwMode="auto">
          <a:xfrm>
            <a:off x="6215074" y="4500570"/>
            <a:ext cx="2428875" cy="1714500"/>
          </a:xfrm>
          <a:prstGeom prst="rect">
            <a:avLst/>
          </a:prstGeom>
          <a:noFill/>
          <a:ln w="9525">
            <a:noFill/>
            <a:miter lim="800000"/>
            <a:headEnd/>
            <a:tailEnd/>
          </a:ln>
        </p:spPr>
      </p:pic>
      <p:sp>
        <p:nvSpPr>
          <p:cNvPr id="208902" name="Rectangle 2"/>
          <p:cNvSpPr>
            <a:spLocks noChangeArrowheads="1"/>
          </p:cNvSpPr>
          <p:nvPr/>
        </p:nvSpPr>
        <p:spPr bwMode="auto">
          <a:xfrm>
            <a:off x="500034" y="928670"/>
            <a:ext cx="7670800" cy="2554545"/>
          </a:xfrm>
          <a:prstGeom prst="rect">
            <a:avLst/>
          </a:prstGeom>
          <a:noFill/>
          <a:ln w="9525">
            <a:noFill/>
            <a:miter lim="800000"/>
            <a:headEnd/>
            <a:tailEnd/>
          </a:ln>
        </p:spPr>
        <p:txBody>
          <a:bodyPr>
            <a:spAutoFit/>
          </a:bodyPr>
          <a:lstStyle/>
          <a:p>
            <a:pPr>
              <a:buFont typeface="Wingdings" pitchFamily="2" charset="2"/>
              <a:buChar char="§"/>
            </a:pPr>
            <a:r>
              <a:rPr lang="fr-FR" sz="2000" dirty="0" smtClean="0">
                <a:latin typeface="Arial" pitchFamily="34" charset="0"/>
                <a:cs typeface="Arial" pitchFamily="34" charset="0"/>
              </a:rPr>
              <a:t> Asepsie </a:t>
            </a:r>
            <a:r>
              <a:rPr lang="fr-FR" sz="2000" dirty="0">
                <a:latin typeface="Arial" pitchFamily="34" charset="0"/>
                <a:cs typeface="Arial" pitchFamily="34" charset="0"/>
              </a:rPr>
              <a:t>et anesthésie</a:t>
            </a:r>
          </a:p>
          <a:p>
            <a:pPr>
              <a:buFont typeface="Wingdings" pitchFamily="2" charset="2"/>
              <a:buChar char="§"/>
            </a:pPr>
            <a:r>
              <a:rPr lang="fr-FR" sz="2000" dirty="0" smtClean="0">
                <a:latin typeface="Arial" pitchFamily="34" charset="0"/>
                <a:cs typeface="Arial" pitchFamily="34" charset="0"/>
              </a:rPr>
              <a:t> Incision</a:t>
            </a:r>
            <a:endParaRPr lang="fr-FR" sz="2000" dirty="0">
              <a:latin typeface="Arial" pitchFamily="34" charset="0"/>
              <a:cs typeface="Arial" pitchFamily="34" charset="0"/>
            </a:endParaRPr>
          </a:p>
          <a:p>
            <a:pPr>
              <a:buFont typeface="Wingdings" pitchFamily="2" charset="2"/>
              <a:buChar char="§"/>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Réclinaison</a:t>
            </a:r>
            <a:r>
              <a:rPr lang="fr-FR" sz="2000" dirty="0" smtClean="0">
                <a:latin typeface="Arial" pitchFamily="34" charset="0"/>
                <a:cs typeface="Arial" pitchFamily="34" charset="0"/>
              </a:rPr>
              <a:t> </a:t>
            </a:r>
            <a:r>
              <a:rPr lang="fr-FR" sz="2000" dirty="0">
                <a:latin typeface="Arial" pitchFamily="34" charset="0"/>
                <a:cs typeface="Arial" pitchFamily="34" charset="0"/>
              </a:rPr>
              <a:t>d’un lambeau d’épaisseur totale</a:t>
            </a:r>
          </a:p>
          <a:p>
            <a:pPr>
              <a:buFont typeface="Wingdings" pitchFamily="2" charset="2"/>
              <a:buChar char="§"/>
            </a:pPr>
            <a:r>
              <a:rPr lang="fr-FR" sz="2000" dirty="0" smtClean="0">
                <a:latin typeface="Arial" pitchFamily="34" charset="0"/>
                <a:cs typeface="Arial" pitchFamily="34" charset="0"/>
              </a:rPr>
              <a:t> Visualisation </a:t>
            </a:r>
            <a:r>
              <a:rPr lang="fr-FR" sz="2000" dirty="0">
                <a:latin typeface="Arial" pitchFamily="34" charset="0"/>
                <a:cs typeface="Arial" pitchFamily="34" charset="0"/>
              </a:rPr>
              <a:t>de la lésion</a:t>
            </a:r>
          </a:p>
          <a:p>
            <a:pPr>
              <a:buFont typeface="Wingdings" pitchFamily="2" charset="2"/>
              <a:buChar char="§"/>
            </a:pPr>
            <a:r>
              <a:rPr lang="fr-FR" sz="2000" dirty="0" smtClean="0">
                <a:latin typeface="Arial" pitchFamily="34" charset="0"/>
                <a:cs typeface="Arial" pitchFamily="34" charset="0"/>
              </a:rPr>
              <a:t> Curetage </a:t>
            </a:r>
            <a:r>
              <a:rPr lang="fr-FR" sz="2000" dirty="0">
                <a:latin typeface="Arial" pitchFamily="34" charset="0"/>
                <a:cs typeface="Arial" pitchFamily="34" charset="0"/>
              </a:rPr>
              <a:t>et élimination du tissu de granulation aménagement des tissus osseux </a:t>
            </a:r>
          </a:p>
          <a:p>
            <a:pPr>
              <a:buFont typeface="Wingdings" pitchFamily="2" charset="2"/>
              <a:buChar char="§"/>
            </a:pPr>
            <a:r>
              <a:rPr lang="fr-FR" sz="2000" dirty="0" smtClean="0">
                <a:latin typeface="Arial" pitchFamily="34" charset="0"/>
                <a:cs typeface="Arial" pitchFamily="34" charset="0"/>
              </a:rPr>
              <a:t> Lavage </a:t>
            </a:r>
            <a:r>
              <a:rPr lang="fr-FR" sz="2000" dirty="0">
                <a:latin typeface="Arial" pitchFamily="34" charset="0"/>
                <a:cs typeface="Arial" pitchFamily="34" charset="0"/>
              </a:rPr>
              <a:t>et hémostase </a:t>
            </a:r>
          </a:p>
          <a:p>
            <a:pPr>
              <a:buFont typeface="Wingdings" pitchFamily="2" charset="2"/>
              <a:buChar char="§"/>
            </a:pPr>
            <a:r>
              <a:rPr lang="fr-FR" sz="2000" dirty="0" smtClean="0">
                <a:latin typeface="Arial" pitchFamily="34" charset="0"/>
                <a:cs typeface="Arial" pitchFamily="34" charset="0"/>
              </a:rPr>
              <a:t> repositionnement </a:t>
            </a:r>
            <a:r>
              <a:rPr lang="fr-FR" sz="2000" dirty="0">
                <a:latin typeface="Arial" pitchFamily="34" charset="0"/>
                <a:cs typeface="Arial" pitchFamily="34" charset="0"/>
              </a:rPr>
              <a:t>du lambeau  et suture </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
        <p:nvSpPr>
          <p:cNvPr id="7" name="Rectangle 6"/>
          <p:cNvSpPr/>
          <p:nvPr/>
        </p:nvSpPr>
        <p:spPr>
          <a:xfrm>
            <a:off x="500034" y="500042"/>
            <a:ext cx="3391891" cy="461665"/>
          </a:xfrm>
          <a:prstGeom prst="rect">
            <a:avLst/>
          </a:prstGeom>
        </p:spPr>
        <p:txBody>
          <a:bodyPr wrap="none">
            <a:spAutoFit/>
          </a:bodyPr>
          <a:lstStyle/>
          <a:p>
            <a:pPr algn="ctr">
              <a:defRPr/>
            </a:pPr>
            <a:r>
              <a:rPr lang="fr-FR" sz="2400" b="1" dirty="0" smtClean="0">
                <a:ln/>
                <a:solidFill>
                  <a:srgbClr val="FF0000"/>
                </a:solidFill>
                <a:latin typeface="Arial" pitchFamily="34" charset="0"/>
                <a:cs typeface="Arial" pitchFamily="34" charset="0"/>
              </a:rPr>
              <a:t>Technique opératoire:</a:t>
            </a:r>
            <a:endParaRPr lang="fr-FR" sz="2400" b="1" dirty="0">
              <a:ln/>
              <a:solidFill>
                <a:srgbClr val="FF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2571744"/>
            <a:ext cx="6516528" cy="1384995"/>
          </a:xfrm>
          <a:prstGeom prst="rect">
            <a:avLst/>
          </a:prstGeom>
        </p:spPr>
        <p:txBody>
          <a:bodyPr wrap="none">
            <a:spAutoFit/>
          </a:bodyPr>
          <a:lstStyle/>
          <a:p>
            <a:pPr marL="457200" indent="-457200" algn="just">
              <a:lnSpc>
                <a:spcPct val="150000"/>
              </a:lnSpc>
            </a:pPr>
            <a:r>
              <a:rPr lang="fr-FR" sz="2800" b="1" dirty="0" smtClean="0">
                <a:solidFill>
                  <a:srgbClr val="FF0000"/>
                </a:solidFill>
                <a:latin typeface="Arial" pitchFamily="34" charset="0"/>
                <a:cs typeface="Arial" pitchFamily="34" charset="0"/>
              </a:rPr>
              <a:t>RAPPELS SUR L’OS ALVÉOLAIRE</a:t>
            </a:r>
          </a:p>
          <a:p>
            <a:pPr marL="457200" indent="-457200" algn="just">
              <a:lnSpc>
                <a:spcPct val="150000"/>
              </a:lnSpc>
            </a:pPr>
            <a:r>
              <a:rPr lang="fr-FR" sz="2800" b="1" dirty="0" err="1" smtClean="0">
                <a:latin typeface="Arial" pitchFamily="34" charset="0"/>
                <a:cs typeface="Arial" pitchFamily="34" charset="0"/>
              </a:rPr>
              <a:t>Cf</a:t>
            </a:r>
            <a:r>
              <a:rPr lang="fr-FR" sz="2800" b="1" dirty="0" smtClean="0">
                <a:latin typeface="Arial" pitchFamily="34" charset="0"/>
                <a:cs typeface="Arial" pitchFamily="34" charset="0"/>
              </a:rPr>
              <a:t> cours théorique sur l’os alvéolaire</a:t>
            </a:r>
          </a:p>
        </p:txBody>
      </p:sp>
    </p:spTree>
    <p:extLst>
      <p:ext uri="{BB962C8B-B14F-4D97-AF65-F5344CB8AC3E}">
        <p14:creationId xmlns="" xmlns:p14="http://schemas.microsoft.com/office/powerpoint/2010/main" val="145877792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2214554"/>
            <a:ext cx="5930021" cy="820674"/>
          </a:xfrm>
          <a:prstGeom prst="rect">
            <a:avLst/>
          </a:prstGeom>
        </p:spPr>
        <p:txBody>
          <a:bodyPr wrap="none">
            <a:spAutoFit/>
          </a:bodyPr>
          <a:lstStyle/>
          <a:p>
            <a:pPr>
              <a:lnSpc>
                <a:spcPct val="150000"/>
              </a:lnSpc>
              <a:buNone/>
            </a:pPr>
            <a:r>
              <a:rPr lang="fr-FR"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LA CHIRURGIE OSSEUSE </a:t>
            </a:r>
            <a:endParaRPr lang="fr-FR" sz="3600" i="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20817869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
          </p:nvPr>
        </p:nvSpPr>
        <p:spPr>
          <a:xfrm>
            <a:off x="285720" y="785794"/>
            <a:ext cx="8358246" cy="4286280"/>
          </a:xfrm>
        </p:spPr>
        <p:txBody>
          <a:bodyPr>
            <a:normAutofit lnSpcReduction="10000"/>
          </a:bodyPr>
          <a:lstStyle/>
          <a:p>
            <a:pPr algn="just">
              <a:buNone/>
            </a:pPr>
            <a:r>
              <a:rPr lang="fr-FR" sz="3200" b="1" dirty="0" smtClean="0">
                <a:solidFill>
                  <a:srgbClr val="FF0000"/>
                </a:solidFill>
                <a:latin typeface="Arial" pitchFamily="34" charset="0"/>
                <a:cs typeface="Arial" pitchFamily="34" charset="0"/>
              </a:rPr>
              <a:t>Définition</a:t>
            </a:r>
          </a:p>
          <a:p>
            <a:pPr algn="just">
              <a:buNone/>
            </a:pPr>
            <a:r>
              <a:rPr lang="fr-FR" sz="3200" b="1" dirty="0" smtClean="0">
                <a:latin typeface="Arial" pitchFamily="34" charset="0"/>
                <a:cs typeface="Arial" pitchFamily="34" charset="0"/>
              </a:rPr>
              <a:t> </a:t>
            </a:r>
          </a:p>
          <a:p>
            <a:pPr marL="0" indent="0" algn="just">
              <a:spcBef>
                <a:spcPts val="0"/>
              </a:spcBef>
              <a:buNone/>
            </a:pPr>
            <a:r>
              <a:rPr lang="fr-FR" sz="2800" dirty="0" smtClean="0">
                <a:solidFill>
                  <a:prstClr val="black"/>
                </a:solidFill>
                <a:latin typeface="Arial" pitchFamily="34" charset="0"/>
                <a:cs typeface="Arial" pitchFamily="34" charset="0"/>
              </a:rPr>
              <a:t>Elle est définie s</a:t>
            </a:r>
            <a:r>
              <a:rPr lang="fr-FR" sz="2800" dirty="0" smtClean="0">
                <a:latin typeface="Arial" pitchFamily="34" charset="0"/>
                <a:cs typeface="Arial" pitchFamily="34" charset="0"/>
              </a:rPr>
              <a:t>elon l’AAP (2001), </a:t>
            </a:r>
            <a:r>
              <a:rPr lang="fr-FR" sz="2800" dirty="0" smtClean="0">
                <a:solidFill>
                  <a:prstClr val="black"/>
                </a:solidFill>
                <a:latin typeface="Arial" pitchFamily="34" charset="0"/>
                <a:cs typeface="Arial" pitchFamily="34" charset="0"/>
              </a:rPr>
              <a:t>comme «les procédures qui servent à modifier le support osseux altéré par la maladie parodontale, soit en remodelant le procès alvéolaire pour atteindre la forme physiologique, sans la suppression de l’os alvéolaire de soutien, ou par la suppression de l’os alvéolaire, changeant ainsi la position de la crête osseuse par rapport à la racine dentaire.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428604"/>
            <a:ext cx="8715436" cy="5643602"/>
          </a:xfrm>
        </p:spPr>
        <p:txBody>
          <a:bodyPr>
            <a:normAutofit fontScale="77500" lnSpcReduction="20000"/>
          </a:bodyPr>
          <a:lstStyle/>
          <a:p>
            <a:pPr>
              <a:buClr>
                <a:srgbClr val="FF0000"/>
              </a:buClr>
              <a:buNone/>
            </a:pPr>
            <a:r>
              <a:rPr lang="fr-FR" sz="3800" b="1" dirty="0" smtClean="0">
                <a:solidFill>
                  <a:srgbClr val="FF0000"/>
                </a:solidFill>
                <a:latin typeface="Arial" pitchFamily="34" charset="0"/>
                <a:cs typeface="Arial" pitchFamily="34" charset="0"/>
              </a:rPr>
              <a:t>Buts de la chirurgie osseuse :</a:t>
            </a:r>
          </a:p>
          <a:p>
            <a:pPr>
              <a:buClr>
                <a:srgbClr val="FF0000"/>
              </a:buClr>
              <a:buNone/>
            </a:pPr>
            <a:endParaRPr lang="fr-FR" sz="3800" b="1" u="sng" dirty="0" smtClean="0">
              <a:latin typeface="Arial" pitchFamily="34" charset="0"/>
              <a:cs typeface="Arial" pitchFamily="34" charset="0"/>
            </a:endParaRPr>
          </a:p>
          <a:p>
            <a:pPr algn="just">
              <a:buClrTx/>
              <a:buFont typeface="Wingdings" pitchFamily="2" charset="2"/>
              <a:buChar char="Ø"/>
            </a:pPr>
            <a:r>
              <a:rPr lang="fr-FR" sz="2800" dirty="0" smtClean="0">
                <a:latin typeface="Arial" pitchFamily="34" charset="0"/>
                <a:cs typeface="Arial" pitchFamily="34" charset="0"/>
              </a:rPr>
              <a:t>Reproduire une anatomie osseuse idéale en situant les tissus gingivaux plus </a:t>
            </a:r>
            <a:r>
              <a:rPr lang="fr-FR" sz="2800" dirty="0" err="1" smtClean="0">
                <a:latin typeface="Arial" pitchFamily="34" charset="0"/>
                <a:cs typeface="Arial" pitchFamily="34" charset="0"/>
              </a:rPr>
              <a:t>apicalement</a:t>
            </a:r>
            <a:r>
              <a:rPr lang="fr-FR" sz="2800" dirty="0" smtClean="0">
                <a:latin typeface="Arial" pitchFamily="34" charset="0"/>
                <a:cs typeface="Arial" pitchFamily="34" charset="0"/>
              </a:rPr>
              <a:t> .</a:t>
            </a:r>
          </a:p>
          <a:p>
            <a:pPr algn="just">
              <a:buClrTx/>
              <a:buFont typeface="Wingdings" pitchFamily="2" charset="2"/>
              <a:buChar char="Ø"/>
            </a:pPr>
            <a:endParaRPr lang="fr-FR" sz="2800" dirty="0" smtClean="0">
              <a:latin typeface="Arial" pitchFamily="34" charset="0"/>
              <a:cs typeface="Arial" pitchFamily="34" charset="0"/>
            </a:endParaRPr>
          </a:p>
          <a:p>
            <a:pPr algn="just">
              <a:buClrTx/>
              <a:buFont typeface="Wingdings" pitchFamily="2" charset="2"/>
              <a:buChar char="Ø"/>
            </a:pPr>
            <a:r>
              <a:rPr lang="fr-FR" sz="2800" dirty="0" smtClean="0">
                <a:latin typeface="Arial" pitchFamily="34" charset="0"/>
                <a:cs typeface="Arial" pitchFamily="34" charset="0"/>
              </a:rPr>
              <a:t>Redonner des contours physiologiques : (corriger les points, les balcons, les cratères qui s’opposent à une fonction et une hygiène correcte) .</a:t>
            </a:r>
          </a:p>
          <a:p>
            <a:pPr algn="just">
              <a:buClrTx/>
              <a:buFont typeface="Wingdings" pitchFamily="2" charset="2"/>
              <a:buChar char="Ø"/>
            </a:pPr>
            <a:endParaRPr lang="fr-FR" sz="2800" dirty="0" smtClean="0">
              <a:latin typeface="Arial" pitchFamily="34" charset="0"/>
              <a:cs typeface="Arial" pitchFamily="34" charset="0"/>
            </a:endParaRPr>
          </a:p>
          <a:p>
            <a:pPr algn="just">
              <a:buClrTx/>
              <a:buFont typeface="Wingdings" pitchFamily="2" charset="2"/>
              <a:buChar char="Ø"/>
            </a:pPr>
            <a:r>
              <a:rPr lang="fr-FR" sz="2800" dirty="0" smtClean="0">
                <a:latin typeface="Arial" pitchFamily="34" charset="0"/>
                <a:cs typeface="Arial" pitchFamily="34" charset="0"/>
              </a:rPr>
              <a:t>Élimination des poches infra-osseuses .</a:t>
            </a:r>
          </a:p>
          <a:p>
            <a:pPr algn="just">
              <a:buClrTx/>
              <a:buFont typeface="Wingdings" pitchFamily="2" charset="2"/>
              <a:buChar char="Ø"/>
            </a:pPr>
            <a:endParaRPr lang="fr-FR" sz="2800" dirty="0" smtClean="0">
              <a:latin typeface="Arial" pitchFamily="34" charset="0"/>
              <a:cs typeface="Arial" pitchFamily="34" charset="0"/>
            </a:endParaRPr>
          </a:p>
          <a:p>
            <a:pPr marL="514350" indent="-514350" algn="just">
              <a:lnSpc>
                <a:spcPct val="110000"/>
              </a:lnSpc>
              <a:buClrTx/>
              <a:buFont typeface="Wingdings" pitchFamily="2" charset="2"/>
              <a:buChar char="Ø"/>
            </a:pPr>
            <a:r>
              <a:rPr lang="fr-FR" sz="2800" dirty="0" smtClean="0">
                <a:latin typeface="Arial" pitchFamily="34" charset="0"/>
                <a:cs typeface="Arial" pitchFamily="34" charset="0"/>
              </a:rPr>
              <a:t>Rétablissement d’un espace biologique.</a:t>
            </a:r>
          </a:p>
          <a:p>
            <a:pPr marL="514350" indent="-514350" algn="just">
              <a:lnSpc>
                <a:spcPct val="110000"/>
              </a:lnSpc>
              <a:buClrTx/>
              <a:buFont typeface="Wingdings" pitchFamily="2" charset="2"/>
              <a:buChar char="Ø"/>
            </a:pPr>
            <a:endParaRPr lang="fr-FR" sz="2800" dirty="0" smtClean="0">
              <a:latin typeface="Arial" pitchFamily="34" charset="0"/>
              <a:cs typeface="Arial" pitchFamily="34" charset="0"/>
            </a:endParaRPr>
          </a:p>
          <a:p>
            <a:pPr algn="just">
              <a:lnSpc>
                <a:spcPct val="150000"/>
              </a:lnSpc>
              <a:buClrTx/>
              <a:buFont typeface="Wingdings" pitchFamily="2" charset="2"/>
              <a:buChar char="Ø"/>
            </a:pPr>
            <a:r>
              <a:rPr lang="fr-FR" sz="2800" dirty="0" smtClean="0">
                <a:latin typeface="Arial" pitchFamily="34" charset="0"/>
                <a:cs typeface="Arial" pitchFamily="34" charset="0"/>
              </a:rPr>
              <a:t>Optimiser le pronostic des dents atteintes de lésions inter-radiculaires en modifiant l’environnement tissulaire.</a:t>
            </a:r>
          </a:p>
          <a:p>
            <a:pPr>
              <a:buClr>
                <a:srgbClr val="FF0000"/>
              </a:buClr>
              <a:buNone/>
            </a:pPr>
            <a:endParaRPr lang="fr-FR" sz="3200" i="1" u="sng"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15370" cy="1143000"/>
          </a:xfrm>
        </p:spPr>
        <p:txBody>
          <a:bodyPr>
            <a:noAutofit/>
          </a:bodyPr>
          <a:lstStyle/>
          <a:p>
            <a:r>
              <a:rPr lang="fr-FR" sz="3600" b="1" dirty="0" smtClean="0">
                <a:solidFill>
                  <a:srgbClr val="FF0000"/>
                </a:solidFill>
                <a:latin typeface="+mn-lt"/>
              </a:rPr>
              <a:t>Classification de la chirurgie osseuse</a:t>
            </a:r>
            <a:endParaRPr lang="fr-FR" sz="3600" b="1" dirty="0">
              <a:solidFill>
                <a:schemeClr val="tx1"/>
              </a:solidFill>
              <a:latin typeface="+mn-lt"/>
            </a:endParaRPr>
          </a:p>
        </p:txBody>
      </p:sp>
      <p:sp>
        <p:nvSpPr>
          <p:cNvPr id="3" name="Espace réservé du contenu 2"/>
          <p:cNvSpPr>
            <a:spLocks noGrp="1"/>
          </p:cNvSpPr>
          <p:nvPr>
            <p:ph sz="quarter" idx="1"/>
          </p:nvPr>
        </p:nvSpPr>
        <p:spPr>
          <a:xfrm>
            <a:off x="214282" y="1714488"/>
            <a:ext cx="8786874" cy="5000660"/>
          </a:xfrm>
        </p:spPr>
        <p:txBody>
          <a:bodyPr>
            <a:normAutofit fontScale="92500" lnSpcReduction="20000"/>
          </a:bodyPr>
          <a:lstStyle/>
          <a:p>
            <a:pPr>
              <a:buNone/>
            </a:pPr>
            <a:r>
              <a:rPr lang="fr-FR" b="1" dirty="0" smtClean="0">
                <a:latin typeface="Arial" pitchFamily="34" charset="0"/>
                <a:cs typeface="Arial" pitchFamily="34" charset="0"/>
              </a:rPr>
              <a:t>La chirurgie osseuse </a:t>
            </a:r>
            <a:r>
              <a:rPr lang="fr-FR" dirty="0" smtClean="0">
                <a:latin typeface="Arial" pitchFamily="34" charset="0"/>
                <a:cs typeface="Arial" pitchFamily="34" charset="0"/>
              </a:rPr>
              <a:t>peut être :</a:t>
            </a:r>
          </a:p>
          <a:p>
            <a:pPr>
              <a:buClr>
                <a:srgbClr val="FF0000"/>
              </a:buClr>
              <a:buFont typeface="Courier New" pitchFamily="49" charset="0"/>
              <a:buChar char="o"/>
            </a:pPr>
            <a:r>
              <a:rPr lang="fr-FR" b="1" dirty="0" smtClean="0">
                <a:solidFill>
                  <a:srgbClr val="C00000"/>
                </a:solidFill>
                <a:latin typeface="Arial" pitchFamily="34" charset="0"/>
                <a:cs typeface="Arial" pitchFamily="34" charset="0"/>
              </a:rPr>
              <a:t>Additive</a:t>
            </a:r>
            <a:r>
              <a:rPr lang="fr-FR" dirty="0" smtClean="0">
                <a:latin typeface="Arial" pitchFamily="34" charset="0"/>
                <a:cs typeface="Arial" pitchFamily="34" charset="0"/>
              </a:rPr>
              <a:t> : (régénération ou substitution d'os) inclut les interventions visant à restaurer l'os alvéolaire à son niveau d’origine.</a:t>
            </a:r>
          </a:p>
          <a:p>
            <a:pPr>
              <a:buClr>
                <a:srgbClr val="FF0000"/>
              </a:buClr>
              <a:buFont typeface="Courier New" pitchFamily="49" charset="0"/>
              <a:buChar char="o"/>
            </a:pPr>
            <a:r>
              <a:rPr lang="fr-FR" b="1" dirty="0" smtClean="0">
                <a:solidFill>
                  <a:srgbClr val="C00000"/>
                </a:solidFill>
                <a:latin typeface="Arial" pitchFamily="34" charset="0"/>
                <a:cs typeface="Arial" pitchFamily="34" charset="0"/>
              </a:rPr>
              <a:t>Soustractive</a:t>
            </a:r>
            <a:r>
              <a:rPr lang="fr-FR" dirty="0" smtClean="0">
                <a:latin typeface="Arial" pitchFamily="34" charset="0"/>
                <a:cs typeface="Arial" pitchFamily="34" charset="0"/>
              </a:rPr>
              <a:t> : elle est conçu pour restaurer la forme de l'os alvéolaire préexistant au niveau existant au moment de la chirurgie ou légèrement apical à ce niveau. Selon la perfection des techniques du remodelage osseux: </a:t>
            </a:r>
          </a:p>
          <a:p>
            <a:pPr>
              <a:buNone/>
            </a:pPr>
            <a:r>
              <a:rPr lang="fr-FR" b="1" dirty="0" smtClean="0">
                <a:solidFill>
                  <a:srgbClr val="C00000"/>
                </a:solidFill>
                <a:latin typeface="Arial" pitchFamily="34" charset="0"/>
                <a:cs typeface="Arial" pitchFamily="34" charset="0"/>
              </a:rPr>
              <a:t>             </a:t>
            </a:r>
            <a:r>
              <a:rPr lang="fr-FR" b="1" dirty="0" smtClean="0">
                <a:solidFill>
                  <a:schemeClr val="accent1">
                    <a:lumMod val="75000"/>
                  </a:schemeClr>
                </a:solidFill>
                <a:latin typeface="Arial" pitchFamily="34" charset="0"/>
                <a:cs typeface="Arial" pitchFamily="34" charset="0"/>
              </a:rPr>
              <a:t>Remodelage osseux définitif </a:t>
            </a:r>
            <a:r>
              <a:rPr lang="fr-FR" dirty="0" smtClean="0">
                <a:solidFill>
                  <a:schemeClr val="accent1">
                    <a:lumMod val="75000"/>
                  </a:schemeClr>
                </a:solidFill>
                <a:latin typeface="Arial" pitchFamily="34" charset="0"/>
                <a:cs typeface="Arial" pitchFamily="34" charset="0"/>
              </a:rPr>
              <a:t>: </a:t>
            </a:r>
            <a:r>
              <a:rPr lang="fr-FR" dirty="0" smtClean="0">
                <a:latin typeface="Arial" pitchFamily="34" charset="0"/>
                <a:cs typeface="Arial" pitchFamily="34" charset="0"/>
              </a:rPr>
              <a:t>Implique que d'autres remodelages n’amélioreraient pas le résultat global</a:t>
            </a:r>
          </a:p>
          <a:p>
            <a:pPr>
              <a:buNone/>
            </a:pPr>
            <a:r>
              <a:rPr lang="fr-FR" b="1" dirty="0" smtClean="0">
                <a:solidFill>
                  <a:srgbClr val="C00000"/>
                </a:solidFill>
                <a:latin typeface="Arial" pitchFamily="34" charset="0"/>
                <a:cs typeface="Arial" pitchFamily="34" charset="0"/>
              </a:rPr>
              <a:t>              </a:t>
            </a:r>
            <a:r>
              <a:rPr lang="fr-FR" b="1" dirty="0" smtClean="0">
                <a:solidFill>
                  <a:schemeClr val="accent1">
                    <a:lumMod val="75000"/>
                  </a:schemeClr>
                </a:solidFill>
                <a:latin typeface="Arial" pitchFamily="34" charset="0"/>
                <a:cs typeface="Arial" pitchFamily="34" charset="0"/>
              </a:rPr>
              <a:t>Remodelage osseux de compromis </a:t>
            </a:r>
            <a:r>
              <a:rPr lang="fr-FR" dirty="0" smtClean="0">
                <a:solidFill>
                  <a:schemeClr val="accent1">
                    <a:lumMod val="75000"/>
                  </a:schemeClr>
                </a:solidFill>
                <a:latin typeface="Arial" pitchFamily="34" charset="0"/>
                <a:cs typeface="Arial" pitchFamily="34" charset="0"/>
              </a:rPr>
              <a:t>: </a:t>
            </a:r>
            <a:r>
              <a:rPr lang="fr-FR" dirty="0" smtClean="0">
                <a:latin typeface="Arial" pitchFamily="34" charset="0"/>
                <a:cs typeface="Arial" pitchFamily="34" charset="0"/>
              </a:rPr>
              <a:t>indique une forme osseuse qui ne peut être améliorée sans élimination osseuse significative, qui serait préjudiciable au résultat global.</a:t>
            </a:r>
          </a:p>
          <a:p>
            <a:pPr>
              <a:buNone/>
            </a:pPr>
            <a:endParaRPr lang="fr-FR" sz="2400" i="1" dirty="0">
              <a:latin typeface="Centaur" pitchFamily="18"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2145</TotalTime>
  <Words>1676</Words>
  <Application>Microsoft Office PowerPoint</Application>
  <PresentationFormat>Affichage à l'écran (4:3)</PresentationFormat>
  <Paragraphs>217</Paragraphs>
  <Slides>41</Slides>
  <Notes>14</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Capitaux</vt:lpstr>
      <vt:lpstr>Diapositive 1</vt:lpstr>
      <vt:lpstr>Diapositive 2</vt:lpstr>
      <vt:lpstr>Diapositive 3</vt:lpstr>
      <vt:lpstr>Diapositive 4</vt:lpstr>
      <vt:lpstr>Diapositive 5</vt:lpstr>
      <vt:lpstr>Diapositive 6</vt:lpstr>
      <vt:lpstr>Diapositive 7</vt:lpstr>
      <vt:lpstr>Diapositive 8</vt:lpstr>
      <vt:lpstr>Classification de la chirurgie osseuse</vt:lpstr>
      <vt:lpstr>Diapositive 10</vt:lpstr>
      <vt:lpstr>Diapositive 11</vt:lpstr>
      <vt:lpstr>     3.1.1. Justification et objectifs :</vt:lpstr>
      <vt:lpstr>Diapositive 13</vt:lpstr>
      <vt:lpstr>Diapositive 14</vt:lpstr>
      <vt:lpstr>Diapositive 15</vt:lpstr>
      <vt:lpstr>Diapositive 16</vt:lpstr>
      <vt:lpstr>3.1.3.Avantages</vt:lpstr>
      <vt:lpstr>3.1.4.Inconvénients</vt:lpstr>
      <vt:lpstr>3.1.5.Technique chirurgicale</vt:lpstr>
      <vt:lpstr>Instrumentation:</vt:lpstr>
      <vt:lpstr>Le temps opératoire</vt:lpstr>
      <vt:lpstr>Diapositive 22</vt:lpstr>
      <vt:lpstr>Diapositive 23</vt:lpstr>
      <vt:lpstr>Technique de résection osseuse est réalisée en quatre étapes :  Ces étapes ne sont pas toutes indispensables dans chaque cas mais leur réalisation dans l’ordre indiqué est nécessaire pour accomplir la procédure de remodelage de même que pour minimiser l’élimination d’os.  </vt:lpstr>
      <vt:lpstr>Diapositive 25</vt:lpstr>
      <vt:lpstr>Diapositive 26</vt:lpstr>
      <vt:lpstr>Diapositive 27</vt:lpstr>
      <vt:lpstr>Diapositive 28</vt:lpstr>
      <vt:lpstr>Diapositive 29</vt:lpstr>
      <vt:lpstr>Diapositive 30</vt:lpstr>
      <vt:lpstr>Diapositive 31</vt:lpstr>
      <vt:lpstr>Situations spécifiques de remodelage osseux:</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PC</cp:lastModifiedBy>
  <cp:revision>247</cp:revision>
  <dcterms:created xsi:type="dcterms:W3CDTF">2019-02-20T00:04:32Z</dcterms:created>
  <dcterms:modified xsi:type="dcterms:W3CDTF">2020-04-22T18:15:46Z</dcterms:modified>
</cp:coreProperties>
</file>