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D167F-A7AC-4C87-BAFF-31AAFDA5D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45BC23-DF9C-460F-8B62-AB7D3562F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D197A-CB1A-49CF-9A54-08141A64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9B35B5-D260-4577-A12D-D3E66E42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5DF3B-F0BE-44CA-80ED-0034FBBB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14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1286F-D9AC-48DD-A4B2-1F7EE6BE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9B15C4-F6BE-46DB-8290-2ABAAE478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85C99-97A1-4D32-9DAB-3C667587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ABF74F-D31B-4138-9BBE-F611C3EC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0CD003-660C-4D00-83F2-A63E9153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23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77581E-2F6B-4252-98BA-42D5BCE6D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72AA85-067E-420E-AE57-3029759E9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F0F984-9683-4691-BA7C-9CC7E319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B1B552-A120-4179-8770-F5915980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4AE234-42F2-4A4D-9971-01C38857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4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B3FCF-A19A-4B41-82B5-2ADB66C5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C1E48-7F7F-481C-ADB7-003A6E29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FB878-8C6D-4484-94C9-E45DBDBB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FBAA75-6150-4B6C-A2C7-BB555AB0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229A12-2E52-4754-BBCA-A500687B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1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83FB9-6564-438E-BC72-E74899E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3855B5-1298-4D81-8BBA-0F2C3C47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E627BE-A053-49F1-9C75-EF3F6503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1AA376-95CC-474B-A11A-AC0907B3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1E3141-CEEE-4917-BD1D-DB098705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40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EE70D-CB22-4C34-96E3-49BB72CE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026D4D-B5F6-4086-9CA0-D54235AC9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CB3F82-18B1-4B89-A371-18A2B18AD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C9AF9D-9FB0-40FB-897D-BE430225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60B1CB-1804-4FF9-9F11-48425B8E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502205-1437-4094-8924-D3874CCF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4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938F5-D690-41CD-815E-226C1579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926E4E-118B-425C-8FD3-1DD27965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C2F1B-B5B9-44FB-A081-C7D9711C8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B50BE2-3D99-4EDA-961A-5C5A93251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4E8264-8F62-4D68-8D91-3C871584B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EE3CE3-A48C-4AF6-AB4B-C87E54A2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9EE97B-32A2-4931-B340-2FEC378D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279C54-586E-4295-8274-60F6F99B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9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342D0-E29A-4303-8299-8A475952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0939A0-C49A-4EAB-8F15-BBC421B9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D56250-C027-40A1-B7F2-1C5D207A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E938C9-595E-4C82-980A-6A7BEC2F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6CE836-F644-40B2-8622-5A3B89CC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3EA201-5AD6-4EBD-9F2D-4C4AB2A6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2D6B4D-9A35-4DCD-8DF2-18B0325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47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9BC52-88E5-4933-B0E5-7C92043B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11628-9966-44E6-9984-425F67BF0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49ECFD-97F7-475C-A10D-D85E8CD8E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B16186-F19D-46F5-92B2-A6B2AE3B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EA82E4-7B57-4159-B012-FCBCDFE4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ECAA4A-4085-428A-9C7C-1A74E0AA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4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C7905-DDD3-4393-8BB5-79F326EC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210D67-5E28-4BEE-9D83-BF04240F7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F71990-4322-4EE0-9065-703948F2E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C49D74-9F0E-495C-954F-22763C98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B81630-38FC-493A-B7DB-655F6522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7277A0-42FC-4A34-A1E4-FBBEEFA0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0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7AA6B1-432D-4043-AEB1-A7832B9F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6AA33C-AA11-4BC5-928A-CE8E16D74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057017-5831-49A2-8550-395A706E8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262F-A5CD-4B8E-93D3-383A38555B3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FF004-98C9-46B8-8460-04EC642F8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7753BD-982F-4E1E-B29C-FDEE48DD3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A099-D15A-413C-B37B-48BDA3E74D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3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AD23-3E43-49C0-BC9F-30F317578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675" y="393405"/>
            <a:ext cx="9144000" cy="1117637"/>
          </a:xfrm>
        </p:spPr>
        <p:txBody>
          <a:bodyPr/>
          <a:lstStyle/>
          <a:p>
            <a:r>
              <a:rPr lang="fr-FR" dirty="0"/>
              <a:t> LE CERVELET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0750C1-232F-4EFF-B1A2-8EF60607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53" y="1885906"/>
            <a:ext cx="5242293" cy="43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9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C1D634-0FE3-400C-9BCA-E42202A38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2" y="480800"/>
            <a:ext cx="4503781" cy="2585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A7FE6D-76DB-425B-A451-298B5F12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74" y="412320"/>
            <a:ext cx="4538161" cy="2653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BA37A6-4A81-42FC-9C75-EC9BCC85E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03" y="3503428"/>
            <a:ext cx="4710061" cy="2747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7A62C5-71C4-410F-9516-D58E24261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374" y="3065920"/>
            <a:ext cx="4572541" cy="37920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715634-4F47-4ED5-9F24-0D90633CCBCE}"/>
              </a:ext>
            </a:extLst>
          </p:cNvPr>
          <p:cNvSpPr txBox="1"/>
          <p:nvPr/>
        </p:nvSpPr>
        <p:spPr>
          <a:xfrm>
            <a:off x="2041659" y="3007674"/>
            <a:ext cx="20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Vue inférieure du cervelet - </a:t>
            </a:r>
            <a:endParaRPr lang="fr-FR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3AE6DF-7A07-4901-9D6C-DB4DAAEC037B}"/>
              </a:ext>
            </a:extLst>
          </p:cNvPr>
          <p:cNvSpPr txBox="1"/>
          <p:nvPr/>
        </p:nvSpPr>
        <p:spPr>
          <a:xfrm>
            <a:off x="1837761" y="6100201"/>
            <a:ext cx="20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Vue antérieure du cervelet - 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8D7D1D-CBB5-46E1-BBF3-2A57E42D8F16}"/>
              </a:ext>
            </a:extLst>
          </p:cNvPr>
          <p:cNvSpPr txBox="1"/>
          <p:nvPr/>
        </p:nvSpPr>
        <p:spPr>
          <a:xfrm>
            <a:off x="8079073" y="2794237"/>
            <a:ext cx="20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Vue supérieure du cervelet - 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79CAD8-5085-40C0-83D1-45346D960F11}"/>
              </a:ext>
            </a:extLst>
          </p:cNvPr>
          <p:cNvSpPr txBox="1"/>
          <p:nvPr/>
        </p:nvSpPr>
        <p:spPr>
          <a:xfrm>
            <a:off x="9150010" y="6498078"/>
            <a:ext cx="20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Vue latérale du cervelet - </a:t>
            </a:r>
            <a:endParaRPr lang="fr-FR" sz="12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EA77526-5947-444D-AFEB-B083AD6B5E8D}"/>
              </a:ext>
            </a:extLst>
          </p:cNvPr>
          <p:cNvCxnSpPr>
            <a:cxnSpLocks/>
          </p:cNvCxnSpPr>
          <p:nvPr/>
        </p:nvCxnSpPr>
        <p:spPr>
          <a:xfrm flipH="1">
            <a:off x="2874331" y="1148316"/>
            <a:ext cx="2355033" cy="4841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1EF6089-6D3D-49BE-94D9-FCDDDB4E9A0F}"/>
              </a:ext>
            </a:extLst>
          </p:cNvPr>
          <p:cNvCxnSpPr>
            <a:cxnSpLocks/>
          </p:cNvCxnSpPr>
          <p:nvPr/>
        </p:nvCxnSpPr>
        <p:spPr>
          <a:xfrm>
            <a:off x="1095153" y="796862"/>
            <a:ext cx="567282" cy="698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D123B36-0C29-47E6-BC61-0366A0B36442}"/>
              </a:ext>
            </a:extLst>
          </p:cNvPr>
          <p:cNvSpPr txBox="1"/>
          <p:nvPr/>
        </p:nvSpPr>
        <p:spPr>
          <a:xfrm>
            <a:off x="279172" y="551181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Hémisphère cérébelleux</a:t>
            </a:r>
            <a:endParaRPr lang="fr-FR" sz="12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9AF097-BCFB-429C-84DE-52AEC9A572C0}"/>
              </a:ext>
            </a:extLst>
          </p:cNvPr>
          <p:cNvSpPr txBox="1"/>
          <p:nvPr/>
        </p:nvSpPr>
        <p:spPr>
          <a:xfrm>
            <a:off x="4678715" y="929563"/>
            <a:ext cx="680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vermis</a:t>
            </a:r>
            <a:endParaRPr lang="fr-FR" sz="1200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1B1F8FE-3917-4DA6-9813-4EFC688878A2}"/>
              </a:ext>
            </a:extLst>
          </p:cNvPr>
          <p:cNvCxnSpPr>
            <a:cxnSpLocks/>
          </p:cNvCxnSpPr>
          <p:nvPr/>
        </p:nvCxnSpPr>
        <p:spPr>
          <a:xfrm flipH="1">
            <a:off x="9098454" y="1082325"/>
            <a:ext cx="2355033" cy="4841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BB76786-B5F5-4AF6-895A-C5B68BAFD0D0}"/>
              </a:ext>
            </a:extLst>
          </p:cNvPr>
          <p:cNvSpPr txBox="1"/>
          <p:nvPr/>
        </p:nvSpPr>
        <p:spPr>
          <a:xfrm>
            <a:off x="11061673" y="828180"/>
            <a:ext cx="680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vermis</a:t>
            </a:r>
            <a:endParaRPr lang="fr-FR" sz="1200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5BEDC05-38EB-4271-BB6E-4010FD2B153A}"/>
              </a:ext>
            </a:extLst>
          </p:cNvPr>
          <p:cNvCxnSpPr>
            <a:cxnSpLocks/>
          </p:cNvCxnSpPr>
          <p:nvPr/>
        </p:nvCxnSpPr>
        <p:spPr>
          <a:xfrm>
            <a:off x="7511791" y="690643"/>
            <a:ext cx="567282" cy="698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2CDADD4-AE34-4D81-839F-9602DBFA2428}"/>
              </a:ext>
            </a:extLst>
          </p:cNvPr>
          <p:cNvSpPr txBox="1"/>
          <p:nvPr/>
        </p:nvSpPr>
        <p:spPr>
          <a:xfrm>
            <a:off x="6238819" y="480800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Hémisphère cérébelleux</a:t>
            </a:r>
            <a:endParaRPr lang="fr-FR" sz="1200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623A980-6E4D-4DAE-8524-D85FF262A75E}"/>
              </a:ext>
            </a:extLst>
          </p:cNvPr>
          <p:cNvCxnSpPr>
            <a:cxnSpLocks/>
          </p:cNvCxnSpPr>
          <p:nvPr/>
        </p:nvCxnSpPr>
        <p:spPr>
          <a:xfrm>
            <a:off x="6829374" y="3904065"/>
            <a:ext cx="90133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4CD8608-5C17-41D0-AAD6-A4B3C6069CD9}"/>
              </a:ext>
            </a:extLst>
          </p:cNvPr>
          <p:cNvCxnSpPr>
            <a:cxnSpLocks/>
          </p:cNvCxnSpPr>
          <p:nvPr/>
        </p:nvCxnSpPr>
        <p:spPr>
          <a:xfrm>
            <a:off x="6981774" y="4726316"/>
            <a:ext cx="90133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D65A62F-133D-45DD-9169-7B66E5A02F19}"/>
              </a:ext>
            </a:extLst>
          </p:cNvPr>
          <p:cNvCxnSpPr>
            <a:cxnSpLocks/>
          </p:cNvCxnSpPr>
          <p:nvPr/>
        </p:nvCxnSpPr>
        <p:spPr>
          <a:xfrm>
            <a:off x="7637367" y="5973870"/>
            <a:ext cx="90133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341E9FF-9019-421C-9A5C-258C037B3138}"/>
              </a:ext>
            </a:extLst>
          </p:cNvPr>
          <p:cNvCxnSpPr>
            <a:cxnSpLocks/>
          </p:cNvCxnSpPr>
          <p:nvPr/>
        </p:nvCxnSpPr>
        <p:spPr>
          <a:xfrm flipH="1" flipV="1">
            <a:off x="9315093" y="5807293"/>
            <a:ext cx="1179242" cy="2929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A7359D4-3F5A-4A84-BC75-68DB40956B97}"/>
              </a:ext>
            </a:extLst>
          </p:cNvPr>
          <p:cNvCxnSpPr>
            <a:cxnSpLocks/>
          </p:cNvCxnSpPr>
          <p:nvPr/>
        </p:nvCxnSpPr>
        <p:spPr>
          <a:xfrm flipH="1" flipV="1">
            <a:off x="8818907" y="5154929"/>
            <a:ext cx="2387809" cy="1638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35890B4-D6EF-4BD4-B5DE-649BF3CEFB50}"/>
              </a:ext>
            </a:extLst>
          </p:cNvPr>
          <p:cNvCxnSpPr>
            <a:cxnSpLocks/>
          </p:cNvCxnSpPr>
          <p:nvPr/>
        </p:nvCxnSpPr>
        <p:spPr>
          <a:xfrm flipH="1" flipV="1">
            <a:off x="3713721" y="4659877"/>
            <a:ext cx="2026302" cy="1944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6D7002B-6167-4C53-8A82-D089C7920D7E}"/>
              </a:ext>
            </a:extLst>
          </p:cNvPr>
          <p:cNvCxnSpPr>
            <a:cxnSpLocks/>
          </p:cNvCxnSpPr>
          <p:nvPr/>
        </p:nvCxnSpPr>
        <p:spPr>
          <a:xfrm flipH="1" flipV="1">
            <a:off x="3198446" y="5383410"/>
            <a:ext cx="2073102" cy="4238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2E29BC46-5B60-472F-AB00-E49A21413355}"/>
              </a:ext>
            </a:extLst>
          </p:cNvPr>
          <p:cNvSpPr txBox="1"/>
          <p:nvPr/>
        </p:nvSpPr>
        <p:spPr>
          <a:xfrm>
            <a:off x="5263247" y="4587816"/>
            <a:ext cx="89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flocculus</a:t>
            </a:r>
            <a:endParaRPr lang="fr-FR" sz="12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BE425EB-A95D-41EE-B879-D4E6C0B305E4}"/>
              </a:ext>
            </a:extLst>
          </p:cNvPr>
          <p:cNvSpPr txBox="1"/>
          <p:nvPr/>
        </p:nvSpPr>
        <p:spPr>
          <a:xfrm>
            <a:off x="5134601" y="5544842"/>
            <a:ext cx="9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Tonsille / amygdale</a:t>
            </a:r>
            <a:endParaRPr lang="fr-FR" sz="12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B116F35-DA07-46B7-83E9-6A64A72640CA}"/>
              </a:ext>
            </a:extLst>
          </p:cNvPr>
          <p:cNvSpPr txBox="1"/>
          <p:nvPr/>
        </p:nvSpPr>
        <p:spPr>
          <a:xfrm>
            <a:off x="10399335" y="5855172"/>
            <a:ext cx="9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Tonsille / amygdale</a:t>
            </a:r>
            <a:endParaRPr lang="fr-FR" sz="12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AC19D1D-4D49-4F89-A58F-FEC6162BF799}"/>
              </a:ext>
            </a:extLst>
          </p:cNvPr>
          <p:cNvSpPr txBox="1"/>
          <p:nvPr/>
        </p:nvSpPr>
        <p:spPr>
          <a:xfrm>
            <a:off x="11029972" y="5037010"/>
            <a:ext cx="89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flocculus</a:t>
            </a:r>
            <a:endParaRPr lang="fr-FR" sz="12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D7CA52F-A7EA-4B48-9FAB-CFE73E04BDF5}"/>
              </a:ext>
            </a:extLst>
          </p:cNvPr>
          <p:cNvSpPr txBox="1"/>
          <p:nvPr/>
        </p:nvSpPr>
        <p:spPr>
          <a:xfrm>
            <a:off x="5740023" y="3699596"/>
            <a:ext cx="1194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mésencéphale</a:t>
            </a:r>
            <a:endParaRPr lang="fr-FR" sz="12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FAACFFD-E66E-4F83-A7BC-B6A900085030}"/>
              </a:ext>
            </a:extLst>
          </p:cNvPr>
          <p:cNvSpPr txBox="1"/>
          <p:nvPr/>
        </p:nvSpPr>
        <p:spPr>
          <a:xfrm>
            <a:off x="6586388" y="4471771"/>
            <a:ext cx="59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pons</a:t>
            </a:r>
            <a:endParaRPr lang="fr-FR" sz="12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37BC5EA-D127-431D-AD46-B1E2AB00F795}"/>
              </a:ext>
            </a:extLst>
          </p:cNvPr>
          <p:cNvSpPr txBox="1"/>
          <p:nvPr/>
        </p:nvSpPr>
        <p:spPr>
          <a:xfrm>
            <a:off x="7359779" y="5676748"/>
            <a:ext cx="59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bulbe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9706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7273DF2-D0E6-4C91-B56F-C619329DE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73" y="249168"/>
            <a:ext cx="4331881" cy="3595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3A7C6FD-5623-4E31-82F2-53D2A18D4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418" y="351924"/>
            <a:ext cx="3919321" cy="20287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7B7930-59A4-4EFB-A791-0A9B6791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274" y="2963364"/>
            <a:ext cx="4912726" cy="39983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7BED701-5F1E-4853-AB22-0444D5AA4583}"/>
              </a:ext>
            </a:extLst>
          </p:cNvPr>
          <p:cNvSpPr txBox="1"/>
          <p:nvPr/>
        </p:nvSpPr>
        <p:spPr>
          <a:xfrm>
            <a:off x="1903435" y="4007135"/>
            <a:ext cx="20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Coupe sagittale du cervelet - 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D3D2CD-663F-44AE-BE91-9F0F8880905F}"/>
              </a:ext>
            </a:extLst>
          </p:cNvPr>
          <p:cNvSpPr txBox="1"/>
          <p:nvPr/>
        </p:nvSpPr>
        <p:spPr>
          <a:xfrm>
            <a:off x="8594858" y="2422111"/>
            <a:ext cx="2601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Coupe coronale du cervelet - </a:t>
            </a:r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5E0C3E3-502C-4555-9F26-1E04BE560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346" y="2089117"/>
            <a:ext cx="2612880" cy="47764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3259F7-66FE-4A5E-B4E8-536FB88C2735}"/>
              </a:ext>
            </a:extLst>
          </p:cNvPr>
          <p:cNvSpPr txBox="1"/>
          <p:nvPr/>
        </p:nvSpPr>
        <p:spPr>
          <a:xfrm>
            <a:off x="6489852" y="6506076"/>
            <a:ext cx="2601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Les pédoncules cérébelleux - </a:t>
            </a:r>
            <a:endParaRPr lang="fr-FR" sz="12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21FA3DA-B8A5-44F8-8CD1-41C6D4347164}"/>
              </a:ext>
            </a:extLst>
          </p:cNvPr>
          <p:cNvCxnSpPr>
            <a:cxnSpLocks/>
          </p:cNvCxnSpPr>
          <p:nvPr/>
        </p:nvCxnSpPr>
        <p:spPr>
          <a:xfrm flipV="1">
            <a:off x="1711842" y="2699110"/>
            <a:ext cx="1378713" cy="8616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315919A-2753-4FD8-9A4A-5668D43C79B6}"/>
              </a:ext>
            </a:extLst>
          </p:cNvPr>
          <p:cNvCxnSpPr>
            <a:cxnSpLocks/>
          </p:cNvCxnSpPr>
          <p:nvPr/>
        </p:nvCxnSpPr>
        <p:spPr>
          <a:xfrm flipV="1">
            <a:off x="823638" y="1806453"/>
            <a:ext cx="1463774" cy="7298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7EC257D-B136-443E-806C-0B0FA60F1722}"/>
              </a:ext>
            </a:extLst>
          </p:cNvPr>
          <p:cNvCxnSpPr>
            <a:cxnSpLocks/>
          </p:cNvCxnSpPr>
          <p:nvPr/>
        </p:nvCxnSpPr>
        <p:spPr>
          <a:xfrm flipV="1">
            <a:off x="1414847" y="2253723"/>
            <a:ext cx="1463774" cy="7298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1E13EEE-2284-484C-BD37-A6CE18337349}"/>
              </a:ext>
            </a:extLst>
          </p:cNvPr>
          <p:cNvSpPr txBox="1"/>
          <p:nvPr/>
        </p:nvSpPr>
        <p:spPr>
          <a:xfrm>
            <a:off x="581210" y="3365191"/>
            <a:ext cx="117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4</a:t>
            </a:r>
            <a:r>
              <a:rPr lang="fr-FR" altLang="fr-FR" sz="1200" b="1" baseline="30000" dirty="0"/>
              <a:t>ème</a:t>
            </a:r>
            <a:r>
              <a:rPr lang="fr-FR" altLang="fr-FR" sz="1200" b="1" dirty="0"/>
              <a:t> ventricule</a:t>
            </a:r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F76A52A-C43B-426A-8502-4D1702352F6D}"/>
              </a:ext>
            </a:extLst>
          </p:cNvPr>
          <p:cNvSpPr txBox="1"/>
          <p:nvPr/>
        </p:nvSpPr>
        <p:spPr>
          <a:xfrm>
            <a:off x="232429" y="2456729"/>
            <a:ext cx="117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3</a:t>
            </a:r>
            <a:r>
              <a:rPr lang="fr-FR" altLang="fr-FR" sz="1200" b="1" baseline="30000" dirty="0"/>
              <a:t>ème</a:t>
            </a:r>
            <a:r>
              <a:rPr lang="fr-FR" altLang="fr-FR" sz="1200" b="1" dirty="0"/>
              <a:t> ventricule</a:t>
            </a:r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D5BAD9-8FC3-4E12-BC31-89645643DFB2}"/>
              </a:ext>
            </a:extLst>
          </p:cNvPr>
          <p:cNvSpPr txBox="1"/>
          <p:nvPr/>
        </p:nvSpPr>
        <p:spPr>
          <a:xfrm>
            <a:off x="433197" y="2965425"/>
            <a:ext cx="2009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Acqueduc</a:t>
            </a:r>
            <a:r>
              <a:rPr lang="fr-FR" altLang="fr-FR" sz="1200" b="1" dirty="0"/>
              <a:t> mésencéphalique</a:t>
            </a:r>
            <a:endParaRPr lang="fr-FR" sz="120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9E61BF0-7EA9-4E78-AEDE-274A2EFB4DE1}"/>
              </a:ext>
            </a:extLst>
          </p:cNvPr>
          <p:cNvCxnSpPr>
            <a:cxnSpLocks/>
          </p:cNvCxnSpPr>
          <p:nvPr/>
        </p:nvCxnSpPr>
        <p:spPr>
          <a:xfrm>
            <a:off x="7131418" y="535703"/>
            <a:ext cx="1884991" cy="6764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80F5364-5FEB-4154-98A5-A6818F30357F}"/>
              </a:ext>
            </a:extLst>
          </p:cNvPr>
          <p:cNvCxnSpPr>
            <a:cxnSpLocks/>
          </p:cNvCxnSpPr>
          <p:nvPr/>
        </p:nvCxnSpPr>
        <p:spPr>
          <a:xfrm flipV="1">
            <a:off x="6645349" y="1395892"/>
            <a:ext cx="2055712" cy="2890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DE0674D-E4BE-47E0-94B9-14CEE4C1F565}"/>
              </a:ext>
            </a:extLst>
          </p:cNvPr>
          <p:cNvCxnSpPr>
            <a:cxnSpLocks/>
          </p:cNvCxnSpPr>
          <p:nvPr/>
        </p:nvCxnSpPr>
        <p:spPr>
          <a:xfrm flipH="1">
            <a:off x="9282223" y="394456"/>
            <a:ext cx="2243952" cy="8601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FC978F6-AF56-4010-B132-C85B96FC9B50}"/>
              </a:ext>
            </a:extLst>
          </p:cNvPr>
          <p:cNvCxnSpPr>
            <a:cxnSpLocks/>
          </p:cNvCxnSpPr>
          <p:nvPr/>
        </p:nvCxnSpPr>
        <p:spPr>
          <a:xfrm flipH="1" flipV="1">
            <a:off x="9729890" y="1518898"/>
            <a:ext cx="1678845" cy="3409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5E48831C-5EDC-4979-A42B-21BEA8035967}"/>
              </a:ext>
            </a:extLst>
          </p:cNvPr>
          <p:cNvSpPr txBox="1"/>
          <p:nvPr/>
        </p:nvSpPr>
        <p:spPr>
          <a:xfrm>
            <a:off x="6046009" y="337418"/>
            <a:ext cx="117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Noyau </a:t>
            </a:r>
            <a:r>
              <a:rPr lang="fr-FR" altLang="fr-FR" sz="1200" b="1" dirty="0" err="1"/>
              <a:t>fastigial</a:t>
            </a:r>
            <a:endParaRPr lang="fr-FR" sz="12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FB2854D-11DC-45F3-94C9-6751EF7A3DE6}"/>
              </a:ext>
            </a:extLst>
          </p:cNvPr>
          <p:cNvSpPr txBox="1"/>
          <p:nvPr/>
        </p:nvSpPr>
        <p:spPr>
          <a:xfrm>
            <a:off x="5507665" y="1394480"/>
            <a:ext cx="1565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Noyau emboliforme</a:t>
            </a:r>
            <a:endParaRPr lang="fr-FR" sz="12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384AE88-0F10-4A0F-97EB-BAA5F3DC22C8}"/>
              </a:ext>
            </a:extLst>
          </p:cNvPr>
          <p:cNvSpPr txBox="1"/>
          <p:nvPr/>
        </p:nvSpPr>
        <p:spPr>
          <a:xfrm>
            <a:off x="10626136" y="1864001"/>
            <a:ext cx="1151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Noyau dentelé</a:t>
            </a:r>
            <a:endParaRPr lang="fr-FR" sz="12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9767823-0CF8-46B2-908A-8EE4E023E299}"/>
              </a:ext>
            </a:extLst>
          </p:cNvPr>
          <p:cNvSpPr txBox="1"/>
          <p:nvPr/>
        </p:nvSpPr>
        <p:spPr>
          <a:xfrm>
            <a:off x="10802679" y="151579"/>
            <a:ext cx="12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Noyau globuleux</a:t>
            </a:r>
            <a:endParaRPr lang="fr-FR" sz="1200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F0E069C-77BF-413D-AA87-861A63EEC596}"/>
              </a:ext>
            </a:extLst>
          </p:cNvPr>
          <p:cNvCxnSpPr>
            <a:cxnSpLocks/>
          </p:cNvCxnSpPr>
          <p:nvPr/>
        </p:nvCxnSpPr>
        <p:spPr>
          <a:xfrm flipV="1">
            <a:off x="3770465" y="4769912"/>
            <a:ext cx="1418223" cy="5850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1AB0D34-7904-413C-A7C4-E797F607E451}"/>
              </a:ext>
            </a:extLst>
          </p:cNvPr>
          <p:cNvCxnSpPr>
            <a:cxnSpLocks/>
          </p:cNvCxnSpPr>
          <p:nvPr/>
        </p:nvCxnSpPr>
        <p:spPr>
          <a:xfrm flipV="1">
            <a:off x="4117364" y="4936529"/>
            <a:ext cx="1407505" cy="10283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5DC715D8-C6C4-4F01-A405-9C36F9650B4C}"/>
              </a:ext>
            </a:extLst>
          </p:cNvPr>
          <p:cNvCxnSpPr>
            <a:cxnSpLocks/>
          </p:cNvCxnSpPr>
          <p:nvPr/>
        </p:nvCxnSpPr>
        <p:spPr>
          <a:xfrm flipV="1">
            <a:off x="3976576" y="4429615"/>
            <a:ext cx="1754569" cy="1948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F5EEEF90-D092-45C2-B59F-6ECA2F82E583}"/>
              </a:ext>
            </a:extLst>
          </p:cNvPr>
          <p:cNvSpPr txBox="1"/>
          <p:nvPr/>
        </p:nvSpPr>
        <p:spPr>
          <a:xfrm>
            <a:off x="2222337" y="4598061"/>
            <a:ext cx="1895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Pédoncule cérébelleux sup</a:t>
            </a:r>
            <a:endParaRPr lang="fr-FR" sz="12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35B91AE-DCE4-4905-853E-3C35988555EB}"/>
              </a:ext>
            </a:extLst>
          </p:cNvPr>
          <p:cNvSpPr txBox="1"/>
          <p:nvPr/>
        </p:nvSpPr>
        <p:spPr>
          <a:xfrm>
            <a:off x="2163382" y="5324111"/>
            <a:ext cx="1953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Pédoncule cérébelleux </a:t>
            </a:r>
            <a:r>
              <a:rPr lang="fr-FR" altLang="fr-FR" sz="1200" b="1" dirty="0" err="1"/>
              <a:t>moy</a:t>
            </a:r>
            <a:endParaRPr lang="fr-FR" sz="12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BBFEFE2-5258-4E7D-8332-5A59952676B7}"/>
              </a:ext>
            </a:extLst>
          </p:cNvPr>
          <p:cNvSpPr txBox="1"/>
          <p:nvPr/>
        </p:nvSpPr>
        <p:spPr>
          <a:xfrm>
            <a:off x="2624732" y="5915037"/>
            <a:ext cx="1895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Pédoncule cérébelleux </a:t>
            </a:r>
            <a:r>
              <a:rPr lang="fr-FR" altLang="fr-FR" sz="1200" b="1" dirty="0" err="1"/>
              <a:t>inf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939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848ABA-972F-4CA4-8077-5E747B1F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76" y="401284"/>
            <a:ext cx="7237683" cy="605543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BD03A16-36F8-4612-B517-AA155206A14F}"/>
              </a:ext>
            </a:extLst>
          </p:cNvPr>
          <p:cNvCxnSpPr>
            <a:cxnSpLocks/>
          </p:cNvCxnSpPr>
          <p:nvPr/>
        </p:nvCxnSpPr>
        <p:spPr>
          <a:xfrm flipV="1">
            <a:off x="2753833" y="4380615"/>
            <a:ext cx="3434316" cy="11057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C4F9907-2146-402B-9668-7955BCE85AE5}"/>
              </a:ext>
            </a:extLst>
          </p:cNvPr>
          <p:cNvCxnSpPr>
            <a:cxnSpLocks/>
          </p:cNvCxnSpPr>
          <p:nvPr/>
        </p:nvCxnSpPr>
        <p:spPr>
          <a:xfrm flipH="1">
            <a:off x="6613451" y="2137144"/>
            <a:ext cx="2402958" cy="17650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3CE5B0A-56AA-412A-9659-B974EE4688CE}"/>
              </a:ext>
            </a:extLst>
          </p:cNvPr>
          <p:cNvCxnSpPr>
            <a:cxnSpLocks/>
          </p:cNvCxnSpPr>
          <p:nvPr/>
        </p:nvCxnSpPr>
        <p:spPr>
          <a:xfrm flipH="1" flipV="1">
            <a:off x="7478232" y="4564912"/>
            <a:ext cx="2513284" cy="1559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A93E27E-1572-4E6D-A609-2A1CE41A825F}"/>
              </a:ext>
            </a:extLst>
          </p:cNvPr>
          <p:cNvSpPr txBox="1"/>
          <p:nvPr/>
        </p:nvSpPr>
        <p:spPr>
          <a:xfrm>
            <a:off x="1463750" y="5209401"/>
            <a:ext cx="18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Archicerebellum</a:t>
            </a:r>
            <a:endParaRPr lang="fr-FR" altLang="fr-FR" sz="1200" b="1" dirty="0"/>
          </a:p>
          <a:p>
            <a:r>
              <a:rPr lang="fr-FR" sz="1200" b="1" dirty="0"/>
              <a:t>(Lobe </a:t>
            </a:r>
            <a:r>
              <a:rPr lang="fr-FR" sz="1200" b="1" dirty="0" err="1"/>
              <a:t>flocculonodulaire</a:t>
            </a:r>
            <a:r>
              <a:rPr lang="fr-FR" sz="1200" b="1" dirty="0"/>
              <a:t>)</a:t>
            </a:r>
            <a:endParaRPr lang="fr-FR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58C061-6A4D-45F8-8382-619C1C798C9C}"/>
              </a:ext>
            </a:extLst>
          </p:cNvPr>
          <p:cNvSpPr txBox="1"/>
          <p:nvPr/>
        </p:nvSpPr>
        <p:spPr>
          <a:xfrm>
            <a:off x="9016409" y="1906311"/>
            <a:ext cx="18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Paléocerebellum</a:t>
            </a:r>
            <a:endParaRPr lang="fr-FR" altLang="fr-FR" sz="1200" b="1" dirty="0"/>
          </a:p>
          <a:p>
            <a:r>
              <a:rPr lang="fr-FR" sz="1200" b="1" dirty="0"/>
              <a:t>(lobe antérieur)</a:t>
            </a:r>
            <a:endParaRPr lang="fr-FR" sz="12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CBABE8-59F3-4795-99A3-ED57DAFFC622}"/>
              </a:ext>
            </a:extLst>
          </p:cNvPr>
          <p:cNvSpPr txBox="1"/>
          <p:nvPr/>
        </p:nvSpPr>
        <p:spPr>
          <a:xfrm>
            <a:off x="9945090" y="4433778"/>
            <a:ext cx="18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Néocerebellum</a:t>
            </a:r>
            <a:endParaRPr lang="fr-FR" altLang="fr-FR" sz="1200" b="1" dirty="0"/>
          </a:p>
          <a:p>
            <a:r>
              <a:rPr lang="fr-FR" sz="1200" b="1" dirty="0"/>
              <a:t>(lobe postérieur)</a:t>
            </a:r>
            <a:endParaRPr lang="fr-FR" sz="1200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D65E0CE-D903-4243-8BC9-EB478DB1BCCE}"/>
              </a:ext>
            </a:extLst>
          </p:cNvPr>
          <p:cNvSpPr txBox="1">
            <a:spLocks/>
          </p:cNvSpPr>
          <p:nvPr/>
        </p:nvSpPr>
        <p:spPr>
          <a:xfrm>
            <a:off x="333154" y="46296"/>
            <a:ext cx="9144000" cy="111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Anatomie fonctionnelle</a:t>
            </a:r>
          </a:p>
        </p:txBody>
      </p:sp>
    </p:spTree>
    <p:extLst>
      <p:ext uri="{BB962C8B-B14F-4D97-AF65-F5344CB8AC3E}">
        <p14:creationId xmlns:p14="http://schemas.microsoft.com/office/powerpoint/2010/main" val="21063733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101</Words>
  <Application>Microsoft Office PowerPoint</Application>
  <PresentationFormat>Grand écran</PresentationFormat>
  <Paragraphs>36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 LE CERVELET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Cervelet</dc:title>
  <dc:creator>Utilisateur</dc:creator>
  <cp:lastModifiedBy>Utilisateur</cp:lastModifiedBy>
  <cp:revision>7</cp:revision>
  <dcterms:created xsi:type="dcterms:W3CDTF">2020-05-12T13:49:16Z</dcterms:created>
  <dcterms:modified xsi:type="dcterms:W3CDTF">2020-05-12T14:50:41Z</dcterms:modified>
</cp:coreProperties>
</file>