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76" r:id="rId4"/>
    <p:sldId id="284" r:id="rId5"/>
    <p:sldId id="278" r:id="rId6"/>
    <p:sldId id="262" r:id="rId7"/>
    <p:sldId id="261" r:id="rId8"/>
    <p:sldId id="260" r:id="rId9"/>
    <p:sldId id="266" r:id="rId10"/>
    <p:sldId id="263" r:id="rId11"/>
    <p:sldId id="264" r:id="rId12"/>
    <p:sldId id="267" r:id="rId13"/>
    <p:sldId id="277" r:id="rId14"/>
    <p:sldId id="259" r:id="rId15"/>
    <p:sldId id="258" r:id="rId16"/>
    <p:sldId id="268" r:id="rId17"/>
    <p:sldId id="269" r:id="rId18"/>
    <p:sldId id="270" r:id="rId19"/>
    <p:sldId id="281" r:id="rId20"/>
    <p:sldId id="273" r:id="rId21"/>
    <p:sldId id="280" r:id="rId22"/>
    <p:sldId id="282" r:id="rId23"/>
    <p:sldId id="271" r:id="rId24"/>
    <p:sldId id="283" r:id="rId25"/>
    <p:sldId id="272" r:id="rId26"/>
    <p:sldId id="285" r:id="rId27"/>
    <p:sldId id="274" r:id="rId28"/>
    <p:sldId id="275" r:id="rId29"/>
    <p:sldId id="257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en-US" dirty="0"/>
              <a:t>Exploration morphologique de la glande </a:t>
            </a:r>
            <a:r>
              <a:rPr lang="fr-FR" altLang="en-US" dirty="0" smtClean="0"/>
              <a:t>thyroïde</a:t>
            </a:r>
            <a:endParaRPr lang="fr-F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581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altLang="en-US" dirty="0"/>
              <a:t>Dr </a:t>
            </a:r>
            <a:r>
              <a:rPr lang="fr-FR" altLang="en-US" dirty="0" err="1"/>
              <a:t>Otmane</a:t>
            </a:r>
            <a:r>
              <a:rPr lang="fr-FR" altLang="en-US" dirty="0"/>
              <a:t> R</a:t>
            </a:r>
          </a:p>
          <a:p>
            <a:r>
              <a:rPr lang="fr-FR" altLang="en-US" dirty="0"/>
              <a:t>Maitre Assistante en Médecin Nucléaire</a:t>
            </a:r>
          </a:p>
          <a:p>
            <a:r>
              <a:rPr lang="fr-FR" altLang="en-US" dirty="0"/>
              <a:t>et imagerie moléculaire</a:t>
            </a:r>
          </a:p>
          <a:p>
            <a:r>
              <a:rPr lang="fr-FR" altLang="en-US" dirty="0"/>
              <a:t>CLCC Annaba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1045845"/>
          </a:xfrm>
        </p:spPr>
        <p:txBody>
          <a:bodyPr/>
          <a:lstStyle/>
          <a:p>
            <a:r>
              <a:rPr lang="fr-FR" altLang="en-US" b="1" i="1" u="sng"/>
              <a:t>Nodule froid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8665" y="2687320"/>
            <a:ext cx="3422015" cy="28479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6440" y="2687320"/>
            <a:ext cx="2860675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2687320"/>
            <a:ext cx="251396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7325"/>
            <a:ext cx="10744200" cy="66814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Scintigraphie thyroidienne </a:t>
            </a:r>
            <a:r>
              <a:rPr lang="en-US" b="1" u="sng" dirty="0" err="1" smtClean="0"/>
              <a:t>en</a:t>
            </a:r>
            <a:r>
              <a:rPr lang="en-US" b="1" u="sng" dirty="0" smtClean="0"/>
              <a:t> presence d’un nodule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8174" y="1349693"/>
            <a:ext cx="6552565" cy="4827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365125"/>
            <a:ext cx="11521440" cy="1325563"/>
          </a:xfrm>
        </p:spPr>
        <p:txBody>
          <a:bodyPr>
            <a:normAutofit/>
          </a:bodyPr>
          <a:lstStyle/>
          <a:p>
            <a:r>
              <a:rPr lang="fr-FR" altLang="en-US" b="1" i="1" u="sng" dirty="0"/>
              <a:t>S</a:t>
            </a:r>
            <a:r>
              <a:rPr lang="fr-FR" altLang="en-US" b="1" i="1" u="sng" dirty="0" smtClean="0"/>
              <a:t>cintigraphie </a:t>
            </a:r>
            <a:r>
              <a:rPr lang="fr-FR" altLang="en-US" b="1" i="1" u="sng" dirty="0" err="1"/>
              <a:t>thyroidienne</a:t>
            </a:r>
            <a:r>
              <a:rPr lang="fr-FR" altLang="en-US" b="1" i="1" u="sng" dirty="0"/>
              <a:t> dans les </a:t>
            </a:r>
            <a:r>
              <a:rPr lang="fr-FR" altLang="en-US" b="1" i="1" u="sng" dirty="0" err="1" smtClean="0"/>
              <a:t>hyperthyroidies</a:t>
            </a:r>
            <a:endParaRPr lang="fr-FR" altLang="en-US" b="1" i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2565" y="1980565"/>
            <a:ext cx="3647440" cy="35356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7220" y="1921510"/>
            <a:ext cx="4192270" cy="363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175" y="1980565"/>
            <a:ext cx="2910840" cy="365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6288" y="2675731"/>
            <a:ext cx="6211824" cy="13255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ECHOGRAPHIE CERVICALE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9264"/>
            <a:ext cx="10180320" cy="5208016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L'échographie</a:t>
            </a:r>
            <a:r>
              <a:rPr lang="en-US" u="sng" dirty="0" smtClean="0"/>
              <a:t> </a:t>
            </a:r>
            <a:r>
              <a:rPr lang="en-US" u="sng" dirty="0" err="1" smtClean="0"/>
              <a:t>cervicale</a:t>
            </a:r>
            <a:r>
              <a:rPr lang="en-US" u="sng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descriptive de la </a:t>
            </a:r>
            <a:r>
              <a:rPr lang="en-US" dirty="0" err="1" smtClean="0"/>
              <a:t>morphologie</a:t>
            </a:r>
            <a:r>
              <a:rPr lang="en-US" dirty="0" smtClean="0"/>
              <a:t> et de la structure de la </a:t>
            </a:r>
            <a:r>
              <a:rPr lang="en-US" dirty="0" err="1" smtClean="0"/>
              <a:t>thyroïde</a:t>
            </a:r>
            <a:r>
              <a:rPr lang="en-US" dirty="0" smtClean="0"/>
              <a:t>, nous </a:t>
            </a:r>
            <a:r>
              <a:rPr lang="en-US" dirty="0" err="1" smtClean="0"/>
              <a:t>permet</a:t>
            </a:r>
            <a:r>
              <a:rPr lang="en-US" dirty="0" smtClean="0"/>
              <a:t> de :</a:t>
            </a:r>
          </a:p>
          <a:p>
            <a:pPr lvl="1"/>
            <a:r>
              <a:rPr lang="en-US" sz="2800" dirty="0" smtClean="0"/>
              <a:t>Dimensions de </a:t>
            </a:r>
            <a:r>
              <a:rPr lang="en-US" sz="2800" dirty="0" err="1" smtClean="0"/>
              <a:t>chaque</a:t>
            </a:r>
            <a:r>
              <a:rPr lang="en-US" sz="2800" dirty="0" smtClean="0"/>
              <a:t> lobe (hauteur, </a:t>
            </a:r>
            <a:r>
              <a:rPr lang="en-US" sz="2800" dirty="0" err="1" smtClean="0"/>
              <a:t>épaisseur</a:t>
            </a:r>
            <a:r>
              <a:rPr lang="en-US" sz="2800" dirty="0" smtClean="0"/>
              <a:t> et </a:t>
            </a:r>
            <a:r>
              <a:rPr lang="en-US" sz="2800" dirty="0" err="1" smtClean="0"/>
              <a:t>largeur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Nodules (</a:t>
            </a:r>
            <a:r>
              <a:rPr lang="en-US" sz="2800" dirty="0" err="1" smtClean="0"/>
              <a:t>nombre</a:t>
            </a:r>
            <a:r>
              <a:rPr lang="en-US" sz="2800" dirty="0" smtClean="0"/>
              <a:t>, </a:t>
            </a:r>
            <a:r>
              <a:rPr lang="en-US" sz="2800" dirty="0" err="1" smtClean="0"/>
              <a:t>taille</a:t>
            </a:r>
            <a:r>
              <a:rPr lang="en-US" sz="2800" dirty="0" smtClean="0"/>
              <a:t>, </a:t>
            </a:r>
            <a:r>
              <a:rPr lang="en-US" sz="2800" dirty="0" err="1" smtClean="0"/>
              <a:t>échostructure</a:t>
            </a:r>
            <a:r>
              <a:rPr lang="en-US" sz="2800" dirty="0" smtClean="0"/>
              <a:t>, </a:t>
            </a:r>
            <a:r>
              <a:rPr lang="en-US" sz="2800" dirty="0" err="1" smtClean="0"/>
              <a:t>échogénicité</a:t>
            </a:r>
            <a:r>
              <a:rPr lang="en-US" sz="2800" dirty="0" smtClean="0"/>
              <a:t>) .</a:t>
            </a:r>
          </a:p>
          <a:p>
            <a:pPr lvl="1"/>
            <a:r>
              <a:rPr lang="en-US" sz="2800" dirty="0" smtClean="0"/>
              <a:t>Aires </a:t>
            </a:r>
            <a:r>
              <a:rPr lang="en-US" sz="2800" dirty="0" err="1" smtClean="0"/>
              <a:t>ganglionnaires</a:t>
            </a:r>
            <a:r>
              <a:rPr lang="en-US" sz="2800" dirty="0" smtClean="0"/>
              <a:t>: </a:t>
            </a:r>
            <a:r>
              <a:rPr lang="en-US" sz="2800" dirty="0" err="1" smtClean="0"/>
              <a:t>taille</a:t>
            </a:r>
            <a:r>
              <a:rPr lang="en-US" sz="2800" dirty="0" smtClean="0"/>
              <a:t>, aspect et situation</a:t>
            </a:r>
          </a:p>
          <a:p>
            <a:pPr lvl="1"/>
            <a:r>
              <a:rPr lang="en-US" sz="2800" dirty="0" err="1" smtClean="0"/>
              <a:t>Présence</a:t>
            </a:r>
            <a:r>
              <a:rPr lang="en-US" sz="2800" dirty="0" smtClean="0"/>
              <a:t> </a:t>
            </a:r>
            <a:r>
              <a:rPr lang="en-US" sz="2800" dirty="0" err="1" smtClean="0"/>
              <a:t>d’adénopathies</a:t>
            </a:r>
            <a:endParaRPr lang="en-US" sz="2800" dirty="0" smtClean="0"/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ompressions et </a:t>
            </a:r>
            <a:r>
              <a:rPr lang="en-US" sz="2800" dirty="0" err="1" smtClean="0"/>
              <a:t>déformations</a:t>
            </a:r>
            <a:r>
              <a:rPr lang="en-US" sz="2800" dirty="0" smtClean="0"/>
              <a:t> des </a:t>
            </a:r>
            <a:r>
              <a:rPr lang="en-US" sz="2800" dirty="0" err="1" smtClean="0"/>
              <a:t>organes</a:t>
            </a:r>
            <a:r>
              <a:rPr lang="en-US" sz="2800" dirty="0" smtClean="0"/>
              <a:t> de </a:t>
            </a:r>
            <a:r>
              <a:rPr lang="en-US" sz="2800" dirty="0" err="1" smtClean="0"/>
              <a:t>Voisinage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err="1" smtClean="0"/>
              <a:t>Vascularisation</a:t>
            </a:r>
            <a:r>
              <a:rPr lang="en-US" sz="2800" dirty="0" smtClean="0"/>
              <a:t> </a:t>
            </a:r>
            <a:r>
              <a:rPr lang="en-US" sz="2800" dirty="0" err="1" smtClean="0"/>
              <a:t>thyroïdienne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Guider la </a:t>
            </a:r>
            <a:r>
              <a:rPr lang="en-US" sz="2800" dirty="0" err="1" smtClean="0"/>
              <a:t>cytoponction</a:t>
            </a:r>
            <a:r>
              <a:rPr lang="en-US" sz="2800" dirty="0" smtClean="0"/>
              <a:t> d'un nodule </a:t>
            </a:r>
            <a:r>
              <a:rPr lang="en-US" sz="2800" dirty="0" err="1" smtClean="0"/>
              <a:t>thyroïdien</a:t>
            </a:r>
            <a:r>
              <a:rPr lang="en-US" sz="2800" dirty="0" smtClean="0"/>
              <a:t> non </a:t>
            </a:r>
            <a:r>
              <a:rPr lang="en-US" sz="2800" dirty="0" err="1" smtClean="0"/>
              <a:t>ou</a:t>
            </a:r>
            <a:r>
              <a:rPr lang="en-US" sz="2800" dirty="0" smtClean="0"/>
              <a:t> mal palpable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969264"/>
            <a:ext cx="11393424" cy="5208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Technique:</a:t>
            </a:r>
          </a:p>
          <a:p>
            <a:pPr marL="0" indent="0">
              <a:buNone/>
            </a:pPr>
            <a:r>
              <a:rPr lang="en-US" dirty="0" err="1" smtClean="0"/>
              <a:t>Sonde</a:t>
            </a:r>
            <a:r>
              <a:rPr lang="en-US" dirty="0" smtClean="0"/>
              <a:t> </a:t>
            </a:r>
            <a:r>
              <a:rPr lang="en-US" dirty="0"/>
              <a:t>de haute </a:t>
            </a:r>
            <a:r>
              <a:rPr lang="en-US" dirty="0" err="1"/>
              <a:t>fréquence</a:t>
            </a:r>
            <a:r>
              <a:rPr lang="en-US" dirty="0"/>
              <a:t> (7,5 MHz </a:t>
            </a:r>
            <a:r>
              <a:rPr lang="en-US" dirty="0" err="1"/>
              <a:t>ou</a:t>
            </a:r>
            <a:r>
              <a:rPr lang="en-US" dirty="0"/>
              <a:t> plus) </a:t>
            </a:r>
            <a:r>
              <a:rPr lang="en-US" dirty="0" smtClean="0"/>
              <a:t>indispensable pour </a:t>
            </a:r>
            <a:r>
              <a:rPr lang="en-US" dirty="0" err="1"/>
              <a:t>obtenir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haute </a:t>
            </a:r>
            <a:r>
              <a:rPr lang="en-US" dirty="0" err="1"/>
              <a:t>résolution</a:t>
            </a:r>
            <a:r>
              <a:rPr lang="en-US" dirty="0"/>
              <a:t> </a:t>
            </a:r>
            <a:r>
              <a:rPr lang="en-US" dirty="0" err="1"/>
              <a:t>spatiale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Sonde</a:t>
            </a:r>
            <a:r>
              <a:rPr lang="en-US" dirty="0"/>
              <a:t> </a:t>
            </a:r>
            <a:r>
              <a:rPr lang="en-US" dirty="0" err="1"/>
              <a:t>linéaire</a:t>
            </a:r>
            <a:r>
              <a:rPr lang="en-US" dirty="0"/>
              <a:t> de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taille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sonde</a:t>
            </a:r>
            <a:r>
              <a:rPr lang="en-US" dirty="0"/>
              <a:t> </a:t>
            </a:r>
            <a:r>
              <a:rPr lang="en-US" dirty="0" err="1" smtClean="0"/>
              <a:t>sectorielle</a:t>
            </a:r>
            <a:r>
              <a:rPr lang="en-US" dirty="0"/>
              <a:t> </a:t>
            </a:r>
            <a:r>
              <a:rPr lang="en-US" dirty="0" err="1" smtClean="0"/>
              <a:t>permettant</a:t>
            </a:r>
            <a:r>
              <a:rPr lang="en-US" dirty="0" smtClean="0"/>
              <a:t> </a:t>
            </a:r>
            <a:r>
              <a:rPr lang="en-US" dirty="0" err="1"/>
              <a:t>l'étude</a:t>
            </a:r>
            <a:r>
              <a:rPr lang="en-US" dirty="0"/>
              <a:t> des </a:t>
            </a:r>
            <a:r>
              <a:rPr lang="en-US" dirty="0" err="1"/>
              <a:t>goitres</a:t>
            </a:r>
            <a:r>
              <a:rPr lang="en-US" dirty="0"/>
              <a:t> </a:t>
            </a:r>
            <a:r>
              <a:rPr lang="en-US" dirty="0" err="1"/>
              <a:t>plongeants</a:t>
            </a:r>
            <a:r>
              <a:rPr lang="en-US" dirty="0"/>
              <a:t> et la </a:t>
            </a:r>
            <a:r>
              <a:rPr lang="en-US" dirty="0" err="1"/>
              <a:t>mesure</a:t>
            </a:r>
            <a:r>
              <a:rPr lang="en-US" dirty="0"/>
              <a:t> de la</a:t>
            </a:r>
          </a:p>
          <a:p>
            <a:pPr marL="0" indent="0">
              <a:buNone/>
            </a:pPr>
            <a:r>
              <a:rPr lang="en-US" dirty="0"/>
              <a:t>hauteur des lobes d'un </a:t>
            </a:r>
            <a:r>
              <a:rPr lang="en-US" dirty="0" smtClean="0"/>
              <a:t>goiter.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L'appareil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d'obtenir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imagerie</a:t>
            </a:r>
            <a:r>
              <a:rPr lang="en-US" dirty="0"/>
              <a:t> </a:t>
            </a:r>
            <a:r>
              <a:rPr lang="en-US" dirty="0" err="1"/>
              <a:t>vasculaire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doppler</a:t>
            </a:r>
            <a:r>
              <a:rPr lang="en-US" dirty="0"/>
              <a:t> </a:t>
            </a:r>
            <a:r>
              <a:rPr lang="en-US" dirty="0" err="1"/>
              <a:t>couleur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La </a:t>
            </a:r>
            <a:r>
              <a:rPr lang="en-US" dirty="0" err="1"/>
              <a:t>qualité</a:t>
            </a:r>
            <a:r>
              <a:rPr lang="en-US" dirty="0"/>
              <a:t> de </a:t>
            </a:r>
            <a:r>
              <a:rPr lang="en-US" dirty="0" err="1"/>
              <a:t>l'échographie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dépendante</a:t>
            </a:r>
            <a:r>
              <a:rPr lang="en-US" dirty="0"/>
              <a:t> de </a:t>
            </a:r>
            <a:r>
              <a:rPr lang="en-US" dirty="0" err="1"/>
              <a:t>l'opérateur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L'échographiste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disposer </a:t>
            </a:r>
            <a:r>
              <a:rPr lang="en-US" dirty="0" err="1"/>
              <a:t>d'une</a:t>
            </a:r>
            <a:r>
              <a:rPr lang="en-US" dirty="0"/>
              <a:t> bonne </a:t>
            </a:r>
            <a:r>
              <a:rPr lang="en-US" dirty="0" err="1"/>
              <a:t>expérience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l'appareillage</a:t>
            </a:r>
            <a:r>
              <a:rPr lang="en-US" dirty="0" smtClean="0"/>
              <a:t> </a:t>
            </a:r>
            <a:r>
              <a:rPr lang="en-US" dirty="0"/>
              <a:t>et de la </a:t>
            </a:r>
            <a:r>
              <a:rPr lang="en-US" dirty="0" err="1"/>
              <a:t>pathologie</a:t>
            </a:r>
            <a:r>
              <a:rPr lang="en-US" dirty="0"/>
              <a:t> </a:t>
            </a:r>
            <a:r>
              <a:rPr lang="en-US" dirty="0" err="1"/>
              <a:t>étudiée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128" y="365442"/>
            <a:ext cx="10515600" cy="1325563"/>
          </a:xfrm>
        </p:spPr>
        <p:txBody>
          <a:bodyPr/>
          <a:lstStyle/>
          <a:p>
            <a:r>
              <a:rPr lang="fr-FR" altLang="en-US" dirty="0" err="1" smtClean="0">
                <a:solidFill>
                  <a:srgbClr val="FF0000"/>
                </a:solidFill>
              </a:rPr>
              <a:t>Resultats:</a:t>
            </a:r>
            <a:r>
              <a:rPr lang="fr-F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Aspect</a:t>
            </a:r>
            <a:r>
              <a:rPr lang="fr-F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normal de la glande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thyroide</a:t>
            </a:r>
            <a:endParaRPr lang="fr-FR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5725" y="1691005"/>
            <a:ext cx="5229860" cy="42805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385"/>
          </a:xfrm>
        </p:spPr>
        <p:txBody>
          <a:bodyPr>
            <a:normAutofit fontScale="90000"/>
          </a:bodyPr>
          <a:lstStyle/>
          <a:p>
            <a:r>
              <a:rPr lang="fr-FR" altLang="en-US"/>
              <a:t>Aspects pathologiques: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0790" y="1426210"/>
            <a:ext cx="4946015" cy="38665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62380" y="5827395"/>
            <a:ext cx="4741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en-US" dirty="0"/>
              <a:t>Aspect </a:t>
            </a:r>
            <a:r>
              <a:rPr lang="fr-FR" altLang="en-US" dirty="0" err="1"/>
              <a:t>pseudonodulaire</a:t>
            </a:r>
            <a:r>
              <a:rPr lang="fr-FR" altLang="en-US" dirty="0"/>
              <a:t> des </a:t>
            </a:r>
            <a:r>
              <a:rPr lang="fr-FR" altLang="en-US" dirty="0" err="1"/>
              <a:t>thyroidites</a:t>
            </a:r>
            <a:r>
              <a:rPr lang="fr-FR" altLang="en-US" dirty="0"/>
              <a:t> auto-immunes?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3870" y="1426845"/>
            <a:ext cx="4846320" cy="386588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252970" y="5925185"/>
            <a:ext cx="4433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/>
              <a:t>Hypervascularisation au Doppler</a:t>
            </a:r>
          </a:p>
          <a:p>
            <a:r>
              <a:rPr lang="fr-FR" altLang="en-US"/>
              <a:t>maladie de Basedow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70805" cy="582930"/>
          </a:xfrm>
        </p:spPr>
        <p:txBody>
          <a:bodyPr>
            <a:normAutofit/>
          </a:bodyPr>
          <a:lstStyle/>
          <a:p>
            <a:endParaRPr lang="fr-FR" altLang="en-US" sz="20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3340" y="1466850"/>
            <a:ext cx="4238625" cy="31051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77670" y="4831715"/>
            <a:ext cx="35299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altLang="en-US" sz="2000">
                <a:sym typeface="+mn-ea"/>
              </a:rPr>
              <a:t>kyste thyroidien  séreux cloisoné</a:t>
            </a:r>
            <a:endParaRPr lang="fr-FR" altLang="en-US" sz="20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5735" y="1466850"/>
            <a:ext cx="5407660" cy="320421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252335" y="4831715"/>
            <a:ext cx="4195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/>
              <a:t>nodule thyroidien suspect de malignité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07" y="1421430"/>
            <a:ext cx="7995285" cy="49208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8448" y="296844"/>
            <a:ext cx="10055352" cy="540131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nodulaire à l’</a:t>
            </a:r>
            <a:r>
              <a:rPr lang="fr-F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echographie</a:t>
            </a:r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cervicale </a:t>
            </a:r>
            <a:endParaRPr lang="fr-F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32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616" y="2962021"/>
            <a:ext cx="5986272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EXAMEN CLINIQUE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6" y="0"/>
            <a:ext cx="12003532" cy="1325880"/>
          </a:xfrm>
        </p:spPr>
        <p:txBody>
          <a:bodyPr>
            <a:normAutofit/>
          </a:bodyPr>
          <a:lstStyle/>
          <a:p>
            <a:r>
              <a:rPr lang="fr-FR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alt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lassification échographique </a:t>
            </a:r>
            <a:r>
              <a:rPr lang="fr-FR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nodules </a:t>
            </a:r>
            <a:r>
              <a:rPr lang="fr-FR" alt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thyroïdiens</a:t>
            </a:r>
            <a:endParaRPr lang="fr-FR" alt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245" y="1206500"/>
            <a:ext cx="10810875" cy="478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864" y="2922619"/>
            <a:ext cx="5279136" cy="1325563"/>
          </a:xfrm>
        </p:spPr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Scanner cervicale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98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Aspect normal et indications: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17480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tissu thyroïdien apparait hyperdense avec une prise très intense et durable du contraste iodé.</a:t>
            </a:r>
          </a:p>
          <a:p>
            <a:r>
              <a:rPr lang="fr-FR" dirty="0" smtClean="0"/>
              <a:t>Les nodules peuvent être visualisés sans distinction de la pathologie maligne.</a:t>
            </a:r>
          </a:p>
          <a:p>
            <a:r>
              <a:rPr lang="fr-FR" dirty="0" smtClean="0"/>
              <a:t>Deux principales indications: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goitre plongeant: compressions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cancer de la thyroïde: montre les adénopathies cervicales et médiastinales, compression.</a:t>
            </a:r>
          </a:p>
          <a:p>
            <a:pPr marL="0" indent="0">
              <a:buNone/>
            </a:pPr>
            <a:r>
              <a:rPr lang="fr-FR" dirty="0" smtClean="0"/>
              <a:t>            *Faire attention à l’injection de produit de contraste avant </a:t>
            </a:r>
            <a:r>
              <a:rPr lang="fr-FR" dirty="0" err="1" smtClean="0"/>
              <a:t>irathérapie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70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u="sng" dirty="0">
                <a:solidFill>
                  <a:srgbClr val="FF0000"/>
                </a:solidFill>
              </a:rPr>
              <a:t>TDM </a:t>
            </a:r>
            <a:r>
              <a:rPr lang="fr-FR" altLang="en-US" u="sng" dirty="0" smtClean="0">
                <a:solidFill>
                  <a:srgbClr val="FF0000"/>
                </a:solidFill>
              </a:rPr>
              <a:t>cervicale</a:t>
            </a:r>
            <a:endParaRPr lang="fr-FR" altLang="en-US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4963160" cy="39560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0250" y="1691005"/>
            <a:ext cx="4382770" cy="39560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9344" y="5888736"/>
            <a:ext cx="3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Nodule </a:t>
            </a:r>
            <a:r>
              <a:rPr lang="fr-FR" dirty="0" err="1" smtClean="0"/>
              <a:t>hypodense</a:t>
            </a:r>
            <a:r>
              <a:rPr lang="fr-FR" dirty="0" smtClean="0"/>
              <a:t> lobaire droit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278624" y="5952744"/>
            <a:ext cx="364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Goitre plongeant </a:t>
            </a:r>
            <a:r>
              <a:rPr lang="fr-FR" dirty="0" err="1" smtClean="0"/>
              <a:t>intrathoracique</a:t>
            </a:r>
            <a:r>
              <a:rPr lang="fr-FR" dirty="0" smtClean="0"/>
              <a:t>, comprimant la trachée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Imagerie par Résonnance Magnétique (IRM):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98024" cy="4351338"/>
          </a:xfrm>
        </p:spPr>
        <p:txBody>
          <a:bodyPr/>
          <a:lstStyle/>
          <a:p>
            <a:r>
              <a:rPr lang="fr-FR" dirty="0" smtClean="0"/>
              <a:t>Non irradiante et sans injection d’iode. +++</a:t>
            </a:r>
          </a:p>
          <a:p>
            <a:r>
              <a:rPr lang="fr-FR" dirty="0" smtClean="0"/>
              <a:t>En permettant a l’injection de Gadolinium d’explorer les axes vasculaires et les adénopathies.</a:t>
            </a:r>
            <a:endParaRPr lang="fr-FR" dirty="0"/>
          </a:p>
          <a:p>
            <a:r>
              <a:rPr lang="fr-FR" dirty="0"/>
              <a:t>On ne peut différencier les nodules bénins des nodules malins</a:t>
            </a:r>
            <a:r>
              <a:rPr lang="fr-FR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Goitre plongeant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Cancer </a:t>
            </a:r>
            <a:r>
              <a:rPr lang="fr-FR" dirty="0" err="1" smtClean="0"/>
              <a:t>thyroide</a:t>
            </a: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Recherche de récidive: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CMT ( pas de fixation à l’iode)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  Distingue la tumeur ( </a:t>
            </a:r>
            <a:r>
              <a:rPr lang="fr-FR" dirty="0" err="1" smtClean="0"/>
              <a:t>hypersignal</a:t>
            </a:r>
            <a:r>
              <a:rPr lang="fr-FR" dirty="0" smtClean="0"/>
              <a:t> ) de la fibrose ( </a:t>
            </a:r>
            <a:r>
              <a:rPr lang="fr-FR" dirty="0" err="1" smtClean="0"/>
              <a:t>hyposignal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99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 u="sng" dirty="0" smtClean="0">
                <a:solidFill>
                  <a:srgbClr val="FF0000"/>
                </a:solidFill>
              </a:rPr>
              <a:t>TEP scan FDG: </a:t>
            </a:r>
            <a:r>
              <a:rPr lang="fr-FR" altLang="en-US" sz="1600" b="1" u="sng" dirty="0" smtClean="0">
                <a:solidFill>
                  <a:srgbClr val="FF0000"/>
                </a:solidFill>
              </a:rPr>
              <a:t>(tomographie par émission de positon)</a:t>
            </a:r>
            <a:endParaRPr lang="fr-FR" altLang="en-US" sz="1600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013" y="1677932"/>
            <a:ext cx="3259963" cy="32456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24712" y="2093976"/>
            <a:ext cx="5458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Est une technique d’imagerie nucléaire utilisées en oncologie notamment.</a:t>
            </a:r>
          </a:p>
          <a:p>
            <a:r>
              <a:rPr lang="fr-FR" dirty="0" smtClean="0"/>
              <a:t>La découverte fortuitement des nodules </a:t>
            </a:r>
            <a:r>
              <a:rPr lang="fr-FR" dirty="0" err="1" smtClean="0"/>
              <a:t>thyroidiens</a:t>
            </a:r>
            <a:r>
              <a:rPr lang="fr-FR" dirty="0" smtClean="0"/>
              <a:t> lors de bilans d’extension d’un cancer.</a:t>
            </a:r>
          </a:p>
          <a:p>
            <a:r>
              <a:rPr lang="fr-FR" dirty="0" smtClean="0"/>
              <a:t>Aide à faire un bilan d’extension des cancers </a:t>
            </a:r>
            <a:r>
              <a:rPr lang="fr-FR" dirty="0" err="1" smtClean="0"/>
              <a:t>thyroidiens</a:t>
            </a:r>
            <a:r>
              <a:rPr lang="fr-FR" dirty="0" smtClean="0"/>
              <a:t> dédifférenciés ou de profil histologique agressif.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29984" y="5093208"/>
            <a:ext cx="380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Nodule </a:t>
            </a:r>
            <a:r>
              <a:rPr lang="fr-FR" dirty="0" err="1" smtClean="0"/>
              <a:t>thyroidien</a:t>
            </a:r>
            <a:r>
              <a:rPr lang="fr-FR" dirty="0" smtClean="0"/>
              <a:t> </a:t>
            </a:r>
            <a:r>
              <a:rPr lang="fr-FR" dirty="0" err="1" smtClean="0"/>
              <a:t>hypermétabolique</a:t>
            </a:r>
            <a:endParaRPr lang="fr-FR" dirty="0" smtClean="0"/>
          </a:p>
          <a:p>
            <a:r>
              <a:rPr lang="fr-FR" dirty="0" smtClean="0"/>
              <a:t>Au TEP scan.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0356" y="2440813"/>
            <a:ext cx="4818888" cy="1325563"/>
          </a:xfrm>
        </p:spPr>
        <p:txBody>
          <a:bodyPr>
            <a:normAutofit fontScale="90000"/>
          </a:bodyPr>
          <a:lstStyle/>
          <a:p>
            <a:r>
              <a:rPr lang="fr-FR" sz="6000" b="1" dirty="0" err="1" smtClean="0">
                <a:solidFill>
                  <a:srgbClr val="FF0000"/>
                </a:solidFill>
              </a:rPr>
              <a:t>Cytoponction</a:t>
            </a:r>
            <a:r>
              <a:rPr lang="fr-FR" sz="6000" b="1" dirty="0" smtClean="0">
                <a:solidFill>
                  <a:srgbClr val="FF0000"/>
                </a:solidFill>
              </a:rPr>
              <a:t> à l’aiguille fine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17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u="sng" dirty="0" err="1">
                <a:solidFill>
                  <a:srgbClr val="FF0000"/>
                </a:solidFill>
              </a:rPr>
              <a:t>C</a:t>
            </a:r>
            <a:r>
              <a:rPr lang="fr-FR" altLang="en-US" u="sng" dirty="0" err="1" smtClean="0">
                <a:solidFill>
                  <a:srgbClr val="FF0000"/>
                </a:solidFill>
              </a:rPr>
              <a:t>ytoponction</a:t>
            </a:r>
            <a:r>
              <a:rPr lang="fr-FR" altLang="en-US" u="sng" dirty="0" smtClean="0">
                <a:solidFill>
                  <a:srgbClr val="FF0000"/>
                </a:solidFill>
              </a:rPr>
              <a:t> </a:t>
            </a:r>
            <a:r>
              <a:rPr lang="fr-FR" altLang="en-US" dirty="0"/>
              <a:t>( Bethesda 2018):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93710" y="1691005"/>
            <a:ext cx="3755390" cy="34397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570" y="1527175"/>
            <a:ext cx="6885305" cy="399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u="sng" dirty="0" err="1"/>
              <a:t>C</a:t>
            </a:r>
            <a:r>
              <a:rPr lang="fr-FR" altLang="en-US" u="sng" dirty="0" err="1" smtClean="0"/>
              <a:t>ytoponction</a:t>
            </a:r>
            <a:r>
              <a:rPr lang="fr-FR" altLang="en-US" u="sng" dirty="0" smtClean="0"/>
              <a:t> </a:t>
            </a:r>
            <a:r>
              <a:rPr lang="fr-FR" altLang="en-US" u="sng" dirty="0"/>
              <a:t>à l'aiguille fine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91520" cy="4351655"/>
          </a:xfrm>
        </p:spPr>
        <p:txBody>
          <a:bodyPr/>
          <a:lstStyle/>
          <a:p>
            <a:r>
              <a:rPr lang="fr-FR" altLang="en-US"/>
              <a:t>interet dans le diagnostic et la PEC des nodules thyroidiens</a:t>
            </a:r>
          </a:p>
          <a:p>
            <a:r>
              <a:rPr lang="fr-FR" altLang="en-US"/>
              <a:t>interet  dans la selection des n odules opérable et la surveillance des nodules bénins.</a:t>
            </a:r>
          </a:p>
          <a:p>
            <a:r>
              <a:rPr lang="fr-FR" altLang="en-US"/>
              <a:t>interet dans le dépistage des cancers de la thyroide.</a:t>
            </a:r>
          </a:p>
          <a:p>
            <a:r>
              <a:rPr lang="fr-FR" altLang="en-US"/>
              <a:t>cytoponction à main levée et echoguidée.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490472"/>
            <a:ext cx="10515600" cy="57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Conclusion</a:t>
            </a:r>
          </a:p>
          <a:p>
            <a:pPr marL="0" indent="0">
              <a:buNone/>
            </a:pPr>
            <a:r>
              <a:rPr lang="en-US" sz="3200" dirty="0"/>
              <a:t>• Le </a:t>
            </a:r>
            <a:r>
              <a:rPr lang="en-US" sz="3200" dirty="0" smtClean="0"/>
              <a:t>Dg </a:t>
            </a:r>
            <a:r>
              <a:rPr lang="en-US" sz="3200" dirty="0"/>
              <a:t>des maladies de la </a:t>
            </a:r>
            <a:r>
              <a:rPr lang="en-US" sz="3200" dirty="0" err="1"/>
              <a:t>thyroïde</a:t>
            </a:r>
            <a:r>
              <a:rPr lang="en-US" sz="3200" dirty="0"/>
              <a:t> </a:t>
            </a:r>
            <a:r>
              <a:rPr lang="en-US" sz="3200" dirty="0" err="1" smtClean="0"/>
              <a:t>s’effectue</a:t>
            </a:r>
            <a:r>
              <a:rPr lang="en-US" sz="3200" dirty="0"/>
              <a:t> </a:t>
            </a:r>
            <a:r>
              <a:rPr lang="en-US" sz="3200" dirty="0" smtClean="0"/>
              <a:t>sur </a:t>
            </a:r>
            <a:r>
              <a:rPr lang="en-US" sz="3200" dirty="0" err="1"/>
              <a:t>l’association</a:t>
            </a:r>
            <a:r>
              <a:rPr lang="en-US" sz="3200" dirty="0"/>
              <a:t> </a:t>
            </a:r>
            <a:r>
              <a:rPr lang="en-US" sz="3200" dirty="0" err="1"/>
              <a:t>d’éléments</a:t>
            </a:r>
            <a:r>
              <a:rPr lang="en-US" sz="3200" dirty="0"/>
              <a:t> </a:t>
            </a:r>
            <a:r>
              <a:rPr lang="en-US" sz="3200" dirty="0" err="1" smtClean="0"/>
              <a:t>cliniques</a:t>
            </a:r>
            <a:r>
              <a:rPr lang="en-US" sz="3200" dirty="0" smtClean="0"/>
              <a:t>, </a:t>
            </a:r>
            <a:r>
              <a:rPr lang="en-US" sz="3200" dirty="0" err="1" smtClean="0"/>
              <a:t>biologiques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err="1"/>
              <a:t>bilan</a:t>
            </a:r>
            <a:r>
              <a:rPr lang="en-US" sz="3200" dirty="0"/>
              <a:t> hormonal)  </a:t>
            </a:r>
            <a:r>
              <a:rPr lang="en-US" sz="3200" dirty="0" smtClean="0"/>
              <a:t>et </a:t>
            </a:r>
            <a:r>
              <a:rPr lang="en-US" sz="3200" dirty="0" err="1" smtClean="0"/>
              <a:t>d’imagerie</a:t>
            </a:r>
            <a:r>
              <a:rPr lang="en-US" sz="3200" dirty="0" smtClean="0"/>
              <a:t> (</a:t>
            </a:r>
            <a:r>
              <a:rPr lang="en-US" sz="3200" dirty="0" err="1" smtClean="0"/>
              <a:t>scintigraphie</a:t>
            </a:r>
            <a:r>
              <a:rPr lang="en-US" sz="3200" dirty="0" smtClean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échographie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les 2 </a:t>
            </a:r>
            <a:r>
              <a:rPr lang="en-US" sz="3200" dirty="0" err="1" smtClean="0"/>
              <a:t>en</a:t>
            </a:r>
            <a:r>
              <a:rPr lang="en-US" sz="3200" dirty="0"/>
              <a:t> </a:t>
            </a:r>
            <a:r>
              <a:rPr lang="en-US" sz="3200" dirty="0" err="1" smtClean="0"/>
              <a:t>fonction</a:t>
            </a:r>
            <a:r>
              <a:rPr lang="en-US" sz="3200" dirty="0" smtClean="0"/>
              <a:t> </a:t>
            </a:r>
            <a:r>
              <a:rPr lang="en-US" sz="3200" dirty="0"/>
              <a:t>des </a:t>
            </a:r>
            <a:r>
              <a:rPr lang="en-US" sz="3200" dirty="0" err="1"/>
              <a:t>cas</a:t>
            </a:r>
            <a:r>
              <a:rPr lang="en-US" sz="3200" dirty="0"/>
              <a:t>).</a:t>
            </a:r>
          </a:p>
          <a:p>
            <a:pPr marL="0" indent="0">
              <a:buNone/>
            </a:pPr>
            <a:r>
              <a:rPr lang="en-US" sz="3200" dirty="0"/>
              <a:t>• Les </a:t>
            </a:r>
            <a:r>
              <a:rPr lang="en-US" sz="3200" dirty="0" err="1"/>
              <a:t>examens</a:t>
            </a:r>
            <a:r>
              <a:rPr lang="en-US" sz="3200" dirty="0"/>
              <a:t> </a:t>
            </a:r>
            <a:r>
              <a:rPr lang="en-US" sz="3200" dirty="0" err="1"/>
              <a:t>d’imagerie</a:t>
            </a:r>
            <a:r>
              <a:rPr lang="en-US" sz="3200" dirty="0"/>
              <a:t> ne </a:t>
            </a:r>
            <a:r>
              <a:rPr lang="en-US" sz="3200" dirty="0" err="1"/>
              <a:t>peuvent</a:t>
            </a:r>
            <a:r>
              <a:rPr lang="en-US" sz="3200" dirty="0"/>
              <a:t> </a:t>
            </a:r>
            <a:r>
              <a:rPr lang="en-US" sz="3200" dirty="0" err="1" smtClean="0"/>
              <a:t>être</a:t>
            </a:r>
            <a:r>
              <a:rPr lang="en-US" sz="3200" dirty="0"/>
              <a:t> </a:t>
            </a:r>
            <a:r>
              <a:rPr lang="en-US" sz="3200" dirty="0" err="1" smtClean="0"/>
              <a:t>interprétés</a:t>
            </a:r>
            <a:r>
              <a:rPr lang="en-US" sz="3200" dirty="0" smtClean="0"/>
              <a:t> </a:t>
            </a:r>
            <a:r>
              <a:rPr lang="en-US" sz="3200" dirty="0" err="1"/>
              <a:t>qu’en</a:t>
            </a:r>
            <a:r>
              <a:rPr lang="en-US" sz="3200" dirty="0"/>
              <a:t> </a:t>
            </a:r>
            <a:r>
              <a:rPr lang="en-US" sz="3200" dirty="0" err="1"/>
              <a:t>fonction</a:t>
            </a:r>
            <a:r>
              <a:rPr lang="en-US" sz="3200" dirty="0"/>
              <a:t> du </a:t>
            </a:r>
            <a:r>
              <a:rPr lang="en-US" sz="3200" smtClean="0"/>
              <a:t>contexte </a:t>
            </a:r>
            <a:r>
              <a:rPr lang="en-US" sz="3200" dirty="0" err="1" smtClean="0"/>
              <a:t>clinique</a:t>
            </a:r>
            <a:r>
              <a:rPr lang="en-US" sz="3200" dirty="0" smtClean="0"/>
              <a:t> </a:t>
            </a:r>
            <a:r>
              <a:rPr lang="en-US" sz="3200" dirty="0"/>
              <a:t>et </a:t>
            </a:r>
            <a:r>
              <a:rPr lang="en-US" sz="3200" dirty="0" err="1"/>
              <a:t>biologique</a:t>
            </a:r>
            <a:r>
              <a:rPr lang="en-US" sz="3200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EXAMEN CLINIQUE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u="sng" dirty="0" smtClean="0"/>
              <a:t>Technique</a:t>
            </a:r>
            <a:r>
              <a:rPr lang="fr-FR" dirty="0" smtClean="0"/>
              <a:t>:</a:t>
            </a:r>
          </a:p>
          <a:p>
            <a:r>
              <a:rPr lang="fr-FR" dirty="0" smtClean="0"/>
              <a:t>Patient assis confortablement les muscles relâchés.</a:t>
            </a:r>
          </a:p>
          <a:p>
            <a:r>
              <a:rPr lang="fr-FR" dirty="0" smtClean="0"/>
              <a:t>Le médecin se place en face ( inspection) :état de la peau, gros goitre , exophtalmie…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err="1" smtClean="0"/>
              <a:t>plapation</a:t>
            </a:r>
            <a:r>
              <a:rPr lang="fr-FR" dirty="0" smtClean="0"/>
              <a:t> de la glande thyroïde lobe par lobe , consistance, limite.</a:t>
            </a:r>
          </a:p>
          <a:p>
            <a:r>
              <a:rPr lang="fr-FR" dirty="0" smtClean="0"/>
              <a:t>Examens des aires ganglionnaires </a:t>
            </a:r>
            <a:r>
              <a:rPr lang="fr-FR" dirty="0" err="1" smtClean="0"/>
              <a:t>jugulocaotidiennes</a:t>
            </a:r>
            <a:r>
              <a:rPr lang="fr-FR" dirty="0" smtClean="0"/>
              <a:t> bilatérales et spinales.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30936"/>
            <a:ext cx="10515600" cy="5006531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</a:t>
            </a:r>
            <a:r>
              <a:rPr lang="fr-FR" sz="3200" dirty="0" smtClean="0">
                <a:solidFill>
                  <a:srgbClr val="FF0000"/>
                </a:solidFill>
              </a:rPr>
              <a:t>sultat de l’examen clinique: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Examen de la </a:t>
            </a:r>
            <a:r>
              <a:rPr lang="fr-FR" dirty="0" err="1" smtClean="0"/>
              <a:t>thyroide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Présence d’un goitre ( évaluer son volume ), sa consistance., caractère douloureux, Plongeant .</a:t>
            </a:r>
          </a:p>
          <a:p>
            <a:pPr lvl="1"/>
            <a:r>
              <a:rPr lang="fr-FR" dirty="0" smtClean="0"/>
              <a:t>Présence de nodules, consistance, taille, localisation..</a:t>
            </a:r>
            <a:r>
              <a:rPr lang="fr-FR" dirty="0" err="1" smtClean="0"/>
              <a:t>etc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Examen régional: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echerche d’adénopathie.</a:t>
            </a:r>
          </a:p>
          <a:p>
            <a:pPr lvl="1"/>
            <a:r>
              <a:rPr lang="fr-FR" dirty="0" smtClean="0"/>
              <a:t>Signes de compression ( dysphonie, dysphagie et </a:t>
            </a:r>
            <a:r>
              <a:rPr lang="fr-FR" dirty="0" err="1" smtClean="0"/>
              <a:t>dyspné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7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1720" y="2675731"/>
            <a:ext cx="783336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SCINTIGRAPHIE THYROIDIENNE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u="sng" dirty="0"/>
              <a:t>Exploration morphologique et fonctionnelle: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96" y="1398397"/>
            <a:ext cx="10515600" cy="5165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altLang="en-US" sz="3200" dirty="0">
                <a:solidFill>
                  <a:srgbClr val="FF0000"/>
                </a:solidFill>
              </a:rPr>
              <a:t>Scintigraphie </a:t>
            </a:r>
            <a:r>
              <a:rPr lang="fr-FR" altLang="en-US" sz="3200" dirty="0" err="1">
                <a:solidFill>
                  <a:srgbClr val="FF0000"/>
                </a:solidFill>
              </a:rPr>
              <a:t>thyroidienne</a:t>
            </a:r>
            <a:r>
              <a:rPr lang="fr-FR" altLang="en-US" sz="3200" dirty="0" smtClean="0"/>
              <a:t>:</a:t>
            </a:r>
          </a:p>
          <a:p>
            <a:r>
              <a:rPr lang="fr-FR" altLang="en-US" sz="3200" u="sng" dirty="0" smtClean="0"/>
              <a:t>Principes: </a:t>
            </a:r>
          </a:p>
          <a:p>
            <a:pPr marL="0" indent="0">
              <a:buNone/>
            </a:pPr>
            <a:r>
              <a:rPr lang="fr-FR" altLang="en-US" sz="3200" dirty="0" smtClean="0"/>
              <a:t>injection d’un </a:t>
            </a:r>
            <a:r>
              <a:rPr lang="fr-FR" altLang="en-US" sz="3200" dirty="0" err="1" smtClean="0"/>
              <a:t>radiopharmaceutique</a:t>
            </a:r>
            <a:r>
              <a:rPr lang="fr-FR" altLang="en-US" sz="3200" dirty="0" smtClean="0"/>
              <a:t> fixé sur la </a:t>
            </a:r>
            <a:r>
              <a:rPr lang="fr-FR" altLang="en-US" sz="3200" dirty="0" err="1" smtClean="0"/>
              <a:t>thyroide</a:t>
            </a:r>
            <a:r>
              <a:rPr lang="fr-FR" altLang="en-US" sz="3200" dirty="0" smtClean="0"/>
              <a:t> pour faire une imagerie morpho-</a:t>
            </a:r>
            <a:r>
              <a:rPr lang="fr-FR" altLang="en-US" sz="3200" dirty="0" err="1" smtClean="0"/>
              <a:t>fonctionelle</a:t>
            </a:r>
            <a:r>
              <a:rPr lang="fr-FR" altLang="en-US" sz="3200" dirty="0" smtClean="0"/>
              <a:t> </a:t>
            </a:r>
            <a:r>
              <a:rPr lang="fr-FR" altLang="en-US" sz="3200" dirty="0" err="1" smtClean="0"/>
              <a:t>grace</a:t>
            </a:r>
            <a:r>
              <a:rPr lang="fr-FR" altLang="en-US" sz="3200" dirty="0" smtClean="0"/>
              <a:t> à une gamma-camera.</a:t>
            </a:r>
            <a:endParaRPr lang="fr-FR" altLang="en-US" sz="3200" dirty="0"/>
          </a:p>
          <a:p>
            <a:r>
              <a:rPr lang="fr-FR" altLang="en-US" sz="3200" u="sng" dirty="0"/>
              <a:t>indications </a:t>
            </a:r>
            <a:r>
              <a:rPr lang="fr-FR" altLang="en-US" sz="3200" u="sng" dirty="0" smtClean="0"/>
              <a:t>:</a:t>
            </a:r>
          </a:p>
          <a:p>
            <a:pPr marL="0" indent="0">
              <a:buNone/>
            </a:pPr>
            <a:r>
              <a:rPr lang="fr-FR" altLang="en-US" sz="3200" dirty="0"/>
              <a:t>R</a:t>
            </a:r>
            <a:r>
              <a:rPr lang="fr-FR" altLang="en-US" sz="3200" dirty="0" smtClean="0"/>
              <a:t>echercher </a:t>
            </a:r>
            <a:r>
              <a:rPr lang="fr-FR" altLang="en-US" sz="3200" dirty="0"/>
              <a:t>les </a:t>
            </a:r>
            <a:r>
              <a:rPr lang="fr-FR" altLang="en-US" sz="3200" dirty="0" smtClean="0"/>
              <a:t>hyperthyroïdies, </a:t>
            </a:r>
            <a:r>
              <a:rPr lang="fr-FR" altLang="en-US" sz="3200" dirty="0"/>
              <a:t>caractérisée les nodules </a:t>
            </a:r>
            <a:r>
              <a:rPr lang="fr-FR" altLang="en-US" sz="3200" dirty="0" smtClean="0"/>
              <a:t>thyroïdiens.</a:t>
            </a:r>
            <a:endParaRPr lang="fr-FR" altLang="en-US" sz="3200" dirty="0"/>
          </a:p>
          <a:p>
            <a:r>
              <a:rPr lang="fr-FR" altLang="en-US" sz="3200" u="sng" dirty="0"/>
              <a:t> CI: </a:t>
            </a:r>
            <a:endParaRPr lang="fr-FR" altLang="en-US" sz="3200" u="sng" dirty="0" smtClean="0"/>
          </a:p>
          <a:p>
            <a:pPr lvl="1"/>
            <a:r>
              <a:rPr lang="fr-FR" altLang="en-US" dirty="0" smtClean="0"/>
              <a:t>grossesse </a:t>
            </a:r>
            <a:r>
              <a:rPr lang="fr-FR" altLang="en-US" dirty="0"/>
              <a:t>et allaitement doit </a:t>
            </a:r>
            <a:r>
              <a:rPr lang="fr-FR" altLang="en-US" dirty="0" smtClean="0"/>
              <a:t>être arrêté</a:t>
            </a:r>
            <a:endParaRPr lang="fr-FR" altLang="en-US" dirty="0"/>
          </a:p>
          <a:p>
            <a:pPr lvl="1"/>
            <a:r>
              <a:rPr lang="fr-FR" altLang="en-US" dirty="0"/>
              <a:t>saturation iodée ( amiodarone , PDC, </a:t>
            </a:r>
            <a:r>
              <a:rPr lang="fr-FR" altLang="en-US" dirty="0" err="1"/>
              <a:t>bétadine</a:t>
            </a:r>
            <a:r>
              <a:rPr lang="fr-FR" altLang="en-US" dirty="0"/>
              <a:t>, ..</a:t>
            </a:r>
            <a:r>
              <a:rPr lang="fr-FR" altLang="en-US" dirty="0" err="1"/>
              <a:t>etc</a:t>
            </a:r>
            <a:r>
              <a:rPr lang="fr-FR" altLang="en-US" dirty="0"/>
              <a:t>)</a:t>
            </a:r>
          </a:p>
          <a:p>
            <a:pPr lvl="1"/>
            <a:r>
              <a:rPr lang="fr-FR" altLang="en-US" dirty="0" smtClean="0"/>
              <a:t>arrêter </a:t>
            </a:r>
            <a:r>
              <a:rPr lang="fr-FR" altLang="en-US" dirty="0"/>
              <a:t>le </a:t>
            </a:r>
            <a:r>
              <a:rPr lang="fr-FR" altLang="en-US" dirty="0" err="1"/>
              <a:t>L</a:t>
            </a:r>
            <a:r>
              <a:rPr lang="fr-FR" altLang="en-US" dirty="0" err="1" smtClean="0"/>
              <a:t>evothyrox</a:t>
            </a:r>
            <a:r>
              <a:rPr lang="fr-FR" altLang="en-US" dirty="0" smtClean="0"/>
              <a:t> </a:t>
            </a:r>
            <a:r>
              <a:rPr lang="fr-FR" altLang="en-US" dirty="0" err="1"/>
              <a:t>pd</a:t>
            </a:r>
            <a:r>
              <a:rPr lang="fr-FR" altLang="en-US" dirty="0"/>
              <a:t> 3-4semaines et le </a:t>
            </a:r>
            <a:r>
              <a:rPr lang="fr-FR" altLang="en-US" dirty="0" err="1" smtClean="0"/>
              <a:t>carbimazole</a:t>
            </a:r>
            <a:r>
              <a:rPr lang="fr-FR" altLang="en-US" dirty="0" smtClean="0"/>
              <a:t> </a:t>
            </a:r>
            <a:r>
              <a:rPr lang="fr-FR" altLang="en-US" dirty="0" err="1"/>
              <a:t>pd</a:t>
            </a:r>
            <a:r>
              <a:rPr lang="fr-FR" altLang="en-US" dirty="0"/>
              <a:t> 5jours.</a:t>
            </a:r>
          </a:p>
          <a:p>
            <a:endParaRPr lang="fr-FR" altLang="en-US" dirty="0"/>
          </a:p>
          <a:p>
            <a:pPr marL="0" indent="0">
              <a:buNone/>
            </a:pPr>
            <a:endParaRPr lang="fr-F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 i="1" u="sng" dirty="0" err="1"/>
              <a:t>Radiopharmaceutiques</a:t>
            </a:r>
            <a:r>
              <a:rPr lang="fr-FR" altLang="en-US" b="1" i="1" u="sng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Iode</a:t>
            </a:r>
            <a:r>
              <a:rPr lang="en-US" sz="2600" dirty="0">
                <a:solidFill>
                  <a:srgbClr val="FF0000"/>
                </a:solidFill>
              </a:rPr>
              <a:t> 123: </a:t>
            </a:r>
          </a:p>
          <a:p>
            <a:pPr lvl="1"/>
            <a:r>
              <a:rPr lang="en-US" sz="2600" dirty="0" err="1" smtClean="0"/>
              <a:t>Traceur</a:t>
            </a:r>
            <a:r>
              <a:rPr lang="en-US" sz="2600" dirty="0" smtClean="0"/>
              <a:t> </a:t>
            </a:r>
            <a:r>
              <a:rPr lang="en-US" sz="2600" dirty="0"/>
              <a:t>de </a:t>
            </a:r>
            <a:r>
              <a:rPr lang="en-US" sz="2600" dirty="0" err="1"/>
              <a:t>choix</a:t>
            </a:r>
            <a:r>
              <a:rPr lang="en-US" sz="2600" dirty="0"/>
              <a:t> pour la </a:t>
            </a:r>
            <a:r>
              <a:rPr lang="en-US" sz="2600" dirty="0" err="1"/>
              <a:t>scintigraphie</a:t>
            </a:r>
            <a:r>
              <a:rPr lang="en-US" sz="2600" dirty="0"/>
              <a:t> </a:t>
            </a:r>
          </a:p>
          <a:p>
            <a:pPr lvl="1"/>
            <a:r>
              <a:rPr lang="en-US" sz="2600" dirty="0" err="1" smtClean="0"/>
              <a:t>capté</a:t>
            </a:r>
            <a:r>
              <a:rPr lang="en-US" sz="2600" dirty="0" smtClean="0"/>
              <a:t> et </a:t>
            </a:r>
            <a:r>
              <a:rPr lang="en-US" sz="2600" dirty="0" err="1" smtClean="0"/>
              <a:t>organifié</a:t>
            </a:r>
            <a:r>
              <a:rPr lang="en-US" sz="2600" dirty="0" smtClean="0"/>
              <a:t> par les cellules </a:t>
            </a:r>
            <a:r>
              <a:rPr lang="en-US" sz="2600" dirty="0" err="1" smtClean="0"/>
              <a:t>thyroidiennes</a:t>
            </a:r>
            <a:endParaRPr lang="en-US" sz="2600" dirty="0"/>
          </a:p>
          <a:p>
            <a:r>
              <a:rPr lang="en-US" sz="2600" dirty="0" err="1" smtClean="0">
                <a:solidFill>
                  <a:srgbClr val="FF0000"/>
                </a:solidFill>
              </a:rPr>
              <a:t>Iode</a:t>
            </a:r>
            <a:r>
              <a:rPr lang="en-US" sz="2600" dirty="0" smtClean="0">
                <a:solidFill>
                  <a:srgbClr val="FF0000"/>
                </a:solidFill>
              </a:rPr>
              <a:t> 131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US" sz="2600" dirty="0" smtClean="0"/>
              <a:t>– </a:t>
            </a:r>
            <a:r>
              <a:rPr lang="en-US" sz="2600" dirty="0"/>
              <a:t>Non </a:t>
            </a:r>
            <a:r>
              <a:rPr lang="en-US" sz="2600" dirty="0" err="1"/>
              <a:t>utilisé</a:t>
            </a:r>
            <a:r>
              <a:rPr lang="en-US" sz="2600" dirty="0"/>
              <a:t> pour la S</a:t>
            </a:r>
            <a:r>
              <a:rPr lang="en-US" sz="2600" dirty="0" smtClean="0"/>
              <a:t>cintigraphie </a:t>
            </a:r>
            <a:r>
              <a:rPr lang="en-US" sz="2600" dirty="0"/>
              <a:t>(trop irradiant)</a:t>
            </a:r>
          </a:p>
          <a:p>
            <a:pPr marL="457200" lvl="1" indent="0">
              <a:buNone/>
            </a:pPr>
            <a:r>
              <a:rPr lang="en-US" sz="2600" dirty="0"/>
              <a:t>– </a:t>
            </a:r>
            <a:r>
              <a:rPr lang="en-US" sz="2600" dirty="0" err="1"/>
              <a:t>Traceur</a:t>
            </a:r>
            <a:r>
              <a:rPr lang="en-US" sz="2600" dirty="0"/>
              <a:t> de </a:t>
            </a:r>
            <a:r>
              <a:rPr lang="en-US" sz="2600" dirty="0" err="1"/>
              <a:t>choix</a:t>
            </a:r>
            <a:r>
              <a:rPr lang="en-US" sz="2600" dirty="0"/>
              <a:t> pour la </a:t>
            </a:r>
            <a:r>
              <a:rPr lang="en-US" sz="2600" dirty="0" err="1"/>
              <a:t>R</a:t>
            </a:r>
            <a:r>
              <a:rPr lang="en-US" sz="2600" dirty="0" err="1" smtClean="0"/>
              <a:t>adiothérapie</a:t>
            </a:r>
            <a:r>
              <a:rPr lang="en-US" sz="2600" dirty="0" smtClean="0"/>
              <a:t> interne (</a:t>
            </a:r>
            <a:r>
              <a:rPr lang="en-US" sz="2600" dirty="0" err="1" smtClean="0"/>
              <a:t>irathérapie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Tc99m: </a:t>
            </a:r>
            <a:r>
              <a:rPr lang="en-US" sz="2600" dirty="0" err="1">
                <a:solidFill>
                  <a:srgbClr val="FF0000"/>
                </a:solidFill>
              </a:rPr>
              <a:t>Pertechnétate</a:t>
            </a:r>
            <a:r>
              <a:rPr lang="en-US" sz="2600" dirty="0">
                <a:solidFill>
                  <a:srgbClr val="FF0000"/>
                </a:solidFill>
              </a:rPr>
              <a:t> (ion TcO4-)</a:t>
            </a:r>
          </a:p>
          <a:p>
            <a:pPr marL="457200" lvl="1" indent="0">
              <a:buNone/>
            </a:pPr>
            <a:r>
              <a:rPr lang="en-US" sz="2600" dirty="0" smtClean="0"/>
              <a:t>– Bonne </a:t>
            </a:r>
            <a:r>
              <a:rPr lang="en-US" sz="2600" dirty="0" err="1"/>
              <a:t>qualité</a:t>
            </a:r>
            <a:r>
              <a:rPr lang="en-US" sz="2600" dirty="0"/>
              <a:t> </a:t>
            </a:r>
            <a:r>
              <a:rPr lang="en-US" sz="2600" dirty="0" err="1" smtClean="0"/>
              <a:t>d’images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– </a:t>
            </a:r>
            <a:r>
              <a:rPr lang="en-US" sz="2600" dirty="0" err="1"/>
              <a:t>Peu</a:t>
            </a:r>
            <a:r>
              <a:rPr lang="en-US" sz="2600" dirty="0"/>
              <a:t> irradiant</a:t>
            </a:r>
          </a:p>
          <a:p>
            <a:pPr marL="457200" lvl="1" indent="0">
              <a:buNone/>
            </a:pPr>
            <a:r>
              <a:rPr lang="en-US" sz="2600" dirty="0"/>
              <a:t>– </a:t>
            </a:r>
            <a:r>
              <a:rPr lang="en-US" sz="2600" dirty="0" err="1"/>
              <a:t>Très</a:t>
            </a:r>
            <a:r>
              <a:rPr lang="en-US" sz="2600" dirty="0"/>
              <a:t> </a:t>
            </a:r>
            <a:r>
              <a:rPr lang="en-US" sz="2600" dirty="0" err="1"/>
              <a:t>peu</a:t>
            </a:r>
            <a:r>
              <a:rPr lang="en-US" sz="2600" dirty="0"/>
              <a:t> </a:t>
            </a:r>
            <a:r>
              <a:rPr lang="en-US" sz="2600" dirty="0" err="1"/>
              <a:t>cher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– </a:t>
            </a:r>
            <a:r>
              <a:rPr lang="en-US" sz="2600" dirty="0" err="1"/>
              <a:t>Captation</a:t>
            </a:r>
            <a:r>
              <a:rPr lang="en-US" sz="2600" dirty="0"/>
              <a:t> par cellule </a:t>
            </a:r>
            <a:r>
              <a:rPr lang="en-US" sz="2600" dirty="0" err="1"/>
              <a:t>thyroïdienne</a:t>
            </a:r>
            <a:r>
              <a:rPr lang="en-US" sz="2600" dirty="0"/>
              <a:t> </a:t>
            </a:r>
            <a:r>
              <a:rPr lang="en-US" sz="2600" dirty="0" err="1"/>
              <a:t>mais</a:t>
            </a:r>
            <a:r>
              <a:rPr lang="en-US" sz="2600" dirty="0"/>
              <a:t> sans </a:t>
            </a:r>
            <a:r>
              <a:rPr lang="en-US" sz="2600" dirty="0" err="1"/>
              <a:t>organification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(</a:t>
            </a:r>
            <a:r>
              <a:rPr lang="en-US" sz="2600" dirty="0" err="1"/>
              <a:t>pompes</a:t>
            </a:r>
            <a:r>
              <a:rPr lang="en-US" sz="2600" dirty="0"/>
              <a:t> à </a:t>
            </a:r>
            <a:r>
              <a:rPr lang="en-US" sz="2600" dirty="0" err="1"/>
              <a:t>iodure</a:t>
            </a:r>
            <a:r>
              <a:rPr lang="en-US" sz="2600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9460"/>
            <a:ext cx="10515600" cy="541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u="sng" dirty="0" smtClean="0">
                <a:solidFill>
                  <a:srgbClr val="FF0000"/>
                </a:solidFill>
              </a:rPr>
              <a:t>TECHNIQUE </a:t>
            </a:r>
            <a:r>
              <a:rPr lang="fr-FR" altLang="en-US" u="sng" dirty="0" smtClean="0"/>
              <a:t>de réalisation </a:t>
            </a:r>
            <a:r>
              <a:rPr lang="fr-FR" altLang="en-US" u="sng" dirty="0"/>
              <a:t>de l'examen:</a:t>
            </a:r>
            <a:endParaRPr lang="fr-FR" altLang="en-US" dirty="0"/>
          </a:p>
          <a:p>
            <a:pPr lvl="1"/>
            <a:r>
              <a:rPr lang="fr-FR" altLang="en-US" dirty="0"/>
              <a:t>injection de 2mCi de </a:t>
            </a:r>
            <a:r>
              <a:rPr lang="fr-FR" altLang="en-US" dirty="0" err="1"/>
              <a:t>pertechnetate</a:t>
            </a:r>
            <a:r>
              <a:rPr lang="fr-FR" altLang="en-US" dirty="0"/>
              <a:t> de </a:t>
            </a:r>
            <a:r>
              <a:rPr lang="fr-FR" altLang="en-US" dirty="0" smtClean="0"/>
              <a:t>sodium</a:t>
            </a:r>
          </a:p>
          <a:p>
            <a:pPr lvl="1"/>
            <a:r>
              <a:rPr lang="fr-FR" altLang="en-US" dirty="0" smtClean="0"/>
              <a:t> </a:t>
            </a:r>
            <a:r>
              <a:rPr lang="fr-FR" altLang="en-US" dirty="0" err="1"/>
              <a:t>A</a:t>
            </a:r>
            <a:r>
              <a:rPr lang="fr-FR" altLang="en-US" dirty="0" err="1" smtClean="0"/>
              <a:t>quisition</a:t>
            </a:r>
            <a:r>
              <a:rPr lang="fr-FR" altLang="en-US" dirty="0" smtClean="0"/>
              <a:t> </a:t>
            </a:r>
            <a:r>
              <a:rPr lang="fr-FR" altLang="en-US" dirty="0" err="1"/>
              <a:t>apres</a:t>
            </a:r>
            <a:r>
              <a:rPr lang="fr-FR" altLang="en-US" dirty="0"/>
              <a:t> 20 min </a:t>
            </a:r>
            <a:r>
              <a:rPr lang="fr-FR" altLang="en-US" dirty="0" smtClean="0"/>
              <a:t>post-injection</a:t>
            </a:r>
            <a:endParaRPr lang="fr-FR" altLang="en-US" dirty="0"/>
          </a:p>
          <a:p>
            <a:pPr lvl="1"/>
            <a:r>
              <a:rPr lang="fr-FR" altLang="en-US" dirty="0"/>
              <a:t>gamma caméra , </a:t>
            </a:r>
            <a:r>
              <a:rPr lang="fr-FR" altLang="en-US" dirty="0" smtClean="0"/>
              <a:t>collimateur sténopé.</a:t>
            </a:r>
          </a:p>
          <a:p>
            <a:pPr lvl="1"/>
            <a:r>
              <a:rPr lang="fr-FR" altLang="en-US" dirty="0" smtClean="0"/>
              <a:t>Image de face et profil si nécessaire.</a:t>
            </a:r>
            <a:endParaRPr lang="fr-F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99" y="-1645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Résultats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727" y="934846"/>
            <a:ext cx="9415145" cy="5717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835</Words>
  <Application>Microsoft Office PowerPoint</Application>
  <PresentationFormat>Grand écran</PresentationFormat>
  <Paragraphs>115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Exploration morphologique de la glande thyroïde</vt:lpstr>
      <vt:lpstr>EXAMEN CLINIQUE</vt:lpstr>
      <vt:lpstr>EXAMEN CLINIQUE</vt:lpstr>
      <vt:lpstr>Présentation PowerPoint</vt:lpstr>
      <vt:lpstr>SCINTIGRAPHIE THYROIDIENNE</vt:lpstr>
      <vt:lpstr>Exploration morphologique et fonctionnelle:</vt:lpstr>
      <vt:lpstr>Radiopharmaceutiques:</vt:lpstr>
      <vt:lpstr>Présentation PowerPoint</vt:lpstr>
      <vt:lpstr>Résultats:</vt:lpstr>
      <vt:lpstr>Nodule froid</vt:lpstr>
      <vt:lpstr>Scintigraphie thyroidienne en presence d’un nodule</vt:lpstr>
      <vt:lpstr>Scintigraphie thyroidienne dans les hyperthyroidies</vt:lpstr>
      <vt:lpstr>ECHOGRAPHIE CERVICALE</vt:lpstr>
      <vt:lpstr>Présentation PowerPoint</vt:lpstr>
      <vt:lpstr>Présentation PowerPoint</vt:lpstr>
      <vt:lpstr>Resultats:Aspect normal de la glande thyroide</vt:lpstr>
      <vt:lpstr>Aspects pathologiques:</vt:lpstr>
      <vt:lpstr>Présentation PowerPoint</vt:lpstr>
      <vt:lpstr>Schéma nodulaire à l’echographie cervicale </vt:lpstr>
      <vt:lpstr>Classification échographique des nodules thyroïdiens</vt:lpstr>
      <vt:lpstr>Scanner cervicale</vt:lpstr>
      <vt:lpstr>Aspect normal et indications:</vt:lpstr>
      <vt:lpstr>TDM cervicale</vt:lpstr>
      <vt:lpstr>Imagerie par Résonnance Magnétique (IRM):</vt:lpstr>
      <vt:lpstr>TEP scan FDG: (tomographie par émission de positon)</vt:lpstr>
      <vt:lpstr>Cytoponction à l’aiguille fine</vt:lpstr>
      <vt:lpstr>Cytoponction ( Bethesda 2018):</vt:lpstr>
      <vt:lpstr>Cytoponction à l'aiguille fine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morphologique de la glande thyroide</dc:title>
  <dc:creator>Rezki</dc:creator>
  <cp:lastModifiedBy>RAHM_Khel Utilisateur AD Khelifa RAHMOUNI</cp:lastModifiedBy>
  <cp:revision>49</cp:revision>
  <dcterms:created xsi:type="dcterms:W3CDTF">2018-11-25T23:53:24Z</dcterms:created>
  <dcterms:modified xsi:type="dcterms:W3CDTF">2020-04-16T15:40:09Z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