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3" r:id="rId2"/>
    <p:sldId id="257" r:id="rId3"/>
    <p:sldId id="258" r:id="rId4"/>
    <p:sldId id="300" r:id="rId5"/>
    <p:sldId id="301" r:id="rId6"/>
    <p:sldId id="302" r:id="rId7"/>
    <p:sldId id="264" r:id="rId8"/>
    <p:sldId id="259" r:id="rId9"/>
    <p:sldId id="261" r:id="rId10"/>
    <p:sldId id="262" r:id="rId11"/>
    <p:sldId id="263" r:id="rId12"/>
    <p:sldId id="266" r:id="rId13"/>
    <p:sldId id="267" r:id="rId14"/>
    <p:sldId id="30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305" r:id="rId32"/>
    <p:sldId id="306" r:id="rId33"/>
    <p:sldId id="287" r:id="rId34"/>
    <p:sldId id="288" r:id="rId35"/>
    <p:sldId id="289" r:id="rId36"/>
    <p:sldId id="290" r:id="rId37"/>
    <p:sldId id="307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E605C-456C-4449-BE00-7DABC86A8DEB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AE46F-76D6-4905-A4DA-A0FFBC8C8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72487-68A0-432C-94C3-CE27EDED52A4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A2DDB-AE50-4254-84D4-4BC1AB9D8F5B}" type="slidenum">
              <a:rPr lang="fr-FR"/>
              <a:pPr/>
              <a:t>18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67CC-5E83-4164-BFD1-351B8F13702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ous-titre 2"/>
          <p:cNvSpPr>
            <a:spLocks noGrp="1"/>
          </p:cNvSpPr>
          <p:nvPr>
            <p:ph type="subTitle" idx="1"/>
          </p:nvPr>
        </p:nvSpPr>
        <p:spPr>
          <a:xfrm>
            <a:off x="3976688" y="4819650"/>
            <a:ext cx="4953000" cy="1752600"/>
          </a:xfrm>
        </p:spPr>
        <p:txBody>
          <a:bodyPr/>
          <a:lstStyle/>
          <a:p>
            <a:pPr algn="r" eaLnBrk="1" hangingPunct="1"/>
            <a:r>
              <a:rPr lang="fr-FR" sz="2400" smtClean="0">
                <a:latin typeface="Comic Sans MS" pitchFamily="66" charset="0"/>
              </a:rPr>
              <a:t>Dr DAMMENE DEBBIH F</a:t>
            </a:r>
          </a:p>
        </p:txBody>
      </p:sp>
      <p:sp>
        <p:nvSpPr>
          <p:cNvPr id="6147" name="Titre 1"/>
          <p:cNvSpPr>
            <a:spLocks noGrp="1"/>
          </p:cNvSpPr>
          <p:nvPr>
            <p:ph type="ctrTitle"/>
          </p:nvPr>
        </p:nvSpPr>
        <p:spPr>
          <a:xfrm>
            <a:off x="4643438" y="0"/>
            <a:ext cx="4500562" cy="2071688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fr-FR" sz="4400" smtClean="0">
                <a:solidFill>
                  <a:schemeClr val="tx1"/>
                </a:solidFill>
              </a:rPr>
              <a:t>   </a:t>
            </a:r>
            <a:r>
              <a:rPr lang="fr-FR" sz="4400" smtClean="0"/>
              <a:t>CAT devant une Ascite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146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25" y="0"/>
            <a:ext cx="406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Users\PC2\Documents\Capturekkkkkkkkkkkkkkkkkkkkkkkkkkkkkk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63" y="0"/>
            <a:ext cx="5214938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623050" cy="1462088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4000" b="1" dirty="0" smtClean="0">
                <a:latin typeface="Arial" charset="0"/>
              </a:rPr>
              <a:t>Diagnostic différentiel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74625" y="1557338"/>
            <a:ext cx="8969375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tx2"/>
                </a:solidFill>
                <a:latin typeface="Arial" charset="0"/>
              </a:rPr>
              <a:t>1/Éliminer ce qui n’est pas épanchement liquidien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Grossesse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Globe vésical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Kyste ovarien ,kyste du mésentère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Météorisme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Obésité</a:t>
            </a:r>
          </a:p>
          <a:p>
            <a:endParaRPr lang="fr-FR" sz="2400" b="1">
              <a:latin typeface="Arial" charset="0"/>
            </a:endParaRPr>
          </a:p>
          <a:p>
            <a:r>
              <a:rPr lang="fr-FR" sz="2800" b="1">
                <a:solidFill>
                  <a:schemeClr val="tx2"/>
                </a:solidFill>
                <a:latin typeface="Arial" charset="0"/>
              </a:rPr>
              <a:t>2/Éliminer ce qui n’est pas un épanchement ascitique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Hemoperitoine 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Cholé péritoine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>
                <a:latin typeface="Arial" charset="0"/>
              </a:rPr>
              <a:t>Hydatidopéritoine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7653338" cy="806450"/>
          </a:xfrm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Diagnostic Étiologique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353425" cy="5222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  <a:p>
            <a:pPr eaLnBrk="1" hangingPunct="1">
              <a:buFontTx/>
              <a:buNone/>
            </a:pPr>
            <a:endParaRPr lang="fr-FR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1844675"/>
            <a:ext cx="7848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>
                <a:solidFill>
                  <a:schemeClr val="tx2"/>
                </a:solidFill>
                <a:latin typeface="Arial" charset="0"/>
              </a:rPr>
              <a:t>Interrogatoire et examen physique+++++</a:t>
            </a:r>
          </a:p>
          <a:p>
            <a:pPr>
              <a:spcBef>
                <a:spcPct val="50000"/>
              </a:spcBef>
            </a:pPr>
            <a:r>
              <a:rPr lang="fr-FR" sz="2800" b="1">
                <a:latin typeface="Arial" charset="0"/>
              </a:rPr>
              <a:t>                    :Orientation diagnostique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5720" y="3000372"/>
            <a:ext cx="86439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1/</a:t>
            </a: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interrogatoire</a:t>
            </a: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:  </a:t>
            </a:r>
            <a:r>
              <a:rPr lang="fr-FR" sz="2400" b="1" dirty="0" smtClean="0">
                <a:latin typeface="Arial" charset="0"/>
              </a:rPr>
              <a:t>inventaire complet des antécédents :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Insuffisance rénale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Insuffisance cardiaque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Signes de malabsorption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Ethylisme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Altération de l’état général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Tuberculose, contage viral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Traitement chirurgical d’un néoplasme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Toxiques (</a:t>
            </a:r>
            <a:r>
              <a:rPr lang="fr-FR" sz="2400" b="1" dirty="0" err="1" smtClean="0">
                <a:latin typeface="Arial" charset="0"/>
              </a:rPr>
              <a:t>médicaments,amiante</a:t>
            </a:r>
            <a:r>
              <a:rPr lang="fr-FR" sz="2400" b="1" dirty="0" smtClean="0">
                <a:latin typeface="Arial" charset="0"/>
              </a:rPr>
              <a:t>)</a:t>
            </a:r>
            <a:endParaRPr lang="fr-FR" sz="2400" b="1" dirty="0">
              <a:latin typeface="Arial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19113" y="1287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Arial" charset="0"/>
            </a:endParaRP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341438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2/Examen physique</a:t>
            </a:r>
            <a:endParaRPr lang="fr-FR" sz="2800" b="1" dirty="0">
              <a:latin typeface="Arial" charset="0"/>
            </a:endParaRPr>
          </a:p>
          <a:p>
            <a:endParaRPr lang="fr-FR" sz="2800" b="1" dirty="0">
              <a:latin typeface="Arial" charset="0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Signes 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d’hepatopathie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chronique: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Signes d’insuffisance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hépatocellulaire, ou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d’hypertension portale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r-F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Signes de maladie tumorale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occlusion; nodules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tumoraux palpables dans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l’abdomen, tumeur rectale, foie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tumoral ,ganglion de troisier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Signes 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d’anasarque, de 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syndrome </a:t>
            </a: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nephrotique,de pancreathopathie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Signes d’insuffisance cardiaque droite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Orientation : les œdèmes des membres inférieurs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Blanc , mou, indolore, godet (+) % rénal, hépatique ou carenciel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Rouge , cyanique, dur, douloureux, godet (-) % cardiaque</a:t>
            </a:r>
            <a:endParaRPr lang="fr-F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653338" cy="80645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fr-FR" sz="4000" b="1" dirty="0" smtClean="0"/>
              <a:t>Diagnostic Étiologique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7163" cy="16287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/>
            </a:r>
            <a:br>
              <a:rPr lang="fr-FR" b="1" dirty="0" smtClean="0">
                <a:latin typeface="Arial" charset="0"/>
              </a:rPr>
            </a:br>
            <a:r>
              <a:rPr lang="fr-FR" b="1" dirty="0" smtClean="0">
                <a:latin typeface="Arial" charset="0"/>
              </a:rPr>
              <a:t>Ponction d’ascite avec étude du liquide d’ascite</a:t>
            </a:r>
            <a:br>
              <a:rPr lang="fr-FR" b="1" dirty="0" smtClean="0">
                <a:latin typeface="Arial" charset="0"/>
              </a:rPr>
            </a:br>
            <a:endParaRPr lang="fr-FR" b="1" dirty="0" smtClean="0">
              <a:latin typeface="Arial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4282" y="1348800"/>
            <a:ext cx="892971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fr-FR" sz="2800" b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Étape fondamentale de la démarche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diagnostique</a:t>
            </a:r>
          </a:p>
          <a:p>
            <a:pPr>
              <a:buFont typeface="Wingdings" pitchFamily="2" charset="2"/>
              <a:buChar char="Ø"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Exploratrice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;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thérapeutique</a:t>
            </a:r>
          </a:p>
          <a:p>
            <a:pPr>
              <a:buFont typeface="Wingdings" pitchFamily="2" charset="2"/>
              <a:buChar char="Ø"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Technique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Au  point inverse du Mac Burney, donc à gauche entre E.I.A.S. et ombilic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Utiliser aiguille intraveineuse (mandrin métallique-cathéter plastique)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Respecter  les règles d’asepsie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Règle   des 9 tubes +++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Aspect macroscopique du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liquide :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Clair , citrin, séro-fibrineux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Hémorragique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Chyleux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Importance de l’aspect pour l’orientation</a:t>
            </a: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étiologique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13899"/>
            <a:ext cx="3500430" cy="28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b="1" smtClean="0">
                <a:solidFill>
                  <a:schemeClr val="accent1"/>
                </a:solidFill>
              </a:rPr>
              <a:t>La ponction d'ascite exploratrice</a:t>
            </a:r>
            <a:endParaRPr lang="fr-FR" smtClean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7338" y="828675"/>
            <a:ext cx="8856662" cy="23034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→ Examen biochimique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Le taux de protides dans le liquide d'ascite permet la distinction entre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    transsudat (Protides &lt; 25g/1) : </a:t>
            </a:r>
            <a:r>
              <a:rPr lang="fr-FR" b="1" dirty="0" err="1" smtClean="0"/>
              <a:t>Rivalta</a:t>
            </a:r>
            <a:r>
              <a:rPr lang="fr-FR" b="1" dirty="0" smtClean="0"/>
              <a:t>--.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    exsudat (Protides &gt; 25g/l) : </a:t>
            </a:r>
            <a:r>
              <a:rPr lang="fr-FR" b="1" dirty="0" err="1" smtClean="0"/>
              <a:t>Rivalta</a:t>
            </a:r>
            <a:r>
              <a:rPr lang="fr-FR" b="1" dirty="0" smtClean="0"/>
              <a:t>+.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fr-FR" b="1" dirty="0" smtClean="0"/>
              <a:t>La teneur en lipides si ascite chyleuse =&gt; triglycérides &gt; 1g/l.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Année 2012-2013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3F7A-47F6-45FC-BDA6-C429CA4941D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CAT  devant une Ascite devant une Ascite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87338" y="3357562"/>
            <a:ext cx="885666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fr-FR" sz="2200" b="1" dirty="0">
                <a:latin typeface="+mn-lt"/>
              </a:rPr>
              <a:t>→ Etude cytologique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200" b="1" dirty="0">
                <a:latin typeface="+mn-lt"/>
              </a:rPr>
              <a:t>Le liquide d'ascite comporte moins de 200 éléments par mm 3 dont moins de 10% de polynucléaires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200" b="1" dirty="0">
                <a:latin typeface="+mn-lt"/>
              </a:rPr>
              <a:t>neutrophiles.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fr-FR" sz="2200" b="1" dirty="0">
                <a:latin typeface="+mn-lt"/>
              </a:rPr>
              <a:t>Globules rouges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87338" y="5256213"/>
            <a:ext cx="88566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fr-FR" sz="2200" b="1" dirty="0">
                <a:latin typeface="+mn-lt"/>
              </a:rPr>
              <a:t>→ Bactériologie : avec examen direct et culture.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87338" y="5795963"/>
            <a:ext cx="885666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fr-FR" sz="2200" b="1" dirty="0">
                <a:latin typeface="+mn-lt"/>
              </a:rPr>
              <a:t>→  </a:t>
            </a:r>
            <a:r>
              <a:rPr lang="fr-FR" sz="2200" b="1" dirty="0" err="1">
                <a:latin typeface="+mn-lt"/>
              </a:rPr>
              <a:t>Anapath</a:t>
            </a:r>
            <a:r>
              <a:rPr lang="fr-FR" sz="2200" b="1" dirty="0">
                <a:latin typeface="+mn-lt"/>
              </a:rPr>
              <a:t> : recherche de cellules néoplasiques</a:t>
            </a:r>
            <a:endParaRPr lang="fr-FR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 build="p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653338" cy="969963"/>
          </a:xfrm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Explorations para cliniques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59" y="785794"/>
            <a:ext cx="9178959" cy="607220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4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4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Échographie abdominale: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foie et ses vaisseaux; Organes intra abdominaux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Autres Examens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Cardiovasculaire ,rénale , pancréatique , Ovarienne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TDM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exploration du pelvis , carcinose péritonéale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fr-FR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fr-F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Laparoscopie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diagnostic des ascites tuberculeuses et néoplasiques : Examen de la cavité péritonéale+ Bx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C I: troubles de l’ hémostase, ascite cloisonnée insuffisance cardiorespiratoire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030663" cy="1462087"/>
          </a:xfrm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Étiologies(I)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80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800" b="1" smtClean="0">
                <a:solidFill>
                  <a:schemeClr val="tx2"/>
                </a:solidFill>
                <a:latin typeface="Arial" charset="0"/>
              </a:rPr>
              <a:t>3 situations:</a:t>
            </a:r>
          </a:p>
          <a:p>
            <a:pPr eaLnBrk="1" hangingPunct="1">
              <a:buFontTx/>
              <a:buNone/>
            </a:pPr>
            <a:endParaRPr lang="fr-FR" sz="28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Cause évidente:cardiaque,rénal,hépatique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Ascite isolée                      Laparoscopie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24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Ascite dont la cause est à rechercher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987675" y="36449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208962" cy="1462088"/>
          </a:xfrm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Étiologies(II):classifications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Classification étiopathogénique: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r-FR" b="1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Ascites dues à une maladie  du péritoine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Ascites indépendantes d’une maladie péritonéale</a:t>
            </a:r>
            <a:endParaRPr lang="fr-FR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8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Classification physiopathologique: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r-FR" sz="2000" b="1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Ascites </a:t>
            </a:r>
            <a:r>
              <a:rPr lang="fr-FR" sz="2400" b="1" dirty="0" err="1" smtClean="0">
                <a:latin typeface="Arial" charset="0"/>
              </a:rPr>
              <a:t>transsudatives</a:t>
            </a:r>
            <a:endParaRPr lang="fr-FR" sz="2400" b="1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Ascites exsudatives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1052512"/>
            <a:ext cx="9144000" cy="523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fr-FR" sz="2400" b="1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Transsudat</a:t>
            </a:r>
            <a:r>
              <a:rPr lang="fr-FR" sz="2400" b="1" dirty="0">
                <a:latin typeface="Arial" charset="0"/>
              </a:rPr>
              <a:t> : Déséquilibre entre: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sz="2400" b="1" dirty="0" smtClean="0">
                <a:latin typeface="Arial" charset="0"/>
              </a:rPr>
              <a:t>       Pression </a:t>
            </a:r>
            <a:r>
              <a:rPr lang="fr-FR" sz="2400" b="1" dirty="0">
                <a:latin typeface="Arial" charset="0"/>
              </a:rPr>
              <a:t>oncotique et </a:t>
            </a:r>
            <a:r>
              <a:rPr lang="fr-FR" sz="2400" b="1" dirty="0" smtClean="0">
                <a:latin typeface="Arial" charset="0"/>
              </a:rPr>
              <a:t>Pression </a:t>
            </a:r>
            <a:r>
              <a:rPr lang="fr-FR" sz="2400" b="1" dirty="0">
                <a:latin typeface="Arial" charset="0"/>
              </a:rPr>
              <a:t>hydrostatique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fr-FR" sz="2400" b="1" dirty="0">
                <a:latin typeface="Arial" charset="0"/>
              </a:rPr>
              <a:t>   </a:t>
            </a:r>
            <a:r>
              <a:rPr lang="fr-FR" sz="2000" dirty="0" smtClean="0">
                <a:latin typeface="Arial" charset="0"/>
              </a:rPr>
              <a:t>P </a:t>
            </a:r>
            <a:r>
              <a:rPr lang="fr-FR" sz="2000" dirty="0">
                <a:latin typeface="Arial" charset="0"/>
              </a:rPr>
              <a:t>hydrostatique (insuffisance </a:t>
            </a:r>
            <a:r>
              <a:rPr lang="fr-FR" sz="2000" dirty="0" smtClean="0">
                <a:latin typeface="Arial" charset="0"/>
              </a:rPr>
              <a:t>cardiaque, cirrhose)</a:t>
            </a:r>
          </a:p>
          <a:p>
            <a:pPr marL="800100" lvl="1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Arial" charset="0"/>
              </a:rPr>
              <a:t>   P oncotique        (</a:t>
            </a:r>
            <a:r>
              <a:rPr lang="fr-FR" sz="2000" dirty="0" err="1" smtClean="0">
                <a:latin typeface="Arial" charset="0"/>
              </a:rPr>
              <a:t>Syd</a:t>
            </a:r>
            <a:r>
              <a:rPr lang="fr-FR" sz="2000" dirty="0" smtClean="0">
                <a:latin typeface="Arial" charset="0"/>
              </a:rPr>
              <a:t> </a:t>
            </a:r>
            <a:r>
              <a:rPr lang="fr-FR" sz="2000" dirty="0">
                <a:latin typeface="Arial" charset="0"/>
              </a:rPr>
              <a:t>nephrotique,cirrhose)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Exsudat </a:t>
            </a:r>
            <a:r>
              <a:rPr lang="fr-FR" sz="2400" dirty="0">
                <a:latin typeface="Arial" charset="0"/>
              </a:rPr>
              <a:t>: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>
                <a:latin typeface="Arial" charset="0"/>
              </a:rPr>
              <a:t>Maladie du péritoine (inflammation, néoplasie)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>
                <a:latin typeface="Arial" charset="0"/>
              </a:rPr>
              <a:t>Exsudation à travers les vaisseaux lymphatiques 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sz="2400" b="1" dirty="0">
                <a:latin typeface="Arial" charset="0"/>
              </a:rPr>
              <a:t>                    </a:t>
            </a:r>
            <a:r>
              <a:rPr lang="fr-FR" sz="2000" b="1" dirty="0" err="1">
                <a:latin typeface="Arial" charset="0"/>
              </a:rPr>
              <a:t>entero</a:t>
            </a:r>
            <a:r>
              <a:rPr lang="fr-FR" sz="2000" b="1" dirty="0">
                <a:latin typeface="Arial" charset="0"/>
              </a:rPr>
              <a:t>-</a:t>
            </a:r>
            <a:r>
              <a:rPr lang="fr-FR" sz="2000" b="1" dirty="0" err="1">
                <a:latin typeface="Arial" charset="0"/>
              </a:rPr>
              <a:t>mesenteriques</a:t>
            </a:r>
            <a:r>
              <a:rPr lang="fr-FR" sz="2000" b="1" dirty="0">
                <a:latin typeface="Arial" charset="0"/>
              </a:rPr>
              <a:t> dilatés par une obstruction  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sz="2000" b="1" dirty="0">
                <a:latin typeface="Arial" charset="0"/>
              </a:rPr>
              <a:t>                    (lymphomes) ou une hyperpression (cirrhose)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fr-FR" sz="20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fr-FR" sz="2000" dirty="0"/>
          </a:p>
        </p:txBody>
      </p:sp>
      <p:sp>
        <p:nvSpPr>
          <p:cNvPr id="18435" name="Line 8"/>
          <p:cNvSpPr>
            <a:spLocks noChangeShapeType="1"/>
          </p:cNvSpPr>
          <p:nvPr/>
        </p:nvSpPr>
        <p:spPr bwMode="auto">
          <a:xfrm>
            <a:off x="928662" y="3000372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 flipV="1">
            <a:off x="928662" y="2571744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37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5973763" cy="1462088"/>
          </a:xfrm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Physiopathologie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380288" cy="1462087"/>
          </a:xfrm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Ascites </a:t>
            </a:r>
            <a:r>
              <a:rPr lang="fr-FR" b="1" dirty="0" err="1" smtClean="0">
                <a:latin typeface="Arial" charset="0"/>
              </a:rPr>
              <a:t>Transudatives</a:t>
            </a:r>
            <a:endParaRPr lang="fr-FR" b="1" dirty="0" smtClean="0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3600" b="1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smtClean="0">
                <a:solidFill>
                  <a:schemeClr val="tx2"/>
                </a:solidFill>
                <a:latin typeface="Arial" charset="0"/>
              </a:rPr>
              <a:t>HTP:cirrhose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smtClean="0">
                <a:latin typeface="Arial" charset="0"/>
              </a:rPr>
              <a:t>Insuffisance cardiaque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smtClean="0">
                <a:latin typeface="Arial" charset="0"/>
              </a:rPr>
              <a:t>Hypoalbuminemies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smtClean="0">
                <a:latin typeface="Arial" charset="0"/>
              </a:rPr>
              <a:t>causes ovariennes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72188" cy="1143000"/>
          </a:xfrm>
        </p:spPr>
        <p:txBody>
          <a:bodyPr/>
          <a:lstStyle/>
          <a:p>
            <a:pPr algn="l" eaLnBrk="1" hangingPunct="1"/>
            <a:r>
              <a:rPr lang="fr-FR" sz="5000" dirty="0" smtClean="0"/>
              <a:t>                </a:t>
            </a:r>
            <a:r>
              <a:rPr lang="fr-FR" sz="5500" dirty="0" smtClean="0">
                <a:latin typeface="Arial" pitchFamily="34" charset="0"/>
                <a:cs typeface="Arial" pitchFamily="34" charset="0"/>
              </a:rPr>
              <a:t>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87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Introduction/Définition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Reconnaître: Diagnostic positif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Éliminer ce qui n’est pas ascite: Diagnostic Différentiel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Rattacher a une cause: diagnostic étiologique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Étiologie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  <a:latin typeface="Arial Black" pitchFamily="34" charset="0"/>
              </a:rPr>
              <a:t>Conclusion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smtClean="0">
                <a:solidFill>
                  <a:schemeClr val="tx2"/>
                </a:solidFill>
                <a:latin typeface="Arial" charset="0"/>
              </a:rPr>
              <a:t>Tuberculose péritonéale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smtClean="0">
                <a:latin typeface="Arial" charset="0"/>
              </a:rPr>
              <a:t>Causes tumorales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smtClean="0">
                <a:latin typeface="Arial" charset="0"/>
              </a:rPr>
              <a:t>Causes pancréatiques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err="1" smtClean="0">
                <a:latin typeface="Arial" charset="0"/>
              </a:rPr>
              <a:t>Myxoedeme</a:t>
            </a:r>
            <a:endParaRPr lang="fr-FR" sz="3600" b="1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smtClean="0">
                <a:latin typeface="Arial" charset="0"/>
              </a:rPr>
              <a:t>Ascite  chyleuse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380288" cy="1462087"/>
          </a:xfrm>
          <a:noFill/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>Ascites exsudatives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4186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000" b="1" dirty="0">
                <a:latin typeface="Arial" charset="0"/>
              </a:rPr>
              <a:t>Cirrhose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95288" y="1773238"/>
            <a:ext cx="8497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Cause la plus fréquente d’ascite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dirty="0">
                <a:latin typeface="Arial" charset="0"/>
              </a:rPr>
              <a:t>Mode d’installation: progressif ou brutal  (déclenchée </a:t>
            </a:r>
            <a:r>
              <a:rPr lang="fr-FR" sz="2000" dirty="0" smtClean="0">
                <a:latin typeface="Arial" charset="0"/>
              </a:rPr>
              <a:t>par une hémorragie, chirurgie, infection)</a:t>
            </a:r>
            <a:endParaRPr lang="fr-FR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dirty="0">
                <a:latin typeface="Arial" charset="0"/>
              </a:rPr>
              <a:t>Ascite libre, abondante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dirty="0">
                <a:latin typeface="Arial" charset="0"/>
              </a:rPr>
              <a:t>Signes d’insuffisance </a:t>
            </a:r>
            <a:r>
              <a:rPr lang="fr-FR" sz="2000" dirty="0" smtClean="0">
                <a:latin typeface="Arial" charset="0"/>
              </a:rPr>
              <a:t>hépatocellulaire, signes d’HTP</a:t>
            </a:r>
            <a:endParaRPr lang="fr-FR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dirty="0">
                <a:latin typeface="Arial" charset="0"/>
              </a:rPr>
              <a:t>Liquide jaune </a:t>
            </a:r>
            <a:r>
              <a:rPr lang="fr-FR" sz="2000" dirty="0" smtClean="0">
                <a:latin typeface="Arial" charset="0"/>
              </a:rPr>
              <a:t>citrin, transsudat, pauci </a:t>
            </a:r>
            <a:r>
              <a:rPr lang="fr-FR" sz="2000" dirty="0">
                <a:latin typeface="Arial" charset="0"/>
              </a:rPr>
              <a:t>cellulaire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fr-FR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Si </a:t>
            </a: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hémorragique: </a:t>
            </a:r>
            <a:r>
              <a:rPr lang="fr-FR" sz="2000" dirty="0" smtClean="0">
                <a:latin typeface="Arial" charset="0"/>
              </a:rPr>
              <a:t>CHC </a:t>
            </a:r>
            <a:r>
              <a:rPr lang="fr-FR" sz="2000" dirty="0">
                <a:latin typeface="Arial" charset="0"/>
              </a:rPr>
              <a:t>ou troubles de la coagulation</a:t>
            </a:r>
            <a:endParaRPr lang="fr-FR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Si exsudat</a:t>
            </a:r>
            <a:r>
              <a:rPr lang="fr-FR" sz="20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fr-FR" sz="2000" dirty="0" smtClean="0">
                <a:latin typeface="Arial" charset="0"/>
              </a:rPr>
              <a:t>infection, ou </a:t>
            </a:r>
            <a:r>
              <a:rPr lang="fr-FR" sz="2000" dirty="0">
                <a:latin typeface="Arial" charset="0"/>
              </a:rPr>
              <a:t>carcinome hépatocellulaire</a:t>
            </a:r>
            <a:endParaRPr lang="fr-FR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fr-FR" sz="2400" dirty="0"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0"/>
            <a:ext cx="8280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400" b="1" dirty="0">
                <a:latin typeface="Arial" charset="0"/>
              </a:rPr>
              <a:t>Infection du liquide d’ascite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0" y="981075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sz="2400" b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endParaRPr lang="fr-FR" sz="2400" b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Grave ; </a:t>
            </a:r>
            <a:r>
              <a:rPr lang="fr-FR" sz="2000" dirty="0">
                <a:latin typeface="Arial" charset="0"/>
              </a:rPr>
              <a:t>taux de protides  &lt; 10g/l dans liquide</a:t>
            </a:r>
            <a:endParaRPr lang="fr-FR" sz="24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Clinique</a:t>
            </a:r>
            <a:r>
              <a:rPr lang="fr-FR" sz="2400" b="1" dirty="0">
                <a:latin typeface="Arial" charset="0"/>
              </a:rPr>
              <a:t> : </a:t>
            </a:r>
            <a:r>
              <a:rPr lang="fr-FR" sz="2000" dirty="0">
                <a:latin typeface="Arial" charset="0"/>
              </a:rPr>
              <a:t>fièvre, douleurs abdominales, diarrhée,</a:t>
            </a:r>
          </a:p>
          <a:p>
            <a:pPr>
              <a:buFont typeface="Wingdings" pitchFamily="2" charset="2"/>
              <a:buNone/>
            </a:pPr>
            <a:r>
              <a:rPr lang="fr-FR" sz="2000" dirty="0">
                <a:latin typeface="Arial" charset="0"/>
              </a:rPr>
              <a:t>      </a:t>
            </a:r>
            <a:r>
              <a:rPr lang="fr-FR" sz="2000" dirty="0" smtClean="0">
                <a:latin typeface="Arial" charset="0"/>
              </a:rPr>
              <a:t>Vomissements, encéphalopathie </a:t>
            </a:r>
            <a:r>
              <a:rPr lang="fr-FR" sz="2000" dirty="0">
                <a:latin typeface="Arial" charset="0"/>
              </a:rPr>
              <a:t>hépatique</a:t>
            </a:r>
            <a:endParaRPr lang="fr-FR" sz="24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Liquide:</a:t>
            </a:r>
          </a:p>
          <a:p>
            <a:pPr lvl="1">
              <a:buFontTx/>
              <a:buChar char="•"/>
            </a:pPr>
            <a:r>
              <a:rPr lang="fr-FR" sz="2000" dirty="0">
                <a:latin typeface="Arial" charset="0"/>
              </a:rPr>
              <a:t>Louche, purulent </a:t>
            </a:r>
          </a:p>
          <a:p>
            <a:pPr lvl="1">
              <a:buFontTx/>
              <a:buChar char="•"/>
            </a:pPr>
            <a:r>
              <a:rPr lang="fr-FR" sz="2000" dirty="0">
                <a:latin typeface="Arial" charset="0"/>
              </a:rPr>
              <a:t>Taux de protides variable</a:t>
            </a:r>
            <a:r>
              <a:rPr lang="fr-FR" sz="2000" dirty="0" smtClean="0">
                <a:latin typeface="Arial" charset="0"/>
              </a:rPr>
              <a:t>; PN </a:t>
            </a:r>
            <a:r>
              <a:rPr lang="fr-FR" sz="2000" dirty="0">
                <a:latin typeface="Arial" charset="0"/>
              </a:rPr>
              <a:t>&gt; 250/mm</a:t>
            </a:r>
          </a:p>
          <a:p>
            <a:pPr lvl="1">
              <a:buFontTx/>
              <a:buChar char="•"/>
            </a:pPr>
            <a:r>
              <a:rPr lang="fr-FR" sz="2000" dirty="0" smtClean="0">
                <a:latin typeface="Arial" charset="0"/>
              </a:rPr>
              <a:t>Bactériologie: examen </a:t>
            </a:r>
            <a:r>
              <a:rPr lang="fr-FR" sz="2000" dirty="0">
                <a:latin typeface="Arial" charset="0"/>
              </a:rPr>
              <a:t>direct et </a:t>
            </a:r>
            <a:r>
              <a:rPr lang="fr-FR" sz="2000" dirty="0" smtClean="0">
                <a:latin typeface="Arial" charset="0"/>
              </a:rPr>
              <a:t>ascicultures : germes </a:t>
            </a:r>
            <a:r>
              <a:rPr lang="fr-FR" sz="2000" dirty="0">
                <a:latin typeface="Arial" charset="0"/>
              </a:rPr>
              <a:t>BGN</a:t>
            </a:r>
          </a:p>
          <a:p>
            <a:endParaRPr lang="fr-FR" sz="2400" b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Traitement</a:t>
            </a:r>
            <a:r>
              <a:rPr lang="fr-FR" sz="2400" b="1" dirty="0">
                <a:latin typeface="Arial" charset="0"/>
              </a:rPr>
              <a:t> : </a:t>
            </a:r>
            <a:r>
              <a:rPr lang="fr-FR" sz="2000" dirty="0">
                <a:latin typeface="Arial" charset="0"/>
              </a:rPr>
              <a:t>fluoroquinolones acide clavulinique,</a:t>
            </a:r>
          </a:p>
          <a:p>
            <a:pPr>
              <a:buFont typeface="Wingdings" pitchFamily="2" charset="2"/>
              <a:buNone/>
            </a:pPr>
            <a:r>
              <a:rPr lang="fr-FR" sz="2000" dirty="0">
                <a:latin typeface="Arial" charset="0"/>
              </a:rPr>
              <a:t>      amoxicilline ( adapter en fonction de l’antibiogramme)</a:t>
            </a:r>
          </a:p>
          <a:p>
            <a:endParaRPr lang="fr-FR" sz="2400" b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Prévention</a:t>
            </a:r>
            <a:r>
              <a:rPr lang="fr-FR" sz="2400" b="1" dirty="0" smtClean="0">
                <a:latin typeface="Arial" charset="0"/>
              </a:rPr>
              <a:t> </a:t>
            </a:r>
            <a:r>
              <a:rPr lang="fr-FR" sz="2400" b="1" dirty="0">
                <a:latin typeface="Arial" charset="0"/>
              </a:rPr>
              <a:t>: </a:t>
            </a:r>
            <a:r>
              <a:rPr lang="fr-FR" sz="2000" dirty="0">
                <a:latin typeface="Arial" charset="0"/>
              </a:rPr>
              <a:t>taux de protides &lt; 10g/l:  </a:t>
            </a:r>
            <a:r>
              <a:rPr lang="fr-FR" sz="2000" dirty="0" err="1">
                <a:latin typeface="Arial" charset="0"/>
              </a:rPr>
              <a:t>norfloxacine</a:t>
            </a:r>
            <a:r>
              <a:rPr lang="fr-FR" sz="2000" dirty="0">
                <a:latin typeface="Arial" charset="0"/>
              </a:rPr>
              <a:t> 400mg/j</a:t>
            </a:r>
            <a:endParaRPr lang="fr-FR" sz="2400" dirty="0"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333375"/>
            <a:ext cx="82438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000" b="1" dirty="0" err="1">
                <a:latin typeface="Arial" charset="0"/>
              </a:rPr>
              <a:t>Trt</a:t>
            </a:r>
            <a:r>
              <a:rPr lang="fr-FR" sz="4000" b="1" dirty="0">
                <a:latin typeface="Arial" charset="0"/>
              </a:rPr>
              <a:t> de l’ascite du cirrhotique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latin typeface="Arial" charset="0"/>
              </a:rPr>
              <a:t> </a:t>
            </a: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Buts:</a:t>
            </a:r>
            <a:r>
              <a:rPr lang="fr-FR" sz="2400" b="1" dirty="0">
                <a:latin typeface="Arial" charset="0"/>
              </a:rPr>
              <a:t> </a:t>
            </a:r>
            <a:r>
              <a:rPr lang="fr-FR" sz="2000" dirty="0">
                <a:latin typeface="Arial" charset="0"/>
              </a:rPr>
              <a:t>Assécher  l’ascite en obtenant une perte de poids de 500g/j</a:t>
            </a:r>
            <a:endParaRPr lang="fr-FR" sz="24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Moyens: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hygiéno-diététiques: </a:t>
            </a:r>
            <a:r>
              <a:rPr lang="fr-FR" sz="2000" b="1" dirty="0" smtClean="0">
                <a:latin typeface="Arial" charset="0"/>
              </a:rPr>
              <a:t>repos </a:t>
            </a:r>
            <a:r>
              <a:rPr lang="fr-FR" sz="2000" b="1" dirty="0">
                <a:latin typeface="Arial" charset="0"/>
              </a:rPr>
              <a:t>au </a:t>
            </a:r>
            <a:r>
              <a:rPr lang="fr-FR" sz="2000" b="1" dirty="0" smtClean="0">
                <a:latin typeface="Arial" charset="0"/>
              </a:rPr>
              <a:t>lit , régime </a:t>
            </a:r>
            <a:r>
              <a:rPr lang="fr-FR" sz="2000" b="1" dirty="0">
                <a:latin typeface="Arial" charset="0"/>
              </a:rPr>
              <a:t>hyposodé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Diurétiques</a:t>
            </a:r>
            <a:r>
              <a:rPr lang="fr-FR" sz="2000" b="1" dirty="0">
                <a:latin typeface="Arial" charset="0"/>
              </a:rPr>
              <a:t>:  </a:t>
            </a:r>
            <a:r>
              <a:rPr lang="fr-FR" sz="2000" dirty="0">
                <a:latin typeface="Arial" charset="0"/>
              </a:rPr>
              <a:t>distaux :  spirinolactone : </a:t>
            </a:r>
            <a:r>
              <a:rPr lang="fr-FR" sz="2000" dirty="0" err="1">
                <a:latin typeface="Arial" charset="0"/>
              </a:rPr>
              <a:t>cp</a:t>
            </a:r>
            <a:r>
              <a:rPr lang="fr-FR" sz="2000" dirty="0">
                <a:latin typeface="Arial" charset="0"/>
              </a:rPr>
              <a:t> 75-100mg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fr-FR" sz="2000" dirty="0">
                <a:latin typeface="Arial" charset="0"/>
              </a:rPr>
              <a:t>                               </a:t>
            </a:r>
            <a:r>
              <a:rPr lang="fr-FR" sz="2000" dirty="0" smtClean="0">
                <a:latin typeface="Arial" charset="0"/>
              </a:rPr>
              <a:t>       proximaux </a:t>
            </a:r>
            <a:r>
              <a:rPr lang="fr-FR" sz="2000" dirty="0">
                <a:latin typeface="Arial" charset="0"/>
              </a:rPr>
              <a:t>: furosémide: </a:t>
            </a:r>
            <a:r>
              <a:rPr lang="fr-FR" sz="2000" dirty="0" err="1">
                <a:latin typeface="Arial" charset="0"/>
              </a:rPr>
              <a:t>cp</a:t>
            </a:r>
            <a:r>
              <a:rPr lang="fr-FR" sz="2000" dirty="0">
                <a:latin typeface="Arial" charset="0"/>
              </a:rPr>
              <a:t> 40mg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fr-FR" sz="2400" b="1" dirty="0" smtClean="0">
              <a:solidFill>
                <a:schemeClr val="tx2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Paracentèses </a:t>
            </a: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fr-FR" sz="2000" dirty="0">
                <a:latin typeface="Arial" charset="0"/>
              </a:rPr>
              <a:t>massives </a:t>
            </a:r>
            <a:r>
              <a:rPr lang="fr-FR" sz="2000" dirty="0" smtClean="0">
                <a:latin typeface="Arial" charset="0"/>
              </a:rPr>
              <a:t>jusqu'a </a:t>
            </a:r>
            <a:r>
              <a:rPr lang="fr-FR" sz="2000" dirty="0">
                <a:latin typeface="Arial" charset="0"/>
              </a:rPr>
              <a:t>5 litres(sous perfusion d’albumine)</a:t>
            </a:r>
            <a:endParaRPr lang="fr-FR" sz="240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Shunts péritoneojugulaire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TIPS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Transplantation hépatique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70413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>
                <a:latin typeface="Arial" charset="0"/>
              </a:rPr>
              <a:t>RHD            1ere semaine</a:t>
            </a: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b="1">
                <a:latin typeface="Arial" charset="0"/>
              </a:rPr>
              <a:t>Aldactone 1cp 100mg          2eme semaine</a:t>
            </a: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b="1">
                <a:latin typeface="Arial" charset="0"/>
              </a:rPr>
              <a:t>Si échec  augmenter jusqu’à 400mg/j+furosémide 40à160mg</a:t>
            </a: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b="1">
                <a:latin typeface="Arial" charset="0"/>
              </a:rPr>
              <a:t>Ponctions évacuatrices</a:t>
            </a: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2400" b="1">
                <a:latin typeface="Arial" charset="0"/>
              </a:rPr>
              <a:t>TIPS</a:t>
            </a: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2400" b="1">
              <a:latin typeface="Arial" charset="0"/>
            </a:endParaRPr>
          </a:p>
          <a:p>
            <a:r>
              <a:rPr lang="fr-FR" sz="2400" b="1">
                <a:latin typeface="Arial" charset="0"/>
              </a:rPr>
              <a:t>Transplantation hépatique</a:t>
            </a:r>
          </a:p>
          <a:p>
            <a:endParaRPr lang="fr-FR" sz="2400" b="1">
              <a:latin typeface="Arial" charset="0"/>
            </a:endParaRPr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1258888" y="8366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1258888" y="1844675"/>
            <a:ext cx="288925" cy="719138"/>
          </a:xfrm>
          <a:prstGeom prst="downArrow">
            <a:avLst>
              <a:gd name="adj1" fmla="val 50000"/>
              <a:gd name="adj2" fmla="val 6222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1258888" y="314166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1258888" y="5157788"/>
            <a:ext cx="288925" cy="504825"/>
          </a:xfrm>
          <a:prstGeom prst="downArrow">
            <a:avLst>
              <a:gd name="adj1" fmla="val 50000"/>
              <a:gd name="adj2" fmla="val 4368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1258888" y="4149725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1908175" y="692150"/>
            <a:ext cx="5762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>
            <a:off x="4356100" y="1700213"/>
            <a:ext cx="5762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000" b="1" dirty="0">
                <a:latin typeface="Arial" charset="0"/>
              </a:rPr>
              <a:t>Syndrome </a:t>
            </a:r>
            <a:endParaRPr lang="fr-FR" sz="4000" b="1" dirty="0" smtClean="0">
              <a:latin typeface="Arial" charset="0"/>
            </a:endParaRPr>
          </a:p>
          <a:p>
            <a:r>
              <a:rPr lang="fr-FR" sz="4000" b="1" dirty="0" smtClean="0">
                <a:latin typeface="Arial" charset="0"/>
              </a:rPr>
              <a:t>de </a:t>
            </a:r>
            <a:r>
              <a:rPr lang="fr-FR" sz="4000" b="1" dirty="0">
                <a:latin typeface="Arial" charset="0"/>
              </a:rPr>
              <a:t>Budd Chiari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14282" y="2800350"/>
            <a:ext cx="807561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Définition</a:t>
            </a:r>
            <a:r>
              <a:rPr lang="fr-FR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fr-FR" sz="2000" dirty="0" smtClean="0">
                <a:latin typeface="Arial" charset="0"/>
              </a:rPr>
              <a:t>: Ensemble </a:t>
            </a:r>
            <a:r>
              <a:rPr lang="fr-FR" sz="2000" dirty="0">
                <a:latin typeface="Arial" charset="0"/>
              </a:rPr>
              <a:t>des manifestations secondaires à un obstacle à l’écoulement du flux sanguin sus hépatique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fr-FR" sz="24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Clinique: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HPMG douloureuse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Ascite abondante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Liquide: </a:t>
            </a:r>
            <a:r>
              <a:rPr lang="fr-FR" sz="2000" dirty="0" smtClean="0">
                <a:latin typeface="Arial" charset="0"/>
              </a:rPr>
              <a:t>taux </a:t>
            </a:r>
            <a:r>
              <a:rPr lang="fr-FR" sz="2000" dirty="0">
                <a:latin typeface="Arial" charset="0"/>
              </a:rPr>
              <a:t>de protides : 20 à 40g/l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429124" cy="280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188913"/>
            <a:ext cx="6635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000" b="1" dirty="0">
                <a:latin typeface="Arial" charset="0"/>
              </a:rPr>
              <a:t>Maladies cardiaques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1700213"/>
            <a:ext cx="91440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Causes: </a:t>
            </a:r>
            <a:r>
              <a:rPr lang="fr-FR" sz="2000" dirty="0">
                <a:latin typeface="Arial" charset="0"/>
              </a:rPr>
              <a:t>Insuffisance cardiaque </a:t>
            </a:r>
            <a:r>
              <a:rPr lang="fr-FR" sz="2000" dirty="0" smtClean="0">
                <a:latin typeface="Arial" charset="0"/>
              </a:rPr>
              <a:t>droite; Péricardite </a:t>
            </a:r>
            <a:r>
              <a:rPr lang="fr-FR" sz="2000" dirty="0">
                <a:latin typeface="Arial" charset="0"/>
              </a:rPr>
              <a:t>constrictive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fr-FR" sz="24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Clinique</a:t>
            </a:r>
            <a:r>
              <a:rPr lang="fr-FR" sz="2400" b="1" dirty="0">
                <a:latin typeface="Arial" charset="0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Hépatalgies </a:t>
            </a:r>
            <a:r>
              <a:rPr lang="fr-FR" sz="2000" dirty="0" smtClean="0">
                <a:latin typeface="Arial" charset="0"/>
              </a:rPr>
              <a:t>d’effort , turgescence </a:t>
            </a:r>
            <a:r>
              <a:rPr lang="fr-FR" sz="2000" dirty="0">
                <a:latin typeface="Arial" charset="0"/>
              </a:rPr>
              <a:t>des </a:t>
            </a:r>
            <a:r>
              <a:rPr lang="fr-FR" sz="2000" dirty="0" smtClean="0">
                <a:latin typeface="Arial" charset="0"/>
              </a:rPr>
              <a:t>jugulaires, reflux hépato </a:t>
            </a:r>
            <a:r>
              <a:rPr lang="fr-FR" sz="2000" dirty="0">
                <a:latin typeface="Arial" charset="0"/>
              </a:rPr>
              <a:t>jugulaire, HPM douloureuse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fr-FR" sz="2000" b="1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Liquide pauci cellulaire, Taux de protides entre 20 et 40mg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fr-FR" sz="2400" b="1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Tel thorax, </a:t>
            </a: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ECG, Echocardio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4318000" cy="1462088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4000" b="1" dirty="0" smtClean="0">
                <a:latin typeface="Arial" charset="0"/>
              </a:rPr>
              <a:t>Anasarques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8686800" cy="4411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Causes</a:t>
            </a:r>
            <a:r>
              <a:rPr lang="fr-FR" sz="2400" b="1" dirty="0" smtClean="0">
                <a:latin typeface="Arial" charset="0"/>
              </a:rPr>
              <a:t>:  </a:t>
            </a:r>
            <a:r>
              <a:rPr lang="fr-FR" sz="2000" dirty="0" smtClean="0">
                <a:latin typeface="Arial" charset="0"/>
              </a:rPr>
              <a:t>Compliquent une hypo albuminémie:</a:t>
            </a:r>
            <a:endParaRPr lang="fr-FR" sz="2400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fr-FR" sz="2000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Arial" charset="0"/>
              </a:rPr>
              <a:t>Malnutrition sévère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Arial" charset="0"/>
              </a:rPr>
              <a:t>Entéropathie exsudative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Arial" charset="0"/>
              </a:rPr>
              <a:t>Syndrome néphrotique :anasarque avec œdèmes proximaux (mains ,visage)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28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Clinique: </a:t>
            </a:r>
            <a:r>
              <a:rPr lang="fr-FR" sz="2000" dirty="0" smtClean="0">
                <a:latin typeface="Arial" charset="0"/>
              </a:rPr>
              <a:t>liquide jaune citrin, transsudat</a:t>
            </a:r>
          </a:p>
          <a:p>
            <a:pPr eaLnBrk="1" hangingPunct="1">
              <a:buFontTx/>
              <a:buNone/>
            </a:pPr>
            <a:r>
              <a:rPr lang="fr-FR" sz="2000" dirty="0" smtClean="0">
                <a:latin typeface="Arial" charset="0"/>
              </a:rPr>
              <a:t>                            albuminémie &lt; 30g/l avec protéinurie&gt; 3g/24h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5627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000" b="1" dirty="0">
                <a:latin typeface="Arial" charset="0"/>
              </a:rPr>
              <a:t>Causes ovariennes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14282" y="1557338"/>
            <a:ext cx="8678893" cy="49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200" b="1" dirty="0"/>
              <a:t> </a:t>
            </a: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Syndrome </a:t>
            </a:r>
            <a:r>
              <a:rPr lang="fr-FR" sz="2800" b="1" dirty="0">
                <a:solidFill>
                  <a:schemeClr val="tx2"/>
                </a:solidFill>
                <a:latin typeface="Arial" charset="0"/>
              </a:rPr>
              <a:t>de démons meigs</a:t>
            </a:r>
            <a:r>
              <a:rPr lang="fr-FR" sz="2800" dirty="0">
                <a:latin typeface="Arial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Clinique: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Tumeur bénigne de l’ovaire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Épanchement pleural                  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dirty="0">
                <a:latin typeface="Arial" charset="0"/>
              </a:rPr>
              <a:t>Épanchement péritonéal        Transsudat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fr-FR" sz="24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Traitement </a:t>
            </a:r>
            <a:r>
              <a:rPr lang="fr-FR" sz="2000" b="1" dirty="0">
                <a:latin typeface="Arial" charset="0"/>
              </a:rPr>
              <a:t>: </a:t>
            </a:r>
            <a:r>
              <a:rPr lang="fr-FR" sz="2000" dirty="0">
                <a:latin typeface="Arial" charset="0"/>
              </a:rPr>
              <a:t>Ablation de la tumeur fait disparaître l’ascite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/>
                </a:solidFill>
                <a:latin typeface="Arial" charset="0"/>
              </a:rPr>
              <a:t>Syndrome d’hyperstimulation ovarienne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fr-FR" sz="3200" dirty="0"/>
          </a:p>
        </p:txBody>
      </p:sp>
      <p:sp>
        <p:nvSpPr>
          <p:cNvPr id="28676" name="AutoShape 6"/>
          <p:cNvSpPr>
            <a:spLocks/>
          </p:cNvSpPr>
          <p:nvPr/>
        </p:nvSpPr>
        <p:spPr bwMode="auto">
          <a:xfrm>
            <a:off x="3500430" y="3071810"/>
            <a:ext cx="288925" cy="571504"/>
          </a:xfrm>
          <a:prstGeom prst="rightBrace">
            <a:avLst>
              <a:gd name="adj1" fmla="val 2490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148263" y="4076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5148263" y="4076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5219700" y="4149725"/>
            <a:ext cx="19446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7164388" y="48688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7524750" y="53736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5940425" y="4076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6084888" y="45085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32588" cy="1462088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kumimoji="1" lang="fr-FR" sz="4000" b="1" dirty="0" smtClean="0">
                <a:latin typeface="Arial" charset="0"/>
              </a:rPr>
              <a:t/>
            </a:r>
            <a:br>
              <a:rPr kumimoji="1" lang="fr-FR" sz="4000" b="1" dirty="0" smtClean="0">
                <a:latin typeface="Arial" charset="0"/>
              </a:rPr>
            </a:br>
            <a:r>
              <a:rPr kumimoji="1" lang="fr-FR" b="1" dirty="0" smtClean="0">
                <a:latin typeface="Arial" charset="0"/>
              </a:rPr>
              <a:t>Ascite Exsudatives</a:t>
            </a:r>
            <a:r>
              <a:rPr kumimoji="1" lang="fr-FR" sz="4000" b="1" dirty="0" smtClean="0">
                <a:latin typeface="Arial" charset="0"/>
              </a:rPr>
              <a:t/>
            </a:r>
            <a:br>
              <a:rPr kumimoji="1" lang="fr-FR" sz="4000" b="1" dirty="0" smtClean="0">
                <a:latin typeface="Arial" charset="0"/>
              </a:rPr>
            </a:br>
            <a:r>
              <a:rPr kumimoji="1" lang="fr-FR" sz="3600" b="1" dirty="0" smtClean="0">
                <a:latin typeface="Arial" charset="0"/>
              </a:rPr>
              <a:t>1/Tuberculose péritonéale:</a:t>
            </a:r>
            <a:br>
              <a:rPr kumimoji="1" lang="fr-FR" sz="3600" b="1" dirty="0" smtClean="0">
                <a:latin typeface="Arial" charset="0"/>
              </a:rPr>
            </a:br>
            <a:endParaRPr kumimoji="1" lang="fr-FR" sz="4000" b="1" dirty="0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964612" cy="5086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kumimoji="1" lang="fr-FR" sz="2400" b="1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kumimoji="1" lang="fr-FR" sz="2400" b="1" dirty="0" smtClean="0">
                <a:solidFill>
                  <a:schemeClr val="tx2"/>
                </a:solidFill>
                <a:latin typeface="Arial" charset="0"/>
              </a:rPr>
              <a:t>Terrain</a:t>
            </a:r>
            <a:r>
              <a:rPr kumimoji="1" lang="fr-FR" sz="2400" b="1" dirty="0" smtClean="0">
                <a:latin typeface="Arial" charset="0"/>
              </a:rPr>
              <a:t>: </a:t>
            </a:r>
            <a:r>
              <a:rPr kumimoji="1" lang="fr-FR" sz="2000" dirty="0" smtClean="0">
                <a:latin typeface="Arial" charset="0"/>
              </a:rPr>
              <a:t>jeune fille ou jeune femme ; notion de contage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kumimoji="1" lang="fr-FR" sz="2000" dirty="0" smtClean="0">
                <a:latin typeface="Arial" charset="0"/>
              </a:rPr>
              <a:t>Signes d’imprégnation tuberculeuse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kumimoji="1" lang="fr-FR" sz="2400" b="1" dirty="0" smtClean="0">
                <a:solidFill>
                  <a:schemeClr val="tx2"/>
                </a:solidFill>
                <a:latin typeface="Arial" charset="0"/>
              </a:rPr>
              <a:t>Ascite isolée</a:t>
            </a:r>
            <a:r>
              <a:rPr kumimoji="1" lang="fr-FR" sz="2400" b="1" dirty="0" smtClean="0">
                <a:latin typeface="Arial" charset="0"/>
              </a:rPr>
              <a:t>: </a:t>
            </a:r>
            <a:r>
              <a:rPr kumimoji="1" lang="fr-FR" sz="2000" dirty="0" smtClean="0">
                <a:latin typeface="Arial" charset="0"/>
              </a:rPr>
              <a:t>sans signes d’HTP, ni IH cellulaire, ni tumeur abdominale.</a:t>
            </a:r>
            <a:endParaRPr kumimoji="1" lang="fr-F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kumimoji="1" lang="fr-FR" sz="24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kumimoji="1" lang="fr-FR" sz="2400" dirty="0" smtClean="0">
                <a:latin typeface="Arial" charset="0"/>
              </a:rPr>
              <a:t>IDR à la tuberculine (+)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kumimoji="1" lang="fr-FR" sz="2400" b="1" dirty="0" smtClean="0">
                <a:solidFill>
                  <a:schemeClr val="tx2"/>
                </a:solidFill>
                <a:latin typeface="Arial" charset="0"/>
              </a:rPr>
              <a:t> Ponction</a:t>
            </a:r>
            <a:r>
              <a:rPr kumimoji="1" lang="fr-FR" sz="2400" b="1" dirty="0" smtClean="0">
                <a:latin typeface="Arial" charset="0"/>
              </a:rPr>
              <a:t>: </a:t>
            </a:r>
            <a:r>
              <a:rPr kumimoji="1" lang="fr-FR" sz="2000" b="1" dirty="0" smtClean="0">
                <a:latin typeface="Arial" charset="0"/>
              </a:rPr>
              <a:t>*</a:t>
            </a:r>
            <a:r>
              <a:rPr kumimoji="1" lang="fr-FR" sz="2400" b="1" dirty="0">
                <a:latin typeface="Arial" charset="0"/>
              </a:rPr>
              <a:t> </a:t>
            </a:r>
            <a:r>
              <a:rPr kumimoji="1" lang="fr-FR" sz="2000" dirty="0" smtClean="0">
                <a:latin typeface="Arial" charset="0"/>
              </a:rPr>
              <a:t>Liquide exsudatif, riche en albumine 30g/l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fr-FR" sz="2000" dirty="0" smtClean="0">
                <a:latin typeface="Arial" charset="0"/>
              </a:rPr>
              <a:t>		              </a:t>
            </a:r>
            <a:r>
              <a:rPr kumimoji="1" lang="fr-FR" sz="2000" b="1" dirty="0" smtClean="0">
                <a:latin typeface="Arial" charset="0"/>
              </a:rPr>
              <a:t>*</a:t>
            </a:r>
            <a:r>
              <a:rPr kumimoji="1" lang="fr-FR" sz="2000" dirty="0" smtClean="0">
                <a:latin typeface="Arial" charset="0"/>
              </a:rPr>
              <a:t>  Riche en cellules &gt; 1000/m3 70% lymphocytes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fr-FR" sz="2000" dirty="0" smtClean="0">
                <a:latin typeface="Arial" charset="0"/>
              </a:rPr>
              <a:t>		              </a:t>
            </a:r>
            <a:r>
              <a:rPr kumimoji="1" lang="fr-FR" sz="2000" b="1" dirty="0" smtClean="0">
                <a:latin typeface="Arial" charset="0"/>
              </a:rPr>
              <a:t>*</a:t>
            </a:r>
            <a:r>
              <a:rPr kumimoji="1" lang="fr-FR" sz="2000" dirty="0" smtClean="0">
                <a:latin typeface="Arial" charset="0"/>
              </a:rPr>
              <a:t>  ADA: adénosine désaminase (+) spécifique</a:t>
            </a:r>
            <a:r>
              <a:rPr kumimoji="1" lang="fr-FR" sz="2400" b="1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kumimoji="1" lang="fr-FR" sz="24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kumimoji="1" lang="fr-FR" sz="2400" b="1" dirty="0" smtClean="0">
                <a:solidFill>
                  <a:schemeClr val="tx2"/>
                </a:solidFill>
                <a:latin typeface="Arial" charset="0"/>
              </a:rPr>
              <a:t>Bactériologie</a:t>
            </a:r>
            <a:r>
              <a:rPr kumimoji="1" lang="fr-FR" sz="2400" b="1" dirty="0" smtClean="0">
                <a:latin typeface="Arial" charset="0"/>
              </a:rPr>
              <a:t>: </a:t>
            </a:r>
            <a:r>
              <a:rPr kumimoji="1" lang="fr-FR" sz="2000" dirty="0" smtClean="0">
                <a:latin typeface="Arial" charset="0"/>
              </a:rPr>
              <a:t>BK non retrouvé à l’examen direct car pauci bacillaire</a:t>
            </a:r>
            <a:endParaRPr kumimoji="1" lang="fr-FR" sz="2400" dirty="0" smtClean="0">
              <a:latin typeface="Arial" charset="0"/>
            </a:endParaRPr>
          </a:p>
          <a:p>
            <a:pPr lvl="4" eaLnBrk="1" hangingPunct="1">
              <a:lnSpc>
                <a:spcPct val="80000"/>
              </a:lnSpc>
            </a:pPr>
            <a:r>
              <a:rPr kumimoji="1" lang="fr-FR" dirty="0" smtClean="0">
                <a:latin typeface="Arial" charset="0"/>
              </a:rPr>
              <a:t>Culture sur milieu de lowenstein </a:t>
            </a:r>
          </a:p>
          <a:p>
            <a:pPr lvl="4" eaLnBrk="1" hangingPunct="1">
              <a:lnSpc>
                <a:spcPct val="80000"/>
              </a:lnSpc>
            </a:pPr>
            <a:r>
              <a:rPr kumimoji="1" lang="fr-FR" dirty="0" smtClean="0">
                <a:latin typeface="Arial" charset="0"/>
              </a:rPr>
              <a:t>Inoculation au cobaye </a:t>
            </a:r>
            <a:endParaRPr lang="fr-FR" sz="1400" dirty="0" smtClean="0"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715436" cy="52864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tx2"/>
                </a:solidFill>
                <a:latin typeface="Arial" charset="0"/>
              </a:rPr>
              <a:t>C'est la présence de liquide dans la grande cavité péritonéale.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20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Arial" charset="0"/>
              </a:rPr>
              <a:t>Épanchement</a:t>
            </a:r>
            <a:r>
              <a:rPr lang="fr-FR" sz="2000" dirty="0" smtClean="0">
                <a:latin typeface="Arial" charset="0"/>
              </a:rPr>
              <a:t>: présence de liquide ou de gaz dans une partie du corps qui n’en renferme pas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Arial" charset="0"/>
              </a:rPr>
              <a:t>Transsudation</a:t>
            </a:r>
            <a:r>
              <a:rPr lang="fr-FR" sz="2000" dirty="0" smtClean="0">
                <a:latin typeface="Arial" charset="0"/>
              </a:rPr>
              <a:t>: (transe, hors;sudare,suer) suintement d’un liquide au niveau d’une surface non enflammée et obéissant seulement à des lois mécaniques; résulte d’un déséquilibre entre p hydrostatique et p oncotique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Exsudation</a:t>
            </a:r>
            <a:r>
              <a:rPr lang="fr-FR" sz="2400" b="1" dirty="0" smtClean="0">
                <a:latin typeface="Arial" charset="0"/>
              </a:rPr>
              <a:t> </a:t>
            </a:r>
            <a:r>
              <a:rPr lang="fr-FR" sz="2400" dirty="0" smtClean="0">
                <a:latin typeface="Arial" charset="0"/>
              </a:rPr>
              <a:t>:suintement d’un liquide serofibrineux à travers une muqueuse enflammée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Arial" charset="0"/>
              </a:rPr>
              <a:t>Diagnostic clinique facile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Arial" charset="0"/>
              </a:rPr>
              <a:t>Diagnostic étiologique difficile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fr-FR" b="1" dirty="0" smtClean="0">
                <a:latin typeface="Arial" pitchFamily="34" charset="0"/>
                <a:cs typeface="Arial" pitchFamily="34" charset="0"/>
              </a:rPr>
              <a:t>Définition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2887682"/>
            <a:ext cx="8893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Laparoscopie: +++</a:t>
            </a:r>
            <a:endParaRPr kumimoji="1" lang="fr-FR" sz="2800" b="1" i="1" dirty="0">
              <a:solidFill>
                <a:schemeClr val="tx2"/>
              </a:solidFill>
              <a:effectLst>
                <a:outerShdw blurRad="38100" dist="38100" dir="2700000" algn="tl">
                  <a:srgbClr val="AF273E"/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Inflammation diffuse du péritoine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Granulations blanchâtres, petites parfois confluentes sur les 02 feuillets péritonéaux 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Adhérence entre les 02 feuillets péritonéaux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1" lang="fr-F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Bx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follicule de koester.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pitchFamily="34" charset="0"/>
                <a:cs typeface="Arial" pitchFamily="34" charset="0"/>
              </a:rPr>
              <a:t>Traitement</a:t>
            </a:r>
            <a:r>
              <a:rPr kumimoji="1" lang="fr-F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: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Schéma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national anti tuberculeux RHZ / RH 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56550" cy="1462088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kumimoji="1" lang="fr-FR" sz="4000" b="1" dirty="0" smtClean="0"/>
              <a:t/>
            </a:r>
            <a:br>
              <a:rPr kumimoji="1" lang="fr-FR" sz="4000" b="1" dirty="0" smtClean="0"/>
            </a:br>
            <a:r>
              <a:rPr kumimoji="1" lang="fr-FR" b="1" dirty="0" smtClean="0"/>
              <a:t>Ascite Exsudatives</a:t>
            </a:r>
            <a:r>
              <a:rPr kumimoji="1" lang="fr-FR" sz="4000" b="1" dirty="0" smtClean="0"/>
              <a:t/>
            </a:r>
            <a:br>
              <a:rPr kumimoji="1" lang="fr-FR" sz="4000" b="1" dirty="0" smtClean="0"/>
            </a:br>
            <a:r>
              <a:rPr kumimoji="1" lang="fr-FR" sz="4000" b="1" dirty="0" smtClean="0"/>
              <a:t>1/Tuberculose péritonéale:</a:t>
            </a:r>
            <a:br>
              <a:rPr kumimoji="1" lang="fr-FR" sz="4000" b="1" dirty="0" smtClean="0"/>
            </a:br>
            <a:endParaRPr kumimoji="1" lang="fr-FR" sz="40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pic>
        <p:nvPicPr>
          <p:cNvPr id="7" name="Picture 9" descr="M:\Photos cours externe\Endoscopie\Laparoscopie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3660059" cy="38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2571736" y="3429000"/>
            <a:ext cx="8358188" cy="300038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4000" b="1" dirty="0" smtClean="0"/>
              <a:t>TBC péritonéale                  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5728"/>
            <a:ext cx="3929062" cy="3643312"/>
          </a:xfrm>
        </p:spPr>
      </p:pic>
      <p:pic>
        <p:nvPicPr>
          <p:cNvPr id="49156" name="Picture 4" descr="cagas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857625" cy="3635375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Année 2012-2013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D5F4-4C5B-4C05-A149-7FD38BA92921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CAT  devant une Ascite devant une Ascite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4572008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/>
              <a:t>Péritoine sain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Année 2012-2013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CAT  devant une Ascite devant une Ascite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AE39-9A8F-43D8-A910-F33B6FC87CC3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50181" name="Picture 2" descr="http://ee_ce_img.s3.amazonaws.com/cache/ce_img/media/remote/ce_img/https_ee_channel_images.s3.amazonaws.com/article-figures/13266/article-g03_400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929687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http://ee_ce_img.s3.amazonaws.com/cache/ce_img/media/remote/ce_img/https_ee_channel_images.s3.amazonaws.com/article-figures/13266/article-g03_400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7147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AutoShape 6" descr="data:image/jpeg;base64,/9j/4AAQSkZJRgABAQAAAQABAAD/2wCEAAkGBxQTEhUUExQWFhUVGBwYGRgYGBgeGxsZFxcXFxcYHBgYHCggHBolHBQXITEhJSkrLi4uGB8zODMsNygtLisBCgoKDg0OGxAQGywlICYsLCwsLCwsLCwsLCwsLCwsLCwsLCwsLCwsLCwsLCwsLCwsLCwsLCwsLCwsLCwsLCwsLP/AABEIAIkBcAMBIgACEQEDEQH/xAAbAAADAQEBAQEAAAAAAAAAAAADBAUCBgEAB//EAEQQAAEDAgQDAwgHBgYBBQAAAAEAAhEDIQQSMUEFUWEicYEGBxMykaGxwRRCsrPR4fAjNVJyc4IkJTNig/E0FUNTkqL/xAAaAQADAQEBAQAAAAAAAAAAAAABAgMEAAUG/8QAKxEAAgICAgECBgICAwAAAAAAAAECEQMhEjFBBMETIlFhcYEygvDxJDNS/9oADAMBAAIRAxEAPwDnsbRlz5jU/EpBo5ro6uBDi4hwLsxBBIFp1EnXW34qbWwJHOL62WK6Po0kyZvZEyF0Dc9LojaVyvchNtSUOQyijVBogAiDz/W6LRpTJm46awssdIv71ui4A6x+vglbKxCAtLhqGjpdOUWTqNdPxCxUY0tBkTp1H4hP0ajHPAeWiBAcPVNt+SS9aHbNjAk3FwBdDyR+rotRuV0agbg6pig1ontgd+nv3S3Z112AwT2tdnLMw0cD1+aNTe0uMCAbgH4LdN8eruCHDUHlZJNc7T6sz3dUs1Y8d7K1JkOFiJvbdCFYscXCRexFvaELD4skRMhu3x7k5h6Ac25HTn3LPtHPX8jyrUD4JABA1A1QTTvqO9EfTj8fxXuHyyWuIE6E6TyXJndLQ7wzFsaXMqNMETm3EdOSaoYww4UjLTqI96kVGkAhwJ/hM6fks4au1rQ4VCx+hHMf9bKsZEZYk9/6Kn00PdJaGnSwTQw5qsLOz2bjmpWGxLC0kkEg2j3JxzTkzAhw6G6LbTsnOFdaJ30QkuaTlI56H80OjiDSGu8R0O6rcNLXOl57JEE+OhUvjVIB7gyCOhlHxaLRlylwZb8kHf4lhBBDp8Ow4qT5ft/x1T+Vnh2Qt+Rlc/TqLcsWfMaGKb7rzy7p5sfUB9UNYTGsZAtCV4v37GSXy+r/AK+5ztCrfZ8Hxgbz+K9q4hwcXtjwGiUpEaxafamaDoDiTDf1aUpparYPiGIe+C8yTeRqlK7A2DOqK2hnlwAZHsPhsgvwZ1KslQjdaQ7w7GAOBdcDUcwbEHvCK9haYBBbz6bH2KXljS8KrSxAcxoOrN+bSZ9oM+1U7IyjTsxVAGmqPRBIkXLfZdL1agj4LNHEubaYEiR8CguxX1o+9IC7v1CVrUMp6bJyt6wfa5mRse5eNIqHKTEmJOgnryXSjYYz4k9zyNPHuWHsEarNdhBI5H9eC+p095SlrXaAFqz6NMFwC8e6y7snKVCbwhPOyJiH8kqmiicpWelqwtkysKlEpMw9YC8qvSzq0J0ZpzSYWot8NP7el/UZ9tqXFWU1wun+3pf1GfbCKIN8ujpPpRL3SfrH4lMUa8tcDe1uimF7Q50/xH4lEp1PYsctHuRqSCFvL1tfBBp3RXU5gzI5L6wOhIFzt332UrL8TQaSIGw9ywwHbU2hHLA5odmvMRv/ANLyiy+uWN+SCejqPBUJs4mwt8giMcI01Xhpkz8Vtp3kBw2jX5LnVDUN4Bu2lpiU25zS0zM6AgqfTq55IsRe2nWFtjyNpvr+SmnT2HiN8OZBOd0AjUpzD45rWuY5gqRYOHzQKYkH4QvHgt9UQHWcu5gasLhqrmAloAkzMXG0dy3hsSM3b3O34L6g15bYggGANDf4rw0ZzBzTLdxt1PuSv5htbHHOO3NMVMlQABuUjXr1ClUcUQ6HyY16jnPzT7SZie5RlGhXEaoXGVyT4pw2wIHs5JhuIy3cJjloQjU8bJGb1dB3IRSJpyi7RzDw6lvLTr4aSNiqNHEh7c5c0E6bSRb2p7iHDmP9WTI0Gqks4fDCLDqQb3+PerQpl+amr8lbD4iLOtPNFxmDsHix+IUXEPqQMxzBoi8THeNVRwdSo9gbfLBgHYbwlcKeiTjXzJ/ke8kSPp1MNNu1925I+cOmHY2o1syWszHYDKFT8lKGXGUz/N925SPOKxxx1XKT6rJ5eoFtxPli/fsY8j/5ar/z7nMaOyAyB89U3iaALWgEAg6D4lCwZaJE+xFpuPau0R7e5ckl2aZSfg+L2k6Ed+lkU2MC7NRPz6oP0oRcSOfJDndpkclVNPoi0e16f8OvLpy70pQxBB+R+CO4gmdIQqxB115hGtg5fUYqHraZB3hLPfIkrdOkXdkAuP1YvJ3Ft9470ziuF1aUGrSe2f4gQDyuuYl+AfpSOy8ESLWjVAuDpt+vBGq539pxJyiPAL4VAW5d+aZMDVAXUwRzI069EFzzpomsvPXn81658tDYbabxczz5oSSsKZKfTW2tRX0zK23DHdLdFeKaEKtHol/Q3V5lDnol69EJlKhJQJZockMUuafeIMoFUbp7JOPgnYiikKmHVs3EIFSmExnyYFImsbATnDXftqX9Rn22rx9JF4ZR/bUv6jPthGyDxyWkUPQdt3Vx011KrUMK0t3A+angxVJ2Dj8Sq+HxOYZRoG/FZJNds9OPKLpCJOX9aILTKPi6rZMiASbcuiKGBrGvt2wSPAwVLj5NUcqemLMHaE79Y96ZpUwZzEm1o9yA1wc61gdvFN02jl1SSKoHlygtDRPPl3obqZzAO25b+ITzmS0wbaweiUxFclwmAbCQI8UFYw1hntaAMkm9515LdIknKBM7JTDmJzCZ0PVO/Q3/AFYkDNIO3NSn2MnSCYfGFhLDoJ2Eztr8FQwlVlSW3DjoNj+ahNpvJvcn3pnD03QS0ERAkjTpyQtIEolOkwSc5ygGATp4r2pTGggydjqlsPUmz7x+vEL2vQLQcmhv+uiFoFOzVZgAGVxBIII5A7LODxwZLX5izY7jx5LH03MQXCPntK1UaDeRfUadxT2GtbKOErGo0kCYFxvHMdE39GLabXzLT7R3qGMS6C5sAA5YBMg6kiNjOmiNSxrg0guJb3pHCPRNwb6KdOqZBByuF29UtWcZzfxawhMBLQZlt4PLp0WKWNh0WhwIMi3RCHyugqHlFbifDcrc05mm07+K52tWeCILiwGDOglOGi8gkOMCJGYx70hiCHAgGCqc9/Y6EGlt2zuPJJ+TEMpvElwJY7+wkj2LnfOPXP02oxu7WZjyGQL3yDc4Y6g0vcSM4LTNopv06JXznf8AnVOrac//AFC24q+H+zzJqvVf19yTgqrALkQPelmgudAIEnb4JWpShwi8C/emmUDOkboSZrSrZ5jHNpnKXExqBolG4wB0tFt53TuLwMjrr+ikHBrWidTv8Vyf0OfQ46qH3Hv6rLqTjrqlcG8F7gJIt+aqCiTp7UznQFjUloNwmo+i8VKboc2DffYiN12HEfLMVMM6nUo5szSJJ9V2g28QVy9Rha1k3nUjZ3UIzX5XhzoLXa8u4jkjGZLJgjLbRMcbd4SxF1VxuGZOZhhk8/VnQX9yFRwzTcFxm0hpsg3RVR5IxlDvVEbGTbZfU6Ia6TeCqWFDWEEweht8V7WNMl2ZhBmREDwjRdysHCiO+Mx6r0EL6s0Se+L+0IbHRYpWUUQ2cC6A9szdePfKG965M6gdVgjqlzRtdFc6V5TPNOpE5QYoaSxUYEarK8ZRGszt1745JrFcKFXL3hzf21L+oz7QTFGkCYd+imaDQKlFuWHekZLp17QRRKcBfF2e4/7j8SqHCnxmOwAPvAhJY8S833PxWnvuGtJiIPVZ5rkqNMHTM8XMvlqB6N5iCdLzz6dE2WgLzMFybSoPwIt2xdtJ7dkzRxset7CVttcRzQcQ0O+qh32O4cf4spNx4AAnW9jKwGWFQ3Elo5F0XjnAUdlCNnHomavGnFzJYGimIY3KMo1mxsZndcsf0E+M4/yVFnDhzgYAIG0acuq1hK2V3aDmjmFIwmOGaZg8tvZp4Ktw/Eh7wwGSTpzG4WecGn0aVOLQxVxDcxYztAXsPb1X1DEt0Ly32kTtZCr4cB27T3xblZBqAtEH1dBNwL+4qSSH8FCiQ9ztBHW9uSfZSc3snKW6gt/FR24drhmzGm4NnNftHeCl6NR7bh8jcTce+RKdQXgV2yzWwertIEAX57BLVaZZeL/q46JnDcRAYRUk1M15vbv5L54D5uZAgDW/LuRcWCMvqT69Igl4AadCPge5bLs1h2Gu1nSR1hfMMNgtF5v05XWMzm2zdmLdfzR0Mw+ExgADCAI+sNfEDVaNZr4bo6fW2PI9Ckn0pEg7T+uqLh6jXAwII1v016JWvqBNIqtaLtcZtqPd4KXUpnMGxc6d6wK7mmdeZ3/NPNxFKpSJLg2ozS8HpCVLZzdD3kZULuJUcx7QDwbaxSfr1Q/OTRJxtQx2crJPLshE8hQDj6DiO12+1/xv3THl3V/xtVp9VzWh3MSwQR05r0MP/X+zyfUfL6r+vucLSsS0aWE+M6qrh6JmdSpXEKDmHpqOSawfEA3su8HcuYKVo0KdozxCs6SfCFJrvMybqi+n6QkzYTp00SlajbkPimWgSd6R9wdklx7l1OHYIB6KJwSkL9dF0tAOyhtoGltPFTk7ZeCqKQfCcPfWcxrBfadOsnxTXEcHDH0XsaHsdZ4J9Q84tG8nSSquAxAw2Wo2CS0zte066bexc7xCvZzgbmxvqDqDz5p1SMylLJL7Lr8kzANaCHESNCJsRqq9VgYJb2mH3d6RpNHor6i4TGArhrg1ztTry2NuSWzTJeUeAZiJ0NrrOJ4eWguGnUmP13JrEUBOZhG8AG3hyUfiPEnkin2gfrZrW2I6IUHlfRNr13OJJi5j2b2XopEm2qLh8FmdYqzTwbWt1iPaei5lFSJtPAGNit1OFHLa58VZJaNGmORQcViSAus6230Qn8NaNzb2figNwknX3KzTYXA2udOqp4HC0WgtqTmkQ8CwEnNbeyKtgyOMFbRytXA8gp72RY2X6PXx+HpPzU6Yc3JlioAST/FBkAyFxflLjXYl+aBI3AAsLCwCo3XbIRm59R1/ngmFgyyU7gqMvpAiRnYQeXaCWp4UxDptz6qpwwjPTHJ7ftBdzOePVsk4+llqvOxcfiUCiZuqGIqB5fpMn4lS2GDHJRi21srxipJodygi6H6IL5tWyPQYXAgCx3/BdTKNoXDIWxWhUm4NoFzKWe1nJLYy30DY6dkHFU2kaJkYcHQJWtSIN9Fyew5I2tok1mZdFmniSCCCQRyVKthB4JOpgL2WmM4tbPMyYcidwG6fEKjMriZzdoTfSefwTbuMOqOLn3JM/qFDq0XDwQvSlB4oyAvUTxvZ2LOKAiDYd515xstYiiWQRoTeefJcrRxJieX6CqM4u9zQ0uzNHPr11KzvBx2jVD1SkX8RVpPADZa4WPLvlDfVc0teHQ8iflokKVUAAtnMNSNB3ddbLz0nNwtpYwY+CStlOSG2Yg3DmkmZPTnZbxDw5ouDOvMEfNKYnGOBD2udpckRtce9EbSIjKZaTsZuRp3ouIymFwhBbkLe1rmnUd3MIGJptkbczGn5L4vETEnluCOS+o4lsnN2hz5eCDXk5NH1LEgNgm8m3zlDxbgYsB3L2s0EuAjnHTolS8iAbt08F1Juw20dZ5vgRxCiCZjP909G84NUf+oVINw1hI5jINFM82x/zKgP6n3T1vzo0njiL3tGrWAd4YN1sxKofs8v1Dv1P9fcWaGvGU6HTopGLweUls9k6TsRst4bHEwMpkbbdU4cQx8jSRefd4ov7BimmIU6MDsGx267hZIv2p+UowZ6M9DoiYinLZ2OnXn4hTNFn3C6pbOl/lyXT4Gu3K7NOloO/Vct6DKLGFmtiiAGuJLQSY0uY5a6aJeOx27VF7GcXa5waAYm5Fz+ED5qe6q8BwaXBrxBE6wZC+oEAZnC8ezosYjETYac0LHUVVGWV6oMZs45bX1vzWqnEMpE65hp4fJBxeJcwhsQYm+wO6UsfzR/Iy+iOw9IQZbG2nXovajmvkPaLXg79QphswOLrxMA7eCwMTABcYLdJm6HI5Y2UaeDDDIkA7ajw3Tjcpa4mCdGjnzvaDvupruJh1P0mu0ciOq1RqlwDsrg13P9XXWHi2tjmLqHK0U6ZDh9aZnwU1xMjMCOhTlNxGhPIhaDwTc+0mPyXaZy+URqmo0w2B3a+1KurTmzFxI5fMp9z5slfQTImx15FdYyS8idSoXNL2ugcjc+1ThVdKsHCAdyyMJNxpohY1CIrvMnXmi4BrvS0ztnb9oKmcOGtPvWcHTmown+Nun8wRvYjWmcXVxpY+paSS4C+hza9UHD5pLidUWq0Go/o4/ErXrGNgtDo8qCk6bf4GsJTL9dFSptI3Q8Ozsi/gmqg7IN5i/tPyCyyds9TFGlsFUfrJQqVzbRZa30jhy6KnSYGgDRK9Fo22eAWQsQAQjl4KE5vKUhUk1mHY25IowlplFfTkwmmUoHd15p3JkljVsi1p0Km4gBX8cwONv1CQrYAnkVfHNIw+pwyktIlvdI5QLfNfMqkItTDEbFAcxaE0zy5RlFlLCcSytc3K05ohx1bE3Ht3TVLGzvf3fkoAKIytCSWJMpj9RXZ0jKpJEjeYI7MCZ/QS9R0XBAm8A6JGhjLQSI5HbeyYLhFlHhTNsZqS0Nmu1wE2Ok/OV64OaQZibT7rpRznBuWbG9u5ar13OAJiDb2IcRub8lJ+HcACAOzuN+9Za3O0E6Ax3c0lSx7g0taZHXVYwmNLTB9V2qHBlPinV+bunHE6A1/wBT7p6b86LnHGvbPZhhjqGi/RLebsg8SoEaftPunofnPxhZxOq0+rkpnu7A0WjF/A831Dv1Fr6e5GpOJu4AmwnfkNE5SoC9vHfuUwVZOYJvD1STf2rpFU2YqPLTB0ndYxBMS0TeY/JVqlEOaCRcfDokH0onL7NwptFoSTAMrbObBQ2DO6dhpa080TE4mWifWOq1hnzvEBK3WjQthGUy5wbIEnU6LOKf6MQCHOmBHxX3pwDJIke0kJXOXuk69NgkX3Hd9BKVAk3kk+1NU8Lt7+SYwzMoElbxD/qgXcPcg3ZaEaGaeFaXtY1riBGZ20AD3zO684phiMwEERHz+SoUK2SkADpqep2S8ekBk+qbde9Tbt6Fi2nfgQ4PQeaZEQJkT1j8FWbiOyWXnSeSYGGiG6SLrdTCDax6J6YrnFiTqUO3IOq3kA29iLUpRC9mRflZEDdijxc9Vl7BACO5wtz/ABR+FsY6oQ8hrMhNzExFgeZuuW2Fy4x5PwKRLY2GqziKfozDrdnMB3iR7ViviMshvqnQHUX+Kn1aniUpSMX+j4vzCT7EfA1P2lMc3t+0FPrucBobpzAj9rTj6rm/EIoM+jm6jRnd/MfiV7TZB0X2JZD3H/cfiV9Tq26qrMcGkNNrAGUTE4s5YASBqcgmCzsdUjSQ/K9IewDExValsG/bknyJCnI0wdCV0OrjSLBMVaSRrUfajEebbWhmD2STrv8AJZqViSWwCSZzTdLFjiIJXow55o6JLkMtpZddV6Gg9PFLmjzJR6HDC/QGOaGjpTaWxSuGzEhLV8O1w271bHDKbNTmdyTHDPJ01HeqYKeLroyZM0JL5jiq+BI0MpB4I1C7fyt4CMNUAa6WuE9x3C5yrSnW60wyfU8/J6eM1ygTGvTFOuVirgyLhLZiNVXUjLc8b2WsLiQTDrz+it12QJBspFOqqlIhw5KMo8XZuw5viLj5PaZXtjZBeCFj0iHG9lPicdM7TzY/vKh/yfcvQ/O0QeJ1Abdmnf8AsCx5q6k8Tw//ACfcvX3nb/elX+Sn9gKsVUTJlkpZ7X09yBh9Bf8A6VOi8D8VHwqbZVix2UmzXCJWFYtjNOU31WazrSh06pcQY+C9xFQR3IWMtC1V7XXjtjSdCgenAhCe5KPN7IcbLc+PRQpEyS6507vzTuGYNAJJ3SmHpSNuXVUWty9OalJmmCDCnALifVStHGAuJjSPG5KSxlZxKd4Pw6e07/pCtDOeyoxrnxPq8vxVKhRIdlI8RyXlB4FgLadwTeHDSYBiAlSJSmxyk2TJ1C3WYdV9SGh33WqtcKngy27EqlMalLzGvgm67xFtlPq1YMxMbJG9miFsffgmGj6R1QZi6GsAvbUmNFIdjO00Ob2WGDFjEyRPOF4/E2JFpWsLRzdrnqjZSMHFPk79h3gdagzEekewvpw4hpuQdW9/JJswoLnvcAC8l0bNBMwOiJAa3S4MJavVL9RYckjlaoRR+ZtN/QQ4iYcANFvDENqUx/vb9oIGOIJEbL3DtmpSMz22/aCMCsujn67iXuH+4/FPHyZxjW+kOGrZImch05810nmrwFOrxB5eATSa57Qf4s2WfAErtOEcYDuIOfNTLXc+gAW1AwCiAaZa4jIS4ivoby3kt0cdo8LP6twkkkfkVAhEqi0hXfONgWUsfUFMABwa8gaBzhf8fFc/WrkzbXkskoVI9THlUoKR9QxJbbdUGYnqoTwSiMpu5ouCCs2y03GArbao3S/DuA1qvqgxME966TCeSlOmAcRVG9p3CXggy9TGKOdzl5hoJPIBVsF5P1akEjKOqu4fiVCn2cNRzu5x7e4pvD8Kxte7oa07JliM0/WtLWvyRDg6FH1iHu5aoRxE7ZQu34V5EMZ2qpk6r878t8QG4h1OnYNOyZ42iEM3xZcbKfk9QpVsQ2lNzf2L9V4bwunRbDQvxfyM4TXdiGVG9mDOYr9J4x5V06LMrnzUG46K2Lilfky+ri+XFOyF538FTDGVLB5MEc+R71+RVHrofLDyiqYx4J9Vui5kMXOm7NGBThj4hGVF6+i12oCyKa9LEuvBo21UlYlXwzWkkEwEShVjRFLUpVpEXCqt6ZjlF43yih6q/ZK1giUa7nkBxuLDNAGpOveUKu+UEqdBnkUo2dV5pXf5rhx/U+5qJrzuW4nVt9Snf+wKf5oz/m2G/wCX7mouj8usKyrxwU3+q80WnuLRKo9Iy4nc/wBHK8N4BiqzPSUcPVe3+JrTBjkd0GpLXOZUaabhq1wIIPUFfsPHcF/iarKeGdVbTwtPIGVRT9H2q0EDML2GnJc35zaDH4HBYkODqr2MaXlsOqNNPNmI2MiekpJY1RbF6tuVUcvg67SwD6w10SuPxLZIDhEaAbqNTqFEZTJUlCjYnfRt1aVimJK1kWqL4K5lYq6sq4ZzgIiwMyj4qsAQRpv1SbK9kaq4OjQQFnZuRp1IugluUc+aoYYZRA5pPDVbjNJA2TtTFt2sgd9hujjLEOFufJM08UGg5YsomJrbBN4ICJNyRA6JTpRVWWqONEDmsOxAi/glcLhajwG02lxNrJ7j1GhQYxoJNf8A9wDRthIg7zf2pqbVmduCkortmGPbkcS7tWgc73vtASeKJt/CRr1GoSIxUz7Em/EE72J0SGiMafY+AHEW7Ok81Wwohqm4ZzQ25HuRDxEAiNPcpuXJ0DJK1QLF4gzEWKxiMQGNsZmyXxOIkyElXqi26dLZ0etmXPJ03Kb4dTPpGW+u2/8AcEm0xfnoqmBpS6m/O2z2SN7uGnNV8k8s6iQeGcVqYbE+mpGHNc7uIJILT0K7pvnDpfR6dJuEj0RaWD0hytcwy0z6xvzN7yueGp7z8UzRWpya6PIcYTpyRIx2LqV6jqtQ5nvMk/IDYBfU8KSukpKng9FGSL/ErSOWw/BC6M0ATEqlQwtCj63aOhHwK6avo7uCmO9ZGMCcsrkKU+LV6gyUWZQRBPdoVVwHky0/tMVV6kE/JW+FaDuSPlFoe75Jo90iV3pAMf5UYTDDLQYHO0m3/S6XD8bNTAtxLLGJc3uMEL8x/XuK/Q+Cfu5393xV4Vsn6nGopUWMbizUwhq0zq3N+IX49jcVRNYVHkGdV+vcP/8AD/s+S/HOJ6+JRyRTIYpOLdG+J+WWVuSlYDSFzNbGPquzPJM81WYqbP8ATZ3u+Sk40tG7Ck3bRzcWQalPkurYvHKKR6DmmujkmvXziCF0r9VkqnEj8Q5B77oVR0rq6mqy5WSMUpt2jlWAblDqVQuschVNEUiMpa0a80T/APN8Nf8A+X7morHnT/etSCQ4Np6a2YCCEXzZ/vKh3VPunqj5xP3jU/lZ9kJpLRPDL57J1Pzg0i2cVTqvrBgpl9Gu+kKjW5oD2tIE9o36rmPKbyrfiyzstp0aTQylSboxoAHiYAunqup/W6y3fuQW1spqMriqOcGLlGbieSsNR2JXErjzyIAqko2GBnYdSr4TDPVHefkpyRqxz2Q6b5mPFFpuNvmrmH9bwRnKEo7NsctkOm6UdlIlsAXnVV6PrJ2h9bu+SXiO81eCE8FoGYjTl7l0fB6WFo5HYl2dr2ZwGEEXtDhYggyg4v1R3lZpfgjFVsnkm5xrr8ErGYwMcXU3OAk5b3Am2m8JE1cziXOubkkq1W1CxV0Pcu4jLJxWkc1XxYBjNbor3BuDZwKmJy06JZ6TNUfBLJF2Nbck3EHmkn6p3iGlL+m35qyxpGPJ6mctLQnWa2tWquoS2iHSxpJJDRAEzfr4rbWCw5Kxwb1T3fNMHUrNkWzRDM0qOXxThJM6JUEEarpMR9ZCfomjHRR5jnqTp67Kjwzs1Kd/rtH/AOgqeE08U1h/9Vn84+IT8dmfJlt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4" name="AutoShape 8" descr="data:image/jpeg;base64,/9j/4AAQSkZJRgABAQAAAQABAAD/2wCEAAkGBxQTEhUUExQWFhUVGBwYGRgYGBgeGxsZFxcXFxcYHBgYHCggHBolHBQXITEhJSkrLi4uGB8zODMsNygtLisBCgoKDg0OGxAQGywlICYsLCwsLCwsLCwsLCwsLCwsLCwsLCwsLCwsLCwsLCwsLCwsLCwsLCwsLCwsLCwsLCwsLP/AABEIAIkBcAMBIgACEQEDEQH/xAAbAAADAQEBAQEAAAAAAAAAAAADBAUCBgEAB//EAEQQAAEDAgQDAwgHBgYBBQAAAAEAAhEDIQQSMUEFUWEicYEGBxMykaGxwRRCsrPR4fAjNVJyc4IkJTNig/E0FUNTkqL/xAAaAQADAQEBAQAAAAAAAAAAAAABAgMEAAUG/8QAKxEAAgICAgECBgICAwAAAAAAAAECEQMhEjFBBMETIlFhcYEygvDxJDNS/9oADAMBAAIRAxEAPwDnsbRlz5jU/EpBo5ro6uBDi4hwLsxBBIFp1EnXW34qbWwJHOL62WK6Po0kyZvZEyF0Dc9LojaVyvchNtSUOQyijVBogAiDz/W6LRpTJm46awssdIv71ui4A6x+vglbKxCAtLhqGjpdOUWTqNdPxCxUY0tBkTp1H4hP0ajHPAeWiBAcPVNt+SS9aHbNjAk3FwBdDyR+rotRuV0agbg6pig1ontgd+nv3S3Z112AwT2tdnLMw0cD1+aNTe0uMCAbgH4LdN8eruCHDUHlZJNc7T6sz3dUs1Y8d7K1JkOFiJvbdCFYscXCRexFvaELD4skRMhu3x7k5h6Ac25HTn3LPtHPX8jyrUD4JABA1A1QTTvqO9EfTj8fxXuHyyWuIE6E6TyXJndLQ7wzFsaXMqNMETm3EdOSaoYww4UjLTqI96kVGkAhwJ/hM6fks4au1rQ4VCx+hHMf9bKsZEZYk9/6Kn00PdJaGnSwTQw5qsLOz2bjmpWGxLC0kkEg2j3JxzTkzAhw6G6LbTsnOFdaJ30QkuaTlI56H80OjiDSGu8R0O6rcNLXOl57JEE+OhUvjVIB7gyCOhlHxaLRlylwZb8kHf4lhBBDp8Ow4qT5ft/x1T+Vnh2Qt+Rlc/TqLcsWfMaGKb7rzy7p5sfUB9UNYTGsZAtCV4v37GSXy+r/AK+5ztCrfZ8Hxgbz+K9q4hwcXtjwGiUpEaxafamaDoDiTDf1aUpparYPiGIe+C8yTeRqlK7A2DOqK2hnlwAZHsPhsgvwZ1KslQjdaQ7w7GAOBdcDUcwbEHvCK9haYBBbz6bH2KXljS8KrSxAcxoOrN+bSZ9oM+1U7IyjTsxVAGmqPRBIkXLfZdL1agj4LNHEubaYEiR8CguxX1o+9IC7v1CVrUMp6bJyt6wfa5mRse5eNIqHKTEmJOgnryXSjYYz4k9zyNPHuWHsEarNdhBI5H9eC+p095SlrXaAFqz6NMFwC8e6y7snKVCbwhPOyJiH8kqmiicpWelqwtkysKlEpMw9YC8qvSzq0J0ZpzSYWot8NP7el/UZ9tqXFWU1wun+3pf1GfbCKIN8ujpPpRL3SfrH4lMUa8tcDe1uimF7Q50/xH4lEp1PYsctHuRqSCFvL1tfBBp3RXU5gzI5L6wOhIFzt332UrL8TQaSIGw9ywwHbU2hHLA5odmvMRv/ANLyiy+uWN+SCejqPBUJs4mwt8giMcI01Xhpkz8Vtp3kBw2jX5LnVDUN4Bu2lpiU25zS0zM6AgqfTq55IsRe2nWFtjyNpvr+SmnT2HiN8OZBOd0AjUpzD45rWuY5gqRYOHzQKYkH4QvHgt9UQHWcu5gasLhqrmAloAkzMXG0dy3hsSM3b3O34L6g15bYggGANDf4rw0ZzBzTLdxt1PuSv5htbHHOO3NMVMlQABuUjXr1ClUcUQ6HyY16jnPzT7SZie5RlGhXEaoXGVyT4pw2wIHs5JhuIy3cJjloQjU8bJGb1dB3IRSJpyi7RzDw6lvLTr4aSNiqNHEh7c5c0E6bSRb2p7iHDmP9WTI0Gqks4fDCLDqQb3+PerQpl+amr8lbD4iLOtPNFxmDsHix+IUXEPqQMxzBoi8THeNVRwdSo9gbfLBgHYbwlcKeiTjXzJ/ke8kSPp1MNNu1925I+cOmHY2o1syWszHYDKFT8lKGXGUz/N925SPOKxxx1XKT6rJ5eoFtxPli/fsY8j/5ar/z7nMaOyAyB89U3iaALWgEAg6D4lCwZaJE+xFpuPau0R7e5ckl2aZSfg+L2k6Ed+lkU2MC7NRPz6oP0oRcSOfJDndpkclVNPoi0e16f8OvLpy70pQxBB+R+CO4gmdIQqxB115hGtg5fUYqHraZB3hLPfIkrdOkXdkAuP1YvJ3Ft9470ziuF1aUGrSe2f4gQDyuuYl+AfpSOy8ESLWjVAuDpt+vBGq539pxJyiPAL4VAW5d+aZMDVAXUwRzI069EFzzpomsvPXn81658tDYbabxczz5oSSsKZKfTW2tRX0zK23DHdLdFeKaEKtHol/Q3V5lDnol69EJlKhJQJZockMUuafeIMoFUbp7JOPgnYiikKmHVs3EIFSmExnyYFImsbATnDXftqX9Rn22rx9JF4ZR/bUv6jPthGyDxyWkUPQdt3Vx011KrUMK0t3A+angxVJ2Dj8Sq+HxOYZRoG/FZJNds9OPKLpCJOX9aILTKPi6rZMiASbcuiKGBrGvt2wSPAwVLj5NUcqemLMHaE79Y96ZpUwZzEm1o9yA1wc61gdvFN02jl1SSKoHlygtDRPPl3obqZzAO25b+ITzmS0wbaweiUxFclwmAbCQI8UFYw1hntaAMkm9515LdIknKBM7JTDmJzCZ0PVO/Q3/AFYkDNIO3NSn2MnSCYfGFhLDoJ2Eztr8FQwlVlSW3DjoNj+ahNpvJvcn3pnD03QS0ERAkjTpyQtIEolOkwSc5ygGATp4r2pTGggydjqlsPUmz7x+vEL2vQLQcmhv+uiFoFOzVZgAGVxBIII5A7LODxwZLX5izY7jx5LH03MQXCPntK1UaDeRfUadxT2GtbKOErGo0kCYFxvHMdE39GLabXzLT7R3qGMS6C5sAA5YBMg6kiNjOmiNSxrg0guJb3pHCPRNwb6KdOqZBByuF29UtWcZzfxawhMBLQZlt4PLp0WKWNh0WhwIMi3RCHyugqHlFbifDcrc05mm07+K52tWeCILiwGDOglOGi8gkOMCJGYx70hiCHAgGCqc9/Y6EGlt2zuPJJ+TEMpvElwJY7+wkj2LnfOPXP02oxu7WZjyGQL3yDc4Y6g0vcSM4LTNopv06JXznf8AnVOrac//AFC24q+H+zzJqvVf19yTgqrALkQPelmgudAIEnb4JWpShwi8C/emmUDOkboSZrSrZ5jHNpnKXExqBolG4wB0tFt53TuLwMjrr+ikHBrWidTv8Vyf0OfQ46qH3Hv6rLqTjrqlcG8F7gJIt+aqCiTp7UznQFjUloNwmo+i8VKboc2DffYiN12HEfLMVMM6nUo5szSJJ9V2g28QVy9Rha1k3nUjZ3UIzX5XhzoLXa8u4jkjGZLJgjLbRMcbd4SxF1VxuGZOZhhk8/VnQX9yFRwzTcFxm0hpsg3RVR5IxlDvVEbGTbZfU6Ia6TeCqWFDWEEweht8V7WNMl2ZhBmREDwjRdysHCiO+Mx6r0EL6s0Se+L+0IbHRYpWUUQ2cC6A9szdePfKG965M6gdVgjqlzRtdFc6V5TPNOpE5QYoaSxUYEarK8ZRGszt1745JrFcKFXL3hzf21L+oz7QTFGkCYd+imaDQKlFuWHekZLp17QRRKcBfF2e4/7j8SqHCnxmOwAPvAhJY8S833PxWnvuGtJiIPVZ5rkqNMHTM8XMvlqB6N5iCdLzz6dE2WgLzMFybSoPwIt2xdtJ7dkzRxset7CVttcRzQcQ0O+qh32O4cf4spNx4AAnW9jKwGWFQ3Elo5F0XjnAUdlCNnHomavGnFzJYGimIY3KMo1mxsZndcsf0E+M4/yVFnDhzgYAIG0acuq1hK2V3aDmjmFIwmOGaZg8tvZp4Ktw/Eh7wwGSTpzG4WecGn0aVOLQxVxDcxYztAXsPb1X1DEt0Ly32kTtZCr4cB27T3xblZBqAtEH1dBNwL+4qSSH8FCiQ9ztBHW9uSfZSc3snKW6gt/FR24drhmzGm4NnNftHeCl6NR7bh8jcTce+RKdQXgV2yzWwertIEAX57BLVaZZeL/q46JnDcRAYRUk1M15vbv5L54D5uZAgDW/LuRcWCMvqT69Igl4AadCPge5bLs1h2Gu1nSR1hfMMNgtF5v05XWMzm2zdmLdfzR0Mw+ExgADCAI+sNfEDVaNZr4bo6fW2PI9Ckn0pEg7T+uqLh6jXAwII1v016JWvqBNIqtaLtcZtqPd4KXUpnMGxc6d6wK7mmdeZ3/NPNxFKpSJLg2ozS8HpCVLZzdD3kZULuJUcx7QDwbaxSfr1Q/OTRJxtQx2crJPLshE8hQDj6DiO12+1/xv3THl3V/xtVp9VzWh3MSwQR05r0MP/X+zyfUfL6r+vucLSsS0aWE+M6qrh6JmdSpXEKDmHpqOSawfEA3su8HcuYKVo0KdozxCs6SfCFJrvMybqi+n6QkzYTp00SlajbkPimWgSd6R9wdklx7l1OHYIB6KJwSkL9dF0tAOyhtoGltPFTk7ZeCqKQfCcPfWcxrBfadOsnxTXEcHDH0XsaHsdZ4J9Q84tG8nSSquAxAw2Wo2CS0zte066bexc7xCvZzgbmxvqDqDz5p1SMylLJL7Lr8kzANaCHESNCJsRqq9VgYJb2mH3d6RpNHor6i4TGArhrg1ztTry2NuSWzTJeUeAZiJ0NrrOJ4eWguGnUmP13JrEUBOZhG8AG3hyUfiPEnkin2gfrZrW2I6IUHlfRNr13OJJi5j2b2XopEm2qLh8FmdYqzTwbWt1iPaei5lFSJtPAGNit1OFHLa58VZJaNGmORQcViSAus6230Qn8NaNzb2figNwknX3KzTYXA2udOqp4HC0WgtqTmkQ8CwEnNbeyKtgyOMFbRytXA8gp72RY2X6PXx+HpPzU6Yc3JlioAST/FBkAyFxflLjXYl+aBI3AAsLCwCo3XbIRm59R1/ngmFgyyU7gqMvpAiRnYQeXaCWp4UxDptz6qpwwjPTHJ7ftBdzOePVsk4+llqvOxcfiUCiZuqGIqB5fpMn4lS2GDHJRi21srxipJodygi6H6IL5tWyPQYXAgCx3/BdTKNoXDIWxWhUm4NoFzKWe1nJLYy30DY6dkHFU2kaJkYcHQJWtSIN9Fyew5I2tok1mZdFmniSCCCQRyVKthB4JOpgL2WmM4tbPMyYcidwG6fEKjMriZzdoTfSefwTbuMOqOLn3JM/qFDq0XDwQvSlB4oyAvUTxvZ2LOKAiDYd515xstYiiWQRoTeefJcrRxJieX6CqM4u9zQ0uzNHPr11KzvBx2jVD1SkX8RVpPADZa4WPLvlDfVc0teHQ8iflokKVUAAtnMNSNB3ddbLz0nNwtpYwY+CStlOSG2Yg3DmkmZPTnZbxDw5ouDOvMEfNKYnGOBD2udpckRtce9EbSIjKZaTsZuRp3ouIymFwhBbkLe1rmnUd3MIGJptkbczGn5L4vETEnluCOS+o4lsnN2hz5eCDXk5NH1LEgNgm8m3zlDxbgYsB3L2s0EuAjnHTolS8iAbt08F1Juw20dZ5vgRxCiCZjP909G84NUf+oVINw1hI5jINFM82x/zKgP6n3T1vzo0njiL3tGrWAd4YN1sxKofs8v1Dv1P9fcWaGvGU6HTopGLweUls9k6TsRst4bHEwMpkbbdU4cQx8jSRefd4ov7BimmIU6MDsGx267hZIv2p+UowZ6M9DoiYinLZ2OnXn4hTNFn3C6pbOl/lyXT4Gu3K7NOloO/Vct6DKLGFmtiiAGuJLQSY0uY5a6aJeOx27VF7GcXa5waAYm5Fz+ED5qe6q8BwaXBrxBE6wZC+oEAZnC8ezosYjETYac0LHUVVGWV6oMZs45bX1vzWqnEMpE65hp4fJBxeJcwhsQYm+wO6UsfzR/Iy+iOw9IQZbG2nXovajmvkPaLXg79QphswOLrxMA7eCwMTABcYLdJm6HI5Y2UaeDDDIkA7ajw3Tjcpa4mCdGjnzvaDvupruJh1P0mu0ciOq1RqlwDsrg13P9XXWHi2tjmLqHK0U6ZDh9aZnwU1xMjMCOhTlNxGhPIhaDwTc+0mPyXaZy+URqmo0w2B3a+1KurTmzFxI5fMp9z5slfQTImx15FdYyS8idSoXNL2ugcjc+1ThVdKsHCAdyyMJNxpohY1CIrvMnXmi4BrvS0ztnb9oKmcOGtPvWcHTmown+Nun8wRvYjWmcXVxpY+paSS4C+hza9UHD5pLidUWq0Go/o4/ErXrGNgtDo8qCk6bf4GsJTL9dFSptI3Q8Ozsi/gmqg7IN5i/tPyCyyds9TFGlsFUfrJQqVzbRZa30jhy6KnSYGgDRK9Fo22eAWQsQAQjl4KE5vKUhUk1mHY25IowlplFfTkwmmUoHd15p3JkljVsi1p0Km4gBX8cwONv1CQrYAnkVfHNIw+pwyktIlvdI5QLfNfMqkItTDEbFAcxaE0zy5RlFlLCcSytc3K05ohx1bE3Ht3TVLGzvf3fkoAKIytCSWJMpj9RXZ0jKpJEjeYI7MCZ/QS9R0XBAm8A6JGhjLQSI5HbeyYLhFlHhTNsZqS0Nmu1wE2Ok/OV64OaQZibT7rpRznBuWbG9u5ar13OAJiDb2IcRub8lJ+HcACAOzuN+9Za3O0E6Ax3c0lSx7g0taZHXVYwmNLTB9V2qHBlPinV+bunHE6A1/wBT7p6b86LnHGvbPZhhjqGi/RLebsg8SoEaftPunofnPxhZxOq0+rkpnu7A0WjF/A831Dv1Fr6e5GpOJu4AmwnfkNE5SoC9vHfuUwVZOYJvD1STf2rpFU2YqPLTB0ndYxBMS0TeY/JVqlEOaCRcfDokH0onL7NwptFoSTAMrbObBQ2DO6dhpa080TE4mWifWOq1hnzvEBK3WjQthGUy5wbIEnU6LOKf6MQCHOmBHxX3pwDJIke0kJXOXuk69NgkX3Hd9BKVAk3kk+1NU8Lt7+SYwzMoElbxD/qgXcPcg3ZaEaGaeFaXtY1riBGZ20AD3zO684phiMwEERHz+SoUK2SkADpqep2S8ekBk+qbde9Tbt6Fi2nfgQ4PQeaZEQJkT1j8FWbiOyWXnSeSYGGiG6SLrdTCDax6J6YrnFiTqUO3IOq3kA29iLUpRC9mRflZEDdijxc9Vl7BACO5wtz/ABR+FsY6oQ8hrMhNzExFgeZuuW2Fy4x5PwKRLY2GqziKfozDrdnMB3iR7ViviMshvqnQHUX+Kn1aniUpSMX+j4vzCT7EfA1P2lMc3t+0FPrucBobpzAj9rTj6rm/EIoM+jm6jRnd/MfiV7TZB0X2JZD3H/cfiV9Tq26qrMcGkNNrAGUTE4s5YASBqcgmCzsdUjSQ/K9IewDExValsG/bknyJCnI0wdCV0OrjSLBMVaSRrUfajEebbWhmD2STrv8AJZqViSWwCSZzTdLFjiIJXow55o6JLkMtpZddV6Gg9PFLmjzJR6HDC/QGOaGjpTaWxSuGzEhLV8O1w271bHDKbNTmdyTHDPJ01HeqYKeLroyZM0JL5jiq+BI0MpB4I1C7fyt4CMNUAa6WuE9x3C5yrSnW60wyfU8/J6eM1ygTGvTFOuVirgyLhLZiNVXUjLc8b2WsLiQTDrz+it12QJBspFOqqlIhw5KMo8XZuw5viLj5PaZXtjZBeCFj0iHG9lPicdM7TzY/vKh/yfcvQ/O0QeJ1Abdmnf8AsCx5q6k8Tw//ACfcvX3nb/elX+Sn9gKsVUTJlkpZ7X09yBh9Bf8A6VOi8D8VHwqbZVix2UmzXCJWFYtjNOU31WazrSh06pcQY+C9xFQR3IWMtC1V7XXjtjSdCgenAhCe5KPN7IcbLc+PRQpEyS6507vzTuGYNAJJ3SmHpSNuXVUWty9OalJmmCDCnALifVStHGAuJjSPG5KSxlZxKd4Pw6e07/pCtDOeyoxrnxPq8vxVKhRIdlI8RyXlB4FgLadwTeHDSYBiAlSJSmxyk2TJ1C3WYdV9SGh33WqtcKngy27EqlMalLzGvgm67xFtlPq1YMxMbJG9miFsffgmGj6R1QZi6GsAvbUmNFIdjO00Ob2WGDFjEyRPOF4/E2JFpWsLRzdrnqjZSMHFPk79h3gdagzEekewvpw4hpuQdW9/JJswoLnvcAC8l0bNBMwOiJAa3S4MJavVL9RYckjlaoRR+ZtN/QQ4iYcANFvDENqUx/vb9oIGOIJEbL3DtmpSMz22/aCMCsujn67iXuH+4/FPHyZxjW+kOGrZImch05810nmrwFOrxB5eATSa57Qf4s2WfAErtOEcYDuIOfNTLXc+gAW1AwCiAaZa4jIS4ivoby3kt0cdo8LP6twkkkfkVAhEqi0hXfONgWUsfUFMABwa8gaBzhf8fFc/WrkzbXkskoVI9THlUoKR9QxJbbdUGYnqoTwSiMpu5ouCCs2y03GArbao3S/DuA1qvqgxME966TCeSlOmAcRVG9p3CXggy9TGKOdzl5hoJPIBVsF5P1akEjKOqu4fiVCn2cNRzu5x7e4pvD8Kxte7oa07JliM0/WtLWvyRDg6FH1iHu5aoRxE7ZQu34V5EMZ2qpk6r878t8QG4h1OnYNOyZ42iEM3xZcbKfk9QpVsQ2lNzf2L9V4bwunRbDQvxfyM4TXdiGVG9mDOYr9J4x5V06LMrnzUG46K2Lilfky+ri+XFOyF538FTDGVLB5MEc+R71+RVHrofLDyiqYx4J9Vui5kMXOm7NGBThj4hGVF6+i12oCyKa9LEuvBo21UlYlXwzWkkEwEShVjRFLUpVpEXCqt6ZjlF43yih6q/ZK1giUa7nkBxuLDNAGpOveUKu+UEqdBnkUo2dV5pXf5rhx/U+5qJrzuW4nVt9Snf+wKf5oz/m2G/wCX7mouj8usKyrxwU3+q80WnuLRKo9Iy4nc/wBHK8N4BiqzPSUcPVe3+JrTBjkd0GpLXOZUaabhq1wIIPUFfsPHcF/iarKeGdVbTwtPIGVRT9H2q0EDML2GnJc35zaDH4HBYkODqr2MaXlsOqNNPNmI2MiekpJY1RbF6tuVUcvg67SwD6w10SuPxLZIDhEaAbqNTqFEZTJUlCjYnfRt1aVimJK1kWqL4K5lYq6sq4ZzgIiwMyj4qsAQRpv1SbK9kaq4OjQQFnZuRp1IugluUc+aoYYZRA5pPDVbjNJA2TtTFt2sgd9hujjLEOFufJM08UGg5YsomJrbBN4ICJNyRA6JTpRVWWqONEDmsOxAi/glcLhajwG02lxNrJ7j1GhQYxoJNf8A9wDRthIg7zf2pqbVmduCkortmGPbkcS7tWgc73vtASeKJt/CRr1GoSIxUz7Em/EE72J0SGiMafY+AHEW7Ok81Wwohqm4ZzQ25HuRDxEAiNPcpuXJ0DJK1QLF4gzEWKxiMQGNsZmyXxOIkyElXqi26dLZ0etmXPJ03Kb4dTPpGW+u2/8AcEm0xfnoqmBpS6m/O2z2SN7uGnNV8k8s6iQeGcVqYbE+mpGHNc7uIJILT0K7pvnDpfR6dJuEj0RaWD0hytcwy0z6xvzN7yueGp7z8UzRWpya6PIcYTpyRIx2LqV6jqtQ5nvMk/IDYBfU8KSukpKng9FGSL/ErSOWw/BC6M0ATEqlQwtCj63aOhHwK6avo7uCmO9ZGMCcsrkKU+LV6gyUWZQRBPdoVVwHky0/tMVV6kE/JW+FaDuSPlFoe75Jo90iV3pAMf5UYTDDLQYHO0m3/S6XD8bNTAtxLLGJc3uMEL8x/XuK/Q+Cfu5393xV4Vsn6nGopUWMbizUwhq0zq3N+IX49jcVRNYVHkGdV+vcP/8AD/s+S/HOJ6+JRyRTIYpOLdG+J+WWVuSlYDSFzNbGPquzPJM81WYqbP8ATZ3u+Sk40tG7Ck3bRzcWQalPkurYvHKKR6DmmujkmvXziCF0r9VkqnEj8Q5B77oVR0rq6mqy5WSMUpt2jlWAblDqVQuschVNEUiMpa0a80T/APN8Nf8A+X7morHnT/etSCQ4Np6a2YCCEXzZ/vKh3VPunqj5xP3jU/lZ9kJpLRPDL57J1Pzg0i2cVTqvrBgpl9Gu+kKjW5oD2tIE9o36rmPKbyrfiyzstp0aTQylSboxoAHiYAunqup/W6y3fuQW1spqMriqOcGLlGbieSsNR2JXErjzyIAqko2GBnYdSr4TDPVHefkpyRqxz2Q6b5mPFFpuNvmrmH9bwRnKEo7NsctkOm6UdlIlsAXnVV6PrJ2h9bu+SXiO81eCE8FoGYjTl7l0fB6WFo5HYl2dr2ZwGEEXtDhYggyg4v1R3lZpfgjFVsnkm5xrr8ErGYwMcXU3OAk5b3Am2m8JE1cziXOubkkq1W1CxV0Pcu4jLJxWkc1XxYBjNbor3BuDZwKmJy06JZ6TNUfBLJF2Nbck3EHmkn6p3iGlL+m35qyxpGPJ6mctLQnWa2tWquoS2iHSxpJJDRAEzfr4rbWCw5Kxwb1T3fNMHUrNkWzRDM0qOXxThJM6JUEEarpMR9ZCfomjHRR5jnqTp67Kjwzs1Kd/rtH/AOgqeE08U1h/9Vn84+IT8dmfJlt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185" name="AutoShape 10" descr="data:image/jpeg;base64,/9j/4AAQSkZJRgABAQAAAQABAAD/2wCEAAkGBxQTEhUUExQWFhUVGBwYGRgYGBgeGxsZFxcXFxcYHBgYHCggHBolHBQXITEhJSkrLi4uGB8zODMsNygtLisBCgoKDg0OGxAQGywlICYsLCwsLCwsLCwsLCwsLCwsLCwsLCwsLCwsLCwsLCwsLCwsLCwsLCwsLCwsLCwsLCwsLP/AABEIAIkBcAMBIgACEQEDEQH/xAAbAAADAQEBAQEAAAAAAAAAAAADBAUCBgEAB//EAEQQAAEDAgQDAwgHBgYBBQAAAAEAAhEDIQQSMUEFUWEicYEGBxMykaGxwRRCsrPR4fAjNVJyc4IkJTNig/E0FUNTkqL/xAAaAQADAQEBAQAAAAAAAAAAAAABAgMEAAUG/8QAKxEAAgICAgECBgICAwAAAAAAAAECEQMhEjFBBMETIlFhcYEygvDxJDNS/9oADAMBAAIRAxEAPwDnsbRlz5jU/EpBo5ro6uBDi4hwLsxBBIFp1EnXW34qbWwJHOL62WK6Po0kyZvZEyF0Dc9LojaVyvchNtSUOQyijVBogAiDz/W6LRpTJm46awssdIv71ui4A6x+vglbKxCAtLhqGjpdOUWTqNdPxCxUY0tBkTp1H4hP0ajHPAeWiBAcPVNt+SS9aHbNjAk3FwBdDyR+rotRuV0agbg6pig1ontgd+nv3S3Z112AwT2tdnLMw0cD1+aNTe0uMCAbgH4LdN8eruCHDUHlZJNc7T6sz3dUs1Y8d7K1JkOFiJvbdCFYscXCRexFvaELD4skRMhu3x7k5h6Ac25HTn3LPtHPX8jyrUD4JABA1A1QTTvqO9EfTj8fxXuHyyWuIE6E6TyXJndLQ7wzFsaXMqNMETm3EdOSaoYww4UjLTqI96kVGkAhwJ/hM6fks4au1rQ4VCx+hHMf9bKsZEZYk9/6Kn00PdJaGnSwTQw5qsLOz2bjmpWGxLC0kkEg2j3JxzTkzAhw6G6LbTsnOFdaJ30QkuaTlI56H80OjiDSGu8R0O6rcNLXOl57JEE+OhUvjVIB7gyCOhlHxaLRlylwZb8kHf4lhBBDp8Ow4qT5ft/x1T+Vnh2Qt+Rlc/TqLcsWfMaGKb7rzy7p5sfUB9UNYTGsZAtCV4v37GSXy+r/AK+5ztCrfZ8Hxgbz+K9q4hwcXtjwGiUpEaxafamaDoDiTDf1aUpparYPiGIe+C8yTeRqlK7A2DOqK2hnlwAZHsPhsgvwZ1KslQjdaQ7w7GAOBdcDUcwbEHvCK9haYBBbz6bH2KXljS8KrSxAcxoOrN+bSZ9oM+1U7IyjTsxVAGmqPRBIkXLfZdL1agj4LNHEubaYEiR8CguxX1o+9IC7v1CVrUMp6bJyt6wfa5mRse5eNIqHKTEmJOgnryXSjYYz4k9zyNPHuWHsEarNdhBI5H9eC+p095SlrXaAFqz6NMFwC8e6y7snKVCbwhPOyJiH8kqmiicpWelqwtkysKlEpMw9YC8qvSzq0J0ZpzSYWot8NP7el/UZ9tqXFWU1wun+3pf1GfbCKIN8ujpPpRL3SfrH4lMUa8tcDe1uimF7Q50/xH4lEp1PYsctHuRqSCFvL1tfBBp3RXU5gzI5L6wOhIFzt332UrL8TQaSIGw9ywwHbU2hHLA5odmvMRv/ANLyiy+uWN+SCejqPBUJs4mwt8giMcI01Xhpkz8Vtp3kBw2jX5LnVDUN4Bu2lpiU25zS0zM6AgqfTq55IsRe2nWFtjyNpvr+SmnT2HiN8OZBOd0AjUpzD45rWuY5gqRYOHzQKYkH4QvHgt9UQHWcu5gasLhqrmAloAkzMXG0dy3hsSM3b3O34L6g15bYggGANDf4rw0ZzBzTLdxt1PuSv5htbHHOO3NMVMlQABuUjXr1ClUcUQ6HyY16jnPzT7SZie5RlGhXEaoXGVyT4pw2wIHs5JhuIy3cJjloQjU8bJGb1dB3IRSJpyi7RzDw6lvLTr4aSNiqNHEh7c5c0E6bSRb2p7iHDmP9WTI0Gqks4fDCLDqQb3+PerQpl+amr8lbD4iLOtPNFxmDsHix+IUXEPqQMxzBoi8THeNVRwdSo9gbfLBgHYbwlcKeiTjXzJ/ke8kSPp1MNNu1925I+cOmHY2o1syWszHYDKFT8lKGXGUz/N925SPOKxxx1XKT6rJ5eoFtxPli/fsY8j/5ar/z7nMaOyAyB89U3iaALWgEAg6D4lCwZaJE+xFpuPau0R7e5ckl2aZSfg+L2k6Ed+lkU2MC7NRPz6oP0oRcSOfJDndpkclVNPoi0e16f8OvLpy70pQxBB+R+CO4gmdIQqxB115hGtg5fUYqHraZB3hLPfIkrdOkXdkAuP1YvJ3Ft9470ziuF1aUGrSe2f4gQDyuuYl+AfpSOy8ESLWjVAuDpt+vBGq539pxJyiPAL4VAW5d+aZMDVAXUwRzI069EFzzpomsvPXn81658tDYbabxczz5oSSsKZKfTW2tRX0zK23DHdLdFeKaEKtHol/Q3V5lDnol69EJlKhJQJZockMUuafeIMoFUbp7JOPgnYiikKmHVs3EIFSmExnyYFImsbATnDXftqX9Rn22rx9JF4ZR/bUv6jPthGyDxyWkUPQdt3Vx011KrUMK0t3A+angxVJ2Dj8Sq+HxOYZRoG/FZJNds9OPKLpCJOX9aILTKPi6rZMiASbcuiKGBrGvt2wSPAwVLj5NUcqemLMHaE79Y96ZpUwZzEm1o9yA1wc61gdvFN02jl1SSKoHlygtDRPPl3obqZzAO25b+ITzmS0wbaweiUxFclwmAbCQI8UFYw1hntaAMkm9515LdIknKBM7JTDmJzCZ0PVO/Q3/AFYkDNIO3NSn2MnSCYfGFhLDoJ2Eztr8FQwlVlSW3DjoNj+ahNpvJvcn3pnD03QS0ERAkjTpyQtIEolOkwSc5ygGATp4r2pTGggydjqlsPUmz7x+vEL2vQLQcmhv+uiFoFOzVZgAGVxBIII5A7LODxwZLX5izY7jx5LH03MQXCPntK1UaDeRfUadxT2GtbKOErGo0kCYFxvHMdE39GLabXzLT7R3qGMS6C5sAA5YBMg6kiNjOmiNSxrg0guJb3pHCPRNwb6KdOqZBByuF29UtWcZzfxawhMBLQZlt4PLp0WKWNh0WhwIMi3RCHyugqHlFbifDcrc05mm07+K52tWeCILiwGDOglOGi8gkOMCJGYx70hiCHAgGCqc9/Y6EGlt2zuPJJ+TEMpvElwJY7+wkj2LnfOPXP02oxu7WZjyGQL3yDc4Y6g0vcSM4LTNopv06JXznf8AnVOrac//AFC24q+H+zzJqvVf19yTgqrALkQPelmgudAIEnb4JWpShwi8C/emmUDOkboSZrSrZ5jHNpnKXExqBolG4wB0tFt53TuLwMjrr+ikHBrWidTv8Vyf0OfQ46qH3Hv6rLqTjrqlcG8F7gJIt+aqCiTp7UznQFjUloNwmo+i8VKboc2DffYiN12HEfLMVMM6nUo5szSJJ9V2g28QVy9Rha1k3nUjZ3UIzX5XhzoLXa8u4jkjGZLJgjLbRMcbd4SxF1VxuGZOZhhk8/VnQX9yFRwzTcFxm0hpsg3RVR5IxlDvVEbGTbZfU6Ia6TeCqWFDWEEweht8V7WNMl2ZhBmREDwjRdysHCiO+Mx6r0EL6s0Se+L+0IbHRYpWUUQ2cC6A9szdePfKG965M6gdVgjqlzRtdFc6V5TPNOpE5QYoaSxUYEarK8ZRGszt1745JrFcKFXL3hzf21L+oz7QTFGkCYd+imaDQKlFuWHekZLp17QRRKcBfF2e4/7j8SqHCnxmOwAPvAhJY8S833PxWnvuGtJiIPVZ5rkqNMHTM8XMvlqB6N5iCdLzz6dE2WgLzMFybSoPwIt2xdtJ7dkzRxset7CVttcRzQcQ0O+qh32O4cf4spNx4AAnW9jKwGWFQ3Elo5F0XjnAUdlCNnHomavGnFzJYGimIY3KMo1mxsZndcsf0E+M4/yVFnDhzgYAIG0acuq1hK2V3aDmjmFIwmOGaZg8tvZp4Ktw/Eh7wwGSTpzG4WecGn0aVOLQxVxDcxYztAXsPb1X1DEt0Ly32kTtZCr4cB27T3xblZBqAtEH1dBNwL+4qSSH8FCiQ9ztBHW9uSfZSc3snKW6gt/FR24drhmzGm4NnNftHeCl6NR7bh8jcTce+RKdQXgV2yzWwertIEAX57BLVaZZeL/q46JnDcRAYRUk1M15vbv5L54D5uZAgDW/LuRcWCMvqT69Igl4AadCPge5bLs1h2Gu1nSR1hfMMNgtF5v05XWMzm2zdmLdfzR0Mw+ExgADCAI+sNfEDVaNZr4bo6fW2PI9Ckn0pEg7T+uqLh6jXAwII1v016JWvqBNIqtaLtcZtqPd4KXUpnMGxc6d6wK7mmdeZ3/NPNxFKpSJLg2ozS8HpCVLZzdD3kZULuJUcx7QDwbaxSfr1Q/OTRJxtQx2crJPLshE8hQDj6DiO12+1/xv3THl3V/xtVp9VzWh3MSwQR05r0MP/X+zyfUfL6r+vucLSsS0aWE+M6qrh6JmdSpXEKDmHpqOSawfEA3su8HcuYKVo0KdozxCs6SfCFJrvMybqi+n6QkzYTp00SlajbkPimWgSd6R9wdklx7l1OHYIB6KJwSkL9dF0tAOyhtoGltPFTk7ZeCqKQfCcPfWcxrBfadOsnxTXEcHDH0XsaHsdZ4J9Q84tG8nSSquAxAw2Wo2CS0zte066bexc7xCvZzgbmxvqDqDz5p1SMylLJL7Lr8kzANaCHESNCJsRqq9VgYJb2mH3d6RpNHor6i4TGArhrg1ztTry2NuSWzTJeUeAZiJ0NrrOJ4eWguGnUmP13JrEUBOZhG8AG3hyUfiPEnkin2gfrZrW2I6IUHlfRNr13OJJi5j2b2XopEm2qLh8FmdYqzTwbWt1iPaei5lFSJtPAGNit1OFHLa58VZJaNGmORQcViSAus6230Qn8NaNzb2figNwknX3KzTYXA2udOqp4HC0WgtqTmkQ8CwEnNbeyKtgyOMFbRytXA8gp72RY2X6PXx+HpPzU6Yc3JlioAST/FBkAyFxflLjXYl+aBI3AAsLCwCo3XbIRm59R1/ngmFgyyU7gqMvpAiRnYQeXaCWp4UxDptz6qpwwjPTHJ7ftBdzOePVsk4+llqvOxcfiUCiZuqGIqB5fpMn4lS2GDHJRi21srxipJodygi6H6IL5tWyPQYXAgCx3/BdTKNoXDIWxWhUm4NoFzKWe1nJLYy30DY6dkHFU2kaJkYcHQJWtSIN9Fyew5I2tok1mZdFmniSCCCQRyVKthB4JOpgL2WmM4tbPMyYcidwG6fEKjMriZzdoTfSefwTbuMOqOLn3JM/qFDq0XDwQvSlB4oyAvUTxvZ2LOKAiDYd515xstYiiWQRoTeefJcrRxJieX6CqM4u9zQ0uzNHPr11KzvBx2jVD1SkX8RVpPADZa4WPLvlDfVc0teHQ8iflokKVUAAtnMNSNB3ddbLz0nNwtpYwY+CStlOSG2Yg3DmkmZPTnZbxDw5ouDOvMEfNKYnGOBD2udpckRtce9EbSIjKZaTsZuRp3ouIymFwhBbkLe1rmnUd3MIGJptkbczGn5L4vETEnluCOS+o4lsnN2hz5eCDXk5NH1LEgNgm8m3zlDxbgYsB3L2s0EuAjnHTolS8iAbt08F1Juw20dZ5vgRxCiCZjP909G84NUf+oVINw1hI5jINFM82x/zKgP6n3T1vzo0njiL3tGrWAd4YN1sxKofs8v1Dv1P9fcWaGvGU6HTopGLweUls9k6TsRst4bHEwMpkbbdU4cQx8jSRefd4ov7BimmIU6MDsGx267hZIv2p+UowZ6M9DoiYinLZ2OnXn4hTNFn3C6pbOl/lyXT4Gu3K7NOloO/Vct6DKLGFmtiiAGuJLQSY0uY5a6aJeOx27VF7GcXa5waAYm5Fz+ED5qe6q8BwaXBrxBE6wZC+oEAZnC8ezosYjETYac0LHUVVGWV6oMZs45bX1vzWqnEMpE65hp4fJBxeJcwhsQYm+wO6UsfzR/Iy+iOw9IQZbG2nXovajmvkPaLXg79QphswOLrxMA7eCwMTABcYLdJm6HI5Y2UaeDDDIkA7ajw3Tjcpa4mCdGjnzvaDvupruJh1P0mu0ciOq1RqlwDsrg13P9XXWHi2tjmLqHK0U6ZDh9aZnwU1xMjMCOhTlNxGhPIhaDwTc+0mPyXaZy+URqmo0w2B3a+1KurTmzFxI5fMp9z5slfQTImx15FdYyS8idSoXNL2ugcjc+1ThVdKsHCAdyyMJNxpohY1CIrvMnXmi4BrvS0ztnb9oKmcOGtPvWcHTmown+Nun8wRvYjWmcXVxpY+paSS4C+hza9UHD5pLidUWq0Go/o4/ErXrGNgtDo8qCk6bf4GsJTL9dFSptI3Q8Ozsi/gmqg7IN5i/tPyCyyds9TFGlsFUfrJQqVzbRZa30jhy6KnSYGgDRK9Fo22eAWQsQAQjl4KE5vKUhUk1mHY25IowlplFfTkwmmUoHd15p3JkljVsi1p0Km4gBX8cwONv1CQrYAnkVfHNIw+pwyktIlvdI5QLfNfMqkItTDEbFAcxaE0zy5RlFlLCcSytc3K05ohx1bE3Ht3TVLGzvf3fkoAKIytCSWJMpj9RXZ0jKpJEjeYI7MCZ/QS9R0XBAm8A6JGhjLQSI5HbeyYLhFlHhTNsZqS0Nmu1wE2Ok/OV64OaQZibT7rpRznBuWbG9u5ar13OAJiDb2IcRub8lJ+HcACAOzuN+9Za3O0E6Ax3c0lSx7g0taZHXVYwmNLTB9V2qHBlPinV+bunHE6A1/wBT7p6b86LnHGvbPZhhjqGi/RLebsg8SoEaftPunofnPxhZxOq0+rkpnu7A0WjF/A831Dv1Fr6e5GpOJu4AmwnfkNE5SoC9vHfuUwVZOYJvD1STf2rpFU2YqPLTB0ndYxBMS0TeY/JVqlEOaCRcfDokH0onL7NwptFoSTAMrbObBQ2DO6dhpa080TE4mWifWOq1hnzvEBK3WjQthGUy5wbIEnU6LOKf6MQCHOmBHxX3pwDJIke0kJXOXuk69NgkX3Hd9BKVAk3kk+1NU8Lt7+SYwzMoElbxD/qgXcPcg3ZaEaGaeFaXtY1riBGZ20AD3zO684phiMwEERHz+SoUK2SkADpqep2S8ekBk+qbde9Tbt6Fi2nfgQ4PQeaZEQJkT1j8FWbiOyWXnSeSYGGiG6SLrdTCDax6J6YrnFiTqUO3IOq3kA29iLUpRC9mRflZEDdijxc9Vl7BACO5wtz/ABR+FsY6oQ8hrMhNzExFgeZuuW2Fy4x5PwKRLY2GqziKfozDrdnMB3iR7ViviMshvqnQHUX+Kn1aniUpSMX+j4vzCT7EfA1P2lMc3t+0FPrucBobpzAj9rTj6rm/EIoM+jm6jRnd/MfiV7TZB0X2JZD3H/cfiV9Tq26qrMcGkNNrAGUTE4s5YASBqcgmCzsdUjSQ/K9IewDExValsG/bknyJCnI0wdCV0OrjSLBMVaSRrUfajEebbWhmD2STrv8AJZqViSWwCSZzTdLFjiIJXow55o6JLkMtpZddV6Gg9PFLmjzJR6HDC/QGOaGjpTaWxSuGzEhLV8O1w271bHDKbNTmdyTHDPJ01HeqYKeLroyZM0JL5jiq+BI0MpB4I1C7fyt4CMNUAa6WuE9x3C5yrSnW60wyfU8/J6eM1ygTGvTFOuVirgyLhLZiNVXUjLc8b2WsLiQTDrz+it12QJBspFOqqlIhw5KMo8XZuw5viLj5PaZXtjZBeCFj0iHG9lPicdM7TzY/vKh/yfcvQ/O0QeJ1Abdmnf8AsCx5q6k8Tw//ACfcvX3nb/elX+Sn9gKsVUTJlkpZ7X09yBh9Bf8A6VOi8D8VHwqbZVix2UmzXCJWFYtjNOU31WazrSh06pcQY+C9xFQR3IWMtC1V7XXjtjSdCgenAhCe5KPN7IcbLc+PRQpEyS6507vzTuGYNAJJ3SmHpSNuXVUWty9OalJmmCDCnALifVStHGAuJjSPG5KSxlZxKd4Pw6e07/pCtDOeyoxrnxPq8vxVKhRIdlI8RyXlB4FgLadwTeHDSYBiAlSJSmxyk2TJ1C3WYdV9SGh33WqtcKngy27EqlMalLzGvgm67xFtlPq1YMxMbJG9miFsffgmGj6R1QZi6GsAvbUmNFIdjO00Ob2WGDFjEyRPOF4/E2JFpWsLRzdrnqjZSMHFPk79h3gdagzEekewvpw4hpuQdW9/JJswoLnvcAC8l0bNBMwOiJAa3S4MJavVL9RYckjlaoRR+ZtN/QQ4iYcANFvDENqUx/vb9oIGOIJEbL3DtmpSMz22/aCMCsujn67iXuH+4/FPHyZxjW+kOGrZImch05810nmrwFOrxB5eATSa57Qf4s2WfAErtOEcYDuIOfNTLXc+gAW1AwCiAaZa4jIS4ivoby3kt0cdo8LP6twkkkfkVAhEqi0hXfONgWUsfUFMABwa8gaBzhf8fFc/WrkzbXkskoVI9THlUoKR9QxJbbdUGYnqoTwSiMpu5ouCCs2y03GArbao3S/DuA1qvqgxME966TCeSlOmAcRVG9p3CXggy9TGKOdzl5hoJPIBVsF5P1akEjKOqu4fiVCn2cNRzu5x7e4pvD8Kxte7oa07JliM0/WtLWvyRDg6FH1iHu5aoRxE7ZQu34V5EMZ2qpk6r878t8QG4h1OnYNOyZ42iEM3xZcbKfk9QpVsQ2lNzf2L9V4bwunRbDQvxfyM4TXdiGVG9mDOYr9J4x5V06LMrnzUG46K2Lilfky+ri+XFOyF538FTDGVLB5MEc+R71+RVHrofLDyiqYx4J9Vui5kMXOm7NGBThj4hGVF6+i12oCyKa9LEuvBo21UlYlXwzWkkEwEShVjRFLUpVpEXCqt6ZjlF43yih6q/ZK1giUa7nkBxuLDNAGpOveUKu+UEqdBnkUo2dV5pXf5rhx/U+5qJrzuW4nVt9Snf+wKf5oz/m2G/wCX7mouj8usKyrxwU3+q80WnuLRKo9Iy4nc/wBHK8N4BiqzPSUcPVe3+JrTBjkd0GpLXOZUaabhq1wIIPUFfsPHcF/iarKeGdVbTwtPIGVRT9H2q0EDML2GnJc35zaDH4HBYkODqr2MaXlsOqNNPNmI2MiekpJY1RbF6tuVUcvg67SwD6w10SuPxLZIDhEaAbqNTqFEZTJUlCjYnfRt1aVimJK1kWqL4K5lYq6sq4ZzgIiwMyj4qsAQRpv1SbK9kaq4OjQQFnZuRp1IugluUc+aoYYZRA5pPDVbjNJA2TtTFt2sgd9hujjLEOFufJM08UGg5YsomJrbBN4ICJNyRA6JTpRVWWqONEDmsOxAi/glcLhajwG02lxNrJ7j1GhQYxoJNf8A9wDRthIg7zf2pqbVmduCkortmGPbkcS7tWgc73vtASeKJt/CRr1GoSIxUz7Em/EE72J0SGiMafY+AHEW7Ok81Wwohqm4ZzQ25HuRDxEAiNPcpuXJ0DJK1QLF4gzEWKxiMQGNsZmyXxOIkyElXqi26dLZ0etmXPJ03Kb4dTPpGW+u2/8AcEm0xfnoqmBpS6m/O2z2SN7uGnNV8k8s6iQeGcVqYbE+mpGHNc7uIJILT0K7pvnDpfR6dJuEj0RaWD0hytcwy0z6xvzN7yueGp7z8UzRWpya6PIcYTpyRIx2LqV6jqtQ5nvMk/IDYBfU8KSukpKng9FGSL/ErSOWw/BC6M0ATEqlQwtCj63aOhHwK6avo7uCmO9ZGMCcsrkKU+LV6gyUWZQRBPdoVVwHky0/tMVV6kE/JW+FaDuSPlFoe75Jo90iV3pAMf5UYTDDLQYHO0m3/S6XD8bNTAtxLLGJc3uMEL8x/XuK/Q+Cfu5393xV4Vsn6nGopUWMbizUwhq0zq3N+IX49jcVRNYVHkGdV+vcP/8AD/s+S/HOJ6+JRyRTIYpOLdG+J+WWVuSlYDSFzNbGPquzPJM81WYqbP8ATZ3u+Sk40tG7Ck3bRzcWQalPkurYvHKKR6DmmujkmvXziCF0r9VkqnEj8Q5B77oVR0rq6mqy5WSMUpt2jlWAblDqVQuschVNEUiMpa0a80T/APN8Nf8A+X7morHnT/etSCQ4Np6a2YCCEXzZ/vKh3VPunqj5xP3jU/lZ9kJpLRPDL57J1Pzg0i2cVTqvrBgpl9Gu+kKjW5oD2tIE9o36rmPKbyrfiyzstp0aTQylSboxoAHiYAunqup/W6y3fuQW1spqMriqOcGLlGbieSsNR2JXErjzyIAqko2GBnYdSr4TDPVHefkpyRqxz2Q6b5mPFFpuNvmrmH9bwRnKEo7NsctkOm6UdlIlsAXnVV6PrJ2h9bu+SXiO81eCE8FoGYjTl7l0fB6WFo5HYl2dr2ZwGEEXtDhYggyg4v1R3lZpfgjFVsnkm5xrr8ErGYwMcXU3OAk5b3Am2m8JE1cziXOubkkq1W1CxV0Pcu4jLJxWkc1XxYBjNbor3BuDZwKmJy06JZ6TNUfBLJF2Nbck3EHmkn6p3iGlL+m35qyxpGPJ6mctLQnWa2tWquoS2iHSxpJJDRAEzfr4rbWCw5Kxwb1T3fNMHUrNkWzRDM0qOXxThJM6JUEEarpMR9ZCfomjHRR5jnqTp67Kjwzs1Kd/rtH/AOgqeE08U1h/9Vn84+IT8dmfJlt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5728"/>
            <a:ext cx="4821240" cy="143671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4000" b="1" dirty="0" smtClean="0"/>
              <a:t>Tumeurs du </a:t>
            </a:r>
            <a:r>
              <a:rPr lang="fr-FR" sz="4000" b="1" dirty="0"/>
              <a:t>p</a:t>
            </a:r>
            <a:r>
              <a:rPr lang="fr-FR" sz="4000" b="1" dirty="0" smtClean="0"/>
              <a:t>éritoine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smtClean="0">
                <a:solidFill>
                  <a:schemeClr val="tx2"/>
                </a:solidFill>
                <a:latin typeface="Arial" charset="0"/>
              </a:rPr>
              <a:t>Primitives</a:t>
            </a:r>
            <a:r>
              <a:rPr lang="fr-FR" sz="3600" b="1" dirty="0" smtClean="0">
                <a:latin typeface="Arial" charset="0"/>
              </a:rPr>
              <a:t>:</a:t>
            </a:r>
            <a:r>
              <a:rPr lang="fr-FR" sz="3400" b="1" dirty="0" smtClean="0">
                <a:latin typeface="Arial" charset="0"/>
              </a:rPr>
              <a:t> </a:t>
            </a:r>
            <a:r>
              <a:rPr lang="fr-FR" sz="3400" dirty="0">
                <a:latin typeface="Arial" charset="0"/>
              </a:rPr>
              <a:t>M</a:t>
            </a:r>
            <a:r>
              <a:rPr lang="fr-FR" sz="3400" dirty="0" smtClean="0">
                <a:latin typeface="Arial" charset="0"/>
              </a:rPr>
              <a:t>ésothéliome primitif du péritoine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3400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3400" dirty="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3600" b="1" dirty="0" smtClean="0">
                <a:solidFill>
                  <a:schemeClr val="tx2"/>
                </a:solidFill>
                <a:latin typeface="Arial" charset="0"/>
              </a:rPr>
              <a:t>Secondaires</a:t>
            </a:r>
            <a:r>
              <a:rPr lang="fr-FR" sz="3600" b="1" dirty="0" smtClean="0">
                <a:latin typeface="Arial" charset="0"/>
              </a:rPr>
              <a:t>:</a:t>
            </a:r>
            <a:r>
              <a:rPr lang="fr-FR" sz="3400" b="1" dirty="0" smtClean="0">
                <a:latin typeface="Arial" charset="0"/>
              </a:rPr>
              <a:t> </a:t>
            </a:r>
            <a:r>
              <a:rPr lang="fr-FR" sz="3400" dirty="0">
                <a:latin typeface="Arial" charset="0"/>
              </a:rPr>
              <a:t>C</a:t>
            </a:r>
            <a:r>
              <a:rPr lang="fr-FR" sz="3400" dirty="0" smtClean="0">
                <a:latin typeface="Arial" charset="0"/>
              </a:rPr>
              <a:t>arcinose péritonéale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kumimoji="1" lang="fr-FR" sz="2400" b="1" i="1" u="sng" dirty="0">
              <a:solidFill>
                <a:schemeClr val="tx2"/>
              </a:solidFill>
              <a:effectLst>
                <a:outerShdw blurRad="38100" dist="38100" dir="2700000" algn="tl">
                  <a:srgbClr val="AF273E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400" dirty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Cause la plus fréquente d’ascite d’origine péritonéale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Cancer primitif : digestif, ovarien.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02 cas de figures: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Kc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primitif connu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Carcinose révélatrice de la tumeur primitive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Clinique</a:t>
            </a: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Ascite, douleurs abdominales, , nausées, VMS,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      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  -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syndrome occlusif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     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   -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AEG.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Ascite </a:t>
            </a:r>
            <a:r>
              <a:rPr kumimoji="1" lang="fr-FR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intarissable</a:t>
            </a: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 reconstitue rapidement 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0025" cy="14620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b="1" dirty="0" smtClean="0">
                <a:latin typeface="Arial" charset="0"/>
              </a:rPr>
              <a:t/>
            </a:r>
            <a:br>
              <a:rPr lang="fr-FR" b="1" dirty="0" smtClean="0">
                <a:latin typeface="Arial" charset="0"/>
              </a:rPr>
            </a:br>
            <a:r>
              <a:rPr lang="fr-FR" b="1" dirty="0" smtClean="0">
                <a:latin typeface="Arial" charset="0"/>
              </a:rPr>
              <a:t>Carcinose péritonéale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229600" cy="4411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Ponction</a:t>
            </a:r>
            <a:r>
              <a:rPr kumimoji="1" lang="fr-F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:</a:t>
            </a:r>
            <a:r>
              <a:rPr kumimoji="1" lang="fr-F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liquide exsudatif,  Cellules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cancéreuses parfois retrouvées.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kumimoji="1" lang="fr-FR" b="1" dirty="0" smtClean="0">
              <a:solidFill>
                <a:schemeClr val="tx2"/>
              </a:solidFill>
              <a:effectLst>
                <a:outerShdw blurRad="38100" dist="38100" dir="2700000" algn="tl">
                  <a:srgbClr val="AF273E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Diagnostic facile</a:t>
            </a:r>
            <a:r>
              <a:rPr kumimoji="1" lang="fr-FR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kumimoji="1" lang="fr-F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si: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1" lang="fr-FR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Kc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déjà connu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Cellules tumorales dans le liquide d’ascite</a:t>
            </a:r>
            <a:endParaRPr kumimoji="1" lang="fr-FR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Diagnostic </a:t>
            </a:r>
            <a:r>
              <a:rPr kumimoji="1"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difficile</a:t>
            </a:r>
            <a:r>
              <a:rPr kumimoji="1" lang="fr-F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: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 laparoscopie avec  biopsies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TRT</a:t>
            </a:r>
            <a:r>
              <a:rPr kumimoji="1" lang="fr-F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 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*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ymptomatique: ponctions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* Chimio thérapie, chimio hyperthermie locale 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dirty="0" smtClean="0">
              <a:latin typeface="Arial" charset="0"/>
            </a:endParaRP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0025" cy="14620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b="1" smtClean="0"/>
              <a:t/>
            </a:r>
            <a:br>
              <a:rPr lang="fr-FR" sz="4000" b="1" smtClean="0"/>
            </a:br>
            <a:r>
              <a:rPr lang="fr-FR" sz="4000" b="1" smtClean="0"/>
              <a:t>Carcinose péritonéale </a:t>
            </a:r>
            <a:br>
              <a:rPr lang="fr-FR" sz="4000" b="1" smtClean="0"/>
            </a:br>
            <a:endParaRPr lang="fr-FR" sz="4000" b="1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kumimoji="1" lang="fr-FR" sz="20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Définition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Tumeur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développée au dépend des éléments épithéliaux et mésenchymateux du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Mésothéliome</a:t>
            </a:r>
            <a:endParaRPr kumimoji="1" lang="fr-FR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Associé à un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mésothéliome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pleural 50% des cas.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Clinique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Ascite récidivante ; Masses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abdominales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ou pelviennes 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Ponction d’ascite</a:t>
            </a:r>
            <a:r>
              <a:rPr kumimoji="1"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liquide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citrin; Exsudatif </a:t>
            </a:r>
            <a:endParaRPr kumimoji="1" lang="fr-FR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Présence de cellule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mésothéliales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malignes</a:t>
            </a:r>
          </a:p>
          <a:p>
            <a:pPr lvl="2">
              <a:lnSpc>
                <a:spcPct val="4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LDH ascite &gt;1 LDH sang ; Acide hyaluronique.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kumimoji="1"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Laparoscopie</a:t>
            </a:r>
            <a:r>
              <a:rPr kumimoji="1" lang="fr-F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nodules et plaques disséminées sur les surfaces péritonéales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TRT: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chimiothérapie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4620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kumimoji="1" lang="fr-FR" sz="4000" b="1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Mésothéliome </a:t>
            </a:r>
            <a:r>
              <a:rPr kumimoji="1" lang="fr-FR" sz="4000" b="1" dirty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p</a:t>
            </a:r>
            <a:r>
              <a:rPr kumimoji="1" lang="fr-FR" sz="4000" b="1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rimitif Du péritoine</a:t>
            </a:r>
            <a:endParaRPr kumimoji="1" lang="fr-FR" sz="4000" b="1" i="1" dirty="0" smtClean="0">
              <a:effectLst>
                <a:outerShdw blurRad="38100" dist="38100" dir="2700000" algn="tl">
                  <a:srgbClr val="AF273E"/>
                </a:outerShdw>
              </a:effectLst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agast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700" y="206375"/>
            <a:ext cx="4106863" cy="3041650"/>
          </a:xfrm>
          <a:ln w="38100" cap="rnd" cmpd="dbl">
            <a:solidFill>
              <a:srgbClr val="000000"/>
            </a:solidFill>
            <a:prstDash val="sysDot"/>
          </a:ln>
        </p:spPr>
      </p:pic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3940175" cy="3479800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53252" name="Picture 6" descr="caga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79788"/>
            <a:ext cx="4105275" cy="3030537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Année 2012-2013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AB485-CE70-4FBF-A56E-5D8F80304E90}" type="slidenum">
              <a:rPr lang="fr-FR" smtClean="0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CAT  devant une Ascite devant une Ascite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9144000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Causes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: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pancréatites chroniques,( la rupture d’un faux kyste du pancréas ou d’un canal excréteur )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Clinique</a:t>
            </a: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Évoquée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devant: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Douleurs pancréatiques, diarrhée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Amaigrissement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Diabète, steatorrhée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Ponction</a:t>
            </a: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d’ascite </a:t>
            </a: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Liquide exsudatif, riche en protides </a:t>
            </a:r>
            <a:endParaRPr kumimoji="1" lang="fr-FR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                                    et </a:t>
            </a:r>
            <a:r>
              <a:rPr kumimoji="1" lang="fr-F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amylase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Echographie – TDM</a:t>
            </a:r>
            <a:r>
              <a:rPr kumimoji="1"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04250" cy="1462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kumimoji="1" lang="fr-FR" sz="4000" b="1" dirty="0" smtClean="0"/>
              <a:t/>
            </a:r>
            <a:br>
              <a:rPr kumimoji="1" lang="fr-FR" sz="4000" b="1" dirty="0" smtClean="0"/>
            </a:br>
            <a:r>
              <a:rPr kumimoji="1" lang="fr-FR" sz="4000" b="1" dirty="0" smtClean="0"/>
              <a:t> </a:t>
            </a:r>
            <a:r>
              <a:rPr kumimoji="1" lang="fr-FR" b="1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Ascite d’origine </a:t>
            </a:r>
            <a:r>
              <a:rPr kumimoji="1" lang="fr-FR" b="1" dirty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p</a:t>
            </a:r>
            <a:r>
              <a:rPr kumimoji="1" lang="fr-FR" b="1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ancréatique</a:t>
            </a:r>
            <a:r>
              <a:rPr kumimoji="1" lang="fr-FR" b="1" dirty="0" smtClean="0">
                <a:latin typeface="Arial" charset="0"/>
              </a:rPr>
              <a:t/>
            </a:r>
            <a:br>
              <a:rPr kumimoji="1" lang="fr-FR" b="1" dirty="0" smtClean="0">
                <a:latin typeface="Arial" charset="0"/>
              </a:rPr>
            </a:br>
            <a:endParaRPr kumimoji="1" lang="fr-FR" b="1" dirty="0" smtClean="0"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543800" cy="1295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kumimoji="1" lang="fr-FR" b="1" dirty="0" smtClean="0">
                <a:latin typeface="Arial" charset="0"/>
              </a:rPr>
              <a:t>Ascite myxœdémateuse:</a:t>
            </a:r>
            <a:r>
              <a:rPr kumimoji="1" lang="fr-FR" b="1" i="1" u="sng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/>
            </a:r>
            <a:br>
              <a:rPr kumimoji="1" lang="fr-FR" b="1" i="1" u="sng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</a:br>
            <a:r>
              <a:rPr kumimoji="1" lang="fr-FR" b="1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Hypothyroïdie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08188"/>
            <a:ext cx="8353425" cy="43735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endParaRPr kumimoji="1" lang="fr-FR" sz="2800" b="1" i="1" dirty="0" smtClean="0">
              <a:effectLst>
                <a:outerShdw blurRad="38100" dist="38100" dir="2700000" algn="tl">
                  <a:srgbClr val="FFFFFF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 </a:t>
            </a: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de la perméabilité capillaire + fuite de liquide riche en protéine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kumimoji="1" lang="fr-FR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Polyserites   parfois.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kumimoji="1" lang="fr-FR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Symbol" pitchFamily="18" charset="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kumimoji="1" lang="fr-F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TRT:  opothérapie ==) régression de l’ascite</a:t>
            </a:r>
          </a:p>
          <a:p>
            <a:pPr eaLnBrk="1" hangingPunct="1">
              <a:buFontTx/>
              <a:buNone/>
              <a:defRPr/>
            </a:pPr>
            <a:endParaRPr kumimoji="1" lang="fr-FR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4586287" cy="928688"/>
          </a:xfrm>
        </p:spPr>
        <p:txBody>
          <a:bodyPr/>
          <a:lstStyle/>
          <a:p>
            <a:pPr eaLnBrk="1" hangingPunct="1"/>
            <a:r>
              <a:rPr lang="fr-FR" sz="4800" b="1" smtClean="0">
                <a:solidFill>
                  <a:schemeClr val="accent1"/>
                </a:solidFill>
              </a:rPr>
              <a:t>DEFINITION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2857500"/>
            <a:ext cx="9144064" cy="4000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u="sng" dirty="0" smtClean="0"/>
              <a:t>Épanchement</a:t>
            </a:r>
            <a:r>
              <a:rPr lang="fr-FR" b="1" dirty="0" smtClean="0"/>
              <a:t> </a:t>
            </a:r>
            <a:r>
              <a:rPr lang="fr-FR" b="1" u="sng" dirty="0" smtClean="0"/>
              <a:t>liquidien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b="1" dirty="0" smtClean="0"/>
              <a:t> </a:t>
            </a:r>
            <a:r>
              <a:rPr lang="fr-FR" dirty="0" smtClean="0"/>
              <a:t>dans la cavité péritonéale provenant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dirty="0" smtClean="0"/>
              <a:t> d’une </a:t>
            </a:r>
            <a:r>
              <a:rPr lang="fr-FR" b="1" u="sng" dirty="0" smtClean="0"/>
              <a:t>transsudation</a:t>
            </a:r>
            <a:r>
              <a:rPr lang="fr-FR" b="1" dirty="0" smtClean="0"/>
              <a:t> </a:t>
            </a:r>
            <a:r>
              <a:rPr lang="fr-FR" dirty="0" smtClean="0"/>
              <a:t>ou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fr-FR" dirty="0" smtClean="0"/>
              <a:t> d’une </a:t>
            </a:r>
            <a:r>
              <a:rPr lang="fr-FR" b="1" u="sng" dirty="0" smtClean="0"/>
              <a:t>exsudation</a:t>
            </a:r>
            <a:r>
              <a:rPr lang="fr-FR" dirty="0" smtClean="0"/>
              <a:t> à travers la séreuse péritonéale.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E9658-E4D0-4835-998C-3DA4621F293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CAT  devant une Ascite devant une Ascite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052" y="0"/>
            <a:ext cx="46689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fr-FR">
              <a:latin typeface="Times New Roman" pitchFamily="18" charset="0"/>
              <a:cs typeface="Arial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1571612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1" lang="fr-F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Définition </a:t>
            </a:r>
            <a:r>
              <a:rPr kumimoji="1" lang="fr-F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Épanchement péritonéal fait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de liquide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lymphatique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Mécanisme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exsudation à partir des vaisseaux lymphatiques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entéromésenteriques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dilatés par: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Une 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obstruction (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lymphomes ,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cancers ovariens ,tuberculose)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Ou 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une hyperpression (cirrhose),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Une fistule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après traumatisme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des voies lymphatiques</a:t>
            </a:r>
            <a:r>
              <a:rPr kumimoji="1" lang="fr-FR" sz="2000" dirty="0">
                <a:latin typeface="Arial" charset="0"/>
              </a:rPr>
              <a:t> </a:t>
            </a:r>
            <a:endParaRPr kumimoji="1" lang="fr-FR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Clinique:</a:t>
            </a:r>
            <a:r>
              <a:rPr kumimoji="1" lang="fr-F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OMI; Lymphoedeme ; Chylothorax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Liquide:</a:t>
            </a:r>
            <a:r>
              <a:rPr kumimoji="1"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Lactescent; Lipides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&gt; 1g/l; Lymphocyte &gt; 70%</a:t>
            </a:r>
            <a:endParaRPr kumimoji="1" lang="fr-FR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kumimoji="1" lang="fr-F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AF273E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kumimoji="1" lang="fr-FR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Trt</a:t>
            </a:r>
            <a:r>
              <a:rPr kumimoji="1" lang="fr-F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1" 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kumimoji="1"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kumimoji="1" lang="fr-F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Diminuer 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la production de lymphe en </a:t>
            </a: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 l’apport des TG à chaîne longue: Suppression des graisses. </a:t>
            </a:r>
          </a:p>
          <a:p>
            <a:pPr lvl="2">
              <a:buFont typeface="Wingdings" pitchFamily="2" charset="2"/>
              <a:buChar char="v"/>
              <a:defRPr/>
            </a:pPr>
            <a:r>
              <a:rPr kumimoji="1" lang="fr-F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TG à chaîne moyenne: liprocil 30 -50 g/j </a:t>
            </a:r>
          </a:p>
          <a:p>
            <a:pPr>
              <a:defRPr/>
            </a:pPr>
            <a:endParaRPr kumimoji="1" lang="fr-FR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7150" cy="14620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kumimoji="1" lang="fr-FR" sz="4000" b="1" dirty="0" smtClean="0"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</a:rPr>
              <a:t>Ascite chyleuse</a:t>
            </a:r>
            <a:r>
              <a:rPr kumimoji="1" lang="fr-FR" sz="4000" b="1" i="1" u="sng" dirty="0" smtClean="0">
                <a:effectLst>
                  <a:outerShdw blurRad="38100" dist="38100" dir="2700000" algn="tl">
                    <a:srgbClr val="AF273E"/>
                  </a:outerShdw>
                </a:effectLst>
              </a:rPr>
              <a:t/>
            </a:r>
            <a:br>
              <a:rPr kumimoji="1" lang="fr-FR" sz="4000" b="1" i="1" u="sng" dirty="0" smtClean="0">
                <a:effectLst>
                  <a:outerShdw blurRad="38100" dist="38100" dir="2700000" algn="tl">
                    <a:srgbClr val="AF273E"/>
                  </a:outerShdw>
                </a:effectLst>
              </a:rPr>
            </a:br>
            <a:endParaRPr kumimoji="1" lang="fr-FR" sz="4000" b="1" i="1" u="sng" dirty="0" smtClean="0">
              <a:effectLst>
                <a:outerShdw blurRad="38100" dist="38100" dir="2700000" algn="tl">
                  <a:srgbClr val="AF273E"/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289" y="3786190"/>
            <a:ext cx="2041711" cy="153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Arial" charset="0"/>
                <a:cs typeface="Arial" charset="0"/>
              </a:rPr>
              <a:t>Principales causes d’ascite</a:t>
            </a:r>
          </a:p>
        </p:txBody>
      </p:sp>
      <p:graphicFrame>
        <p:nvGraphicFramePr>
          <p:cNvPr id="66634" name="Group 74"/>
          <p:cNvGraphicFramePr>
            <a:graphicFrameLocks noGrp="1"/>
          </p:cNvGraphicFramePr>
          <p:nvPr/>
        </p:nvGraphicFramePr>
        <p:xfrm>
          <a:off x="0" y="522288"/>
          <a:ext cx="9202738" cy="6292977"/>
        </p:xfrm>
        <a:graphic>
          <a:graphicData uri="http://schemas.openxmlformats.org/drawingml/2006/table">
            <a:tbl>
              <a:tblPr/>
              <a:tblGrid>
                <a:gridCol w="1835150"/>
                <a:gridCol w="2811463"/>
                <a:gridCol w="1238250"/>
                <a:gridCol w="1368425"/>
                <a:gridCol w="194945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maladie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clinique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protides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cellules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Para clinique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Cirrhose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HTP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IH Cellulaire</a:t>
                      </a:r>
                      <a:endParaRPr kumimoji="0" lang="fr-FR" sz="2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HPMG ou atrophie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AF273E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20g/l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250m3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AF273E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PBF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Ascite infectée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Douleurs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Fièvre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Encéphalopathie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250/m3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AF273E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Bacterio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Blocs sus hépatiques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HPMG douloureuse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20-40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 250/m3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Echodoppler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Tuberculose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Imprégnation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AF273E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30g/l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300/m3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70% lymph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Laparoscopie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Ascite tumorale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Amaigrissement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Tumeur abdominale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30g/l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 300/m3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Cellule 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Laparoscopie + Bx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TDM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Ascite cardiaque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Hépatalgies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Insuffisance card dte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AF273E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&lt;300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ECG – </a:t>
                      </a:r>
                      <a:r>
                        <a:rPr kumimoji="0" lang="fr-F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echocardio</a:t>
                      </a: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AF273E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462088"/>
          </a:xfrm>
        </p:spPr>
        <p:txBody>
          <a:bodyPr/>
          <a:lstStyle/>
          <a:p>
            <a:pPr eaLnBrk="1" hangingPunct="1"/>
            <a:r>
              <a:rPr lang="fr-FR" b="1" smtClean="0">
                <a:latin typeface="Arial" charset="0"/>
              </a:rPr>
              <a:t>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640762" cy="4471988"/>
          </a:xfrm>
          <a:noFill/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280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smtClean="0">
                <a:latin typeface="Arial" charset="0"/>
              </a:rPr>
              <a:t>Fréquente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2800" smtClean="0">
              <a:latin typeface="Arial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smtClean="0">
                <a:latin typeface="Arial" charset="0"/>
              </a:rPr>
              <a:t>Impose une enquête étiologique rigoureuse,qui repose d’abord sur l’anamnèse et l’examen physique et sur l’étude du liquide d’ascite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smtClean="0">
                <a:latin typeface="Arial" charset="0"/>
              </a:rPr>
              <a:t>Les causes les plus fréquentes sont la cirrhose et la carcinose péritonéale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12775" y="-36513"/>
            <a:ext cx="7772400" cy="1143001"/>
          </a:xfrm>
        </p:spPr>
        <p:txBody>
          <a:bodyPr/>
          <a:lstStyle/>
          <a:p>
            <a:pPr algn="ctr" eaLnBrk="1" hangingPunct="1"/>
            <a:r>
              <a:rPr lang="fr-FR" b="1" smtClean="0">
                <a:solidFill>
                  <a:schemeClr val="accent1"/>
                </a:solidFill>
              </a:rPr>
              <a:t>DEFINITION (2)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quarter" idx="1"/>
          </p:nvPr>
        </p:nvSpPr>
        <p:spPr>
          <a:xfrm flipV="1">
            <a:off x="382588" y="214313"/>
            <a:ext cx="46037" cy="7143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2C7DA-8465-4D40-87AF-696A05D5FAE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CAT  devant une Ascite devant une Ascite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" y="1357313"/>
            <a:ext cx="9144000" cy="32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fr-FR" sz="3200" b="1" dirty="0">
                <a:latin typeface="+mn-lt"/>
              </a:rPr>
              <a:t>transsudation: (</a:t>
            </a:r>
            <a:r>
              <a:rPr lang="fr-FR" sz="3200" b="1" dirty="0" err="1">
                <a:latin typeface="+mn-lt"/>
              </a:rPr>
              <a:t>trans</a:t>
            </a:r>
            <a:r>
              <a:rPr lang="fr-FR" sz="3200" b="1" dirty="0">
                <a:latin typeface="+mn-lt"/>
              </a:rPr>
              <a:t>: hors – </a:t>
            </a:r>
            <a:r>
              <a:rPr lang="fr-FR" sz="3200" b="1" dirty="0" err="1">
                <a:latin typeface="+mn-lt"/>
              </a:rPr>
              <a:t>sudare</a:t>
            </a:r>
            <a:r>
              <a:rPr lang="fr-FR" sz="3200" b="1" dirty="0">
                <a:latin typeface="+mn-lt"/>
              </a:rPr>
              <a:t> : suer) suintement d’un liquide au niveau d’une surface non enflammée et obéissant seulement à des lois mécaniques; résulte d’un déséquilibre entre p hydrostatique et p oncotique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fr-FR" sz="2600" dirty="0"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03238" y="4787900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fr-FR" sz="2600" dirty="0">
              <a:latin typeface="+mn-lt"/>
            </a:endParaRP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57188" y="3857625"/>
            <a:ext cx="8786812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lang="fr-FR" b="1" dirty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fr-FR" sz="3200" b="1" dirty="0"/>
              <a:t>  </a:t>
            </a:r>
            <a:r>
              <a:rPr lang="fr-FR" sz="3200" b="1" dirty="0" smtClean="0"/>
              <a:t>  </a:t>
            </a:r>
            <a:r>
              <a:rPr lang="fr-FR" sz="3200" b="1" dirty="0"/>
              <a:t>p hydrostatique (insuffisance cardiaque)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fr-FR" b="1" dirty="0"/>
              <a:t>       </a:t>
            </a:r>
            <a:r>
              <a:rPr lang="fr-FR" sz="3200" b="1" dirty="0"/>
              <a:t>P oncotique(Syndrome néphrotique, cirrhose)</a:t>
            </a:r>
          </a:p>
        </p:txBody>
      </p:sp>
      <p:sp>
        <p:nvSpPr>
          <p:cNvPr id="10" name="Flèche vers le haut 9"/>
          <p:cNvSpPr/>
          <p:nvPr/>
        </p:nvSpPr>
        <p:spPr>
          <a:xfrm>
            <a:off x="642910" y="4357694"/>
            <a:ext cx="142875" cy="406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flipH="1">
            <a:off x="642910" y="5000636"/>
            <a:ext cx="14287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150" cy="2555875"/>
          </a:xfrm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EB299-BA9C-4243-A696-7567BF40BEE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CAT  devant une Ascite devant une Ascite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14313" y="2428875"/>
            <a:ext cx="8642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fr-FR" sz="2800" b="1" u="sng" dirty="0">
                <a:solidFill>
                  <a:schemeClr val="tx2"/>
                </a:solidFill>
                <a:latin typeface="+mn-lt"/>
              </a:rPr>
              <a:t>  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b="1" dirty="0" smtClean="0">
                <a:cs typeface="Times New Roman" pitchFamily="18" charset="0"/>
              </a:rPr>
              <a:t>Maladie </a:t>
            </a:r>
            <a:r>
              <a:rPr lang="fr-FR" sz="2800" b="1" dirty="0">
                <a:cs typeface="Times New Roman" pitchFamily="18" charset="0"/>
              </a:rPr>
              <a:t>du péritoine (inflammation, néoplasie)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fr-FR" sz="2800" b="1" dirty="0">
              <a:cs typeface="Times New Roman" pitchFamily="18" charset="0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r-FR" sz="2800" b="1" dirty="0">
                <a:cs typeface="Times New Roman" pitchFamily="18" charset="0"/>
              </a:rPr>
              <a:t> </a:t>
            </a:r>
            <a:r>
              <a:rPr lang="fr-FR" sz="2800" b="1" dirty="0" smtClean="0">
                <a:cs typeface="Times New Roman" pitchFamily="18" charset="0"/>
              </a:rPr>
              <a:t>-Exsudation </a:t>
            </a:r>
            <a:r>
              <a:rPr lang="fr-FR" sz="2800" b="1" dirty="0">
                <a:cs typeface="Times New Roman" pitchFamily="18" charset="0"/>
              </a:rPr>
              <a:t>à travers les vaisseaux lymphatiques 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fr-FR" sz="2800" b="1" dirty="0">
                <a:cs typeface="Times New Roman" pitchFamily="18" charset="0"/>
              </a:rPr>
              <a:t>  entéro-mésentériques dilates par une </a:t>
            </a:r>
            <a:r>
              <a:rPr lang="fr-FR" sz="2800" b="1" dirty="0" smtClean="0">
                <a:cs typeface="Times New Roman" pitchFamily="18" charset="0"/>
              </a:rPr>
              <a:t>obstruction (lymphomes</a:t>
            </a:r>
            <a:r>
              <a:rPr lang="fr-FR" sz="2800" b="1" dirty="0">
                <a:cs typeface="Times New Roman" pitchFamily="18" charset="0"/>
              </a:rPr>
              <a:t>) ou une hyperpression (cirrhose)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fr-FR" sz="2600" dirty="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14282" y="1357298"/>
            <a:ext cx="87153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fr-FR" sz="2800" b="1" dirty="0">
                <a:cs typeface="Times New Roman" charset="0"/>
              </a:rPr>
              <a:t>Exsudat: suintement d’un liquide </a:t>
            </a:r>
            <a:r>
              <a:rPr lang="fr-FR" sz="2800" b="1" dirty="0" err="1">
                <a:cs typeface="Times New Roman" charset="0"/>
              </a:rPr>
              <a:t>serofibrineux</a:t>
            </a:r>
            <a:r>
              <a:rPr lang="fr-FR" sz="2800" b="1" dirty="0">
                <a:cs typeface="Times New Roman" charset="0"/>
              </a:rPr>
              <a:t> à travers une muqueuse enflammée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800" b="1" dirty="0">
              <a:latin typeface="Times New Roman" charset="0"/>
              <a:cs typeface="Times New Roman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fr-FR" sz="2800" b="1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767513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latin typeface="Arial" charset="0"/>
              </a:rPr>
              <a:t>Diagnostic positif</a:t>
            </a:r>
            <a:r>
              <a:rPr lang="fr-FR" sz="4000" dirty="0" smtClean="0"/>
              <a:t> : Début</a:t>
            </a:r>
            <a:r>
              <a:rPr lang="fr-FR" sz="4000" b="1" dirty="0" smtClean="0">
                <a:latin typeface="Arial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00212"/>
            <a:ext cx="9144000" cy="49434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Arial" charset="0"/>
              </a:rPr>
              <a:t>Le début ne préjuge pas de l’étiologie</a:t>
            </a:r>
          </a:p>
          <a:p>
            <a:pPr>
              <a:buNone/>
            </a:pPr>
            <a:endParaRPr lang="fr-FR" sz="2400" b="1" dirty="0"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Insidieux le plus souvent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Sauf si thrombose porte sur cirrhose</a:t>
            </a:r>
          </a:p>
          <a:p>
            <a:pPr>
              <a:buNone/>
            </a:pPr>
            <a:r>
              <a:rPr lang="fr-FR" sz="2400" b="1" dirty="0" smtClean="0">
                <a:latin typeface="Arial" charset="0"/>
              </a:rPr>
              <a:t>ou thrombose des veines sus-hépatiques rapide</a:t>
            </a:r>
          </a:p>
          <a:p>
            <a:pPr>
              <a:buNone/>
            </a:pPr>
            <a:endParaRPr lang="fr-FR" sz="2400" b="1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Arial" charset="0"/>
              </a:rPr>
              <a:t>Savoir dépister le début d’une ascite</a:t>
            </a:r>
          </a:p>
          <a:p>
            <a:pPr>
              <a:buFont typeface="Wingdings" pitchFamily="2" charset="2"/>
              <a:buChar char="Ø"/>
            </a:pPr>
            <a:endParaRPr lang="fr-FR" sz="2400" b="1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Arial" charset="0"/>
              </a:rPr>
              <a:t>Peut simuler un syndrome péritonéal, avec douleur vive, abdomen météorisé (diagnostic différentiel avec OIA et péritonite par perforation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767513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latin typeface="Arial" charset="0"/>
              </a:rPr>
              <a:t>Diagnostic positif</a:t>
            </a:r>
            <a:r>
              <a:rPr lang="fr-FR" sz="4000" dirty="0" smtClean="0">
                <a:latin typeface="Arial" charset="0"/>
              </a:rPr>
              <a:t> :État </a:t>
            </a:r>
            <a:endParaRPr lang="fr-FR" sz="4000" b="1" dirty="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08"/>
            <a:ext cx="9144000" cy="494349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Arial" charset="0"/>
              </a:rPr>
              <a:t>1/Cas faciles </a:t>
            </a:r>
            <a:r>
              <a:rPr lang="fr-FR" sz="2400" dirty="0" smtClean="0">
                <a:latin typeface="Arial" charset="0"/>
              </a:rPr>
              <a:t>: </a:t>
            </a:r>
            <a:r>
              <a:rPr lang="fr-FR" sz="2400" b="1" dirty="0" smtClean="0">
                <a:latin typeface="Arial" charset="0"/>
              </a:rPr>
              <a:t>Ascite de </a:t>
            </a:r>
            <a:r>
              <a:rPr lang="fr-FR" sz="2400" b="1" dirty="0" smtClean="0">
                <a:solidFill>
                  <a:schemeClr val="tx2"/>
                </a:solidFill>
                <a:latin typeface="Arial" charset="0"/>
              </a:rPr>
              <a:t>grande ou de moyenne</a:t>
            </a:r>
            <a:r>
              <a:rPr lang="fr-FR" sz="2400" b="1" dirty="0" smtClean="0">
                <a:latin typeface="Arial" charset="0"/>
              </a:rPr>
              <a:t> abondance</a:t>
            </a:r>
          </a:p>
          <a:p>
            <a:pPr eaLnBrk="1" hangingPunct="1">
              <a:lnSpc>
                <a:spcPct val="90000"/>
              </a:lnSpc>
            </a:pPr>
            <a:endParaRPr lang="fr-FR" sz="24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400" b="1" dirty="0" smtClean="0">
                <a:latin typeface="Arial" charset="0"/>
              </a:rPr>
              <a:t>  </a:t>
            </a:r>
            <a:r>
              <a:rPr lang="fr-FR" sz="2000" b="1" dirty="0" smtClean="0">
                <a:latin typeface="Arial" charset="0"/>
              </a:rPr>
              <a:t>du périmètre abdominal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r-FR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Matité </a:t>
            </a:r>
            <a:r>
              <a:rPr lang="fr-FR" sz="2000" b="1" dirty="0" smtClean="0">
                <a:solidFill>
                  <a:schemeClr val="tx2"/>
                </a:solidFill>
                <a:latin typeface="Arial" charset="0"/>
              </a:rPr>
              <a:t>déclive, hydrique, à</a:t>
            </a:r>
            <a:r>
              <a:rPr lang="fr-FR" sz="2000" b="1" dirty="0" smtClean="0">
                <a:latin typeface="Arial" charset="0"/>
              </a:rPr>
              <a:t> limite supérieure concave vers le haut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Signe  du flot [(+) si ascite modérée)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Signe  du glaçon (+) si le foie est petit et </a:t>
            </a:r>
            <a:r>
              <a:rPr lang="fr-FR" sz="2000" b="1" dirty="0" err="1" smtClean="0">
                <a:latin typeface="Arial" charset="0"/>
              </a:rPr>
              <a:t>ptosé</a:t>
            </a:r>
            <a:endParaRPr lang="fr-FR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CDS rénitents et bombés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fr-FR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Rechercher  d’autres épanchements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TV, TR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2000" b="1" dirty="0" smtClean="0">
                <a:latin typeface="Arial" charset="0"/>
              </a:rPr>
              <a:t>Examen somatique complet</a:t>
            </a:r>
            <a:endParaRPr lang="fr-FR" sz="24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fr-FR" sz="2400" b="1" dirty="0" smtClean="0">
              <a:latin typeface="Arial" charset="0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428596" y="1785926"/>
            <a:ext cx="71437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  <p:pic>
        <p:nvPicPr>
          <p:cNvPr id="8" name="Picture 2" descr="C:\Users\nora\Desktop\Nouveau dossier\images[1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938881"/>
            <a:ext cx="2285984" cy="39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86644" cy="1462088"/>
          </a:xfrm>
        </p:spPr>
        <p:txBody>
          <a:bodyPr/>
          <a:lstStyle/>
          <a:p>
            <a:pPr algn="l"/>
            <a:r>
              <a:rPr lang="fr-FR" b="1" dirty="0" smtClean="0">
                <a:latin typeface="Arial" charset="0"/>
              </a:rPr>
              <a:t>Diagnostic positif</a:t>
            </a:r>
            <a:r>
              <a:rPr lang="fr-FR" dirty="0" smtClean="0">
                <a:latin typeface="Arial" charset="0"/>
              </a:rPr>
              <a:t> :État </a:t>
            </a:r>
            <a:endParaRPr lang="fr-FR" b="1" dirty="0" smtClean="0">
              <a:latin typeface="Arial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1700213"/>
            <a:ext cx="874871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tx2"/>
                </a:solidFill>
                <a:latin typeface="Arial" charset="0"/>
              </a:rPr>
              <a:t>2/Cas difficiles:</a:t>
            </a:r>
          </a:p>
          <a:p>
            <a:endParaRPr lang="fr-FR" sz="2800" b="1">
              <a:solidFill>
                <a:schemeClr val="tx2"/>
              </a:solidFill>
              <a:latin typeface="Arial" charset="0"/>
            </a:endParaRPr>
          </a:p>
          <a:p>
            <a:pPr lvl="4">
              <a:buFontTx/>
              <a:buBlip>
                <a:blip r:embed="rId2"/>
              </a:buBlip>
            </a:pPr>
            <a:r>
              <a:rPr lang="fr-FR" sz="2400" b="1">
                <a:latin typeface="Arial" charset="0"/>
              </a:rPr>
              <a:t> Ascite de petite abondance</a:t>
            </a:r>
          </a:p>
          <a:p>
            <a:pPr lvl="4">
              <a:buFontTx/>
              <a:buBlip>
                <a:blip r:embed="rId2"/>
              </a:buBlip>
            </a:pPr>
            <a:endParaRPr lang="fr-FR" sz="2400" b="1">
              <a:latin typeface="Arial" charset="0"/>
            </a:endParaRPr>
          </a:p>
          <a:p>
            <a:pPr lvl="4">
              <a:buFontTx/>
              <a:buBlip>
                <a:blip r:embed="rId2"/>
              </a:buBlip>
            </a:pPr>
            <a:r>
              <a:rPr lang="fr-FR" sz="2400" b="1">
                <a:latin typeface="Arial" charset="0"/>
              </a:rPr>
              <a:t>Ascite cloisonnée : Matité en damier</a:t>
            </a:r>
          </a:p>
          <a:p>
            <a:pPr lvl="4">
              <a:buFontTx/>
              <a:buBlip>
                <a:blip r:embed="rId2"/>
              </a:buBlip>
            </a:pPr>
            <a:endParaRPr lang="fr-FR" sz="2400" b="1">
              <a:latin typeface="Arial" charset="0"/>
            </a:endParaRPr>
          </a:p>
          <a:p>
            <a:pPr lvl="4">
              <a:buFontTx/>
              <a:buBlip>
                <a:blip r:embed="rId2"/>
              </a:buBlip>
            </a:pPr>
            <a:r>
              <a:rPr lang="fr-FR" sz="2400" b="1">
                <a:latin typeface="Arial" charset="0"/>
              </a:rPr>
              <a:t> Pannicule adipeux</a:t>
            </a:r>
          </a:p>
          <a:p>
            <a:pPr lvl="4">
              <a:buFontTx/>
              <a:buBlip>
                <a:blip r:embed="rId2"/>
              </a:buBlip>
            </a:pPr>
            <a:endParaRPr lang="fr-FR" sz="2400" b="1">
              <a:latin typeface="Arial" charset="0"/>
            </a:endParaRPr>
          </a:p>
          <a:p>
            <a:pPr lvl="4">
              <a:buFontTx/>
              <a:buBlip>
                <a:blip r:embed="rId2"/>
              </a:buBlip>
            </a:pPr>
            <a:r>
              <a:rPr lang="fr-FR" sz="2400" b="1">
                <a:latin typeface="Arial" charset="0"/>
              </a:rPr>
              <a:t> Masse+ascite</a:t>
            </a:r>
          </a:p>
          <a:p>
            <a:endParaRPr lang="fr-FR" sz="2400" b="1">
              <a:latin typeface="Arial" charset="0"/>
            </a:endParaRPr>
          </a:p>
          <a:p>
            <a:endParaRPr lang="fr-FR" sz="2400" b="1">
              <a:latin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7CC-5E83-4164-BFD1-351B8F13702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CAT  devant une Ascite devant une Ascite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2107</Words>
  <Application>Microsoft Office PowerPoint</Application>
  <PresentationFormat>Affichage à l'écran (4:3)</PresentationFormat>
  <Paragraphs>514</Paragraphs>
  <Slides>42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   CAT devant une Ascite</vt:lpstr>
      <vt:lpstr>                Plan</vt:lpstr>
      <vt:lpstr>Définition</vt:lpstr>
      <vt:lpstr>DEFINITION</vt:lpstr>
      <vt:lpstr>DEFINITION (2) </vt:lpstr>
      <vt:lpstr>Diapositive 6</vt:lpstr>
      <vt:lpstr>Diagnostic positif : Début </vt:lpstr>
      <vt:lpstr>Diagnostic positif :État </vt:lpstr>
      <vt:lpstr>Diagnostic positif :État </vt:lpstr>
      <vt:lpstr>Diagnostic différentiel</vt:lpstr>
      <vt:lpstr>Diagnostic Étiologique</vt:lpstr>
      <vt:lpstr>Diagnostic Étiologique</vt:lpstr>
      <vt:lpstr> Ponction d’ascite avec étude du liquide d’ascite </vt:lpstr>
      <vt:lpstr>La ponction d'ascite exploratrice</vt:lpstr>
      <vt:lpstr>Explorations para cliniques</vt:lpstr>
      <vt:lpstr>Étiologies(I)</vt:lpstr>
      <vt:lpstr>Étiologies(II):classifications</vt:lpstr>
      <vt:lpstr>Physiopathologie</vt:lpstr>
      <vt:lpstr>Ascites Transudatives</vt:lpstr>
      <vt:lpstr>Ascites exsudatives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Anasarques</vt:lpstr>
      <vt:lpstr>Diapositive 28</vt:lpstr>
      <vt:lpstr> Ascite Exsudatives 1/Tuberculose péritonéale: </vt:lpstr>
      <vt:lpstr> Ascite Exsudatives 1/Tuberculose péritonéale: </vt:lpstr>
      <vt:lpstr>TBC péritonéale                  </vt:lpstr>
      <vt:lpstr>Diapositive 32</vt:lpstr>
      <vt:lpstr>Tumeurs du péritoine</vt:lpstr>
      <vt:lpstr> Carcinose péritonéale  </vt:lpstr>
      <vt:lpstr> Carcinose péritonéale  </vt:lpstr>
      <vt:lpstr>Mésothéliome primitif Du péritoine</vt:lpstr>
      <vt:lpstr>Diapositive 37</vt:lpstr>
      <vt:lpstr>  Ascite d’origine pancréatique </vt:lpstr>
      <vt:lpstr>Ascite myxœdémateuse: Hypothyroïdie</vt:lpstr>
      <vt:lpstr>Ascite chyleuse </vt:lpstr>
      <vt:lpstr>Diapositive 41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DEVANT UNE ASCITE</dc:title>
  <dc:creator>Ordi</dc:creator>
  <cp:lastModifiedBy>Propriétaire</cp:lastModifiedBy>
  <cp:revision>13</cp:revision>
  <dcterms:created xsi:type="dcterms:W3CDTF">2010-12-05T18:22:26Z</dcterms:created>
  <dcterms:modified xsi:type="dcterms:W3CDTF">2020-04-24T06:21:33Z</dcterms:modified>
</cp:coreProperties>
</file>