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4" r:id="rId1"/>
  </p:sldMasterIdLst>
  <p:sldIdLst>
    <p:sldId id="264" r:id="rId2"/>
    <p:sldId id="338" r:id="rId3"/>
    <p:sldId id="339" r:id="rId4"/>
    <p:sldId id="267" r:id="rId5"/>
    <p:sldId id="271" r:id="rId6"/>
    <p:sldId id="258" r:id="rId7"/>
    <p:sldId id="335" r:id="rId8"/>
    <p:sldId id="328" r:id="rId9"/>
    <p:sldId id="279" r:id="rId10"/>
    <p:sldId id="280" r:id="rId11"/>
    <p:sldId id="281" r:id="rId12"/>
    <p:sldId id="260" r:id="rId13"/>
    <p:sldId id="282" r:id="rId14"/>
    <p:sldId id="261" r:id="rId15"/>
    <p:sldId id="331" r:id="rId16"/>
    <p:sldId id="336" r:id="rId17"/>
    <p:sldId id="262" r:id="rId18"/>
    <p:sldId id="283" r:id="rId19"/>
    <p:sldId id="327" r:id="rId20"/>
    <p:sldId id="263" r:id="rId21"/>
    <p:sldId id="268" r:id="rId22"/>
    <p:sldId id="286" r:id="rId23"/>
    <p:sldId id="269" r:id="rId24"/>
    <p:sldId id="289" r:id="rId25"/>
    <p:sldId id="291" r:id="rId26"/>
    <p:sldId id="324" r:id="rId27"/>
    <p:sldId id="337" r:id="rId28"/>
    <p:sldId id="270" r:id="rId29"/>
    <p:sldId id="334" r:id="rId30"/>
    <p:sldId id="309" r:id="rId31"/>
    <p:sldId id="310" r:id="rId32"/>
    <p:sldId id="332" r:id="rId33"/>
    <p:sldId id="325" r:id="rId34"/>
    <p:sldId id="326" r:id="rId35"/>
    <p:sldId id="301" r:id="rId36"/>
    <p:sldId id="302" r:id="rId37"/>
    <p:sldId id="303" r:id="rId38"/>
    <p:sldId id="319" r:id="rId39"/>
    <p:sldId id="321" r:id="rId40"/>
    <p:sldId id="305" r:id="rId41"/>
    <p:sldId id="316" r:id="rId42"/>
    <p:sldId id="31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67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7130A-220B-46A0-B32A-612036DCEC2B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CB4D0D9-4B2D-4396-9548-1E123156911F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FF00"/>
              </a:solidFill>
            </a:rPr>
            <a:t>Traitement de 1ère intention : </a:t>
          </a:r>
          <a:r>
            <a:rPr lang="fr-FR" sz="1700" dirty="0" err="1" smtClean="0"/>
            <a:t>fosfomycine</a:t>
          </a:r>
          <a:r>
            <a:rPr lang="fr-FR" sz="1700" dirty="0" smtClean="0"/>
            <a:t>-</a:t>
          </a:r>
          <a:r>
            <a:rPr lang="fr-FR" sz="1700" dirty="0" err="1" smtClean="0"/>
            <a:t>trométamol</a:t>
          </a:r>
          <a:r>
            <a:rPr lang="fr-FR" sz="1700" dirty="0" smtClean="0"/>
            <a:t> en dose unique</a:t>
          </a:r>
          <a:endParaRPr lang="fr-FR" sz="1700" dirty="0"/>
        </a:p>
      </dgm:t>
    </dgm:pt>
    <dgm:pt modelId="{B517E2DC-BAB6-4F81-93F5-2846B0DFBF4F}" type="parTrans" cxnId="{4C1ED8BA-829A-40A1-9A02-0C8CA7F96656}">
      <dgm:prSet/>
      <dgm:spPr/>
      <dgm:t>
        <a:bodyPr/>
        <a:lstStyle/>
        <a:p>
          <a:endParaRPr lang="fr-FR"/>
        </a:p>
      </dgm:t>
    </dgm:pt>
    <dgm:pt modelId="{1895639E-C19A-4E06-A6C7-F5E042B5D7E4}" type="sibTrans" cxnId="{4C1ED8BA-829A-40A1-9A02-0C8CA7F96656}">
      <dgm:prSet/>
      <dgm:spPr/>
      <dgm:t>
        <a:bodyPr/>
        <a:lstStyle/>
        <a:p>
          <a:endParaRPr lang="fr-FR"/>
        </a:p>
      </dgm:t>
    </dgm:pt>
    <dgm:pt modelId="{D62D3CF1-4E2A-406C-9E30-84F5182C6AC5}">
      <dgm:prSet custT="1"/>
      <dgm:spPr/>
      <dgm:t>
        <a:bodyPr/>
        <a:lstStyle/>
        <a:p>
          <a:r>
            <a:rPr lang="fr-FR" sz="4000" b="1" dirty="0" smtClean="0">
              <a:solidFill>
                <a:srgbClr val="FFFF00"/>
              </a:solidFill>
            </a:rPr>
            <a:t>BU positive</a:t>
          </a:r>
          <a:endParaRPr lang="fr-FR" sz="4000" b="1" dirty="0">
            <a:solidFill>
              <a:srgbClr val="FFFF00"/>
            </a:solidFill>
          </a:endParaRPr>
        </a:p>
      </dgm:t>
    </dgm:pt>
    <dgm:pt modelId="{0B87EB44-FC17-4C80-B6F8-C460AD8496AB}" type="parTrans" cxnId="{C661B8A8-C87A-426A-81BF-E4DF10077882}">
      <dgm:prSet/>
      <dgm:spPr/>
      <dgm:t>
        <a:bodyPr/>
        <a:lstStyle/>
        <a:p>
          <a:endParaRPr lang="fr-FR"/>
        </a:p>
      </dgm:t>
    </dgm:pt>
    <dgm:pt modelId="{70AA8FF5-7F6A-4500-A773-B02E62BA8397}" type="sibTrans" cxnId="{C661B8A8-C87A-426A-81BF-E4DF10077882}">
      <dgm:prSet/>
      <dgm:spPr/>
      <dgm:t>
        <a:bodyPr/>
        <a:lstStyle/>
        <a:p>
          <a:endParaRPr lang="fr-FR"/>
        </a:p>
      </dgm:t>
    </dgm:pt>
    <dgm:pt modelId="{5009481A-849E-4C68-92DF-4F5D3DAC6525}">
      <dgm:prSet custT="1"/>
      <dgm:spPr/>
      <dgm:t>
        <a:bodyPr/>
        <a:lstStyle/>
        <a:p>
          <a:r>
            <a:rPr lang="fr-FR" sz="1800" b="1" dirty="0" smtClean="0">
              <a:solidFill>
                <a:srgbClr val="FFFF00"/>
              </a:solidFill>
            </a:rPr>
            <a:t>Traitement de 2ème intention </a:t>
          </a:r>
          <a:r>
            <a:rPr lang="fr-FR" sz="1700" dirty="0" smtClean="0"/>
            <a:t>: </a:t>
          </a:r>
          <a:r>
            <a:rPr lang="fr-FR" sz="1700" dirty="0" err="1" smtClean="0"/>
            <a:t>pivmécillinam</a:t>
          </a:r>
          <a:r>
            <a:rPr lang="fr-FR" sz="1700" dirty="0" smtClean="0"/>
            <a:t> pendant 5 jours,</a:t>
          </a:r>
          <a:endParaRPr lang="fr-FR" sz="1700" dirty="0"/>
        </a:p>
      </dgm:t>
    </dgm:pt>
    <dgm:pt modelId="{8D72083D-4340-4534-8CBE-AF9B198459D7}" type="parTrans" cxnId="{211DD7DA-EBDF-4C3F-ADC4-1A688E93BA52}">
      <dgm:prSet/>
      <dgm:spPr/>
      <dgm:t>
        <a:bodyPr/>
        <a:lstStyle/>
        <a:p>
          <a:endParaRPr lang="fr-FR"/>
        </a:p>
      </dgm:t>
    </dgm:pt>
    <dgm:pt modelId="{DC4A6AE6-1F47-4653-97FD-5B20F01DB84B}" type="sibTrans" cxnId="{211DD7DA-EBDF-4C3F-ADC4-1A688E93BA52}">
      <dgm:prSet/>
      <dgm:spPr/>
      <dgm:t>
        <a:bodyPr/>
        <a:lstStyle/>
        <a:p>
          <a:endParaRPr lang="fr-FR"/>
        </a:p>
      </dgm:t>
    </dgm:pt>
    <dgm:pt modelId="{07725544-7C88-4FCF-B56E-B947918CA8E2}">
      <dgm:prSet custT="1"/>
      <dgm:spPr/>
      <dgm:t>
        <a:bodyPr/>
        <a:lstStyle/>
        <a:p>
          <a:r>
            <a:rPr lang="fr-FR" sz="1800" b="1" dirty="0" smtClean="0">
              <a:solidFill>
                <a:srgbClr val="FFFF00"/>
              </a:solidFill>
            </a:rPr>
            <a:t>Traitement de 3ème intention </a:t>
          </a:r>
          <a:r>
            <a:rPr lang="fr-FR" sz="1700" dirty="0" smtClean="0"/>
            <a:t>(en dernier recours) : </a:t>
          </a:r>
          <a:r>
            <a:rPr lang="fr-FR" sz="1700" dirty="0" err="1" smtClean="0"/>
            <a:t>fluoroquinolone</a:t>
          </a:r>
          <a:r>
            <a:rPr lang="fr-FR" sz="1700" dirty="0" smtClean="0"/>
            <a:t> : </a:t>
          </a:r>
          <a:r>
            <a:rPr lang="fr-FR" sz="1700" u="sng" dirty="0" smtClean="0"/>
            <a:t>dose unique </a:t>
          </a:r>
          <a:r>
            <a:rPr lang="fr-FR" sz="1700" dirty="0" smtClean="0"/>
            <a:t>(</a:t>
          </a:r>
          <a:r>
            <a:rPr lang="fr-FR" sz="1700" dirty="0" err="1" smtClean="0"/>
            <a:t>ciprofloxacine</a:t>
          </a:r>
          <a:r>
            <a:rPr lang="fr-FR" sz="1700" dirty="0" smtClean="0"/>
            <a:t> ou </a:t>
          </a:r>
          <a:r>
            <a:rPr lang="fr-FR" sz="1700" dirty="0" err="1" smtClean="0"/>
            <a:t>ofloxacine</a:t>
          </a:r>
          <a:r>
            <a:rPr lang="fr-FR" sz="1700" dirty="0" smtClean="0"/>
            <a:t>) ,  nitrofurantoïne </a:t>
          </a:r>
          <a:r>
            <a:rPr lang="fr-FR" sz="1700" u="sng" dirty="0" smtClean="0"/>
            <a:t>: pendant 5 jours</a:t>
          </a:r>
          <a:endParaRPr lang="fr-FR" sz="1700" u="sng" dirty="0"/>
        </a:p>
      </dgm:t>
    </dgm:pt>
    <dgm:pt modelId="{74A6F5AB-D6C3-4962-A190-90AC9117ABE3}" type="parTrans" cxnId="{DD9C2CFF-3624-4445-B131-ED86D230E716}">
      <dgm:prSet/>
      <dgm:spPr/>
      <dgm:t>
        <a:bodyPr/>
        <a:lstStyle/>
        <a:p>
          <a:endParaRPr lang="fr-FR"/>
        </a:p>
      </dgm:t>
    </dgm:pt>
    <dgm:pt modelId="{0502E0E2-2B5E-4D3B-BCA6-D82B549EB59E}" type="sibTrans" cxnId="{DD9C2CFF-3624-4445-B131-ED86D230E716}">
      <dgm:prSet/>
      <dgm:spPr/>
      <dgm:t>
        <a:bodyPr/>
        <a:lstStyle/>
        <a:p>
          <a:endParaRPr lang="fr-FR"/>
        </a:p>
      </dgm:t>
    </dgm:pt>
    <dgm:pt modelId="{51154394-0911-4FB0-B478-710BD72B0588}" type="pres">
      <dgm:prSet presAssocID="{87D7130A-220B-46A0-B32A-612036DCEC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CFAFD0-0D17-4E90-A4E6-F49E2496EDE7}" type="pres">
      <dgm:prSet presAssocID="{07725544-7C88-4FCF-B56E-B947918CA8E2}" presName="boxAndChildren" presStyleCnt="0"/>
      <dgm:spPr/>
    </dgm:pt>
    <dgm:pt modelId="{7CBE8E55-C72E-4CDA-AE03-70E59C57FD57}" type="pres">
      <dgm:prSet presAssocID="{07725544-7C88-4FCF-B56E-B947918CA8E2}" presName="parentTextBox" presStyleLbl="node1" presStyleIdx="0" presStyleCnt="4"/>
      <dgm:spPr/>
      <dgm:t>
        <a:bodyPr/>
        <a:lstStyle/>
        <a:p>
          <a:endParaRPr lang="fr-FR"/>
        </a:p>
      </dgm:t>
    </dgm:pt>
    <dgm:pt modelId="{00EE41DD-FFBD-4A77-8F93-05B375929BC4}" type="pres">
      <dgm:prSet presAssocID="{DC4A6AE6-1F47-4653-97FD-5B20F01DB84B}" presName="sp" presStyleCnt="0"/>
      <dgm:spPr/>
    </dgm:pt>
    <dgm:pt modelId="{F131A3F8-5598-41BB-9975-9EC22A692B91}" type="pres">
      <dgm:prSet presAssocID="{5009481A-849E-4C68-92DF-4F5D3DAC6525}" presName="arrowAndChildren" presStyleCnt="0"/>
      <dgm:spPr/>
    </dgm:pt>
    <dgm:pt modelId="{1A2E9428-7E79-45E2-918C-E4B20F5CFE35}" type="pres">
      <dgm:prSet presAssocID="{5009481A-849E-4C68-92DF-4F5D3DAC6525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39077482-5572-4AD1-BCFE-2C7A224E0845}" type="pres">
      <dgm:prSet presAssocID="{1895639E-C19A-4E06-A6C7-F5E042B5D7E4}" presName="sp" presStyleCnt="0"/>
      <dgm:spPr/>
    </dgm:pt>
    <dgm:pt modelId="{FA7F4681-3EC4-44C3-802D-95B37540B1D1}" type="pres">
      <dgm:prSet presAssocID="{0CB4D0D9-4B2D-4396-9548-1E123156911F}" presName="arrowAndChildren" presStyleCnt="0"/>
      <dgm:spPr/>
    </dgm:pt>
    <dgm:pt modelId="{5E861404-187A-4FA1-88E7-2AB7E2086E4A}" type="pres">
      <dgm:prSet presAssocID="{0CB4D0D9-4B2D-4396-9548-1E123156911F}" presName="parentTextArrow" presStyleLbl="node1" presStyleIdx="2" presStyleCnt="4"/>
      <dgm:spPr/>
      <dgm:t>
        <a:bodyPr/>
        <a:lstStyle/>
        <a:p>
          <a:endParaRPr lang="fr-FR"/>
        </a:p>
      </dgm:t>
    </dgm:pt>
    <dgm:pt modelId="{8BED2FE8-7303-4C00-BBAB-F0EB7E6AB70E}" type="pres">
      <dgm:prSet presAssocID="{70AA8FF5-7F6A-4500-A773-B02E62BA8397}" presName="sp" presStyleCnt="0"/>
      <dgm:spPr/>
    </dgm:pt>
    <dgm:pt modelId="{C8FEFB44-C25C-44EC-AA10-7EF0350325B0}" type="pres">
      <dgm:prSet presAssocID="{D62D3CF1-4E2A-406C-9E30-84F5182C6AC5}" presName="arrowAndChildren" presStyleCnt="0"/>
      <dgm:spPr/>
    </dgm:pt>
    <dgm:pt modelId="{93960E73-8A86-4D9F-9609-72CF8FC1DCED}" type="pres">
      <dgm:prSet presAssocID="{D62D3CF1-4E2A-406C-9E30-84F5182C6AC5}" presName="parentTextArrow" presStyleLbl="node1" presStyleIdx="3" presStyleCnt="4" custLinFactNeighborX="144" custLinFactNeighborY="6219"/>
      <dgm:spPr/>
      <dgm:t>
        <a:bodyPr/>
        <a:lstStyle/>
        <a:p>
          <a:endParaRPr lang="fr-FR"/>
        </a:p>
      </dgm:t>
    </dgm:pt>
  </dgm:ptLst>
  <dgm:cxnLst>
    <dgm:cxn modelId="{DD9C2CFF-3624-4445-B131-ED86D230E716}" srcId="{87D7130A-220B-46A0-B32A-612036DCEC2B}" destId="{07725544-7C88-4FCF-B56E-B947918CA8E2}" srcOrd="3" destOrd="0" parTransId="{74A6F5AB-D6C3-4962-A190-90AC9117ABE3}" sibTransId="{0502E0E2-2B5E-4D3B-BCA6-D82B549EB59E}"/>
    <dgm:cxn modelId="{211DD7DA-EBDF-4C3F-ADC4-1A688E93BA52}" srcId="{87D7130A-220B-46A0-B32A-612036DCEC2B}" destId="{5009481A-849E-4C68-92DF-4F5D3DAC6525}" srcOrd="2" destOrd="0" parTransId="{8D72083D-4340-4534-8CBE-AF9B198459D7}" sibTransId="{DC4A6AE6-1F47-4653-97FD-5B20F01DB84B}"/>
    <dgm:cxn modelId="{C661B8A8-C87A-426A-81BF-E4DF10077882}" srcId="{87D7130A-220B-46A0-B32A-612036DCEC2B}" destId="{D62D3CF1-4E2A-406C-9E30-84F5182C6AC5}" srcOrd="0" destOrd="0" parTransId="{0B87EB44-FC17-4C80-B6F8-C460AD8496AB}" sibTransId="{70AA8FF5-7F6A-4500-A773-B02E62BA8397}"/>
    <dgm:cxn modelId="{2D74B5BB-7E5C-4B07-894F-485A8ABEC4C3}" type="presOf" srcId="{D62D3CF1-4E2A-406C-9E30-84F5182C6AC5}" destId="{93960E73-8A86-4D9F-9609-72CF8FC1DCED}" srcOrd="0" destOrd="0" presId="urn:microsoft.com/office/officeart/2005/8/layout/process4"/>
    <dgm:cxn modelId="{4C1ED8BA-829A-40A1-9A02-0C8CA7F96656}" srcId="{87D7130A-220B-46A0-B32A-612036DCEC2B}" destId="{0CB4D0D9-4B2D-4396-9548-1E123156911F}" srcOrd="1" destOrd="0" parTransId="{B517E2DC-BAB6-4F81-93F5-2846B0DFBF4F}" sibTransId="{1895639E-C19A-4E06-A6C7-F5E042B5D7E4}"/>
    <dgm:cxn modelId="{92C16312-70CF-47B7-9C3E-69ACD3D7AC23}" type="presOf" srcId="{07725544-7C88-4FCF-B56E-B947918CA8E2}" destId="{7CBE8E55-C72E-4CDA-AE03-70E59C57FD57}" srcOrd="0" destOrd="0" presId="urn:microsoft.com/office/officeart/2005/8/layout/process4"/>
    <dgm:cxn modelId="{334C511B-9311-4231-AB08-759D8C532EEF}" type="presOf" srcId="{5009481A-849E-4C68-92DF-4F5D3DAC6525}" destId="{1A2E9428-7E79-45E2-918C-E4B20F5CFE35}" srcOrd="0" destOrd="0" presId="urn:microsoft.com/office/officeart/2005/8/layout/process4"/>
    <dgm:cxn modelId="{A2AC6478-833F-464A-B7AD-F9BB37A5AFED}" type="presOf" srcId="{0CB4D0D9-4B2D-4396-9548-1E123156911F}" destId="{5E861404-187A-4FA1-88E7-2AB7E2086E4A}" srcOrd="0" destOrd="0" presId="urn:microsoft.com/office/officeart/2005/8/layout/process4"/>
    <dgm:cxn modelId="{204AA6A6-8F42-47D9-AFB5-FF57F4C76E2A}" type="presOf" srcId="{87D7130A-220B-46A0-B32A-612036DCEC2B}" destId="{51154394-0911-4FB0-B478-710BD72B0588}" srcOrd="0" destOrd="0" presId="urn:microsoft.com/office/officeart/2005/8/layout/process4"/>
    <dgm:cxn modelId="{A56AFF6F-5957-4A94-9576-59B3EFBEEA4E}" type="presParOf" srcId="{51154394-0911-4FB0-B478-710BD72B0588}" destId="{C5CFAFD0-0D17-4E90-A4E6-F49E2496EDE7}" srcOrd="0" destOrd="0" presId="urn:microsoft.com/office/officeart/2005/8/layout/process4"/>
    <dgm:cxn modelId="{444A5206-4731-4D64-BB2C-60801AE504E7}" type="presParOf" srcId="{C5CFAFD0-0D17-4E90-A4E6-F49E2496EDE7}" destId="{7CBE8E55-C72E-4CDA-AE03-70E59C57FD57}" srcOrd="0" destOrd="0" presId="urn:microsoft.com/office/officeart/2005/8/layout/process4"/>
    <dgm:cxn modelId="{524802C8-B6DE-4E1B-886A-F34F82671171}" type="presParOf" srcId="{51154394-0911-4FB0-B478-710BD72B0588}" destId="{00EE41DD-FFBD-4A77-8F93-05B375929BC4}" srcOrd="1" destOrd="0" presId="urn:microsoft.com/office/officeart/2005/8/layout/process4"/>
    <dgm:cxn modelId="{4CBF89D7-60B8-457B-8315-F36F5F4E8558}" type="presParOf" srcId="{51154394-0911-4FB0-B478-710BD72B0588}" destId="{F131A3F8-5598-41BB-9975-9EC22A692B91}" srcOrd="2" destOrd="0" presId="urn:microsoft.com/office/officeart/2005/8/layout/process4"/>
    <dgm:cxn modelId="{B9E101FF-08EB-4258-A27B-093ECA9A9A51}" type="presParOf" srcId="{F131A3F8-5598-41BB-9975-9EC22A692B91}" destId="{1A2E9428-7E79-45E2-918C-E4B20F5CFE35}" srcOrd="0" destOrd="0" presId="urn:microsoft.com/office/officeart/2005/8/layout/process4"/>
    <dgm:cxn modelId="{C69F1DE4-4163-493D-8FA9-5C500E1E904E}" type="presParOf" srcId="{51154394-0911-4FB0-B478-710BD72B0588}" destId="{39077482-5572-4AD1-BCFE-2C7A224E0845}" srcOrd="3" destOrd="0" presId="urn:microsoft.com/office/officeart/2005/8/layout/process4"/>
    <dgm:cxn modelId="{7DD69E4F-8E34-4661-AAAF-1E4B67A53CD2}" type="presParOf" srcId="{51154394-0911-4FB0-B478-710BD72B0588}" destId="{FA7F4681-3EC4-44C3-802D-95B37540B1D1}" srcOrd="4" destOrd="0" presId="urn:microsoft.com/office/officeart/2005/8/layout/process4"/>
    <dgm:cxn modelId="{8DED81A5-58C6-4FD6-B214-AAB713B69116}" type="presParOf" srcId="{FA7F4681-3EC4-44C3-802D-95B37540B1D1}" destId="{5E861404-187A-4FA1-88E7-2AB7E2086E4A}" srcOrd="0" destOrd="0" presId="urn:microsoft.com/office/officeart/2005/8/layout/process4"/>
    <dgm:cxn modelId="{87806AF4-55C5-45A8-BD31-DF488EDFF1E7}" type="presParOf" srcId="{51154394-0911-4FB0-B478-710BD72B0588}" destId="{8BED2FE8-7303-4C00-BBAB-F0EB7E6AB70E}" srcOrd="5" destOrd="0" presId="urn:microsoft.com/office/officeart/2005/8/layout/process4"/>
    <dgm:cxn modelId="{0BEB07E3-1F45-4699-A68B-BADD3ACA2383}" type="presParOf" srcId="{51154394-0911-4FB0-B478-710BD72B0588}" destId="{C8FEFB44-C25C-44EC-AA10-7EF0350325B0}" srcOrd="6" destOrd="0" presId="urn:microsoft.com/office/officeart/2005/8/layout/process4"/>
    <dgm:cxn modelId="{2B6E77D6-E432-4774-9EB9-AACBA40A1C03}" type="presParOf" srcId="{C8FEFB44-C25C-44EC-AA10-7EF0350325B0}" destId="{93960E73-8A86-4D9F-9609-72CF8FC1DC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1FAFF-469E-48EA-87F8-195D73CB72C2}" type="doc">
      <dgm:prSet loTypeId="urn:microsoft.com/office/officeart/2005/8/layout/hierarchy4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6E621441-6B3F-4C97-8BC8-689C0997FEE9}">
      <dgm:prSet phldrT="[Texte]" custT="1"/>
      <dgm:spPr/>
      <dgm:t>
        <a:bodyPr/>
        <a:lstStyle/>
        <a:p>
          <a:r>
            <a:rPr lang="fr-FR" sz="2800" b="1" i="0" u="sng" dirty="0" smtClean="0">
              <a:solidFill>
                <a:srgbClr val="FFFF00"/>
              </a:solidFill>
            </a:rPr>
            <a:t>BU positive → ECBU</a:t>
          </a:r>
          <a:endParaRPr lang="fr-FR" sz="2800" b="1" i="0" u="sng" dirty="0">
            <a:solidFill>
              <a:srgbClr val="FFFF00"/>
            </a:solidFill>
          </a:endParaRPr>
        </a:p>
      </dgm:t>
    </dgm:pt>
    <dgm:pt modelId="{FF136E4A-8FE3-4559-920E-02F5E064ECFD}" type="parTrans" cxnId="{F39B3780-63E4-4245-91FB-9D0A2AE2D782}">
      <dgm:prSet/>
      <dgm:spPr/>
      <dgm:t>
        <a:bodyPr/>
        <a:lstStyle/>
        <a:p>
          <a:endParaRPr lang="fr-FR"/>
        </a:p>
      </dgm:t>
    </dgm:pt>
    <dgm:pt modelId="{B9269A50-92B0-41ED-B52D-E285B6363DD5}" type="sibTrans" cxnId="{F39B3780-63E4-4245-91FB-9D0A2AE2D782}">
      <dgm:prSet/>
      <dgm:spPr/>
      <dgm:t>
        <a:bodyPr/>
        <a:lstStyle/>
        <a:p>
          <a:endParaRPr lang="fr-FR"/>
        </a:p>
      </dgm:t>
    </dgm:pt>
    <dgm:pt modelId="{E63B833B-DB6E-4F61-9C86-F45097977C2F}">
      <dgm:prSet phldrT="[Texte]"/>
      <dgm:spPr/>
      <dgm:t>
        <a:bodyPr/>
        <a:lstStyle/>
        <a:p>
          <a:r>
            <a:rPr lang="fr-FR" dirty="0" smtClean="0"/>
            <a:t>Traitement pouvant être différé</a:t>
          </a:r>
          <a:endParaRPr lang="fr-FR" dirty="0"/>
        </a:p>
      </dgm:t>
    </dgm:pt>
    <dgm:pt modelId="{999DD301-5424-450C-BC3D-22D5C0170B92}" type="parTrans" cxnId="{C12A0766-490D-4625-BC61-664F953DBC2E}">
      <dgm:prSet/>
      <dgm:spPr/>
      <dgm:t>
        <a:bodyPr/>
        <a:lstStyle/>
        <a:p>
          <a:endParaRPr lang="fr-FR"/>
        </a:p>
      </dgm:t>
    </dgm:pt>
    <dgm:pt modelId="{FB783661-B1F9-4196-9CCE-CD1C81CB4E83}" type="sibTrans" cxnId="{C12A0766-490D-4625-BC61-664F953DBC2E}">
      <dgm:prSet/>
      <dgm:spPr/>
      <dgm:t>
        <a:bodyPr/>
        <a:lstStyle/>
        <a:p>
          <a:endParaRPr lang="fr-FR"/>
        </a:p>
      </dgm:t>
    </dgm:pt>
    <dgm:pt modelId="{4A19C878-32DC-4F8E-B1A8-5E5B544A1948}">
      <dgm:prSet phldrT="[Texte]"/>
      <dgm:spPr/>
      <dgm:t>
        <a:bodyPr/>
        <a:lstStyle/>
        <a:p>
          <a:r>
            <a:rPr lang="fr-FR" dirty="0" smtClean="0"/>
            <a:t>Traitement ne pouvant être différé</a:t>
          </a:r>
          <a:endParaRPr lang="fr-FR" dirty="0"/>
        </a:p>
      </dgm:t>
    </dgm:pt>
    <dgm:pt modelId="{50366170-BF70-4093-822D-18F342ADED19}" type="parTrans" cxnId="{8B6F108F-D5CA-470E-8E7C-4DDDBE685ABD}">
      <dgm:prSet/>
      <dgm:spPr/>
      <dgm:t>
        <a:bodyPr/>
        <a:lstStyle/>
        <a:p>
          <a:endParaRPr lang="fr-FR"/>
        </a:p>
      </dgm:t>
    </dgm:pt>
    <dgm:pt modelId="{BF81873D-D485-48EF-A426-DFA12B27BD74}" type="sibTrans" cxnId="{8B6F108F-D5CA-470E-8E7C-4DDDBE685ABD}">
      <dgm:prSet/>
      <dgm:spPr/>
      <dgm:t>
        <a:bodyPr/>
        <a:lstStyle/>
        <a:p>
          <a:endParaRPr lang="fr-FR"/>
        </a:p>
      </dgm:t>
    </dgm:pt>
    <dgm:pt modelId="{660975BC-517E-4C58-A973-07DAA1F976C1}">
      <dgm:prSet phldrT="[Texte]"/>
      <dgm:spPr/>
      <dgm:t>
        <a:bodyPr/>
        <a:lstStyle/>
        <a:p>
          <a:r>
            <a:rPr lang="fr-FR" b="1" dirty="0" smtClean="0"/>
            <a:t>Traitement de 1ère intention: nitrofurantoïne </a:t>
          </a:r>
        </a:p>
        <a:p>
          <a:r>
            <a:rPr lang="fr-FR" b="1" dirty="0" smtClean="0"/>
            <a:t>Traitement de 2ème intention si contre indication à la nitrofurantoïne : </a:t>
          </a:r>
          <a:r>
            <a:rPr lang="fr-FR" b="1" dirty="0" err="1" smtClean="0"/>
            <a:t>Céfixime</a:t>
          </a:r>
          <a:r>
            <a:rPr lang="fr-FR" b="1" dirty="0" smtClean="0"/>
            <a:t> ou </a:t>
          </a:r>
          <a:r>
            <a:rPr lang="fr-FR" b="1" dirty="0" err="1" smtClean="0"/>
            <a:t>fluoroquinolone</a:t>
          </a:r>
          <a:endParaRPr lang="fr-FR" b="1" dirty="0" smtClean="0"/>
        </a:p>
        <a:p>
          <a:r>
            <a:rPr lang="fr-FR" b="1" dirty="0" smtClean="0"/>
            <a:t>Adaptation à l'antibiogramme systématique     Durée totale : 7 jours sauf </a:t>
          </a:r>
          <a:r>
            <a:rPr lang="fr-FR" b="1" dirty="0" err="1" smtClean="0"/>
            <a:t>fluoroquinolones</a:t>
          </a:r>
          <a:r>
            <a:rPr lang="fr-FR" b="1" dirty="0" smtClean="0"/>
            <a:t> : 5 jours</a:t>
          </a:r>
          <a:endParaRPr lang="fr-FR" b="1" dirty="0"/>
        </a:p>
      </dgm:t>
    </dgm:pt>
    <dgm:pt modelId="{5B837954-2E08-47D6-A191-43E82B065DF9}" type="parTrans" cxnId="{192013B5-513E-4C2B-9FB2-DFA559539FB9}">
      <dgm:prSet/>
      <dgm:spPr/>
      <dgm:t>
        <a:bodyPr/>
        <a:lstStyle/>
        <a:p>
          <a:endParaRPr lang="fr-FR"/>
        </a:p>
      </dgm:t>
    </dgm:pt>
    <dgm:pt modelId="{5C03C9B5-D898-447E-B9BD-3D455C593E56}" type="sibTrans" cxnId="{192013B5-513E-4C2B-9FB2-DFA559539FB9}">
      <dgm:prSet/>
      <dgm:spPr/>
      <dgm:t>
        <a:bodyPr/>
        <a:lstStyle/>
        <a:p>
          <a:endParaRPr lang="fr-FR"/>
        </a:p>
      </dgm:t>
    </dgm:pt>
    <dgm:pt modelId="{7D465FBF-EB00-45C7-9428-6478DF5F8C35}">
      <dgm:prSet custT="1"/>
      <dgm:spPr/>
      <dgm:t>
        <a:bodyPr/>
        <a:lstStyle/>
        <a:p>
          <a:r>
            <a:rPr lang="fr-FR" sz="1600" b="1" dirty="0" smtClean="0"/>
            <a:t>Antibiotique selon les résultats de l’antibiogramme :</a:t>
          </a:r>
        </a:p>
        <a:p>
          <a:r>
            <a:rPr lang="fr-FR" sz="1600" b="1" dirty="0" err="1" smtClean="0"/>
            <a:t>amoxicilline</a:t>
          </a:r>
          <a:endParaRPr lang="fr-FR" sz="1600" b="1" dirty="0" smtClean="0"/>
        </a:p>
        <a:p>
          <a:r>
            <a:rPr lang="fr-FR" sz="1600" b="1" dirty="0" smtClean="0"/>
            <a:t>• </a:t>
          </a:r>
          <a:r>
            <a:rPr lang="fr-FR" sz="1600" b="1" dirty="0" err="1" smtClean="0"/>
            <a:t>pivmécillinam</a:t>
          </a:r>
          <a:endParaRPr lang="fr-FR" sz="1600" b="1" dirty="0" smtClean="0"/>
        </a:p>
        <a:p>
          <a:r>
            <a:rPr lang="fr-FR" sz="1600" b="1" dirty="0" smtClean="0"/>
            <a:t>• nitrofurantoïne</a:t>
          </a:r>
        </a:p>
        <a:p>
          <a:r>
            <a:rPr lang="fr-FR" sz="1600" b="1" dirty="0" smtClean="0"/>
            <a:t>• </a:t>
          </a:r>
          <a:r>
            <a:rPr lang="fr-FR" sz="1600" b="1" dirty="0" err="1" smtClean="0"/>
            <a:t>amoxicilline</a:t>
          </a:r>
          <a:r>
            <a:rPr lang="fr-FR" sz="1600" b="1" dirty="0" smtClean="0"/>
            <a:t>-acide </a:t>
          </a:r>
          <a:r>
            <a:rPr lang="fr-FR" sz="1600" b="1" dirty="0" err="1" smtClean="0"/>
            <a:t>clavulanique</a:t>
          </a:r>
          <a:endParaRPr lang="fr-FR" sz="1600" b="1" dirty="0" smtClean="0"/>
        </a:p>
        <a:p>
          <a:r>
            <a:rPr lang="fr-FR" sz="1600" b="1" dirty="0" smtClean="0"/>
            <a:t>ou </a:t>
          </a:r>
          <a:r>
            <a:rPr lang="fr-FR" sz="1600" b="1" dirty="0" err="1" smtClean="0"/>
            <a:t>céfixime</a:t>
          </a:r>
          <a:endParaRPr lang="fr-FR" sz="1600" b="1" dirty="0" smtClean="0"/>
        </a:p>
        <a:p>
          <a:r>
            <a:rPr lang="fr-FR" sz="1600" b="1" dirty="0" smtClean="0"/>
            <a:t>ou </a:t>
          </a:r>
          <a:r>
            <a:rPr lang="fr-FR" sz="1600" b="1" dirty="0" err="1" smtClean="0"/>
            <a:t>fluoroquinolone</a:t>
          </a:r>
          <a:r>
            <a:rPr lang="fr-FR" sz="1600" b="1" dirty="0" smtClean="0"/>
            <a:t> (</a:t>
          </a:r>
          <a:r>
            <a:rPr lang="fr-FR" sz="1600" b="1" dirty="0" err="1" smtClean="0"/>
            <a:t>ciprofloxacine</a:t>
          </a:r>
          <a:r>
            <a:rPr lang="fr-FR" sz="1600" b="1" dirty="0" smtClean="0"/>
            <a:t>, </a:t>
          </a:r>
          <a:r>
            <a:rPr lang="fr-FR" sz="1600" b="1" dirty="0" err="1" smtClean="0"/>
            <a:t>ofloxacine</a:t>
          </a:r>
          <a:r>
            <a:rPr lang="fr-FR" sz="1600" b="1" dirty="0" smtClean="0"/>
            <a:t>) </a:t>
          </a:r>
          <a:r>
            <a:rPr lang="fr-FR" sz="1600" b="1" u="sng" dirty="0" smtClean="0"/>
            <a:t>5 jours</a:t>
          </a:r>
        </a:p>
        <a:p>
          <a:r>
            <a:rPr lang="fr-FR" sz="1600" b="1" dirty="0" smtClean="0"/>
            <a:t>ou TMP-SMX 5 jours</a:t>
          </a:r>
        </a:p>
        <a:p>
          <a:r>
            <a:rPr lang="fr-FR" sz="1600" b="1" dirty="0" smtClean="0"/>
            <a:t>• </a:t>
          </a:r>
          <a:r>
            <a:rPr lang="fr-FR" sz="1600" b="1" dirty="0" err="1" smtClean="0"/>
            <a:t>fosfomycine</a:t>
          </a:r>
          <a:r>
            <a:rPr lang="fr-FR" sz="1600" b="1" dirty="0" smtClean="0"/>
            <a:t>-</a:t>
          </a:r>
          <a:r>
            <a:rPr lang="fr-FR" sz="1600" b="1" dirty="0" err="1" smtClean="0"/>
            <a:t>trométamol</a:t>
          </a:r>
          <a:r>
            <a:rPr lang="fr-FR" sz="1600" b="1" dirty="0" smtClean="0"/>
            <a:t> sur avis d’expert</a:t>
          </a:r>
        </a:p>
        <a:p>
          <a:endParaRPr lang="fr-FR" sz="1400" b="1" dirty="0" smtClean="0"/>
        </a:p>
        <a:p>
          <a:r>
            <a:rPr lang="fr-FR" sz="1600" b="1" dirty="0" smtClean="0"/>
            <a:t>Durée totale : 7 jours, sauf </a:t>
          </a:r>
          <a:r>
            <a:rPr lang="fr-FR" sz="1600" b="1" dirty="0" err="1" smtClean="0"/>
            <a:t>fluoroquinolones</a:t>
          </a:r>
          <a:r>
            <a:rPr lang="fr-FR" sz="1600" b="1" dirty="0" smtClean="0"/>
            <a:t> et TMP-SMX (5 jours) et </a:t>
          </a:r>
          <a:r>
            <a:rPr lang="fr-FR" sz="1600" b="1" dirty="0" err="1" smtClean="0"/>
            <a:t>fosfomycine</a:t>
          </a:r>
          <a:r>
            <a:rPr lang="fr-FR" sz="1600" b="1" dirty="0" smtClean="0"/>
            <a:t>-</a:t>
          </a:r>
          <a:r>
            <a:rPr lang="fr-FR" sz="1600" b="1" dirty="0" err="1" smtClean="0"/>
            <a:t>trométamol</a:t>
          </a:r>
          <a:endParaRPr lang="fr-FR" sz="1600" b="1" dirty="0" smtClean="0"/>
        </a:p>
      </dgm:t>
    </dgm:pt>
    <dgm:pt modelId="{ED190C00-D953-4120-B8A4-F278BA66584E}" type="parTrans" cxnId="{9AB3E8EA-3E7A-4B49-819C-59E3D2095941}">
      <dgm:prSet/>
      <dgm:spPr/>
      <dgm:t>
        <a:bodyPr/>
        <a:lstStyle/>
        <a:p>
          <a:endParaRPr lang="fr-FR"/>
        </a:p>
      </dgm:t>
    </dgm:pt>
    <dgm:pt modelId="{4D174141-96E5-4301-A304-31E6D28EAF39}" type="sibTrans" cxnId="{9AB3E8EA-3E7A-4B49-819C-59E3D2095941}">
      <dgm:prSet/>
      <dgm:spPr/>
      <dgm:t>
        <a:bodyPr/>
        <a:lstStyle/>
        <a:p>
          <a:endParaRPr lang="fr-FR"/>
        </a:p>
      </dgm:t>
    </dgm:pt>
    <dgm:pt modelId="{FAA63F67-3C03-4630-BA00-1D35DFE41F81}" type="pres">
      <dgm:prSet presAssocID="{C861FAFF-469E-48EA-87F8-195D73CB72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E905EC3-0117-4CEA-BBC0-39FD36A466FC}" type="pres">
      <dgm:prSet presAssocID="{6E621441-6B3F-4C97-8BC8-689C0997FEE9}" presName="vertOne" presStyleCnt="0"/>
      <dgm:spPr/>
    </dgm:pt>
    <dgm:pt modelId="{629544F6-988A-4E43-9097-244CCFB9EF31}" type="pres">
      <dgm:prSet presAssocID="{6E621441-6B3F-4C97-8BC8-689C0997FEE9}" presName="txOne" presStyleLbl="node0" presStyleIdx="0" presStyleCnt="1" custScaleY="208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54B2C0-3F0A-44E1-B548-1C380E0C698F}" type="pres">
      <dgm:prSet presAssocID="{6E621441-6B3F-4C97-8BC8-689C0997FEE9}" presName="parTransOne" presStyleCnt="0"/>
      <dgm:spPr/>
    </dgm:pt>
    <dgm:pt modelId="{111D97B6-12FF-4173-8982-F79FB2D40265}" type="pres">
      <dgm:prSet presAssocID="{6E621441-6B3F-4C97-8BC8-689C0997FEE9}" presName="horzOne" presStyleCnt="0"/>
      <dgm:spPr/>
    </dgm:pt>
    <dgm:pt modelId="{7909BBA5-F078-4CF6-8923-F56B02FDC8B1}" type="pres">
      <dgm:prSet presAssocID="{E63B833B-DB6E-4F61-9C86-F45097977C2F}" presName="vertTwo" presStyleCnt="0"/>
      <dgm:spPr/>
    </dgm:pt>
    <dgm:pt modelId="{B7B50982-EDA3-4CC0-8C1D-F95482B480C5}" type="pres">
      <dgm:prSet presAssocID="{E63B833B-DB6E-4F61-9C86-F45097977C2F}" presName="txTwo" presStyleLbl="node2" presStyleIdx="0" presStyleCnt="2" custScaleY="260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D59DFB-F802-4430-9F30-63A840FFB7E3}" type="pres">
      <dgm:prSet presAssocID="{E63B833B-DB6E-4F61-9C86-F45097977C2F}" presName="parTransTwo" presStyleCnt="0"/>
      <dgm:spPr/>
    </dgm:pt>
    <dgm:pt modelId="{61B7F782-15F8-4884-BB63-60FBC23BC5D2}" type="pres">
      <dgm:prSet presAssocID="{E63B833B-DB6E-4F61-9C86-F45097977C2F}" presName="horzTwo" presStyleCnt="0"/>
      <dgm:spPr/>
    </dgm:pt>
    <dgm:pt modelId="{1A439CEE-18F7-4E16-8C5A-7B7C35967856}" type="pres">
      <dgm:prSet presAssocID="{7D465FBF-EB00-45C7-9428-6478DF5F8C35}" presName="vertThree" presStyleCnt="0"/>
      <dgm:spPr/>
    </dgm:pt>
    <dgm:pt modelId="{E26C6311-4B35-41FE-99E0-431C77D93B3F}" type="pres">
      <dgm:prSet presAssocID="{7D465FBF-EB00-45C7-9428-6478DF5F8C35}" presName="txThree" presStyleLbl="node3" presStyleIdx="0" presStyleCnt="2" custAng="0" custScaleX="139323" custScaleY="157565" custLinFactNeighborX="240" custLinFactNeighborY="-98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585E41-4264-4FBA-BC95-4817AF29257B}" type="pres">
      <dgm:prSet presAssocID="{7D465FBF-EB00-45C7-9428-6478DF5F8C35}" presName="horzThree" presStyleCnt="0"/>
      <dgm:spPr/>
    </dgm:pt>
    <dgm:pt modelId="{7C470713-968B-4591-8225-34135D7F18E0}" type="pres">
      <dgm:prSet presAssocID="{FB783661-B1F9-4196-9CCE-CD1C81CB4E83}" presName="sibSpaceTwo" presStyleCnt="0"/>
      <dgm:spPr/>
    </dgm:pt>
    <dgm:pt modelId="{A1B5E7C3-B298-40E0-96E1-C5A85AF25148}" type="pres">
      <dgm:prSet presAssocID="{4A19C878-32DC-4F8E-B1A8-5E5B544A1948}" presName="vertTwo" presStyleCnt="0"/>
      <dgm:spPr/>
    </dgm:pt>
    <dgm:pt modelId="{42F148A0-FC8C-4E89-BFB2-90C162CD3D03}" type="pres">
      <dgm:prSet presAssocID="{4A19C878-32DC-4F8E-B1A8-5E5B544A1948}" presName="txTwo" presStyleLbl="node2" presStyleIdx="1" presStyleCnt="2" custScaleY="198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81556E-D693-4F76-B98A-7E1D8B946814}" type="pres">
      <dgm:prSet presAssocID="{4A19C878-32DC-4F8E-B1A8-5E5B544A1948}" presName="parTransTwo" presStyleCnt="0"/>
      <dgm:spPr/>
    </dgm:pt>
    <dgm:pt modelId="{299D35BA-F659-461C-860E-99A6B388EB25}" type="pres">
      <dgm:prSet presAssocID="{4A19C878-32DC-4F8E-B1A8-5E5B544A1948}" presName="horzTwo" presStyleCnt="0"/>
      <dgm:spPr/>
    </dgm:pt>
    <dgm:pt modelId="{163FF1CA-1546-4F25-BE4F-3AB647991053}" type="pres">
      <dgm:prSet presAssocID="{660975BC-517E-4C58-A973-07DAA1F976C1}" presName="vertThree" presStyleCnt="0"/>
      <dgm:spPr/>
    </dgm:pt>
    <dgm:pt modelId="{1D1D589F-BEFA-40A9-9C98-6966648401E6}" type="pres">
      <dgm:prSet presAssocID="{660975BC-517E-4C58-A973-07DAA1F976C1}" presName="txThree" presStyleLbl="node3" presStyleIdx="1" presStyleCnt="2" custScaleX="832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D146B3F-5AA1-4431-B94E-F69EC42BE042}" type="pres">
      <dgm:prSet presAssocID="{660975BC-517E-4C58-A973-07DAA1F976C1}" presName="horzThree" presStyleCnt="0"/>
      <dgm:spPr/>
    </dgm:pt>
  </dgm:ptLst>
  <dgm:cxnLst>
    <dgm:cxn modelId="{F6071B52-EA7A-48F7-8A40-FEA3A94B8E38}" type="presOf" srcId="{7D465FBF-EB00-45C7-9428-6478DF5F8C35}" destId="{E26C6311-4B35-41FE-99E0-431C77D93B3F}" srcOrd="0" destOrd="0" presId="urn:microsoft.com/office/officeart/2005/8/layout/hierarchy4"/>
    <dgm:cxn modelId="{C2B8432A-F537-4ED4-8653-41907C79E4D6}" type="presOf" srcId="{4A19C878-32DC-4F8E-B1A8-5E5B544A1948}" destId="{42F148A0-FC8C-4E89-BFB2-90C162CD3D03}" srcOrd="0" destOrd="0" presId="urn:microsoft.com/office/officeart/2005/8/layout/hierarchy4"/>
    <dgm:cxn modelId="{192013B5-513E-4C2B-9FB2-DFA559539FB9}" srcId="{4A19C878-32DC-4F8E-B1A8-5E5B544A1948}" destId="{660975BC-517E-4C58-A973-07DAA1F976C1}" srcOrd="0" destOrd="0" parTransId="{5B837954-2E08-47D6-A191-43E82B065DF9}" sibTransId="{5C03C9B5-D898-447E-B9BD-3D455C593E56}"/>
    <dgm:cxn modelId="{C12A0766-490D-4625-BC61-664F953DBC2E}" srcId="{6E621441-6B3F-4C97-8BC8-689C0997FEE9}" destId="{E63B833B-DB6E-4F61-9C86-F45097977C2F}" srcOrd="0" destOrd="0" parTransId="{999DD301-5424-450C-BC3D-22D5C0170B92}" sibTransId="{FB783661-B1F9-4196-9CCE-CD1C81CB4E83}"/>
    <dgm:cxn modelId="{9AB3E8EA-3E7A-4B49-819C-59E3D2095941}" srcId="{E63B833B-DB6E-4F61-9C86-F45097977C2F}" destId="{7D465FBF-EB00-45C7-9428-6478DF5F8C35}" srcOrd="0" destOrd="0" parTransId="{ED190C00-D953-4120-B8A4-F278BA66584E}" sibTransId="{4D174141-96E5-4301-A304-31E6D28EAF39}"/>
    <dgm:cxn modelId="{C6C46CC1-88FC-49DD-9EA1-5E42DB08DE4B}" type="presOf" srcId="{E63B833B-DB6E-4F61-9C86-F45097977C2F}" destId="{B7B50982-EDA3-4CC0-8C1D-F95482B480C5}" srcOrd="0" destOrd="0" presId="urn:microsoft.com/office/officeart/2005/8/layout/hierarchy4"/>
    <dgm:cxn modelId="{1F05A2C5-EDC9-4D2D-A44A-9DAE6D79E12D}" type="presOf" srcId="{660975BC-517E-4C58-A973-07DAA1F976C1}" destId="{1D1D589F-BEFA-40A9-9C98-6966648401E6}" srcOrd="0" destOrd="0" presId="urn:microsoft.com/office/officeart/2005/8/layout/hierarchy4"/>
    <dgm:cxn modelId="{DD704B2E-0FE7-4409-86F7-F560BC3B583D}" type="presOf" srcId="{C861FAFF-469E-48EA-87F8-195D73CB72C2}" destId="{FAA63F67-3C03-4630-BA00-1D35DFE41F81}" srcOrd="0" destOrd="0" presId="urn:microsoft.com/office/officeart/2005/8/layout/hierarchy4"/>
    <dgm:cxn modelId="{F39B3780-63E4-4245-91FB-9D0A2AE2D782}" srcId="{C861FAFF-469E-48EA-87F8-195D73CB72C2}" destId="{6E621441-6B3F-4C97-8BC8-689C0997FEE9}" srcOrd="0" destOrd="0" parTransId="{FF136E4A-8FE3-4559-920E-02F5E064ECFD}" sibTransId="{B9269A50-92B0-41ED-B52D-E285B6363DD5}"/>
    <dgm:cxn modelId="{8B6F108F-D5CA-470E-8E7C-4DDDBE685ABD}" srcId="{6E621441-6B3F-4C97-8BC8-689C0997FEE9}" destId="{4A19C878-32DC-4F8E-B1A8-5E5B544A1948}" srcOrd="1" destOrd="0" parTransId="{50366170-BF70-4093-822D-18F342ADED19}" sibTransId="{BF81873D-D485-48EF-A426-DFA12B27BD74}"/>
    <dgm:cxn modelId="{34B06D1F-4339-437F-83EB-3054CEDA6A36}" type="presOf" srcId="{6E621441-6B3F-4C97-8BC8-689C0997FEE9}" destId="{629544F6-988A-4E43-9097-244CCFB9EF31}" srcOrd="0" destOrd="0" presId="urn:microsoft.com/office/officeart/2005/8/layout/hierarchy4"/>
    <dgm:cxn modelId="{46B4F289-2AA1-480E-9C56-8CFF35C29A7F}" type="presParOf" srcId="{FAA63F67-3C03-4630-BA00-1D35DFE41F81}" destId="{4E905EC3-0117-4CEA-BBC0-39FD36A466FC}" srcOrd="0" destOrd="0" presId="urn:microsoft.com/office/officeart/2005/8/layout/hierarchy4"/>
    <dgm:cxn modelId="{8F1DB4FB-C149-475C-92BC-EF574E84E97D}" type="presParOf" srcId="{4E905EC3-0117-4CEA-BBC0-39FD36A466FC}" destId="{629544F6-988A-4E43-9097-244CCFB9EF31}" srcOrd="0" destOrd="0" presId="urn:microsoft.com/office/officeart/2005/8/layout/hierarchy4"/>
    <dgm:cxn modelId="{BE6F7F2C-4F82-4E85-B9D3-CA863A4B5734}" type="presParOf" srcId="{4E905EC3-0117-4CEA-BBC0-39FD36A466FC}" destId="{2254B2C0-3F0A-44E1-B548-1C380E0C698F}" srcOrd="1" destOrd="0" presId="urn:microsoft.com/office/officeart/2005/8/layout/hierarchy4"/>
    <dgm:cxn modelId="{03B568F8-4CF3-4A8D-A2F5-3A9E228EE140}" type="presParOf" srcId="{4E905EC3-0117-4CEA-BBC0-39FD36A466FC}" destId="{111D97B6-12FF-4173-8982-F79FB2D40265}" srcOrd="2" destOrd="0" presId="urn:microsoft.com/office/officeart/2005/8/layout/hierarchy4"/>
    <dgm:cxn modelId="{671640CA-9DCF-4B65-B64F-E7C956E6093E}" type="presParOf" srcId="{111D97B6-12FF-4173-8982-F79FB2D40265}" destId="{7909BBA5-F078-4CF6-8923-F56B02FDC8B1}" srcOrd="0" destOrd="0" presId="urn:microsoft.com/office/officeart/2005/8/layout/hierarchy4"/>
    <dgm:cxn modelId="{0B6AF3E7-FBE2-4EED-A284-638D455019B7}" type="presParOf" srcId="{7909BBA5-F078-4CF6-8923-F56B02FDC8B1}" destId="{B7B50982-EDA3-4CC0-8C1D-F95482B480C5}" srcOrd="0" destOrd="0" presId="urn:microsoft.com/office/officeart/2005/8/layout/hierarchy4"/>
    <dgm:cxn modelId="{0179D717-3DF4-46A6-9FFC-3425FA1CBCFD}" type="presParOf" srcId="{7909BBA5-F078-4CF6-8923-F56B02FDC8B1}" destId="{39D59DFB-F802-4430-9F30-63A840FFB7E3}" srcOrd="1" destOrd="0" presId="urn:microsoft.com/office/officeart/2005/8/layout/hierarchy4"/>
    <dgm:cxn modelId="{B5BA3CB7-7E4B-46C0-A07E-32139183B33D}" type="presParOf" srcId="{7909BBA5-F078-4CF6-8923-F56B02FDC8B1}" destId="{61B7F782-15F8-4884-BB63-60FBC23BC5D2}" srcOrd="2" destOrd="0" presId="urn:microsoft.com/office/officeart/2005/8/layout/hierarchy4"/>
    <dgm:cxn modelId="{44E5EC84-D755-4FF5-912F-A900253AD7EA}" type="presParOf" srcId="{61B7F782-15F8-4884-BB63-60FBC23BC5D2}" destId="{1A439CEE-18F7-4E16-8C5A-7B7C35967856}" srcOrd="0" destOrd="0" presId="urn:microsoft.com/office/officeart/2005/8/layout/hierarchy4"/>
    <dgm:cxn modelId="{030FCAF5-A5CD-44C4-9A17-ED1061C3FA2E}" type="presParOf" srcId="{1A439CEE-18F7-4E16-8C5A-7B7C35967856}" destId="{E26C6311-4B35-41FE-99E0-431C77D93B3F}" srcOrd="0" destOrd="0" presId="urn:microsoft.com/office/officeart/2005/8/layout/hierarchy4"/>
    <dgm:cxn modelId="{30C8F31F-7452-4F7B-8B6F-FC0E80140122}" type="presParOf" srcId="{1A439CEE-18F7-4E16-8C5A-7B7C35967856}" destId="{DA585E41-4264-4FBA-BC95-4817AF29257B}" srcOrd="1" destOrd="0" presId="urn:microsoft.com/office/officeart/2005/8/layout/hierarchy4"/>
    <dgm:cxn modelId="{162A84E7-E795-4F74-81BA-A892AF9014FB}" type="presParOf" srcId="{111D97B6-12FF-4173-8982-F79FB2D40265}" destId="{7C470713-968B-4591-8225-34135D7F18E0}" srcOrd="1" destOrd="0" presId="urn:microsoft.com/office/officeart/2005/8/layout/hierarchy4"/>
    <dgm:cxn modelId="{94AD6EAE-6D5C-4BE6-8332-E613CF7BB9FC}" type="presParOf" srcId="{111D97B6-12FF-4173-8982-F79FB2D40265}" destId="{A1B5E7C3-B298-40E0-96E1-C5A85AF25148}" srcOrd="2" destOrd="0" presId="urn:microsoft.com/office/officeart/2005/8/layout/hierarchy4"/>
    <dgm:cxn modelId="{08B40096-2950-4E7B-AF5A-9B1BB3CC7C93}" type="presParOf" srcId="{A1B5E7C3-B298-40E0-96E1-C5A85AF25148}" destId="{42F148A0-FC8C-4E89-BFB2-90C162CD3D03}" srcOrd="0" destOrd="0" presId="urn:microsoft.com/office/officeart/2005/8/layout/hierarchy4"/>
    <dgm:cxn modelId="{5575968A-BE80-4F92-8015-890D419C18BF}" type="presParOf" srcId="{A1B5E7C3-B298-40E0-96E1-C5A85AF25148}" destId="{F481556E-D693-4F76-B98A-7E1D8B946814}" srcOrd="1" destOrd="0" presId="urn:microsoft.com/office/officeart/2005/8/layout/hierarchy4"/>
    <dgm:cxn modelId="{52B41B37-8304-4D39-9B21-9C102F2291D3}" type="presParOf" srcId="{A1B5E7C3-B298-40E0-96E1-C5A85AF25148}" destId="{299D35BA-F659-461C-860E-99A6B388EB25}" srcOrd="2" destOrd="0" presId="urn:microsoft.com/office/officeart/2005/8/layout/hierarchy4"/>
    <dgm:cxn modelId="{EFD6C619-701F-4E7C-9069-BC130E14D808}" type="presParOf" srcId="{299D35BA-F659-461C-860E-99A6B388EB25}" destId="{163FF1CA-1546-4F25-BE4F-3AB647991053}" srcOrd="0" destOrd="0" presId="urn:microsoft.com/office/officeart/2005/8/layout/hierarchy4"/>
    <dgm:cxn modelId="{A57F5037-E426-4234-8157-6BBD45C223AA}" type="presParOf" srcId="{163FF1CA-1546-4F25-BE4F-3AB647991053}" destId="{1D1D589F-BEFA-40A9-9C98-6966648401E6}" srcOrd="0" destOrd="0" presId="urn:microsoft.com/office/officeart/2005/8/layout/hierarchy4"/>
    <dgm:cxn modelId="{F8E223A9-3922-462C-858D-BA590AC94B11}" type="presParOf" srcId="{163FF1CA-1546-4F25-BE4F-3AB647991053}" destId="{FD146B3F-5AA1-4431-B94E-F69EC42BE04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5AC25-96A1-4B4E-8409-CF6CB2C8904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B7ED58A-029E-4800-997D-6C926D93997C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FF00"/>
              </a:solidFill>
            </a:rPr>
            <a:t>Cystite récidivante = </a:t>
          </a:r>
        </a:p>
        <a:p>
          <a:r>
            <a:rPr lang="fr-FR" sz="1800" b="1" dirty="0" smtClean="0">
              <a:solidFill>
                <a:srgbClr val="00B0F0"/>
              </a:solidFill>
            </a:rPr>
            <a:t>1/  </a:t>
          </a:r>
          <a:r>
            <a:rPr lang="fr-FR" sz="1600" b="1" dirty="0" smtClean="0"/>
            <a:t>Traitement prophylactique non antibiotique</a:t>
          </a:r>
        </a:p>
        <a:p>
          <a:r>
            <a:rPr lang="fr-FR" sz="1800" b="1" dirty="0" smtClean="0">
              <a:solidFill>
                <a:srgbClr val="00B0F0"/>
              </a:solidFill>
            </a:rPr>
            <a:t>2/</a:t>
          </a:r>
          <a:r>
            <a:rPr lang="fr-FR" sz="1600" b="1" dirty="0" smtClean="0"/>
            <a:t>Si au moins un épisode / mois: antibioprophylaxie</a:t>
          </a:r>
          <a:endParaRPr lang="fr-FR" sz="1600" b="1" dirty="0"/>
        </a:p>
      </dgm:t>
    </dgm:pt>
    <dgm:pt modelId="{048A10E8-CC66-4E2C-94A8-588F42F59C47}" type="parTrans" cxnId="{5F8854E5-073B-4061-A7B4-6A1A989DB980}">
      <dgm:prSet/>
      <dgm:spPr/>
      <dgm:t>
        <a:bodyPr/>
        <a:lstStyle/>
        <a:p>
          <a:endParaRPr lang="fr-FR"/>
        </a:p>
      </dgm:t>
    </dgm:pt>
    <dgm:pt modelId="{98B51294-223B-4F6A-BA94-FEE39F5602B5}" type="sibTrans" cxnId="{5F8854E5-073B-4061-A7B4-6A1A989DB980}">
      <dgm:prSet/>
      <dgm:spPr/>
      <dgm:t>
        <a:bodyPr/>
        <a:lstStyle/>
        <a:p>
          <a:endParaRPr lang="fr-FR"/>
        </a:p>
      </dgm:t>
    </dgm:pt>
    <dgm:pt modelId="{9E330BE4-F5AA-4DAE-9052-139793EEE3B3}">
      <dgm:prSet/>
      <dgm:spPr/>
      <dgm:t>
        <a:bodyPr/>
        <a:lstStyle/>
        <a:p>
          <a:r>
            <a:rPr lang="fr-FR" b="1" dirty="0" smtClean="0">
              <a:solidFill>
                <a:srgbClr val="00B0F0"/>
              </a:solidFill>
            </a:rPr>
            <a:t>Cystite post-coïtale – </a:t>
          </a:r>
        </a:p>
        <a:p>
          <a:endParaRPr lang="fr-FR" dirty="0" smtClean="0"/>
        </a:p>
        <a:p>
          <a:r>
            <a:rPr lang="fr-FR" b="1" dirty="0" smtClean="0">
              <a:solidFill>
                <a:srgbClr val="FF0000"/>
              </a:solidFill>
            </a:rPr>
            <a:t>TMP-SMX (80mg/400mg) </a:t>
          </a:r>
          <a:r>
            <a:rPr lang="fr-FR" dirty="0" smtClean="0"/>
            <a:t>1 </a:t>
          </a:r>
          <a:r>
            <a:rPr lang="fr-FR" dirty="0" err="1" smtClean="0"/>
            <a:t>cp</a:t>
          </a:r>
          <a:r>
            <a:rPr lang="fr-FR" dirty="0" smtClean="0"/>
            <a:t> dans les 2 heures précédant ou suivant le rapport sexuel (une fois par jour au maximum – </a:t>
          </a:r>
        </a:p>
        <a:p>
          <a:r>
            <a:rPr lang="fr-FR" b="1" dirty="0" err="1" smtClean="0">
              <a:solidFill>
                <a:srgbClr val="FF0000"/>
              </a:solidFill>
            </a:rPr>
            <a:t>Fosfomycine</a:t>
          </a:r>
          <a:r>
            <a:rPr lang="fr-FR" b="1" dirty="0" smtClean="0">
              <a:solidFill>
                <a:srgbClr val="FF0000"/>
              </a:solidFill>
            </a:rPr>
            <a:t>-</a:t>
          </a:r>
          <a:r>
            <a:rPr lang="fr-FR" b="1" dirty="0" err="1" smtClean="0">
              <a:solidFill>
                <a:srgbClr val="FF0000"/>
              </a:solidFill>
            </a:rPr>
            <a:t>trométamol</a:t>
          </a:r>
          <a:r>
            <a:rPr lang="fr-FR" dirty="0" smtClean="0"/>
            <a:t> 3 grammes en prise unique dans les 2 heures précédant ou suivant le rapport sexuel</a:t>
          </a:r>
        </a:p>
      </dgm:t>
    </dgm:pt>
    <dgm:pt modelId="{647CEBAD-98B0-4485-9693-77FF01BE3723}" type="parTrans" cxnId="{B8C92234-1133-4600-8B96-56AD119726D0}">
      <dgm:prSet/>
      <dgm:spPr/>
      <dgm:t>
        <a:bodyPr/>
        <a:lstStyle/>
        <a:p>
          <a:endParaRPr lang="fr-FR"/>
        </a:p>
      </dgm:t>
    </dgm:pt>
    <dgm:pt modelId="{B90C07F8-6654-4D3B-B05A-80134330AA31}" type="sibTrans" cxnId="{B8C92234-1133-4600-8B96-56AD119726D0}">
      <dgm:prSet/>
      <dgm:spPr/>
      <dgm:t>
        <a:bodyPr/>
        <a:lstStyle/>
        <a:p>
          <a:endParaRPr lang="fr-FR"/>
        </a:p>
      </dgm:t>
    </dgm:pt>
    <dgm:pt modelId="{2B93D248-EEDF-4577-B0D9-A95799564F2F}">
      <dgm:prSet/>
      <dgm:spPr/>
      <dgm:t>
        <a:bodyPr/>
        <a:lstStyle/>
        <a:p>
          <a:r>
            <a:rPr lang="fr-FR" b="1" dirty="0" smtClean="0">
              <a:solidFill>
                <a:srgbClr val="00B0F0"/>
              </a:solidFill>
            </a:rPr>
            <a:t>Autres situations </a:t>
          </a:r>
        </a:p>
        <a:p>
          <a:r>
            <a:rPr lang="fr-FR" dirty="0" smtClean="0"/>
            <a:t>- TMP-SMX (80mg/400mg) 1 </a:t>
          </a:r>
          <a:r>
            <a:rPr lang="fr-FR" dirty="0" err="1" smtClean="0"/>
            <a:t>cp</a:t>
          </a:r>
          <a:r>
            <a:rPr lang="fr-FR" dirty="0" smtClean="0"/>
            <a:t>/ jour  </a:t>
          </a:r>
        </a:p>
        <a:p>
          <a:r>
            <a:rPr lang="fr-FR" dirty="0" err="1" smtClean="0"/>
            <a:t>Fosfomycine</a:t>
          </a:r>
          <a:r>
            <a:rPr lang="fr-FR" dirty="0" smtClean="0"/>
            <a:t>-</a:t>
          </a:r>
          <a:r>
            <a:rPr lang="fr-FR" dirty="0" err="1" smtClean="0"/>
            <a:t>trométamol</a:t>
          </a:r>
          <a:r>
            <a:rPr lang="fr-FR" dirty="0" smtClean="0"/>
            <a:t> 3 g tous les 7 jours</a:t>
          </a:r>
        </a:p>
      </dgm:t>
    </dgm:pt>
    <dgm:pt modelId="{FD563C33-E4A2-4C3C-9269-1613F1E3EB72}" type="parTrans" cxnId="{AED6FA61-2EA3-49DA-AEF8-3B8B11EE1046}">
      <dgm:prSet/>
      <dgm:spPr/>
      <dgm:t>
        <a:bodyPr/>
        <a:lstStyle/>
        <a:p>
          <a:endParaRPr lang="fr-FR"/>
        </a:p>
      </dgm:t>
    </dgm:pt>
    <dgm:pt modelId="{49062375-FFF7-4C8F-97BE-9664CB45138A}" type="sibTrans" cxnId="{AED6FA61-2EA3-49DA-AEF8-3B8B11EE1046}">
      <dgm:prSet/>
      <dgm:spPr/>
      <dgm:t>
        <a:bodyPr/>
        <a:lstStyle/>
        <a:p>
          <a:endParaRPr lang="fr-FR"/>
        </a:p>
      </dgm:t>
    </dgm:pt>
    <dgm:pt modelId="{8B97CA38-D1ED-48DF-862F-8428B482E919}" type="pres">
      <dgm:prSet presAssocID="{7D45AC25-96A1-4B4E-8409-CF6CB2C890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E2C79D7-236C-4B58-9709-159E4BAB3388}" type="pres">
      <dgm:prSet presAssocID="{2B7ED58A-029E-4800-997D-6C926D93997C}" presName="vertOne" presStyleCnt="0"/>
      <dgm:spPr/>
    </dgm:pt>
    <dgm:pt modelId="{57CFA96D-B755-4B92-8488-1BE0A1948536}" type="pres">
      <dgm:prSet presAssocID="{2B7ED58A-029E-4800-997D-6C926D93997C}" presName="txOne" presStyleLbl="node0" presStyleIdx="0" presStyleCnt="3" custLinFactNeighborX="-11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26C530-80AE-4433-AC0D-B35B46B1C98A}" type="pres">
      <dgm:prSet presAssocID="{2B7ED58A-029E-4800-997D-6C926D93997C}" presName="horzOne" presStyleCnt="0"/>
      <dgm:spPr/>
    </dgm:pt>
    <dgm:pt modelId="{5D5532FD-37B7-4910-879E-801248D3D7C2}" type="pres">
      <dgm:prSet presAssocID="{98B51294-223B-4F6A-BA94-FEE39F5602B5}" presName="sibSpaceOne" presStyleCnt="0"/>
      <dgm:spPr/>
    </dgm:pt>
    <dgm:pt modelId="{CD8AEF4A-1E4A-4439-8D85-B000BBB41706}" type="pres">
      <dgm:prSet presAssocID="{9E330BE4-F5AA-4DAE-9052-139793EEE3B3}" presName="vertOne" presStyleCnt="0"/>
      <dgm:spPr/>
    </dgm:pt>
    <dgm:pt modelId="{19A365D4-B8D6-4326-B81A-A179DA5A1257}" type="pres">
      <dgm:prSet presAssocID="{9E330BE4-F5AA-4DAE-9052-139793EEE3B3}" presName="txOne" presStyleLbl="node0" presStyleIdx="1" presStyleCnt="3" custScaleX="1157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FB30FD-EE7C-4350-B746-B8C82F308394}" type="pres">
      <dgm:prSet presAssocID="{9E330BE4-F5AA-4DAE-9052-139793EEE3B3}" presName="horzOne" presStyleCnt="0"/>
      <dgm:spPr/>
    </dgm:pt>
    <dgm:pt modelId="{A12D996F-A4A7-42D4-B956-0C1AB392E74D}" type="pres">
      <dgm:prSet presAssocID="{B90C07F8-6654-4D3B-B05A-80134330AA31}" presName="sibSpaceOne" presStyleCnt="0"/>
      <dgm:spPr/>
    </dgm:pt>
    <dgm:pt modelId="{EC372E76-DE7C-49B2-8D23-AB7EC3B43F2D}" type="pres">
      <dgm:prSet presAssocID="{2B93D248-EEDF-4577-B0D9-A95799564F2F}" presName="vertOne" presStyleCnt="0"/>
      <dgm:spPr/>
    </dgm:pt>
    <dgm:pt modelId="{491DFEAD-8CBD-4CDB-97BD-703C8EA1F4B4}" type="pres">
      <dgm:prSet presAssocID="{2B93D248-EEDF-4577-B0D9-A95799564F2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2B76ED0-1D6B-4BA2-863C-39A70AFFD1FC}" type="pres">
      <dgm:prSet presAssocID="{2B93D248-EEDF-4577-B0D9-A95799564F2F}" presName="horzOne" presStyleCnt="0"/>
      <dgm:spPr/>
    </dgm:pt>
  </dgm:ptLst>
  <dgm:cxnLst>
    <dgm:cxn modelId="{B8C92234-1133-4600-8B96-56AD119726D0}" srcId="{7D45AC25-96A1-4B4E-8409-CF6CB2C8904B}" destId="{9E330BE4-F5AA-4DAE-9052-139793EEE3B3}" srcOrd="1" destOrd="0" parTransId="{647CEBAD-98B0-4485-9693-77FF01BE3723}" sibTransId="{B90C07F8-6654-4D3B-B05A-80134330AA31}"/>
    <dgm:cxn modelId="{AED6FA61-2EA3-49DA-AEF8-3B8B11EE1046}" srcId="{7D45AC25-96A1-4B4E-8409-CF6CB2C8904B}" destId="{2B93D248-EEDF-4577-B0D9-A95799564F2F}" srcOrd="2" destOrd="0" parTransId="{FD563C33-E4A2-4C3C-9269-1613F1E3EB72}" sibTransId="{49062375-FFF7-4C8F-97BE-9664CB45138A}"/>
    <dgm:cxn modelId="{5F8854E5-073B-4061-A7B4-6A1A989DB980}" srcId="{7D45AC25-96A1-4B4E-8409-CF6CB2C8904B}" destId="{2B7ED58A-029E-4800-997D-6C926D93997C}" srcOrd="0" destOrd="0" parTransId="{048A10E8-CC66-4E2C-94A8-588F42F59C47}" sibTransId="{98B51294-223B-4F6A-BA94-FEE39F5602B5}"/>
    <dgm:cxn modelId="{8BD539B1-3919-4159-8011-F5D7F863DDDF}" type="presOf" srcId="{7D45AC25-96A1-4B4E-8409-CF6CB2C8904B}" destId="{8B97CA38-D1ED-48DF-862F-8428B482E919}" srcOrd="0" destOrd="0" presId="urn:microsoft.com/office/officeart/2005/8/layout/hierarchy4"/>
    <dgm:cxn modelId="{B2CF8C24-9F81-4511-9BC5-8FA98218560E}" type="presOf" srcId="{9E330BE4-F5AA-4DAE-9052-139793EEE3B3}" destId="{19A365D4-B8D6-4326-B81A-A179DA5A1257}" srcOrd="0" destOrd="0" presId="urn:microsoft.com/office/officeart/2005/8/layout/hierarchy4"/>
    <dgm:cxn modelId="{EC7EDF13-334B-4CBE-A5B1-12C0684EF362}" type="presOf" srcId="{2B93D248-EEDF-4577-B0D9-A95799564F2F}" destId="{491DFEAD-8CBD-4CDB-97BD-703C8EA1F4B4}" srcOrd="0" destOrd="0" presId="urn:microsoft.com/office/officeart/2005/8/layout/hierarchy4"/>
    <dgm:cxn modelId="{EAF401D1-CF3F-44D5-802E-DFD563E3AB67}" type="presOf" srcId="{2B7ED58A-029E-4800-997D-6C926D93997C}" destId="{57CFA96D-B755-4B92-8488-1BE0A1948536}" srcOrd="0" destOrd="0" presId="urn:microsoft.com/office/officeart/2005/8/layout/hierarchy4"/>
    <dgm:cxn modelId="{40748F5D-083E-47D0-B83D-404693F96231}" type="presParOf" srcId="{8B97CA38-D1ED-48DF-862F-8428B482E919}" destId="{CE2C79D7-236C-4B58-9709-159E4BAB3388}" srcOrd="0" destOrd="0" presId="urn:microsoft.com/office/officeart/2005/8/layout/hierarchy4"/>
    <dgm:cxn modelId="{93FC7D3A-22C1-4FB5-833F-0AA361C5AA5D}" type="presParOf" srcId="{CE2C79D7-236C-4B58-9709-159E4BAB3388}" destId="{57CFA96D-B755-4B92-8488-1BE0A1948536}" srcOrd="0" destOrd="0" presId="urn:microsoft.com/office/officeart/2005/8/layout/hierarchy4"/>
    <dgm:cxn modelId="{A43A646C-D7D9-45A9-B0B1-D9FF4AE7B573}" type="presParOf" srcId="{CE2C79D7-236C-4B58-9709-159E4BAB3388}" destId="{6526C530-80AE-4433-AC0D-B35B46B1C98A}" srcOrd="1" destOrd="0" presId="urn:microsoft.com/office/officeart/2005/8/layout/hierarchy4"/>
    <dgm:cxn modelId="{63F536D7-A3BF-40D0-9D66-3EE886491524}" type="presParOf" srcId="{8B97CA38-D1ED-48DF-862F-8428B482E919}" destId="{5D5532FD-37B7-4910-879E-801248D3D7C2}" srcOrd="1" destOrd="0" presId="urn:microsoft.com/office/officeart/2005/8/layout/hierarchy4"/>
    <dgm:cxn modelId="{6B61C533-8917-4BEF-B1EB-E894221F82D6}" type="presParOf" srcId="{8B97CA38-D1ED-48DF-862F-8428B482E919}" destId="{CD8AEF4A-1E4A-4439-8D85-B000BBB41706}" srcOrd="2" destOrd="0" presId="urn:microsoft.com/office/officeart/2005/8/layout/hierarchy4"/>
    <dgm:cxn modelId="{B9946395-0236-4382-8EB8-26305EACE898}" type="presParOf" srcId="{CD8AEF4A-1E4A-4439-8D85-B000BBB41706}" destId="{19A365D4-B8D6-4326-B81A-A179DA5A1257}" srcOrd="0" destOrd="0" presId="urn:microsoft.com/office/officeart/2005/8/layout/hierarchy4"/>
    <dgm:cxn modelId="{F828E0BC-78C9-4C8F-85AC-92C8B630DE6F}" type="presParOf" srcId="{CD8AEF4A-1E4A-4439-8D85-B000BBB41706}" destId="{9AFB30FD-EE7C-4350-B746-B8C82F308394}" srcOrd="1" destOrd="0" presId="urn:microsoft.com/office/officeart/2005/8/layout/hierarchy4"/>
    <dgm:cxn modelId="{8936C2F3-66C2-4EC5-886B-15B6ABEB0262}" type="presParOf" srcId="{8B97CA38-D1ED-48DF-862F-8428B482E919}" destId="{A12D996F-A4A7-42D4-B956-0C1AB392E74D}" srcOrd="3" destOrd="0" presId="urn:microsoft.com/office/officeart/2005/8/layout/hierarchy4"/>
    <dgm:cxn modelId="{EC9EA7A2-B3D4-46A2-9568-30361AC93C98}" type="presParOf" srcId="{8B97CA38-D1ED-48DF-862F-8428B482E919}" destId="{EC372E76-DE7C-49B2-8D23-AB7EC3B43F2D}" srcOrd="4" destOrd="0" presId="urn:microsoft.com/office/officeart/2005/8/layout/hierarchy4"/>
    <dgm:cxn modelId="{DF63EB31-6BFE-49F8-ADFE-B92424B8A02A}" type="presParOf" srcId="{EC372E76-DE7C-49B2-8D23-AB7EC3B43F2D}" destId="{491DFEAD-8CBD-4CDB-97BD-703C8EA1F4B4}" srcOrd="0" destOrd="0" presId="urn:microsoft.com/office/officeart/2005/8/layout/hierarchy4"/>
    <dgm:cxn modelId="{9E0B646C-11D7-47D0-94DC-563FBB408F97}" type="presParOf" srcId="{EC372E76-DE7C-49B2-8D23-AB7EC3B43F2D}" destId="{02B76ED0-1D6B-4BA2-863C-39A70AFFD1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E8E55-C72E-4CDA-AE03-70E59C57FD57}">
      <dsp:nvSpPr>
        <dsp:cNvPr id="0" name=""/>
        <dsp:cNvSpPr/>
      </dsp:nvSpPr>
      <dsp:spPr>
        <a:xfrm>
          <a:off x="0" y="4308174"/>
          <a:ext cx="8915400" cy="942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FF00"/>
              </a:solidFill>
            </a:rPr>
            <a:t>Traitement de 3ème intention </a:t>
          </a:r>
          <a:r>
            <a:rPr lang="fr-FR" sz="1700" kern="1200" dirty="0" smtClean="0"/>
            <a:t>(en dernier recours) : </a:t>
          </a:r>
          <a:r>
            <a:rPr lang="fr-FR" sz="1700" kern="1200" dirty="0" err="1" smtClean="0"/>
            <a:t>fluoroquinolone</a:t>
          </a:r>
          <a:r>
            <a:rPr lang="fr-FR" sz="1700" kern="1200" dirty="0" smtClean="0"/>
            <a:t> : </a:t>
          </a:r>
          <a:r>
            <a:rPr lang="fr-FR" sz="1700" u="sng" kern="1200" dirty="0" smtClean="0"/>
            <a:t>dose unique </a:t>
          </a:r>
          <a:r>
            <a:rPr lang="fr-FR" sz="1700" kern="1200" dirty="0" smtClean="0"/>
            <a:t>(</a:t>
          </a:r>
          <a:r>
            <a:rPr lang="fr-FR" sz="1700" kern="1200" dirty="0" err="1" smtClean="0"/>
            <a:t>ciprofloxacine</a:t>
          </a:r>
          <a:r>
            <a:rPr lang="fr-FR" sz="1700" kern="1200" dirty="0" smtClean="0"/>
            <a:t> ou </a:t>
          </a:r>
          <a:r>
            <a:rPr lang="fr-FR" sz="1700" kern="1200" dirty="0" err="1" smtClean="0"/>
            <a:t>ofloxacine</a:t>
          </a:r>
          <a:r>
            <a:rPr lang="fr-FR" sz="1700" kern="1200" dirty="0" smtClean="0"/>
            <a:t>) ,  nitrofurantoïne </a:t>
          </a:r>
          <a:r>
            <a:rPr lang="fr-FR" sz="1700" u="sng" kern="1200" dirty="0" smtClean="0"/>
            <a:t>: pendant 5 jours</a:t>
          </a:r>
          <a:endParaRPr lang="fr-FR" sz="1700" u="sng" kern="1200" dirty="0"/>
        </a:p>
      </dsp:txBody>
      <dsp:txXfrm>
        <a:off x="0" y="4308174"/>
        <a:ext cx="8915400" cy="942523"/>
      </dsp:txXfrm>
    </dsp:sp>
    <dsp:sp modelId="{1A2E9428-7E79-45E2-918C-E4B20F5CFE35}">
      <dsp:nvSpPr>
        <dsp:cNvPr id="0" name=""/>
        <dsp:cNvSpPr/>
      </dsp:nvSpPr>
      <dsp:spPr>
        <a:xfrm rot="10800000">
          <a:off x="0" y="2872711"/>
          <a:ext cx="8915400" cy="1449600"/>
        </a:xfrm>
        <a:prstGeom prst="upArrowCallou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FF00"/>
              </a:solidFill>
            </a:rPr>
            <a:t>Traitement de 2ème intention </a:t>
          </a:r>
          <a:r>
            <a:rPr lang="fr-FR" sz="1700" kern="1200" dirty="0" smtClean="0"/>
            <a:t>: </a:t>
          </a:r>
          <a:r>
            <a:rPr lang="fr-FR" sz="1700" kern="1200" dirty="0" err="1" smtClean="0"/>
            <a:t>pivmécillinam</a:t>
          </a:r>
          <a:r>
            <a:rPr lang="fr-FR" sz="1700" kern="1200" dirty="0" smtClean="0"/>
            <a:t> pendant 5 jours,</a:t>
          </a:r>
          <a:endParaRPr lang="fr-FR" sz="1700" kern="1200" dirty="0"/>
        </a:p>
      </dsp:txBody>
      <dsp:txXfrm rot="10800000">
        <a:off x="0" y="2872711"/>
        <a:ext cx="8915400" cy="941907"/>
      </dsp:txXfrm>
    </dsp:sp>
    <dsp:sp modelId="{5E861404-187A-4FA1-88E7-2AB7E2086E4A}">
      <dsp:nvSpPr>
        <dsp:cNvPr id="0" name=""/>
        <dsp:cNvSpPr/>
      </dsp:nvSpPr>
      <dsp:spPr>
        <a:xfrm rot="10800000">
          <a:off x="0" y="1437248"/>
          <a:ext cx="8915400" cy="1449600"/>
        </a:xfrm>
        <a:prstGeom prst="upArrowCallou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FF00"/>
              </a:solidFill>
            </a:rPr>
            <a:t>Traitement de 1ère intention : </a:t>
          </a:r>
          <a:r>
            <a:rPr lang="fr-FR" sz="1700" kern="1200" dirty="0" err="1" smtClean="0"/>
            <a:t>fosfomycine</a:t>
          </a:r>
          <a:r>
            <a:rPr lang="fr-FR" sz="1700" kern="1200" dirty="0" smtClean="0"/>
            <a:t>-</a:t>
          </a:r>
          <a:r>
            <a:rPr lang="fr-FR" sz="1700" kern="1200" dirty="0" err="1" smtClean="0"/>
            <a:t>trométamol</a:t>
          </a:r>
          <a:r>
            <a:rPr lang="fr-FR" sz="1700" kern="1200" dirty="0" smtClean="0"/>
            <a:t> en dose unique</a:t>
          </a:r>
          <a:endParaRPr lang="fr-FR" sz="1700" kern="1200" dirty="0"/>
        </a:p>
      </dsp:txBody>
      <dsp:txXfrm rot="10800000">
        <a:off x="0" y="1437248"/>
        <a:ext cx="8915400" cy="941907"/>
      </dsp:txXfrm>
    </dsp:sp>
    <dsp:sp modelId="{93960E73-8A86-4D9F-9609-72CF8FC1DCED}">
      <dsp:nvSpPr>
        <dsp:cNvPr id="0" name=""/>
        <dsp:cNvSpPr/>
      </dsp:nvSpPr>
      <dsp:spPr>
        <a:xfrm rot="10800000">
          <a:off x="0" y="91936"/>
          <a:ext cx="8915400" cy="1449600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>
              <a:solidFill>
                <a:srgbClr val="FFFF00"/>
              </a:solidFill>
            </a:rPr>
            <a:t>BU positive</a:t>
          </a:r>
          <a:endParaRPr lang="fr-FR" sz="4000" b="1" kern="1200" dirty="0">
            <a:solidFill>
              <a:srgbClr val="FFFF00"/>
            </a:solidFill>
          </a:endParaRPr>
        </a:p>
      </dsp:txBody>
      <dsp:txXfrm rot="10800000">
        <a:off x="0" y="91936"/>
        <a:ext cx="8915400" cy="941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544F6-988A-4E43-9097-244CCFB9EF31}">
      <dsp:nvSpPr>
        <dsp:cNvPr id="0" name=""/>
        <dsp:cNvSpPr/>
      </dsp:nvSpPr>
      <dsp:spPr>
        <a:xfrm>
          <a:off x="4895" y="2376"/>
          <a:ext cx="11079967" cy="533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u="sng" kern="1200" dirty="0" smtClean="0">
              <a:solidFill>
                <a:srgbClr val="FFFF00"/>
              </a:solidFill>
            </a:rPr>
            <a:t>BU positive → ECBU</a:t>
          </a:r>
          <a:endParaRPr lang="fr-FR" sz="2800" b="1" i="0" u="sng" kern="1200" dirty="0">
            <a:solidFill>
              <a:srgbClr val="FFFF00"/>
            </a:solidFill>
          </a:endParaRPr>
        </a:p>
      </dsp:txBody>
      <dsp:txXfrm>
        <a:off x="20530" y="18011"/>
        <a:ext cx="11048697" cy="502552"/>
      </dsp:txXfrm>
    </dsp:sp>
    <dsp:sp modelId="{B7B50982-EDA3-4CC0-8C1D-F95482B480C5}">
      <dsp:nvSpPr>
        <dsp:cNvPr id="0" name=""/>
        <dsp:cNvSpPr/>
      </dsp:nvSpPr>
      <dsp:spPr>
        <a:xfrm>
          <a:off x="15710" y="810930"/>
          <a:ext cx="6219369" cy="667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Traitement pouvant être différé</a:t>
          </a:r>
          <a:endParaRPr lang="fr-FR" sz="2200" kern="1200" dirty="0"/>
        </a:p>
      </dsp:txBody>
      <dsp:txXfrm>
        <a:off x="35261" y="830481"/>
        <a:ext cx="6180267" cy="628432"/>
      </dsp:txXfrm>
    </dsp:sp>
    <dsp:sp modelId="{E26C6311-4B35-41FE-99E0-431C77D93B3F}">
      <dsp:nvSpPr>
        <dsp:cNvPr id="0" name=""/>
        <dsp:cNvSpPr/>
      </dsp:nvSpPr>
      <dsp:spPr>
        <a:xfrm>
          <a:off x="44537" y="1500383"/>
          <a:ext cx="6183016" cy="4039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Antibiotique selon les résultats de l’antibiogramme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amoxicilline</a:t>
          </a: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• </a:t>
          </a:r>
          <a:r>
            <a:rPr lang="fr-FR" sz="1600" b="1" kern="1200" dirty="0" err="1" smtClean="0"/>
            <a:t>pivmécillinam</a:t>
          </a: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• nitrofurantoïne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• </a:t>
          </a:r>
          <a:r>
            <a:rPr lang="fr-FR" sz="1600" b="1" kern="1200" dirty="0" err="1" smtClean="0"/>
            <a:t>amoxicilline</a:t>
          </a:r>
          <a:r>
            <a:rPr lang="fr-FR" sz="1600" b="1" kern="1200" dirty="0" smtClean="0"/>
            <a:t>-acide </a:t>
          </a:r>
          <a:r>
            <a:rPr lang="fr-FR" sz="1600" b="1" kern="1200" dirty="0" err="1" smtClean="0"/>
            <a:t>clavulanique</a:t>
          </a: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ou </a:t>
          </a:r>
          <a:r>
            <a:rPr lang="fr-FR" sz="1600" b="1" kern="1200" dirty="0" err="1" smtClean="0"/>
            <a:t>céfixime</a:t>
          </a: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ou </a:t>
          </a:r>
          <a:r>
            <a:rPr lang="fr-FR" sz="1600" b="1" kern="1200" dirty="0" err="1" smtClean="0"/>
            <a:t>fluoroquinolone</a:t>
          </a:r>
          <a:r>
            <a:rPr lang="fr-FR" sz="1600" b="1" kern="1200" dirty="0" smtClean="0"/>
            <a:t> (</a:t>
          </a:r>
          <a:r>
            <a:rPr lang="fr-FR" sz="1600" b="1" kern="1200" dirty="0" err="1" smtClean="0"/>
            <a:t>ciprofloxacine</a:t>
          </a:r>
          <a:r>
            <a:rPr lang="fr-FR" sz="1600" b="1" kern="1200" dirty="0" smtClean="0"/>
            <a:t>, </a:t>
          </a:r>
          <a:r>
            <a:rPr lang="fr-FR" sz="1600" b="1" kern="1200" dirty="0" err="1" smtClean="0"/>
            <a:t>ofloxacine</a:t>
          </a:r>
          <a:r>
            <a:rPr lang="fr-FR" sz="1600" b="1" kern="1200" dirty="0" smtClean="0"/>
            <a:t>) </a:t>
          </a:r>
          <a:r>
            <a:rPr lang="fr-FR" sz="1600" b="1" u="sng" kern="1200" dirty="0" smtClean="0"/>
            <a:t>5 jours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ou TMP-SMX 5 jours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• </a:t>
          </a:r>
          <a:r>
            <a:rPr lang="fr-FR" sz="1600" b="1" kern="1200" dirty="0" err="1" smtClean="0"/>
            <a:t>fosfomycine</a:t>
          </a:r>
          <a:r>
            <a:rPr lang="fr-FR" sz="1600" b="1" kern="1200" dirty="0" smtClean="0"/>
            <a:t>-</a:t>
          </a:r>
          <a:r>
            <a:rPr lang="fr-FR" sz="1600" b="1" kern="1200" dirty="0" err="1" smtClean="0"/>
            <a:t>trométamol</a:t>
          </a:r>
          <a:r>
            <a:rPr lang="fr-FR" sz="1600" b="1" kern="1200" dirty="0" smtClean="0"/>
            <a:t> sur avis d’expert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Durée totale : 7 jours, sauf </a:t>
          </a:r>
          <a:r>
            <a:rPr lang="fr-FR" sz="1600" b="1" kern="1200" dirty="0" err="1" smtClean="0"/>
            <a:t>fluoroquinolones</a:t>
          </a:r>
          <a:r>
            <a:rPr lang="fr-FR" sz="1600" b="1" kern="1200" dirty="0" smtClean="0"/>
            <a:t> et TMP-SMX (5 jours) et </a:t>
          </a:r>
          <a:r>
            <a:rPr lang="fr-FR" sz="1600" b="1" kern="1200" dirty="0" err="1" smtClean="0"/>
            <a:t>fosfomycine</a:t>
          </a:r>
          <a:r>
            <a:rPr lang="fr-FR" sz="1600" b="1" kern="1200" dirty="0" smtClean="0"/>
            <a:t>-</a:t>
          </a:r>
          <a:r>
            <a:rPr lang="fr-FR" sz="1600" b="1" kern="1200" dirty="0" err="1" smtClean="0"/>
            <a:t>trométamol</a:t>
          </a:r>
          <a:endParaRPr lang="fr-FR" sz="1600" b="1" kern="1200" dirty="0" smtClean="0"/>
        </a:p>
      </dsp:txBody>
      <dsp:txXfrm>
        <a:off x="162840" y="1618686"/>
        <a:ext cx="5946410" cy="3802564"/>
      </dsp:txXfrm>
    </dsp:sp>
    <dsp:sp modelId="{42F148A0-FC8C-4E89-BFB2-90C162CD3D03}">
      <dsp:nvSpPr>
        <dsp:cNvPr id="0" name=""/>
        <dsp:cNvSpPr/>
      </dsp:nvSpPr>
      <dsp:spPr>
        <a:xfrm>
          <a:off x="6610054" y="810930"/>
          <a:ext cx="4463993" cy="509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Traitement ne pouvant être différé</a:t>
          </a:r>
          <a:endParaRPr lang="fr-FR" sz="2200" kern="1200" dirty="0"/>
        </a:p>
      </dsp:txBody>
      <dsp:txXfrm>
        <a:off x="6624977" y="825853"/>
        <a:ext cx="4434147" cy="479648"/>
      </dsp:txXfrm>
    </dsp:sp>
    <dsp:sp modelId="{1D1D589F-BEFA-40A9-9C98-6966648401E6}">
      <dsp:nvSpPr>
        <dsp:cNvPr id="0" name=""/>
        <dsp:cNvSpPr/>
      </dsp:nvSpPr>
      <dsp:spPr>
        <a:xfrm>
          <a:off x="6984695" y="1595156"/>
          <a:ext cx="3714711" cy="2563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Traitement de 1ère intention: nitrofurantoïne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Traitement de 2ème intention si contre indication à la nitrofurantoïne : </a:t>
          </a:r>
          <a:r>
            <a:rPr lang="fr-FR" sz="1700" b="1" kern="1200" dirty="0" err="1" smtClean="0"/>
            <a:t>Céfixime</a:t>
          </a:r>
          <a:r>
            <a:rPr lang="fr-FR" sz="1700" b="1" kern="1200" dirty="0" smtClean="0"/>
            <a:t> ou </a:t>
          </a:r>
          <a:r>
            <a:rPr lang="fr-FR" sz="1700" b="1" kern="1200" dirty="0" err="1" smtClean="0"/>
            <a:t>fluoroquinolone</a:t>
          </a:r>
          <a:endParaRPr lang="fr-FR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Adaptation à l'antibiogramme systématique     Durée totale : 7 jours sauf </a:t>
          </a:r>
          <a:r>
            <a:rPr lang="fr-FR" sz="1700" b="1" kern="1200" dirty="0" err="1" smtClean="0"/>
            <a:t>fluoroquinolones</a:t>
          </a:r>
          <a:r>
            <a:rPr lang="fr-FR" sz="1700" b="1" kern="1200" dirty="0" smtClean="0"/>
            <a:t> : 5 jours</a:t>
          </a:r>
          <a:endParaRPr lang="fr-FR" sz="1700" b="1" kern="1200" dirty="0"/>
        </a:p>
      </dsp:txBody>
      <dsp:txXfrm>
        <a:off x="7059777" y="1670238"/>
        <a:ext cx="3564547" cy="2413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FA96D-B755-4B92-8488-1BE0A1948536}">
      <dsp:nvSpPr>
        <dsp:cNvPr id="0" name=""/>
        <dsp:cNvSpPr/>
      </dsp:nvSpPr>
      <dsp:spPr>
        <a:xfrm>
          <a:off x="0" y="0"/>
          <a:ext cx="2550988" cy="461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FF00"/>
              </a:solidFill>
            </a:rPr>
            <a:t>Cystite récidivante =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B0F0"/>
              </a:solidFill>
            </a:rPr>
            <a:t>1/  </a:t>
          </a:r>
          <a:r>
            <a:rPr lang="fr-FR" sz="1600" b="1" kern="1200" dirty="0" smtClean="0"/>
            <a:t>Traitement prophylactique non antibiotique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B0F0"/>
              </a:solidFill>
            </a:rPr>
            <a:t>2/</a:t>
          </a:r>
          <a:r>
            <a:rPr lang="fr-FR" sz="1600" b="1" kern="1200" dirty="0" smtClean="0"/>
            <a:t>Si au moins un épisode / mois: antibioprophylaxie</a:t>
          </a:r>
          <a:endParaRPr lang="fr-FR" sz="1600" b="1" kern="1200" dirty="0"/>
        </a:p>
      </dsp:txBody>
      <dsp:txXfrm>
        <a:off x="74716" y="74716"/>
        <a:ext cx="2401556" cy="4468643"/>
      </dsp:txXfrm>
    </dsp:sp>
    <dsp:sp modelId="{19A365D4-B8D6-4326-B81A-A179DA5A1257}">
      <dsp:nvSpPr>
        <dsp:cNvPr id="0" name=""/>
        <dsp:cNvSpPr/>
      </dsp:nvSpPr>
      <dsp:spPr>
        <a:xfrm>
          <a:off x="2981519" y="0"/>
          <a:ext cx="2952361" cy="461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B0F0"/>
              </a:solidFill>
            </a:rPr>
            <a:t>Cystite post-coïtale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TMP-SMX (80mg/400mg) </a:t>
          </a:r>
          <a:r>
            <a:rPr lang="fr-FR" sz="2000" kern="1200" dirty="0" smtClean="0"/>
            <a:t>1 </a:t>
          </a:r>
          <a:r>
            <a:rPr lang="fr-FR" sz="2000" kern="1200" dirty="0" err="1" smtClean="0"/>
            <a:t>cp</a:t>
          </a:r>
          <a:r>
            <a:rPr lang="fr-FR" sz="2000" kern="1200" dirty="0" smtClean="0"/>
            <a:t> dans les 2 heures précédant ou suivant le rapport sexuel (une fois par jour au maximum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>
              <a:solidFill>
                <a:srgbClr val="FF0000"/>
              </a:solidFill>
            </a:rPr>
            <a:t>Fosfomycine</a:t>
          </a:r>
          <a:r>
            <a:rPr lang="fr-FR" sz="2000" b="1" kern="1200" dirty="0" smtClean="0">
              <a:solidFill>
                <a:srgbClr val="FF0000"/>
              </a:solidFill>
            </a:rPr>
            <a:t>-</a:t>
          </a:r>
          <a:r>
            <a:rPr lang="fr-FR" sz="2000" b="1" kern="1200" dirty="0" err="1" smtClean="0">
              <a:solidFill>
                <a:srgbClr val="FF0000"/>
              </a:solidFill>
            </a:rPr>
            <a:t>trométamol</a:t>
          </a:r>
          <a:r>
            <a:rPr lang="fr-FR" sz="2000" kern="1200" dirty="0" smtClean="0"/>
            <a:t> 3 grammes en prise unique dans les 2 heures précédant ou suivant le rapport sexuel</a:t>
          </a:r>
        </a:p>
      </dsp:txBody>
      <dsp:txXfrm>
        <a:off x="3067991" y="86472"/>
        <a:ext cx="2779417" cy="4445131"/>
      </dsp:txXfrm>
    </dsp:sp>
    <dsp:sp modelId="{491DFEAD-8CBD-4CDB-97BD-703C8EA1F4B4}">
      <dsp:nvSpPr>
        <dsp:cNvPr id="0" name=""/>
        <dsp:cNvSpPr/>
      </dsp:nvSpPr>
      <dsp:spPr>
        <a:xfrm>
          <a:off x="6362446" y="0"/>
          <a:ext cx="2550988" cy="461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B0F0"/>
              </a:solidFill>
            </a:rPr>
            <a:t>Autres situations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 TMP-SMX (80mg/400mg) 1 </a:t>
          </a:r>
          <a:r>
            <a:rPr lang="fr-FR" sz="2000" kern="1200" dirty="0" err="1" smtClean="0"/>
            <a:t>cp</a:t>
          </a:r>
          <a:r>
            <a:rPr lang="fr-FR" sz="2000" kern="1200" dirty="0" smtClean="0"/>
            <a:t>/ jour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Fosfomycine</a:t>
          </a:r>
          <a:r>
            <a:rPr lang="fr-FR" sz="2000" kern="1200" dirty="0" smtClean="0"/>
            <a:t>-</a:t>
          </a:r>
          <a:r>
            <a:rPr lang="fr-FR" sz="2000" kern="1200" dirty="0" err="1" smtClean="0"/>
            <a:t>trométamol</a:t>
          </a:r>
          <a:r>
            <a:rPr lang="fr-FR" sz="2000" kern="1200" dirty="0" smtClean="0"/>
            <a:t> 3 g tous les 7 jours</a:t>
          </a:r>
        </a:p>
      </dsp:txBody>
      <dsp:txXfrm>
        <a:off x="6437162" y="74716"/>
        <a:ext cx="2401556" cy="446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14D2B-E92D-484E-A3B0-7EBD21FC095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8BA3D-C68E-412C-9375-CECF4A65002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31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58508-C0BC-472E-A931-151BF0BB27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DDB7B-5941-47BB-9086-F31B2E49F8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55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93BC1-4C1E-4B7C-A62E-D5BCC595954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45B15-4E9D-4947-BA38-82CFC68D14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14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28263-A021-475B-ABE0-4A2D591C882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8533E-D2BD-4E2B-9519-2C6A8A7FAD4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4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43CC1-28FB-41EB-9E4B-99B3E6989E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0A60D-76D4-4B68-BD02-3A2C5F1920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15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3F2C9-FABE-4DEC-8F6D-34F07820E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CB1C-5DC1-4223-A617-C4D21FFE9F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7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2C82C-2923-4771-8302-58C29CCC203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059B4-4515-46FE-8C74-C3D5D2E2A8A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60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DE2B1-2299-443A-9F3C-5920A46A37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1240E-08ED-45F9-9BB5-D61F9CC44C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25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6D60E-676E-4DD5-98CB-D98A1758098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7A75-DFA0-42AB-B0A4-1725549F491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74C03-1323-49FD-B11E-26C1ADEBB4D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9B1A1-C815-497D-8042-4092CD7B69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25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515E1-B706-4DCC-8417-AAB1501F54F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600E4-2238-4935-8368-D3351F74820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0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34868D4-0CEC-4348-9F22-4C85C1FBB54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03/04/2020</a:t>
            </a:fld>
            <a:endParaRPr lang="fr-FR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685615-29FF-4210-9339-5F1479A5EEAE}" type="slidenum">
              <a:rPr lang="fr-FR" smtClean="0"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7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98737" y="-191341"/>
            <a:ext cx="12192000" cy="7624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116633"/>
            <a:ext cx="8301608" cy="179497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>
                <a:solidFill>
                  <a:srgbClr val="FF0000"/>
                </a:solidFill>
              </a:rPr>
              <a:t/>
            </a:r>
            <a:br>
              <a:rPr lang="fr-FR" sz="4900" dirty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/>
            </a:r>
            <a:br>
              <a:rPr lang="fr-FR" sz="4900" dirty="0" smtClean="0">
                <a:solidFill>
                  <a:srgbClr val="FF0000"/>
                </a:solidFill>
              </a:rPr>
            </a:br>
            <a:r>
              <a:rPr lang="fr-FR" sz="5300" b="1" dirty="0" smtClean="0">
                <a:solidFill>
                  <a:srgbClr val="FF0000"/>
                </a:solidFill>
              </a:rPr>
              <a:t>LES INFECTIONS URINAIRES </a:t>
            </a:r>
            <a:r>
              <a:rPr lang="fr-FR" sz="4900" b="1" dirty="0" smtClean="0">
                <a:solidFill>
                  <a:srgbClr val="FF0000"/>
                </a:solidFill>
              </a:rPr>
              <a:t> </a:t>
            </a:r>
            <a:r>
              <a:rPr lang="fr-FR" sz="4900" b="1" dirty="0">
                <a:solidFill>
                  <a:srgbClr val="FF3300"/>
                </a:solidFill>
              </a:rPr>
              <a:t/>
            </a:r>
            <a:br>
              <a:rPr lang="fr-FR" sz="4900" b="1" dirty="0">
                <a:solidFill>
                  <a:srgbClr val="FF3300"/>
                </a:solidFill>
              </a:rPr>
            </a:br>
            <a:endParaRPr lang="fr-FR" sz="2700" b="1" dirty="0">
              <a:solidFill>
                <a:srgbClr val="FF3300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-894190" y="0"/>
            <a:ext cx="6389299" cy="1772655"/>
          </a:xfrm>
        </p:spPr>
        <p:txBody>
          <a:bodyPr>
            <a:normAutofit fontScale="40000" lnSpcReduction="20000"/>
          </a:bodyPr>
          <a:lstStyle/>
          <a:p>
            <a:pPr marL="136525" indent="0" algn="ctr"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 Université BADJ MOKHTAR</a:t>
            </a:r>
          </a:p>
          <a:p>
            <a:pPr marL="136525" indent="0" algn="ctr"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Faculté </a:t>
            </a:r>
            <a:r>
              <a:rPr lang="fr-FR" sz="5100" b="1" dirty="0">
                <a:solidFill>
                  <a:srgbClr val="FF0000"/>
                </a:solidFill>
              </a:rPr>
              <a:t>de </a:t>
            </a:r>
            <a:r>
              <a:rPr lang="fr-FR" sz="5100" b="1" dirty="0" smtClean="0">
                <a:solidFill>
                  <a:srgbClr val="FF0000"/>
                </a:solidFill>
              </a:rPr>
              <a:t>Médecine Annaba</a:t>
            </a:r>
          </a:p>
          <a:p>
            <a:pPr marL="136525" indent="0" algn="ctr"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Cours </a:t>
            </a:r>
            <a:r>
              <a:rPr lang="fr-FR" sz="5100" b="1" dirty="0">
                <a:solidFill>
                  <a:srgbClr val="FF0000"/>
                </a:solidFill>
              </a:rPr>
              <a:t>de 5</a:t>
            </a:r>
            <a:r>
              <a:rPr lang="fr-FR" sz="5100" b="1" baseline="30000" dirty="0">
                <a:solidFill>
                  <a:srgbClr val="FF0000"/>
                </a:solidFill>
              </a:rPr>
              <a:t>e</a:t>
            </a:r>
            <a:r>
              <a:rPr lang="fr-FR" sz="5100" b="1" dirty="0">
                <a:solidFill>
                  <a:srgbClr val="FF0000"/>
                </a:solidFill>
              </a:rPr>
              <a:t> année </a:t>
            </a:r>
            <a:endParaRPr lang="fr-FR" sz="5100" b="1" dirty="0">
              <a:solidFill>
                <a:srgbClr val="FF0000"/>
              </a:solidFill>
            </a:endParaRPr>
          </a:p>
          <a:p>
            <a:pPr marL="136525" indent="0" algn="ctr">
              <a:buClrTx/>
              <a:buNone/>
            </a:pPr>
            <a:r>
              <a:rPr lang="fr-FR" sz="5100" b="1" dirty="0" smtClean="0">
                <a:solidFill>
                  <a:srgbClr val="FF0000"/>
                </a:solidFill>
              </a:rPr>
              <a:t>Module néphrologie</a:t>
            </a:r>
            <a:endParaRPr lang="fr-FR" sz="5100" b="1" dirty="0">
              <a:solidFill>
                <a:srgbClr val="FF0000"/>
              </a:solidFill>
            </a:endParaRPr>
          </a:p>
          <a:p>
            <a:pPr marL="136525" indent="0" algn="ctr">
              <a:buClrTx/>
              <a:buNone/>
            </a:pPr>
            <a:r>
              <a:rPr lang="fr-FR" sz="5100" b="1" dirty="0">
                <a:solidFill>
                  <a:srgbClr val="FF0000"/>
                </a:solidFill>
              </a:rPr>
              <a:t>Année universitaire: </a:t>
            </a:r>
            <a:r>
              <a:rPr lang="fr-FR" sz="5100" b="1" dirty="0" smtClean="0">
                <a:solidFill>
                  <a:srgbClr val="FF0000"/>
                </a:solidFill>
              </a:rPr>
              <a:t>2019-2020</a:t>
            </a:r>
          </a:p>
          <a:p>
            <a:pPr marL="0" indent="0" rtl="1">
              <a:buNone/>
            </a:pPr>
            <a:endParaRPr lang="fr-FR" sz="2600" b="1" i="1" dirty="0">
              <a:solidFill>
                <a:schemeClr val="tx1"/>
              </a:solidFill>
            </a:endParaRPr>
          </a:p>
          <a:p>
            <a:pPr marL="136525" indent="0">
              <a:buClrTx/>
              <a:buNone/>
            </a:pP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34907" y="5653825"/>
            <a:ext cx="325835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Présenté par</a:t>
            </a:r>
            <a:r>
              <a:rPr lang="fr-FR" dirty="0" smtClean="0"/>
              <a:t>: </a:t>
            </a:r>
            <a:endParaRPr lang="fr-FR" dirty="0" smtClean="0"/>
          </a:p>
          <a:p>
            <a:pPr algn="ctr"/>
            <a:r>
              <a:rPr lang="fr-FR" b="1" i="1" dirty="0" smtClean="0">
                <a:solidFill>
                  <a:schemeClr val="tx1"/>
                </a:solidFill>
              </a:rPr>
              <a:t>Dr A.SIHADJ </a:t>
            </a:r>
            <a:r>
              <a:rPr lang="fr-FR" b="1" i="1" dirty="0" smtClean="0">
                <a:solidFill>
                  <a:schemeClr val="tx1"/>
                </a:solidFill>
              </a:rPr>
              <a:t>MOHAND</a:t>
            </a:r>
            <a:endParaRPr lang="fr-FR" b="1" i="1" dirty="0" smtClean="0">
              <a:solidFill>
                <a:schemeClr val="tx1"/>
              </a:solidFill>
            </a:endParaRPr>
          </a:p>
          <a:p>
            <a:pPr algn="ctr"/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5488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371" y="254262"/>
            <a:ext cx="10525818" cy="120105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d-Les voies de dissémination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863633"/>
            <a:ext cx="11887199" cy="4846259"/>
          </a:xfrm>
        </p:spPr>
        <p:txBody>
          <a:bodyPr>
            <a:normAutofit/>
          </a:bodyPr>
          <a:lstStyle/>
          <a:p>
            <a:r>
              <a:rPr lang="fr-FR" sz="1800" dirty="0"/>
              <a:t>L</a:t>
            </a:r>
            <a:r>
              <a:rPr lang="en-US" sz="1800" dirty="0"/>
              <a:t>’</a:t>
            </a:r>
            <a:r>
              <a:rPr lang="fr-FR" sz="1800" dirty="0"/>
              <a:t>arbre urinaire est </a:t>
            </a:r>
            <a:r>
              <a:rPr lang="fr-FR" sz="1800" dirty="0">
                <a:solidFill>
                  <a:srgbClr val="FF0000"/>
                </a:solidFill>
              </a:rPr>
              <a:t>physiologiquement </a:t>
            </a:r>
            <a:r>
              <a:rPr lang="fr-FR" sz="1800" dirty="0" smtClean="0">
                <a:solidFill>
                  <a:srgbClr val="FF0000"/>
                </a:solidFill>
              </a:rPr>
              <a:t>stérile</a:t>
            </a:r>
            <a:r>
              <a:rPr lang="fr-FR" sz="1800" dirty="0" smtClean="0"/>
              <a:t>, </a:t>
            </a:r>
            <a:r>
              <a:rPr lang="fr-FR" sz="1800" dirty="0"/>
              <a:t>en dehors de l</a:t>
            </a:r>
            <a:r>
              <a:rPr lang="en-US" sz="1800" dirty="0" smtClean="0"/>
              <a:t>’</a:t>
            </a:r>
            <a:r>
              <a:rPr lang="fr-FR" sz="1800" dirty="0" smtClean="0"/>
              <a:t>urètre </a:t>
            </a:r>
            <a:r>
              <a:rPr lang="fr-FR" sz="1800" dirty="0"/>
              <a:t>distal qui est colonise par la flore </a:t>
            </a:r>
            <a:r>
              <a:rPr lang="fr-FR" sz="1800" dirty="0" smtClean="0"/>
              <a:t>périnéale , digestive, vaginale et/ou cutanée</a:t>
            </a:r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Deux </a:t>
            </a:r>
            <a:r>
              <a:rPr lang="fr-FR" sz="1800" dirty="0" smtClean="0"/>
              <a:t> voies </a:t>
            </a:r>
            <a:r>
              <a:rPr lang="fr-FR" sz="1800" dirty="0"/>
              <a:t>de pénétration des germes dans l’appareil urinaire </a:t>
            </a:r>
            <a:r>
              <a:rPr lang="fr-FR" sz="1800" dirty="0" smtClean="0"/>
              <a:t>:</a:t>
            </a:r>
            <a:r>
              <a:rPr lang="fr-FR" sz="1800" dirty="0"/>
              <a:t> </a:t>
            </a:r>
            <a:endParaRPr lang="fr-FR" sz="1800" dirty="0"/>
          </a:p>
          <a:p>
            <a:pPr marL="0" lvl="0" indent="0">
              <a:buNone/>
            </a:pPr>
            <a:endParaRPr lang="fr-FR" sz="1800" dirty="0"/>
          </a:p>
          <a:p>
            <a:pPr marL="0" lvl="0" indent="0">
              <a:buNone/>
            </a:pPr>
            <a:endParaRPr lang="fr-FR" sz="1800" b="1" dirty="0" smtClean="0"/>
          </a:p>
          <a:p>
            <a:pPr marL="0" lv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       La </a:t>
            </a:r>
            <a:r>
              <a:rPr lang="fr-FR" sz="1800" b="1" dirty="0">
                <a:solidFill>
                  <a:srgbClr val="FF0000"/>
                </a:solidFill>
              </a:rPr>
              <a:t>voie ascendante </a:t>
            </a:r>
            <a:r>
              <a:rPr lang="fr-FR" sz="1800" b="1" dirty="0" smtClean="0">
                <a:solidFill>
                  <a:srgbClr val="FF0000"/>
                </a:solidFill>
              </a:rPr>
              <a:t>:</a:t>
            </a:r>
            <a:r>
              <a:rPr lang="fr-FR" sz="1800" dirty="0" smtClean="0"/>
              <a:t> </a:t>
            </a:r>
            <a:r>
              <a:rPr lang="fr-FR" sz="1800" dirty="0"/>
              <a:t>la </a:t>
            </a:r>
            <a:r>
              <a:rPr lang="fr-FR" sz="1800" b="1" dirty="0"/>
              <a:t>plus fréquente (97 % des cas).</a:t>
            </a:r>
            <a:r>
              <a:rPr lang="fr-FR" sz="1800" dirty="0"/>
              <a:t> L’infection se fait donc le plus souvent par l’urètre. </a:t>
            </a:r>
            <a:endParaRPr lang="fr-FR" sz="1800" dirty="0" smtClean="0"/>
          </a:p>
          <a:p>
            <a:pPr marL="0" lv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</a:t>
            </a:r>
            <a:r>
              <a:rPr lang="fr-FR" sz="1800" b="1" dirty="0" smtClean="0">
                <a:solidFill>
                  <a:srgbClr val="FF0000"/>
                </a:solidFill>
              </a:rPr>
              <a:t>La </a:t>
            </a:r>
            <a:r>
              <a:rPr lang="fr-FR" sz="1800" b="1" dirty="0">
                <a:solidFill>
                  <a:srgbClr val="FF0000"/>
                </a:solidFill>
              </a:rPr>
              <a:t>voie hématogène </a:t>
            </a:r>
            <a:r>
              <a:rPr lang="fr-FR" sz="1800" b="1" dirty="0" smtClean="0">
                <a:solidFill>
                  <a:srgbClr val="FF0000"/>
                </a:solidFill>
              </a:rPr>
              <a:t>: </a:t>
            </a:r>
            <a:r>
              <a:rPr lang="fr-FR" sz="1800" b="1" dirty="0" smtClean="0"/>
              <a:t>très </a:t>
            </a:r>
            <a:r>
              <a:rPr lang="fr-FR" sz="1800" b="1" dirty="0"/>
              <a:t>rare</a:t>
            </a:r>
            <a:r>
              <a:rPr lang="fr-FR" sz="1800" dirty="0"/>
              <a:t> (au maximum 3 % des </a:t>
            </a:r>
            <a:r>
              <a:rPr lang="fr-FR" sz="1800" dirty="0" smtClean="0"/>
              <a:t>cas)</a:t>
            </a:r>
            <a:r>
              <a:rPr lang="fr-FR" sz="1800" dirty="0" smtClean="0"/>
              <a:t>, </a:t>
            </a:r>
            <a:r>
              <a:rPr lang="fr-FR" sz="1800" dirty="0" smtClean="0"/>
              <a:t>Les </a:t>
            </a:r>
            <a:r>
              <a:rPr lang="fr-FR" sz="1800" dirty="0"/>
              <a:t>principaux micro-organismes impliqués sont </a:t>
            </a:r>
            <a:r>
              <a:rPr lang="fr-FR" sz="1800" dirty="0" smtClean="0"/>
              <a:t>:  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       les </a:t>
            </a:r>
            <a:r>
              <a:rPr lang="fr-FR" sz="1800" dirty="0"/>
              <a:t>staphylocoques blancs et dorés </a:t>
            </a:r>
            <a:r>
              <a:rPr lang="fr-FR" sz="1800" dirty="0" smtClean="0"/>
              <a:t> ,  </a:t>
            </a:r>
            <a:r>
              <a:rPr lang="fr-FR" sz="1800" dirty="0"/>
              <a:t>les salmonelles </a:t>
            </a:r>
            <a:r>
              <a:rPr lang="fr-FR" sz="1800" dirty="0" smtClean="0"/>
              <a:t>,  </a:t>
            </a:r>
            <a:r>
              <a:rPr lang="fr-FR" sz="1800" dirty="0"/>
              <a:t>les </a:t>
            </a:r>
            <a:r>
              <a:rPr lang="fr-FR" sz="1800" i="1" dirty="0"/>
              <a:t>Pseudomonas </a:t>
            </a:r>
            <a:r>
              <a:rPr lang="fr-FR" sz="1800" dirty="0" smtClean="0"/>
              <a:t>,  </a:t>
            </a:r>
            <a:r>
              <a:rPr lang="fr-FR" sz="1800" dirty="0"/>
              <a:t>les </a:t>
            </a:r>
            <a:r>
              <a:rPr lang="fr-FR" sz="1800" i="1" dirty="0"/>
              <a:t>Candida </a:t>
            </a:r>
            <a:r>
              <a:rPr lang="fr-FR" sz="1800" i="1" dirty="0" err="1"/>
              <a:t>Albicans</a:t>
            </a:r>
            <a:r>
              <a:rPr lang="fr-FR" sz="18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1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d-Les voies de dissémination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964" y="1568617"/>
            <a:ext cx="6772118" cy="50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183" y="1197735"/>
            <a:ext cx="5541818" cy="56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èche vers le haut 4"/>
          <p:cNvSpPr/>
          <p:nvPr/>
        </p:nvSpPr>
        <p:spPr>
          <a:xfrm>
            <a:off x="7606145" y="4710545"/>
            <a:ext cx="277092" cy="13854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726" y="1880315"/>
            <a:ext cx="10224941" cy="2214093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C-Diagnostic d’une infection urinaire :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94" y="0"/>
            <a:ext cx="11928781" cy="832945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a-Diagnostic clinique et topographique  </a:t>
            </a:r>
            <a:r>
              <a:rPr lang="fr-FR" sz="2800" b="1" dirty="0">
                <a:solidFill>
                  <a:srgbClr val="FF0000"/>
                </a:solidFill>
              </a:rPr>
              <a:t>: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980" y="940158"/>
            <a:ext cx="11582595" cy="55829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fr-FR" sz="1800" b="1" dirty="0" smtClean="0">
                <a:solidFill>
                  <a:srgbClr val="0070C0"/>
                </a:solidFill>
              </a:rPr>
              <a:t>  Les SF  </a:t>
            </a:r>
            <a:r>
              <a:rPr lang="fr-FR" sz="1800" b="1" dirty="0">
                <a:solidFill>
                  <a:srgbClr val="0070C0"/>
                </a:solidFill>
              </a:rPr>
              <a:t>témoignant de </a:t>
            </a:r>
            <a:r>
              <a:rPr lang="fr-FR" sz="1800" b="1" dirty="0" smtClean="0">
                <a:solidFill>
                  <a:srgbClr val="0070C0"/>
                </a:solidFill>
              </a:rPr>
              <a:t>l’atteinte  </a:t>
            </a:r>
            <a:r>
              <a:rPr lang="fr-FR" sz="1800" b="1" dirty="0" smtClean="0">
                <a:solidFill>
                  <a:srgbClr val="0070C0"/>
                </a:solidFill>
              </a:rPr>
              <a:t>vésicale: </a:t>
            </a:r>
            <a:r>
              <a:rPr lang="fr-FR" sz="1800" b="1" dirty="0" smtClean="0"/>
              <a:t>Brulures mictionnelles, </a:t>
            </a:r>
            <a:r>
              <a:rPr lang="fr-FR" sz="1800" b="1" dirty="0"/>
              <a:t>les pollakiuries </a:t>
            </a:r>
            <a:r>
              <a:rPr lang="fr-FR" sz="1800" b="1" dirty="0" smtClean="0"/>
              <a:t>, urines </a:t>
            </a:r>
            <a:r>
              <a:rPr lang="fr-FR" sz="1800" b="1" dirty="0"/>
              <a:t>troubles </a:t>
            </a:r>
            <a:r>
              <a:rPr lang="fr-FR" sz="1800" b="1" dirty="0" smtClean="0"/>
              <a:t>ou hématuriques</a:t>
            </a:r>
            <a:r>
              <a:rPr lang="fr-FR" sz="1800" dirty="0" smtClean="0"/>
              <a:t>.</a:t>
            </a:r>
          </a:p>
          <a:p>
            <a:pPr marL="0" lvl="0" indent="0">
              <a:buNone/>
            </a:pPr>
            <a:endParaRPr lang="fr-FR" sz="1800" dirty="0" smtClean="0"/>
          </a:p>
          <a:p>
            <a:r>
              <a:rPr lang="fr-FR" sz="1800" b="1" dirty="0" smtClean="0">
                <a:solidFill>
                  <a:srgbClr val="0070C0"/>
                </a:solidFill>
              </a:rPr>
              <a:t>  Les </a:t>
            </a:r>
            <a:r>
              <a:rPr lang="fr-FR" sz="1800" b="1" dirty="0">
                <a:solidFill>
                  <a:srgbClr val="0070C0"/>
                </a:solidFill>
              </a:rPr>
              <a:t>symptômes en faveur </a:t>
            </a:r>
            <a:r>
              <a:rPr lang="fr-FR" sz="1800" b="1" dirty="0" smtClean="0">
                <a:solidFill>
                  <a:srgbClr val="0070C0"/>
                </a:solidFill>
              </a:rPr>
              <a:t>d’une atteinte parenchymateuse </a:t>
            </a:r>
            <a:r>
              <a:rPr lang="fr-FR" sz="1800" dirty="0" smtClean="0"/>
              <a:t> </a:t>
            </a:r>
            <a:r>
              <a:rPr lang="fr-FR" sz="1800" dirty="0"/>
              <a:t>: des douleurs de la fosse </a:t>
            </a:r>
            <a:r>
              <a:rPr lang="fr-FR" sz="1800" dirty="0" smtClean="0"/>
              <a:t>lombaire unilatérales, </a:t>
            </a:r>
            <a:r>
              <a:rPr lang="fr-FR" sz="1800" dirty="0"/>
              <a:t>irradiant vers le pubis et les organes génitaux externes, spontanées ou provoquées par </a:t>
            </a:r>
            <a:r>
              <a:rPr lang="fr-FR" sz="1800" dirty="0" smtClean="0"/>
              <a:t>la percussion avec </a:t>
            </a:r>
            <a:r>
              <a:rPr lang="fr-FR" sz="1800" b="1" dirty="0" smtClean="0"/>
              <a:t>un syndrome infectieux </a:t>
            </a:r>
            <a:r>
              <a:rPr lang="fr-FR" sz="1800" b="1" dirty="0" smtClean="0">
                <a:solidFill>
                  <a:srgbClr val="0070C0"/>
                </a:solidFill>
              </a:rPr>
              <a:t> </a:t>
            </a:r>
            <a:r>
              <a:rPr lang="fr-FR" sz="1800" dirty="0" smtClean="0"/>
              <a:t>( fièvre , frissons…).</a:t>
            </a:r>
          </a:p>
          <a:p>
            <a:endParaRPr lang="fr-FR" sz="1800" dirty="0" smtClean="0"/>
          </a:p>
          <a:p>
            <a:pPr lvl="0"/>
            <a:r>
              <a:rPr lang="fr-FR" sz="1800" b="1" dirty="0" smtClean="0">
                <a:solidFill>
                  <a:srgbClr val="0070C0"/>
                </a:solidFill>
              </a:rPr>
              <a:t> Les symptômes </a:t>
            </a:r>
            <a:r>
              <a:rPr lang="fr-FR" sz="1800" b="1" dirty="0">
                <a:solidFill>
                  <a:srgbClr val="0070C0"/>
                </a:solidFill>
              </a:rPr>
              <a:t>en faveur d’une prostatite aigue </a:t>
            </a:r>
            <a:r>
              <a:rPr lang="fr-FR" sz="1800" dirty="0"/>
              <a:t>sont : l’existence de douleurs pelviennes, </a:t>
            </a:r>
            <a:r>
              <a:rPr lang="fr-FR" sz="1800" dirty="0" smtClean="0"/>
              <a:t>périnéales, urétrales </a:t>
            </a:r>
            <a:r>
              <a:rPr lang="fr-FR" sz="1800" dirty="0"/>
              <a:t>ou rectales, intenses et </a:t>
            </a:r>
            <a:r>
              <a:rPr lang="fr-FR" sz="1800" dirty="0" smtClean="0"/>
              <a:t>indépendantes </a:t>
            </a:r>
            <a:r>
              <a:rPr lang="fr-FR" sz="1800" dirty="0"/>
              <a:t>de la miction </a:t>
            </a:r>
            <a:r>
              <a:rPr lang="fr-FR" sz="1800" dirty="0" smtClean="0"/>
              <a:t>; </a:t>
            </a:r>
            <a:r>
              <a:rPr lang="fr-FR" sz="1800" dirty="0"/>
              <a:t>une prostate classiquement </a:t>
            </a:r>
            <a:r>
              <a:rPr lang="fr-FR" sz="1800" b="1" dirty="0" smtClean="0"/>
              <a:t>augmentée </a:t>
            </a:r>
            <a:r>
              <a:rPr lang="fr-FR" sz="1800" b="1" dirty="0"/>
              <a:t>de volume, douloureuse au toucher rectal, de consistance typiquement ≪ succulente ≫</a:t>
            </a:r>
            <a:r>
              <a:rPr lang="fr-FR" sz="1800" dirty="0"/>
              <a:t>. </a:t>
            </a:r>
            <a:endParaRPr lang="fr-FR" sz="1800" dirty="0" smtClean="0"/>
          </a:p>
          <a:p>
            <a:pPr marL="457200" lvl="0" indent="-457200"/>
            <a:r>
              <a:rPr lang="fr-FR" sz="1800" dirty="0" smtClean="0"/>
              <a:t>Rechercher  </a:t>
            </a:r>
            <a:r>
              <a:rPr lang="fr-FR" sz="1800" b="1" dirty="0" smtClean="0">
                <a:solidFill>
                  <a:srgbClr val="FF0000"/>
                </a:solidFill>
              </a:rPr>
              <a:t>Les signes de gravités:</a:t>
            </a:r>
          </a:p>
          <a:p>
            <a:pPr lvl="0">
              <a:buNone/>
            </a:pPr>
            <a:r>
              <a:rPr lang="fr-FR" sz="1800" b="1" dirty="0" smtClean="0"/>
              <a:t>      1- sepsis  sévère:</a:t>
            </a:r>
          </a:p>
          <a:p>
            <a:pPr lvl="0">
              <a:buNone/>
            </a:pPr>
            <a:r>
              <a:rPr lang="fr-FR" sz="1800" dirty="0" smtClean="0"/>
              <a:t>      Une infection est responsable d’un sepsis sévère si elle  est accompagnée de signes d’ </a:t>
            </a:r>
            <a:r>
              <a:rPr lang="fr-FR" sz="1800" dirty="0" err="1" smtClean="0"/>
              <a:t>hypoperfusion</a:t>
            </a:r>
            <a:r>
              <a:rPr lang="fr-FR" sz="1800" dirty="0" smtClean="0"/>
              <a:t> et ou de dysfonction d’organe</a:t>
            </a:r>
          </a:p>
          <a:p>
            <a:pPr lvl="0">
              <a:buNone/>
            </a:pPr>
            <a:r>
              <a:rPr lang="fr-FR" sz="1800" b="1" dirty="0" smtClean="0"/>
              <a:t>     2-choc septique:</a:t>
            </a:r>
          </a:p>
          <a:p>
            <a:pPr lvl="0"/>
            <a:r>
              <a:rPr lang="fr-FR" sz="1800" b="1" dirty="0" smtClean="0">
                <a:solidFill>
                  <a:srgbClr val="FF0000"/>
                </a:solidFill>
              </a:rPr>
              <a:t>Le</a:t>
            </a:r>
            <a:r>
              <a:rPr lang="fr-FR" sz="1800" b="1" dirty="0" smtClean="0">
                <a:solidFill>
                  <a:srgbClr val="FF0000"/>
                </a:solidFill>
              </a:rPr>
              <a:t> drainage </a:t>
            </a:r>
            <a:r>
              <a:rPr lang="fr-FR" sz="1800" b="1" dirty="0" smtClean="0">
                <a:solidFill>
                  <a:srgbClr val="FF0000"/>
                </a:solidFill>
              </a:rPr>
              <a:t>est nécessaire </a:t>
            </a:r>
            <a:r>
              <a:rPr lang="fr-FR" sz="1800" dirty="0" smtClean="0">
                <a:solidFill>
                  <a:srgbClr val="FF0000"/>
                </a:solidFill>
              </a:rPr>
              <a:t> en cas de rétention </a:t>
            </a:r>
            <a:r>
              <a:rPr lang="fr-FR" sz="1800" dirty="0" smtClean="0">
                <a:solidFill>
                  <a:srgbClr val="FF0000"/>
                </a:solidFill>
              </a:rPr>
              <a:t>purulente </a:t>
            </a:r>
            <a:r>
              <a:rPr lang="fr-FR" sz="1800" dirty="0" smtClean="0">
                <a:solidFill>
                  <a:srgbClr val="FF0000"/>
                </a:solidFill>
              </a:rPr>
              <a:t>sur lithiase, </a:t>
            </a:r>
            <a:r>
              <a:rPr lang="fr-FR" sz="1800" dirty="0" smtClean="0">
                <a:solidFill>
                  <a:srgbClr val="FF0000"/>
                </a:solidFill>
              </a:rPr>
              <a:t>abcès, </a:t>
            </a:r>
            <a:r>
              <a:rPr lang="fr-FR" sz="1800" dirty="0" smtClean="0">
                <a:solidFill>
                  <a:srgbClr val="FF0000"/>
                </a:solidFill>
              </a:rPr>
              <a:t>pyélonéphrite emphysémateuse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8047"/>
            <a:ext cx="10515600" cy="107115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b-Diagnostic bactériologique </a:t>
            </a:r>
            <a:r>
              <a:rPr lang="fr-FR" sz="2800" b="1" dirty="0">
                <a:solidFill>
                  <a:srgbClr val="FF0000"/>
                </a:solidFill>
                <a:latin typeface="+mn-lt"/>
              </a:rPr>
              <a:t>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9701" y="1107583"/>
            <a:ext cx="10834911" cy="48038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1900" b="1" dirty="0" smtClean="0">
                <a:solidFill>
                  <a:srgbClr val="FF0000"/>
                </a:solidFill>
              </a:rPr>
              <a:t>1-les </a:t>
            </a:r>
            <a:r>
              <a:rPr lang="fr-FR" sz="1900" b="1" dirty="0">
                <a:solidFill>
                  <a:srgbClr val="FF0000"/>
                </a:solidFill>
              </a:rPr>
              <a:t>bandelettes réactives :</a:t>
            </a:r>
            <a:endParaRPr lang="fr-FR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900" dirty="0"/>
          </a:p>
          <a:p>
            <a:r>
              <a:rPr lang="fr-FR" sz="1900" b="1" dirty="0"/>
              <a:t>La bandelette urinaire permet d’éviter un grand nombre d’ECBU </a:t>
            </a:r>
            <a:r>
              <a:rPr lang="fr-FR" sz="1900" b="1" dirty="0" smtClean="0"/>
              <a:t>.</a:t>
            </a:r>
            <a:endParaRPr lang="fr-FR" sz="1900" dirty="0"/>
          </a:p>
          <a:p>
            <a:r>
              <a:rPr lang="fr-FR" sz="1900" dirty="0"/>
              <a:t> </a:t>
            </a:r>
            <a:r>
              <a:rPr lang="fr-FR" sz="1900" b="1" dirty="0"/>
              <a:t>Les bandelettes réactives détectent </a:t>
            </a:r>
            <a:r>
              <a:rPr lang="fr-FR" sz="1900" dirty="0"/>
              <a:t>:</a:t>
            </a:r>
          </a:p>
          <a:p>
            <a:pPr lvl="0">
              <a:buNone/>
            </a:pPr>
            <a:r>
              <a:rPr lang="fr-FR" sz="1900" b="1" dirty="0" smtClean="0">
                <a:solidFill>
                  <a:srgbClr val="0070C0"/>
                </a:solidFill>
              </a:rPr>
              <a:t>	la </a:t>
            </a:r>
            <a:r>
              <a:rPr lang="fr-FR" sz="1900" b="1" dirty="0">
                <a:solidFill>
                  <a:srgbClr val="0070C0"/>
                </a:solidFill>
              </a:rPr>
              <a:t>leucocyte estérase </a:t>
            </a:r>
            <a:r>
              <a:rPr lang="fr-FR" sz="1900" dirty="0"/>
              <a:t>produite par les polynucléaires neutrophiles. </a:t>
            </a:r>
          </a:p>
          <a:p>
            <a:pPr lvl="0">
              <a:buNone/>
            </a:pPr>
            <a:r>
              <a:rPr lang="fr-FR" sz="1900" b="1" dirty="0" smtClean="0">
                <a:solidFill>
                  <a:srgbClr val="0070C0"/>
                </a:solidFill>
              </a:rPr>
              <a:t>	les </a:t>
            </a:r>
            <a:r>
              <a:rPr lang="fr-FR" sz="1900" b="1" dirty="0">
                <a:solidFill>
                  <a:srgbClr val="0070C0"/>
                </a:solidFill>
              </a:rPr>
              <a:t>nitrites </a:t>
            </a:r>
            <a:r>
              <a:rPr lang="fr-FR" sz="1900" dirty="0"/>
              <a:t>qui témoignent de la présence de bactéries, essentiellement les </a:t>
            </a:r>
            <a:r>
              <a:rPr lang="fr-FR" sz="1900" dirty="0" smtClean="0"/>
              <a:t>entérobactéries, ayant </a:t>
            </a:r>
            <a:r>
              <a:rPr lang="fr-FR" sz="1900" dirty="0"/>
              <a:t>une nitrate réductase capable de transformer les nitrates en </a:t>
            </a:r>
            <a:r>
              <a:rPr lang="fr-FR" sz="1900" dirty="0" smtClean="0"/>
              <a:t>nitrites</a:t>
            </a:r>
          </a:p>
          <a:p>
            <a:pPr lvl="0">
              <a:buNone/>
            </a:pPr>
            <a:endParaRPr lang="fr-FR" sz="1900" dirty="0"/>
          </a:p>
          <a:p>
            <a:pPr lvl="0"/>
            <a:r>
              <a:rPr lang="fr-FR" sz="1900" dirty="0"/>
              <a:t> les bandelettes réactives ont </a:t>
            </a:r>
            <a:r>
              <a:rPr lang="fr-FR" sz="1900" dirty="0">
                <a:solidFill>
                  <a:srgbClr val="FF0000"/>
                </a:solidFill>
              </a:rPr>
              <a:t>une sensibilité de 90 %</a:t>
            </a:r>
            <a:r>
              <a:rPr lang="fr-FR" sz="1900" dirty="0"/>
              <a:t>et </a:t>
            </a:r>
            <a:r>
              <a:rPr lang="fr-FR" sz="1900" dirty="0">
                <a:solidFill>
                  <a:srgbClr val="FF0000"/>
                </a:solidFill>
              </a:rPr>
              <a:t>une spécificité de 70 </a:t>
            </a:r>
            <a:r>
              <a:rPr lang="fr-FR" sz="1900" dirty="0"/>
              <a:t>%. Il existe un risque très faible (≈ 3 %) de faux négatifs </a:t>
            </a:r>
            <a:r>
              <a:rPr lang="fr-FR" sz="1900" dirty="0" smtClean="0"/>
              <a:t>(neutropénie; IU masculines)</a:t>
            </a:r>
            <a:endParaRPr lang="fr-FR" sz="19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37653" y="5639966"/>
            <a:ext cx="109894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Une bandelette est considérée comme positive si on détecte une </a:t>
            </a:r>
            <a:r>
              <a:rPr lang="fr-FR" sz="2400" b="1" dirty="0" err="1"/>
              <a:t>leucocyturie</a:t>
            </a:r>
            <a:r>
              <a:rPr lang="fr-FR" sz="2400" b="1" dirty="0"/>
              <a:t> et/ou des nitrites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2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7607" cy="668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481" y="0"/>
            <a:ext cx="7520215" cy="22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10638" y="2446986"/>
            <a:ext cx="7581362" cy="44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1673" y="571599"/>
            <a:ext cx="10512939" cy="5949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c- Les </a:t>
            </a:r>
            <a:r>
              <a:rPr lang="fr-FR" sz="2800" b="1" dirty="0">
                <a:solidFill>
                  <a:srgbClr val="FF0000"/>
                </a:solidFill>
              </a:rPr>
              <a:t>causes de </a:t>
            </a:r>
            <a:r>
              <a:rPr lang="fr-FR" sz="2800" b="1" dirty="0" err="1">
                <a:solidFill>
                  <a:srgbClr val="FF0000"/>
                </a:solidFill>
              </a:rPr>
              <a:t>leucocyturie</a:t>
            </a:r>
            <a:r>
              <a:rPr lang="fr-FR" sz="2800" b="1" dirty="0">
                <a:solidFill>
                  <a:srgbClr val="FF0000"/>
                </a:solidFill>
              </a:rPr>
              <a:t> sans germes :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3200" dirty="0"/>
          </a:p>
          <a:p>
            <a:pPr lvl="1">
              <a:lnSpc>
                <a:spcPct val="150000"/>
              </a:lnSpc>
            </a:pPr>
            <a:r>
              <a:rPr lang="fr-FR" sz="1800" dirty="0"/>
              <a:t>Germes particuliers(tuberculose, Chlamydia, Mycoplasme</a:t>
            </a:r>
            <a:r>
              <a:rPr lang="fr-FR" sz="1800" b="1" dirty="0"/>
              <a:t>…</a:t>
            </a:r>
            <a:r>
              <a:rPr lang="fr-FR" sz="1800" dirty="0"/>
              <a:t>)</a:t>
            </a:r>
          </a:p>
          <a:p>
            <a:pPr lvl="1">
              <a:lnSpc>
                <a:spcPct val="150000"/>
              </a:lnSpc>
            </a:pPr>
            <a:r>
              <a:rPr lang="fr-FR" sz="1800" dirty="0"/>
              <a:t>Contamination urinaire par des leucocytes vaginaux</a:t>
            </a:r>
          </a:p>
          <a:p>
            <a:pPr lvl="1">
              <a:lnSpc>
                <a:spcPct val="150000"/>
              </a:lnSpc>
            </a:pPr>
            <a:r>
              <a:rPr lang="fr-FR" sz="1800" dirty="0" smtClean="0"/>
              <a:t>Infections décapités par les antibiotiques</a:t>
            </a:r>
          </a:p>
          <a:p>
            <a:pPr lvl="1">
              <a:lnSpc>
                <a:spcPct val="150000"/>
              </a:lnSpc>
            </a:pPr>
            <a:r>
              <a:rPr lang="fr-FR" sz="1800" dirty="0" smtClean="0"/>
              <a:t> </a:t>
            </a:r>
            <a:r>
              <a:rPr lang="fr-FR" sz="1800" dirty="0"/>
              <a:t>Néphropathies interstitielles </a:t>
            </a:r>
            <a:r>
              <a:rPr lang="fr-FR" sz="1800" dirty="0" smtClean="0"/>
              <a:t>chroniques</a:t>
            </a:r>
            <a:endParaRPr lang="fr-FR" sz="1800" dirty="0"/>
          </a:p>
          <a:p>
            <a:pPr lvl="1">
              <a:lnSpc>
                <a:spcPct val="150000"/>
              </a:lnSpc>
            </a:pPr>
            <a:r>
              <a:rPr lang="fr-FR" sz="1800" dirty="0"/>
              <a:t>Tumeurs </a:t>
            </a:r>
            <a:r>
              <a:rPr lang="fr-FR" sz="1800" dirty="0" err="1"/>
              <a:t>urothéliales</a:t>
            </a:r>
            <a:endParaRPr lang="fr-FR" sz="1800" dirty="0"/>
          </a:p>
          <a:p>
            <a:pPr lvl="1">
              <a:lnSpc>
                <a:spcPct val="150000"/>
              </a:lnSpc>
            </a:pPr>
            <a:r>
              <a:rPr lang="fr-FR" sz="1800" dirty="0"/>
              <a:t>Inflammations vésicales(calculs, radiothérapie pelvienne</a:t>
            </a:r>
            <a:r>
              <a:rPr lang="fr-FR" sz="18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fr-FR" sz="1800" dirty="0"/>
              <a:t> </a:t>
            </a:r>
            <a:r>
              <a:rPr lang="fr-FR" sz="1800" dirty="0" smtClean="0"/>
              <a:t>Néo-vessies </a:t>
            </a:r>
            <a:r>
              <a:rPr lang="fr-FR" sz="1800" dirty="0"/>
              <a:t>iléales ou coliques</a:t>
            </a:r>
          </a:p>
        </p:txBody>
      </p:sp>
    </p:spTree>
    <p:extLst>
      <p:ext uri="{BB962C8B-B14F-4D97-AF65-F5344CB8AC3E}">
        <p14:creationId xmlns:p14="http://schemas.microsoft.com/office/powerpoint/2010/main" val="22033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749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b-Diagnostic bactériologique :DC de certitude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944" y="1176173"/>
            <a:ext cx="10683221" cy="5301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2-L’ECBU : 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1800" b="1" dirty="0" smtClean="0">
                <a:solidFill>
                  <a:srgbClr val="00B050"/>
                </a:solidFill>
              </a:rPr>
              <a:t>   </a:t>
            </a:r>
            <a:r>
              <a:rPr lang="fr-FR" sz="1800" b="1" dirty="0" smtClean="0"/>
              <a:t>L’ECBU </a:t>
            </a:r>
            <a:r>
              <a:rPr lang="fr-FR" sz="1800" b="1" dirty="0"/>
              <a:t>doit être pratiqué avant de démarrer tout traitement antibiotique.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lvl="0"/>
            <a:r>
              <a:rPr lang="fr-FR" sz="1800" b="1" dirty="0"/>
              <a:t>Conditions du prélèvement </a:t>
            </a:r>
            <a:r>
              <a:rPr lang="fr-FR" sz="1800" b="1" dirty="0" smtClean="0"/>
              <a:t>:</a:t>
            </a:r>
            <a:endParaRPr lang="fr-FR" sz="1800" dirty="0"/>
          </a:p>
          <a:p>
            <a:pPr lvl="0">
              <a:buFont typeface="Wingdings" pitchFamily="2" charset="2"/>
              <a:buChar char="Ø"/>
            </a:pPr>
            <a:r>
              <a:rPr lang="fr-FR" sz="1800" dirty="0" smtClean="0"/>
              <a:t>    </a:t>
            </a:r>
            <a:r>
              <a:rPr lang="fr-FR" sz="1800" dirty="0"/>
              <a:t>toilette périnéale soigneuse et séchage ;</a:t>
            </a:r>
          </a:p>
          <a:p>
            <a:pPr lvl="0">
              <a:buFont typeface="Wingdings" pitchFamily="2" charset="2"/>
              <a:buChar char="Ø"/>
            </a:pPr>
            <a:r>
              <a:rPr lang="fr-FR" sz="1800" dirty="0" smtClean="0"/>
              <a:t>    </a:t>
            </a:r>
            <a:r>
              <a:rPr lang="fr-FR" sz="1800" dirty="0"/>
              <a:t>urine du milieu du </a:t>
            </a:r>
            <a:r>
              <a:rPr lang="fr-FR" sz="1800" dirty="0" smtClean="0"/>
              <a:t>jet</a:t>
            </a:r>
            <a:endParaRPr lang="fr-FR" sz="1800" dirty="0"/>
          </a:p>
          <a:p>
            <a:pPr lvl="0">
              <a:buFont typeface="Wingdings" pitchFamily="2" charset="2"/>
              <a:buChar char="Ø"/>
            </a:pPr>
            <a:r>
              <a:rPr lang="fr-FR" sz="1800" dirty="0" smtClean="0"/>
              <a:t>    échantillon du </a:t>
            </a:r>
            <a:r>
              <a:rPr lang="fr-FR" sz="1800" dirty="0"/>
              <a:t>matin au </a:t>
            </a:r>
            <a:r>
              <a:rPr lang="fr-FR" sz="1800" dirty="0" smtClean="0"/>
              <a:t>réveil ou </a:t>
            </a:r>
            <a:r>
              <a:rPr lang="fr-FR" sz="1800" dirty="0"/>
              <a:t>l’échantillon est prélevé dans la </a:t>
            </a:r>
            <a:r>
              <a:rPr lang="fr-FR" sz="1800" dirty="0" smtClean="0"/>
              <a:t>journée( </a:t>
            </a:r>
            <a:r>
              <a:rPr lang="fr-FR" sz="1800" dirty="0"/>
              <a:t>il faut demander au </a:t>
            </a:r>
            <a:r>
              <a:rPr lang="fr-FR" sz="1800" dirty="0" smtClean="0"/>
              <a:t>sujet d’essayer </a:t>
            </a:r>
            <a:r>
              <a:rPr lang="fr-FR" sz="1800" dirty="0"/>
              <a:t>de ne pas uriner et de ne pas boire pendant les 4 heures précédant </a:t>
            </a:r>
            <a:r>
              <a:rPr lang="fr-FR" sz="1800" dirty="0" smtClean="0"/>
              <a:t>le prélèvement</a:t>
            </a:r>
            <a:r>
              <a:rPr lang="fr-FR" sz="1800" dirty="0"/>
              <a:t>) ;</a:t>
            </a:r>
          </a:p>
          <a:p>
            <a:pPr lvl="0">
              <a:buFont typeface="Wingdings" pitchFamily="2" charset="2"/>
              <a:buChar char="Ø"/>
            </a:pPr>
            <a:r>
              <a:rPr lang="fr-FR" sz="1800" dirty="0" smtClean="0"/>
              <a:t>    </a:t>
            </a:r>
            <a:r>
              <a:rPr lang="fr-FR" sz="1800" dirty="0"/>
              <a:t>analyse dans les 2 heures suivant le prélèvement. </a:t>
            </a:r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   doit </a:t>
            </a:r>
            <a:r>
              <a:rPr lang="fr-FR" sz="1800" dirty="0"/>
              <a:t>être conservé au réfrigérateur à +4 °C pendant au maximum 24 heures.</a:t>
            </a:r>
          </a:p>
          <a:p>
            <a:pPr marL="0" indent="0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918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944" y="1210614"/>
            <a:ext cx="10860668" cy="470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dirty="0" smtClean="0"/>
              <a:t>Cet </a:t>
            </a:r>
            <a:r>
              <a:rPr lang="fr-FR" sz="1900" dirty="0"/>
              <a:t>examen comprend :</a:t>
            </a:r>
          </a:p>
          <a:p>
            <a:pPr lvl="0"/>
            <a:r>
              <a:rPr lang="fr-FR" sz="1900" dirty="0"/>
              <a:t> la cytologie : compte des leucocytes et des hématies par ml ou mm3 ;</a:t>
            </a:r>
          </a:p>
          <a:p>
            <a:pPr lvl="0"/>
            <a:r>
              <a:rPr lang="fr-FR" sz="1900" dirty="0"/>
              <a:t> la bactériologie </a:t>
            </a:r>
            <a:r>
              <a:rPr lang="fr-FR" sz="1900" b="1" dirty="0"/>
              <a:t>: </a:t>
            </a:r>
            <a:r>
              <a:rPr lang="fr-FR" sz="1900" b="1" u="sng" dirty="0"/>
              <a:t>identification et compte des germes</a:t>
            </a:r>
            <a:r>
              <a:rPr lang="fr-FR" sz="1900" b="1" dirty="0"/>
              <a:t>,</a:t>
            </a:r>
            <a:r>
              <a:rPr lang="fr-FR" sz="1900" dirty="0"/>
              <a:t> exprimé en unités </a:t>
            </a:r>
            <a:r>
              <a:rPr lang="fr-FR" sz="1900" dirty="0" smtClean="0"/>
              <a:t>formant colonies </a:t>
            </a:r>
            <a:r>
              <a:rPr lang="fr-FR" sz="1900" dirty="0"/>
              <a:t>(UFC) par millilitre (ml). </a:t>
            </a:r>
            <a:endParaRPr lang="fr-FR" sz="1900" dirty="0" smtClean="0"/>
          </a:p>
          <a:p>
            <a:pPr lvl="0"/>
            <a:r>
              <a:rPr lang="fr-FR" sz="1900" dirty="0" smtClean="0"/>
              <a:t>Cette </a:t>
            </a:r>
            <a:r>
              <a:rPr lang="fr-FR" sz="1900" dirty="0"/>
              <a:t>identification est couplée à un </a:t>
            </a:r>
            <a:r>
              <a:rPr lang="fr-FR" sz="1900" b="1" u="sng" dirty="0"/>
              <a:t>antibiogramme</a:t>
            </a:r>
            <a:r>
              <a:rPr lang="fr-FR" sz="1900" b="1" u="sng" dirty="0" smtClean="0"/>
              <a:t>.</a:t>
            </a:r>
          </a:p>
          <a:p>
            <a:pPr>
              <a:buNone/>
            </a:pPr>
            <a:endParaRPr lang="fr-FR" sz="1900" u="sng" dirty="0"/>
          </a:p>
          <a:p>
            <a:r>
              <a:rPr lang="fr-FR" sz="1900" dirty="0"/>
              <a:t> </a:t>
            </a:r>
            <a:r>
              <a:rPr lang="fr-FR" sz="1900" b="1" dirty="0"/>
              <a:t>l’ECBU doit être prescrit devant toute suspicion clinique d’infection </a:t>
            </a:r>
            <a:r>
              <a:rPr lang="fr-FR" sz="1900" b="1" dirty="0" smtClean="0"/>
              <a:t>urinaire</a:t>
            </a:r>
          </a:p>
          <a:p>
            <a:r>
              <a:rPr lang="fr-FR" sz="1900" dirty="0" smtClean="0"/>
              <a:t>Le seuil de détection des bactéries </a:t>
            </a:r>
            <a:r>
              <a:rPr lang="fr-FR" sz="1900" b="1" dirty="0" smtClean="0"/>
              <a:t>par l’examen direct est élevé 105UFC</a:t>
            </a:r>
          </a:p>
          <a:p>
            <a:r>
              <a:rPr lang="fr-FR" sz="1900" b="1" dirty="0" smtClean="0"/>
              <a:t>Un examen direct négatif n’élimine donc pas une IU</a:t>
            </a:r>
            <a:endParaRPr lang="fr-FR" sz="1900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24248" y="321972"/>
            <a:ext cx="6293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Résultats de l’ECBU :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91272"/>
              </p:ext>
            </p:extLst>
          </p:nvPr>
        </p:nvGraphicFramePr>
        <p:xfrm>
          <a:off x="193965" y="1261812"/>
          <a:ext cx="11998036" cy="533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264"/>
                <a:gridCol w="10063772"/>
              </a:tblGrid>
              <a:tr h="87913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leucocyturie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 104 éléments/ml (ou 10/mm3)</a:t>
                      </a:r>
                      <a:endParaRPr lang="fr-FR" dirty="0"/>
                    </a:p>
                  </a:txBody>
                  <a:tcPr/>
                </a:tc>
              </a:tr>
              <a:tr h="79576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Hematurie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(inconstant)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éléments/ml (ou 10/mm3)</a:t>
                      </a: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0" marR="95250" marT="0" marB="0"/>
                </a:tc>
              </a:tr>
              <a:tr h="3464096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err="1" smtClean="0"/>
                        <a:t>Bactéurie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dpd</a:t>
                      </a:r>
                      <a:r>
                        <a:rPr lang="fr-FR" dirty="0" smtClean="0"/>
                        <a:t>:</a:t>
                      </a:r>
                    </a:p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Sexe,espèce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batérienne,de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la situation clinique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800" dirty="0" smtClean="0"/>
                        <a:t>2 UFC/ml                                        recueil urinaire </a:t>
                      </a:r>
                      <a:r>
                        <a:rPr lang="fr-FR" sz="1800" b="1" dirty="0" smtClean="0"/>
                        <a:t>directement de la vessie ou bassinet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miction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spontanée chez l’homme</a:t>
                      </a:r>
                    </a:p>
                    <a:p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 UFC /ml                                 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miction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spontanée chez la femme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coli et S. </a:t>
                      </a: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saprophyticus</a:t>
                      </a:r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UFC /ml                                   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miction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spontanée chez </a:t>
                      </a:r>
                      <a:r>
                        <a:rPr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femme ,autres </a:t>
                      </a:r>
                      <a:r>
                        <a:rPr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bactéries</a:t>
                      </a:r>
                    </a:p>
                    <a:p>
                      <a:endParaRPr lang="fr-FR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</a:t>
                      </a:r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Bactériurie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asymptomatique chez la femme enceinte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UFC /ml 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recueil urinaire sur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sondage vésicale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12473" y="207818"/>
            <a:ext cx="593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        Seuils de significativité de l’ECBU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6577" y="484515"/>
            <a:ext cx="11003167" cy="60959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Objectifs: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2057" y="1741713"/>
            <a:ext cx="10781941" cy="4570103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 Black" pitchFamily="34" charset="0"/>
              </a:rPr>
              <a:t>Interpréter les résultats des bandelettes urinaires et ECBU</a:t>
            </a:r>
          </a:p>
          <a:p>
            <a:endParaRPr lang="fr-FR" sz="2000" dirty="0" smtClean="0">
              <a:latin typeface="Arial Black" pitchFamily="34" charset="0"/>
            </a:endParaRPr>
          </a:p>
          <a:p>
            <a:r>
              <a:rPr lang="fr-FR" sz="2000" dirty="0" smtClean="0">
                <a:latin typeface="Arial Black" pitchFamily="34" charset="0"/>
              </a:rPr>
              <a:t>Diagnostiquer et traiter une cystite aigue</a:t>
            </a:r>
          </a:p>
          <a:p>
            <a:endParaRPr lang="fr-FR" sz="2000" dirty="0" smtClean="0">
              <a:latin typeface="Arial Black" pitchFamily="34" charset="0"/>
            </a:endParaRPr>
          </a:p>
          <a:p>
            <a:r>
              <a:rPr lang="fr-FR" sz="2000" dirty="0" smtClean="0">
                <a:latin typeface="Arial Black" pitchFamily="34" charset="0"/>
              </a:rPr>
              <a:t>Connaitre la conduite à tenir face à une cystite récidivante</a:t>
            </a:r>
          </a:p>
          <a:p>
            <a:endParaRPr lang="fr-FR" sz="2000" dirty="0" smtClean="0">
              <a:latin typeface="Arial Black" pitchFamily="34" charset="0"/>
            </a:endParaRPr>
          </a:p>
          <a:p>
            <a:r>
              <a:rPr lang="fr-FR" sz="2000" dirty="0" smtClean="0">
                <a:latin typeface="Arial Black" pitchFamily="34" charset="0"/>
              </a:rPr>
              <a:t>Diagnostiquer et traiter une prostatite aigue </a:t>
            </a:r>
          </a:p>
          <a:p>
            <a:pPr>
              <a:buNone/>
            </a:pPr>
            <a:endParaRPr lang="fr-FR" sz="2000" dirty="0" smtClean="0">
              <a:latin typeface="Arial Black" pitchFamily="34" charset="0"/>
            </a:endParaRPr>
          </a:p>
          <a:p>
            <a:r>
              <a:rPr lang="fr-FR" sz="2000" dirty="0" smtClean="0">
                <a:latin typeface="Arial Black" pitchFamily="34" charset="0"/>
              </a:rPr>
              <a:t>les </a:t>
            </a:r>
            <a:r>
              <a:rPr lang="fr-FR" sz="2000" dirty="0" smtClean="0">
                <a:latin typeface="Arial Black" pitchFamily="34" charset="0"/>
              </a:rPr>
              <a:t>situations nécessitant une hospitalisation/// PNA</a:t>
            </a:r>
          </a:p>
          <a:p>
            <a:endParaRPr lang="fr-FR" sz="2000" dirty="0" smtClean="0">
              <a:latin typeface="Arial Black" pitchFamily="34" charset="0"/>
            </a:endParaRPr>
          </a:p>
          <a:p>
            <a:r>
              <a:rPr lang="fr-FR" sz="2000" dirty="0" smtClean="0">
                <a:latin typeface="Arial Black" pitchFamily="34" charset="0"/>
              </a:rPr>
              <a:t>La place de l’antibiotique dans le traitement des infections urinaires</a:t>
            </a:r>
            <a:endParaRPr lang="fr-F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0451" y="21965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D-Les </a:t>
            </a:r>
            <a:r>
              <a:rPr lang="fr-FR" sz="2800" b="1" dirty="0" smtClean="0">
                <a:solidFill>
                  <a:srgbClr val="FF0000"/>
                </a:solidFill>
              </a:rPr>
              <a:t>formes cliniques : 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430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sz="2800" b="1" dirty="0" smtClean="0">
                <a:solidFill>
                  <a:srgbClr val="FF0000"/>
                </a:solidFill>
              </a:rPr>
              <a:t>a-</a:t>
            </a:r>
            <a:r>
              <a:rPr lang="fr-FR" sz="2800" b="1" dirty="0" smtClean="0">
                <a:solidFill>
                  <a:srgbClr val="FF0000"/>
                </a:solidFill>
              </a:rPr>
              <a:t>  </a:t>
            </a:r>
            <a:r>
              <a:rPr lang="fr-FR" sz="2800" b="1" dirty="0" smtClean="0">
                <a:solidFill>
                  <a:srgbClr val="FF0000"/>
                </a:solidFill>
              </a:rPr>
              <a:t>présentation clinique chez la femme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159100"/>
            <a:ext cx="10972800" cy="4967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 1-cystite aigue simple:</a:t>
            </a:r>
          </a:p>
          <a:p>
            <a:pPr marL="0" indent="0" algn="ctr">
              <a:buNone/>
            </a:pPr>
            <a:endParaRPr lang="fr-FR" sz="1800" dirty="0" smtClean="0">
              <a:solidFill>
                <a:srgbClr val="00B050"/>
              </a:solidFill>
            </a:endParaRPr>
          </a:p>
          <a:p>
            <a:r>
              <a:rPr lang="fr-FR" sz="1800" dirty="0" smtClean="0"/>
              <a:t> Les signes cliniques associent :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brûlures mictionnelles, gène ou douleurs </a:t>
            </a:r>
            <a:r>
              <a:rPr lang="fr-FR" sz="1800" dirty="0" err="1" smtClean="0"/>
              <a:t>sus-pubiennes</a:t>
            </a:r>
            <a:r>
              <a:rPr lang="fr-FR" sz="1800" dirty="0" smtClean="0"/>
              <a:t> ;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 pollakiurie, impériosités ;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 urines troubles ; parfois hématurie.</a:t>
            </a:r>
          </a:p>
          <a:p>
            <a:pPr marL="0" lvl="0" indent="0">
              <a:buNone/>
            </a:pPr>
            <a:endParaRPr lang="fr-FR" sz="1800" dirty="0" smtClean="0"/>
          </a:p>
          <a:p>
            <a:r>
              <a:rPr lang="fr-FR" sz="1800" dirty="0" smtClean="0"/>
              <a:t>Dans tous les cas, on note </a:t>
            </a:r>
            <a:r>
              <a:rPr lang="fr-FR" sz="1800" b="1" dirty="0" smtClean="0"/>
              <a:t>l’absence de fièvre, de douleur lombaire et de syndrome</a:t>
            </a:r>
            <a:r>
              <a:rPr lang="fr-FR" sz="1800" dirty="0" smtClean="0"/>
              <a:t> </a:t>
            </a:r>
            <a:r>
              <a:rPr lang="fr-FR" sz="1800" b="1" dirty="0" smtClean="0"/>
              <a:t>inflammatoire</a:t>
            </a:r>
            <a:r>
              <a:rPr lang="fr-FR" sz="1800" dirty="0" smtClean="0"/>
              <a:t>.</a:t>
            </a:r>
          </a:p>
          <a:p>
            <a:r>
              <a:rPr lang="fr-FR" sz="1800" b="1" dirty="0" smtClean="0"/>
              <a:t>Bandelette urinaire systématique </a:t>
            </a:r>
            <a:r>
              <a:rPr lang="fr-FR" sz="1800" dirty="0" smtClean="0"/>
              <a:t>(sensibilité = 90 % intérêt décisionnel important)</a:t>
            </a:r>
          </a:p>
          <a:p>
            <a:r>
              <a:rPr lang="fr-FR" sz="1800" dirty="0" smtClean="0"/>
              <a:t>Les autres examens complémentaires n’ont pas d’intérêt.</a:t>
            </a:r>
            <a:endParaRPr lang="fr-FR" sz="1800" b="1" dirty="0" smtClean="0">
              <a:solidFill>
                <a:srgbClr val="00B050"/>
              </a:solidFill>
            </a:endParaRPr>
          </a:p>
          <a:p>
            <a:r>
              <a:rPr lang="fr-FR" sz="1800" b="1" dirty="0" smtClean="0">
                <a:solidFill>
                  <a:srgbClr val="0070C0"/>
                </a:solidFill>
              </a:rPr>
              <a:t>ECBU </a:t>
            </a:r>
            <a:r>
              <a:rPr lang="fr-FR" sz="1800" b="1" dirty="0">
                <a:solidFill>
                  <a:srgbClr val="0070C0"/>
                </a:solidFill>
              </a:rPr>
              <a:t>non recommandée pour le premier épisode</a:t>
            </a:r>
            <a:r>
              <a:rPr lang="fr-FR" sz="1800" dirty="0" smtClean="0">
                <a:solidFill>
                  <a:srgbClr val="0070C0"/>
                </a:solidFill>
              </a:rPr>
              <a:t>.</a:t>
            </a:r>
            <a:endParaRPr lang="fr-FR" sz="1800" dirty="0"/>
          </a:p>
          <a:p>
            <a:r>
              <a:rPr lang="fr-FR" sz="1800" b="1" dirty="0"/>
              <a:t>En l’absence de traitement, une guérison est possible dans 50 % des cas</a:t>
            </a:r>
            <a:r>
              <a:rPr lang="fr-FR" sz="1800" b="1" dirty="0" smtClean="0"/>
              <a:t>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033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749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a-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présentation clinique chez la femme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197736"/>
            <a:ext cx="10972800" cy="492843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3300" b="1" dirty="0" smtClean="0">
                <a:solidFill>
                  <a:srgbClr val="FF0000"/>
                </a:solidFill>
              </a:rPr>
              <a:t>2- </a:t>
            </a:r>
            <a:r>
              <a:rPr lang="fr-FR" sz="3300" b="1" dirty="0">
                <a:solidFill>
                  <a:srgbClr val="FF0000"/>
                </a:solidFill>
              </a:rPr>
              <a:t>la cystite aiguë simple récidivante </a:t>
            </a:r>
            <a:r>
              <a:rPr lang="fr-FR" sz="3300" b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endParaRPr lang="fr-FR" sz="3300" dirty="0">
              <a:solidFill>
                <a:srgbClr val="FF0000"/>
              </a:solidFill>
            </a:endParaRPr>
          </a:p>
          <a:p>
            <a:pPr lvl="0"/>
            <a:r>
              <a:rPr lang="fr-FR" sz="3300" dirty="0"/>
              <a:t>Une cystite aiguë simple est qualifiée de </a:t>
            </a:r>
            <a:r>
              <a:rPr lang="fr-FR" sz="3300" u="sng" dirty="0"/>
              <a:t>récidivante s’il y a eu au moins 4 épisodes en 12 mois</a:t>
            </a:r>
            <a:r>
              <a:rPr lang="fr-FR" sz="3300" dirty="0"/>
              <a:t>. </a:t>
            </a:r>
          </a:p>
          <a:p>
            <a:pPr lvl="0"/>
            <a:r>
              <a:rPr lang="fr-FR" sz="3300" dirty="0"/>
              <a:t>Elle concerne 20 à 30 % des patientes. Elle est favorisée par :</a:t>
            </a:r>
          </a:p>
          <a:p>
            <a:pPr lvl="1"/>
            <a:r>
              <a:rPr lang="fr-FR" sz="3300" dirty="0"/>
              <a:t> l’activité sexuelle </a:t>
            </a:r>
            <a:r>
              <a:rPr lang="fr-FR" sz="3300" dirty="0" smtClean="0"/>
              <a:t>;</a:t>
            </a:r>
          </a:p>
          <a:p>
            <a:pPr lvl="1"/>
            <a:r>
              <a:rPr lang="fr-FR" sz="3300" dirty="0"/>
              <a:t> </a:t>
            </a:r>
            <a:r>
              <a:rPr lang="fr-FR" sz="3300" dirty="0" smtClean="0"/>
              <a:t> </a:t>
            </a:r>
            <a:r>
              <a:rPr lang="fr-FR" sz="3300" dirty="0"/>
              <a:t>l’utilisation de spermicides </a:t>
            </a:r>
            <a:r>
              <a:rPr lang="fr-FR" sz="3300" dirty="0" smtClean="0"/>
              <a:t>;</a:t>
            </a:r>
          </a:p>
          <a:p>
            <a:pPr lvl="1"/>
            <a:r>
              <a:rPr lang="fr-FR" sz="3300" dirty="0"/>
              <a:t> </a:t>
            </a:r>
            <a:r>
              <a:rPr lang="fr-FR" sz="3300" dirty="0" smtClean="0"/>
              <a:t>chez </a:t>
            </a:r>
            <a:r>
              <a:rPr lang="fr-FR" sz="3300" dirty="0"/>
              <a:t>la femme ménopausée :</a:t>
            </a:r>
          </a:p>
          <a:p>
            <a:pPr marL="0" indent="0">
              <a:buNone/>
            </a:pPr>
            <a:r>
              <a:rPr lang="fr-FR" sz="3300" dirty="0" smtClean="0"/>
              <a:t>                        </a:t>
            </a:r>
            <a:r>
              <a:rPr lang="fr-FR" sz="3300" dirty="0"/>
              <a:t>— un prolapsus vésical,</a:t>
            </a:r>
          </a:p>
          <a:p>
            <a:pPr marL="0" indent="0">
              <a:buNone/>
            </a:pPr>
            <a:r>
              <a:rPr lang="fr-FR" sz="3300" dirty="0"/>
              <a:t> </a:t>
            </a:r>
            <a:r>
              <a:rPr lang="fr-FR" sz="3300" dirty="0" smtClean="0"/>
              <a:t>                       </a:t>
            </a:r>
            <a:r>
              <a:rPr lang="fr-FR" sz="3300" dirty="0"/>
              <a:t>— une incontinence urinaire</a:t>
            </a:r>
            <a:r>
              <a:rPr lang="fr-FR" sz="3300" dirty="0" smtClean="0"/>
              <a:t>,</a:t>
            </a:r>
          </a:p>
          <a:p>
            <a:pPr marL="0" indent="0">
              <a:buNone/>
            </a:pPr>
            <a:r>
              <a:rPr lang="fr-FR" sz="3300" dirty="0"/>
              <a:t> </a:t>
            </a:r>
            <a:r>
              <a:rPr lang="fr-FR" sz="3300" dirty="0" smtClean="0"/>
              <a:t>                       </a:t>
            </a:r>
            <a:r>
              <a:rPr lang="fr-FR" sz="3300" dirty="0"/>
              <a:t>— un résidu post-mictionnel ;</a:t>
            </a:r>
          </a:p>
          <a:p>
            <a:pPr lvl="0"/>
            <a:r>
              <a:rPr lang="fr-FR" sz="3300" dirty="0" smtClean="0"/>
              <a:t>Éliminer </a:t>
            </a:r>
            <a:r>
              <a:rPr lang="fr-FR" sz="3300" u="sng" dirty="0"/>
              <a:t>une anomalie </a:t>
            </a:r>
            <a:r>
              <a:rPr lang="fr-FR" sz="3300" u="sng" dirty="0" err="1"/>
              <a:t>urétro</a:t>
            </a:r>
            <a:r>
              <a:rPr lang="fr-FR" sz="3300" u="sng" dirty="0"/>
              <a:t>-vaginale par une consultation gynécologique</a:t>
            </a:r>
            <a:r>
              <a:rPr lang="fr-FR" sz="3300" u="sng" dirty="0" smtClean="0"/>
              <a:t>).</a:t>
            </a:r>
          </a:p>
          <a:p>
            <a:pPr lvl="0"/>
            <a:endParaRPr lang="fr-FR" sz="3300" u="sng" dirty="0" smtClean="0"/>
          </a:p>
          <a:p>
            <a:pPr>
              <a:buNone/>
            </a:pPr>
            <a:r>
              <a:rPr lang="fr-FR" sz="3300" b="1" dirty="0" smtClean="0">
                <a:solidFill>
                  <a:srgbClr val="FF0000"/>
                </a:solidFill>
              </a:rPr>
              <a:t>                                           3- la cystite aigue compliquée :</a:t>
            </a:r>
          </a:p>
          <a:p>
            <a:pPr>
              <a:buNone/>
            </a:pPr>
            <a:r>
              <a:rPr lang="fr-FR" sz="3300" dirty="0" smtClean="0"/>
              <a:t>Par la présence d’un facteur de complication</a:t>
            </a:r>
          </a:p>
          <a:p>
            <a:pPr>
              <a:buNone/>
            </a:pP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156879" y="5782615"/>
            <a:ext cx="24727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ECBU SYSTEMATIQUE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485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660" y="0"/>
            <a:ext cx="10728757" cy="106787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a-</a:t>
            </a:r>
            <a:r>
              <a:rPr lang="fr-FR" sz="2800" b="1" dirty="0" smtClean="0">
                <a:solidFill>
                  <a:srgbClr val="FF0000"/>
                </a:solidFill>
              </a:rPr>
              <a:t>  </a:t>
            </a:r>
            <a:r>
              <a:rPr lang="fr-FR" sz="2800" b="1" dirty="0" smtClean="0">
                <a:solidFill>
                  <a:srgbClr val="FF0000"/>
                </a:solidFill>
              </a:rPr>
              <a:t>présentation clinique chez la femme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30311"/>
            <a:ext cx="11582400" cy="5827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4- de la pyélonéphrite aiguë (PNA)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1- </a:t>
            </a:r>
            <a:r>
              <a:rPr lang="fr-FR" sz="1800" b="1" dirty="0" smtClean="0">
                <a:solidFill>
                  <a:srgbClr val="FF0000"/>
                </a:solidFill>
              </a:rPr>
              <a:t>Le </a:t>
            </a:r>
            <a:r>
              <a:rPr lang="fr-FR" sz="1800" b="1" dirty="0">
                <a:solidFill>
                  <a:srgbClr val="FF0000"/>
                </a:solidFill>
              </a:rPr>
              <a:t>tableau clinique </a:t>
            </a:r>
            <a:r>
              <a:rPr lang="fr-FR" sz="1800" b="1" dirty="0" smtClean="0">
                <a:solidFill>
                  <a:srgbClr val="FF0000"/>
                </a:solidFill>
              </a:rPr>
              <a:t>:</a:t>
            </a:r>
            <a:r>
              <a:rPr lang="fr-FR" sz="1800" b="1" dirty="0">
                <a:solidFill>
                  <a:srgbClr val="FF0000"/>
                </a:solidFill>
              </a:rPr>
              <a:t>	</a:t>
            </a:r>
          </a:p>
          <a:p>
            <a:pPr lvl="0"/>
            <a:r>
              <a:rPr lang="fr-FR" sz="1800" dirty="0"/>
              <a:t>un début brutal ;</a:t>
            </a:r>
          </a:p>
          <a:p>
            <a:pPr lvl="0"/>
            <a:r>
              <a:rPr lang="fr-FR" sz="1800" dirty="0"/>
              <a:t>une </a:t>
            </a:r>
            <a:r>
              <a:rPr lang="fr-FR" sz="1800" b="1" dirty="0"/>
              <a:t>fièvre </a:t>
            </a:r>
            <a:r>
              <a:rPr lang="fr-FR" sz="1800" dirty="0"/>
              <a:t>élevée (supérieure à 38,5 °C) avec frissons ;</a:t>
            </a:r>
          </a:p>
          <a:p>
            <a:pPr lvl="0"/>
            <a:r>
              <a:rPr lang="fr-FR" sz="1800" dirty="0"/>
              <a:t>des </a:t>
            </a:r>
            <a:r>
              <a:rPr lang="fr-FR" sz="1800" b="1" dirty="0"/>
              <a:t>douleurs lombaires </a:t>
            </a:r>
            <a:r>
              <a:rPr lang="fr-FR" sz="1800" dirty="0"/>
              <a:t>le plus souvent </a:t>
            </a:r>
            <a:r>
              <a:rPr lang="fr-FR" sz="1800" b="1" dirty="0"/>
              <a:t>unilatérales </a:t>
            </a:r>
            <a:r>
              <a:rPr lang="fr-FR" sz="1800" dirty="0"/>
              <a:t>avec des irradiations évoquant</a:t>
            </a:r>
          </a:p>
          <a:p>
            <a:pPr lvl="0"/>
            <a:r>
              <a:rPr lang="fr-FR" sz="1800" dirty="0"/>
              <a:t>une colite néphrétique ;</a:t>
            </a:r>
          </a:p>
          <a:p>
            <a:pPr lvl="0"/>
            <a:r>
              <a:rPr lang="fr-FR" sz="1800" dirty="0"/>
              <a:t>une douleur à la palpation de la fosse lombaire ;</a:t>
            </a:r>
          </a:p>
          <a:p>
            <a:pPr lvl="0"/>
            <a:r>
              <a:rPr lang="fr-FR" sz="1800" dirty="0"/>
              <a:t>des signes inconstants de cystite.  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Le </a:t>
            </a:r>
            <a:r>
              <a:rPr lang="fr-FR" sz="1800" dirty="0"/>
              <a:t>tableau clinique de la </a:t>
            </a:r>
            <a:r>
              <a:rPr lang="fr-FR" sz="1800" b="1" dirty="0"/>
              <a:t>PNA compliquée </a:t>
            </a:r>
            <a:r>
              <a:rPr lang="fr-FR" sz="1800" dirty="0"/>
              <a:t>est identique.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 </a:t>
            </a:r>
            <a:r>
              <a:rPr lang="fr-FR" sz="1800" dirty="0"/>
              <a:t>Toutefois, chez certains patients , notamment les diabétiques, les éthyliques chroniques, les patients dénutris, les transplantés rénaux, on peut voir </a:t>
            </a:r>
            <a:r>
              <a:rPr lang="fr-FR" sz="1800" b="1" dirty="0">
                <a:solidFill>
                  <a:srgbClr val="FF0000"/>
                </a:solidFill>
              </a:rPr>
              <a:t>des formes indolores</a:t>
            </a:r>
            <a:r>
              <a:rPr lang="fr-FR" sz="1800" dirty="0">
                <a:solidFill>
                  <a:srgbClr val="FF0000"/>
                </a:solidFill>
              </a:rPr>
              <a:t>, mais d’évolution très sévère, avec choc septique.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2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04503"/>
            <a:ext cx="12104914" cy="942109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4-La pyélonéphrite aigue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854" y="656824"/>
            <a:ext cx="10287558" cy="5536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fr-FR" sz="1900" b="1" dirty="0" smtClean="0">
                <a:solidFill>
                  <a:srgbClr val="FF0000"/>
                </a:solidFill>
              </a:rPr>
              <a:t>2-bilan </a:t>
            </a:r>
            <a:r>
              <a:rPr lang="fr-FR" sz="1900" b="1" dirty="0" smtClean="0">
                <a:solidFill>
                  <a:srgbClr val="FF0000"/>
                </a:solidFill>
              </a:rPr>
              <a:t>biologique :</a:t>
            </a:r>
          </a:p>
          <a:p>
            <a:pPr marL="0" indent="0">
              <a:buNone/>
            </a:pPr>
            <a:endParaRPr lang="fr-FR" sz="1900" b="1" dirty="0">
              <a:solidFill>
                <a:srgbClr val="00B050"/>
              </a:solidFill>
            </a:endParaRPr>
          </a:p>
          <a:p>
            <a:pPr lvl="0"/>
            <a:r>
              <a:rPr lang="fr-FR" sz="1900" b="1" dirty="0"/>
              <a:t>ECBU </a:t>
            </a:r>
            <a:r>
              <a:rPr lang="fr-FR" sz="1900" dirty="0"/>
              <a:t>(avec antibiogramme) </a:t>
            </a:r>
            <a:r>
              <a:rPr lang="fr-FR" sz="1900" dirty="0" smtClean="0"/>
              <a:t>.</a:t>
            </a:r>
          </a:p>
          <a:p>
            <a:pPr lvl="0">
              <a:buNone/>
            </a:pPr>
            <a:endParaRPr lang="fr-FR" sz="1900" dirty="0"/>
          </a:p>
          <a:p>
            <a:pPr lvl="0"/>
            <a:r>
              <a:rPr lang="fr-FR" sz="1900" dirty="0"/>
              <a:t>Hémocultures  (2 ou 3) systématiquement réalisées chez les patients hospitalisés</a:t>
            </a:r>
            <a:r>
              <a:rPr lang="fr-FR" sz="1900" dirty="0" smtClean="0"/>
              <a:t>.</a:t>
            </a:r>
          </a:p>
          <a:p>
            <a:pPr lvl="0">
              <a:buNone/>
            </a:pPr>
            <a:r>
              <a:rPr lang="fr-FR" sz="1900" dirty="0" smtClean="0"/>
              <a:t> </a:t>
            </a:r>
            <a:endParaRPr lang="fr-FR" sz="1900" dirty="0"/>
          </a:p>
          <a:p>
            <a:pPr lvl="0"/>
            <a:r>
              <a:rPr lang="fr-FR" sz="1900" b="1" dirty="0"/>
              <a:t>NFS (hyperleucocytose à polynucléaires neutrophiles) </a:t>
            </a:r>
            <a:r>
              <a:rPr lang="fr-FR" sz="1900" b="1" dirty="0" smtClean="0"/>
              <a:t>;</a:t>
            </a:r>
          </a:p>
          <a:p>
            <a:pPr lvl="0"/>
            <a:endParaRPr lang="fr-FR" sz="1900" dirty="0"/>
          </a:p>
          <a:p>
            <a:pPr lvl="0"/>
            <a:r>
              <a:rPr lang="fr-FR" sz="1900" dirty="0"/>
              <a:t>dosage de </a:t>
            </a:r>
            <a:r>
              <a:rPr lang="fr-FR" sz="1900" b="1" dirty="0"/>
              <a:t>la CRP qui est élevée </a:t>
            </a:r>
            <a:r>
              <a:rPr lang="fr-FR" sz="1900" b="1" dirty="0" smtClean="0"/>
              <a:t>;</a:t>
            </a:r>
          </a:p>
          <a:p>
            <a:pPr lvl="0">
              <a:buNone/>
            </a:pPr>
            <a:endParaRPr lang="fr-FR" sz="1900" dirty="0"/>
          </a:p>
          <a:p>
            <a:pPr lvl="0"/>
            <a:r>
              <a:rPr lang="fr-FR" sz="1900" b="1" dirty="0"/>
              <a:t>une insuffisance rénale si PNA </a:t>
            </a:r>
            <a:r>
              <a:rPr lang="fr-FR" sz="1900" b="1" dirty="0" smtClean="0"/>
              <a:t>compliquée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2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075" y="148046"/>
            <a:ext cx="10645630" cy="1339403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4-La </a:t>
            </a:r>
            <a:r>
              <a:rPr lang="fr-FR" sz="2800" b="1" dirty="0">
                <a:solidFill>
                  <a:srgbClr val="FF0000"/>
                </a:solidFill>
              </a:rPr>
              <a:t>pyélonéphrite aigue :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655" y="1163783"/>
            <a:ext cx="11651672" cy="5235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300" b="1" dirty="0" smtClean="0">
                <a:solidFill>
                  <a:srgbClr val="FF0000"/>
                </a:solidFill>
              </a:rPr>
              <a:t> les examens radiologiques :</a:t>
            </a:r>
          </a:p>
          <a:p>
            <a:pPr marL="0" indent="0" algn="ctr">
              <a:buNone/>
            </a:pPr>
            <a:endParaRPr lang="fr-FR" sz="3300" b="1" dirty="0">
              <a:solidFill>
                <a:srgbClr val="00B050"/>
              </a:solidFill>
            </a:endParaRPr>
          </a:p>
          <a:p>
            <a:r>
              <a:rPr lang="fr-FR" sz="1800" dirty="0"/>
              <a:t>    </a:t>
            </a:r>
            <a:r>
              <a:rPr lang="fr-FR" sz="1800" b="1" dirty="0">
                <a:solidFill>
                  <a:srgbClr val="0070C0"/>
                </a:solidFill>
              </a:rPr>
              <a:t>L’échographie rénale </a:t>
            </a:r>
            <a:r>
              <a:rPr lang="fr-FR" sz="1800" dirty="0">
                <a:solidFill>
                  <a:srgbClr val="0070C0"/>
                </a:solidFill>
              </a:rPr>
              <a:t>: </a:t>
            </a:r>
            <a:r>
              <a:rPr lang="fr-FR" sz="1800" dirty="0"/>
              <a:t>Son intérêt réside dans la recherche d’une complication: lithiase , dilatation des voies urinaires en amont d’un obstacle, suppuration intra- ou péri-rénale.</a:t>
            </a:r>
          </a:p>
          <a:p>
            <a:r>
              <a:rPr lang="fr-FR" sz="1800" dirty="0"/>
              <a:t> Elle détecte la majorité des complications justifiant un geste chirurgical urgent (dérivation des urines…).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>
                <a:solidFill>
                  <a:srgbClr val="0070C0"/>
                </a:solidFill>
              </a:rPr>
              <a:t>  Le scanner rénal </a:t>
            </a:r>
            <a:r>
              <a:rPr lang="fr-FR" sz="1800" dirty="0"/>
              <a:t>n’est pas réalisé en première intention ; par contre, il doit </a:t>
            </a:r>
            <a:r>
              <a:rPr lang="fr-FR" sz="1800" dirty="0" smtClean="0"/>
              <a:t>être envisagé </a:t>
            </a:r>
            <a:r>
              <a:rPr lang="fr-FR" sz="1800" dirty="0"/>
              <a:t>en cas de doute diagnostique ou d’évolution défavorable</a:t>
            </a:r>
            <a:r>
              <a:rPr lang="fr-FR" sz="1800" dirty="0" smtClean="0"/>
              <a:t>.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</a:rPr>
              <a:t>        Image 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</a:rPr>
              <a:t>caractéristique de la PNA = image triangulaire </a:t>
            </a:r>
            <a:r>
              <a:rPr lang="fr-FR" sz="1800" b="1" dirty="0" err="1" smtClean="0">
                <a:solidFill>
                  <a:schemeClr val="accent6">
                    <a:lumMod val="75000"/>
                  </a:schemeClr>
                </a:solidFill>
              </a:rPr>
              <a:t>hypodense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</a:rPr>
              <a:t> à base corticale et à sommet hilaire +++</a:t>
            </a:r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/>
              <a:t> </a:t>
            </a:r>
            <a:r>
              <a:rPr lang="fr-FR" sz="1800" b="1" dirty="0">
                <a:solidFill>
                  <a:srgbClr val="0070C0"/>
                </a:solidFill>
              </a:rPr>
              <a:t>l’</a:t>
            </a:r>
            <a:r>
              <a:rPr lang="fr-FR" sz="1800" b="1" dirty="0" err="1">
                <a:solidFill>
                  <a:srgbClr val="0070C0"/>
                </a:solidFill>
              </a:rPr>
              <a:t>urétro</a:t>
            </a:r>
            <a:r>
              <a:rPr lang="fr-FR" sz="1800" b="1" dirty="0">
                <a:solidFill>
                  <a:srgbClr val="0070C0"/>
                </a:solidFill>
              </a:rPr>
              <a:t>-cystographie rétrograde </a:t>
            </a:r>
            <a:r>
              <a:rPr lang="fr-FR" sz="1800" dirty="0"/>
              <a:t>à la recherche d’un reflux vésico-urétéral. Elle sera réalisée après vérification de la stérilisation des </a:t>
            </a:r>
            <a:r>
              <a:rPr lang="fr-FR" sz="1800" dirty="0" smtClean="0"/>
              <a:t>urines ( en deuxième attention )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2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8011"/>
            <a:ext cx="5866645" cy="562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961" y="418011"/>
            <a:ext cx="5051834" cy="54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236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07584"/>
            <a:ext cx="10972800" cy="501858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5-les infections urinaires au cours de la grossesse :</a:t>
            </a:r>
          </a:p>
          <a:p>
            <a:pPr marL="0" lvl="0" indent="0">
              <a:buNone/>
            </a:pPr>
            <a:endParaRPr lang="fr-FR" sz="1800" dirty="0" smtClean="0">
              <a:solidFill>
                <a:srgbClr val="92D050"/>
              </a:solidFill>
            </a:endParaRPr>
          </a:p>
          <a:p>
            <a:pPr lvl="1"/>
            <a:r>
              <a:rPr lang="fr-FR" sz="1800" dirty="0" smtClean="0"/>
              <a:t>L’infection urinaire est fréquente au cours de la grossesse.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 Elle peut avoir </a:t>
            </a:r>
            <a:r>
              <a:rPr lang="fr-FR" sz="1800" b="1" dirty="0" smtClean="0"/>
              <a:t>des conséquences graves </a:t>
            </a:r>
            <a:r>
              <a:rPr lang="fr-FR" sz="1800" b="1" dirty="0" smtClean="0"/>
              <a:t>pour </a:t>
            </a:r>
            <a:r>
              <a:rPr lang="fr-FR" sz="1800" b="1" dirty="0" smtClean="0"/>
              <a:t>la </a:t>
            </a:r>
            <a:r>
              <a:rPr lang="fr-FR" sz="1800" b="1" dirty="0" smtClean="0"/>
              <a:t>mère et le </a:t>
            </a:r>
            <a:r>
              <a:rPr lang="fr-FR" sz="1800" b="1" dirty="0" err="1" smtClean="0"/>
              <a:t>foetus</a:t>
            </a:r>
            <a:r>
              <a:rPr lang="fr-FR" sz="1800" b="1" dirty="0" smtClean="0"/>
              <a:t>.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 C’est pourquoi le dépistage d’une bactériurie asymptomatique par bandelette urinaire est recommandé chez la femme enceinte sans antécédent une fois par mois à partir du 4e mois.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   Si la bandelette est positive, un ECBU doit être réalisé. 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 </a:t>
            </a:r>
            <a:r>
              <a:rPr lang="fr-FR" sz="1800" b="1" dirty="0" smtClean="0"/>
              <a:t>Le traitement systématique des bactériuries asymptomatiques entraîne une diminution du risque de pyélonéphrite</a:t>
            </a:r>
          </a:p>
          <a:p>
            <a:pPr lvl="1"/>
            <a:endParaRPr lang="fr-FR" sz="1900" dirty="0" smtClean="0"/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7680" y="167891"/>
            <a:ext cx="10006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a-  </a:t>
            </a:r>
            <a:r>
              <a:rPr lang="fr-FR" sz="2800" b="1" dirty="0" smtClean="0">
                <a:solidFill>
                  <a:srgbClr val="FF0000"/>
                </a:solidFill>
              </a:rPr>
              <a:t>présentation clinique chez la femme :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084" y="2732"/>
            <a:ext cx="11232641" cy="1133341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b- </a:t>
            </a:r>
            <a:r>
              <a:rPr lang="fr-FR" sz="2800" b="1" dirty="0" smtClean="0">
                <a:solidFill>
                  <a:srgbClr val="FF0000"/>
                </a:solidFill>
              </a:rPr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infections urinaires masculines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8399" y="1136073"/>
            <a:ext cx="11293601" cy="5289705"/>
          </a:xfrm>
        </p:spPr>
        <p:txBody>
          <a:bodyPr>
            <a:normAutofit/>
          </a:bodyPr>
          <a:lstStyle/>
          <a:p>
            <a:pPr lvl="0"/>
            <a:r>
              <a:rPr lang="fr-FR" sz="1800" dirty="0" smtClean="0"/>
              <a:t>Les différents tableaux (</a:t>
            </a:r>
            <a:r>
              <a:rPr lang="fr-FR" sz="1800" dirty="0" err="1" smtClean="0"/>
              <a:t>prostatite,orchiépididymite,PNA</a:t>
            </a:r>
            <a:r>
              <a:rPr lang="fr-FR" sz="1800" dirty="0" smtClean="0"/>
              <a:t>)sont regroupés sous le nom IU </a:t>
            </a:r>
          </a:p>
          <a:p>
            <a:pPr lvl="0">
              <a:buNone/>
            </a:pPr>
            <a:r>
              <a:rPr lang="fr-FR" sz="1800" dirty="0" smtClean="0"/>
              <a:t>   </a:t>
            </a:r>
            <a:r>
              <a:rPr lang="fr-FR" sz="1800" dirty="0" smtClean="0"/>
              <a:t> masculine, elles </a:t>
            </a:r>
            <a:r>
              <a:rPr lang="fr-FR" sz="1800" dirty="0" smtClean="0"/>
              <a:t>doivent être pris en charge de la même façon</a:t>
            </a:r>
          </a:p>
          <a:p>
            <a:pPr lvl="0"/>
            <a:r>
              <a:rPr lang="fr-FR" sz="1800" b="1" dirty="0" smtClean="0">
                <a:solidFill>
                  <a:srgbClr val="FF0000"/>
                </a:solidFill>
              </a:rPr>
              <a:t>Signes cliniques sont </a:t>
            </a:r>
            <a:r>
              <a:rPr lang="fr-FR" sz="1800" b="1" dirty="0" smtClean="0">
                <a:solidFill>
                  <a:srgbClr val="FF0000"/>
                </a:solidFill>
              </a:rPr>
              <a:t>extrêmement  variés</a:t>
            </a:r>
          </a:p>
          <a:p>
            <a:pPr marL="0" lv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     </a:t>
            </a: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/>
              <a:t>Signes fonctionnels urinaires</a:t>
            </a:r>
          </a:p>
          <a:p>
            <a:pPr marL="0" lvl="0" indent="0">
              <a:buNone/>
            </a:pPr>
            <a:r>
              <a:rPr lang="fr-FR" sz="1800" dirty="0" smtClean="0"/>
              <a:t>       </a:t>
            </a:r>
            <a:r>
              <a:rPr lang="fr-FR" sz="1800" dirty="0" smtClean="0"/>
              <a:t>syndrome fébrile ; frissons ;</a:t>
            </a:r>
          </a:p>
          <a:p>
            <a:pPr marL="0" lv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       prostate </a:t>
            </a:r>
            <a:r>
              <a:rPr lang="fr-FR" sz="1800" dirty="0">
                <a:solidFill>
                  <a:srgbClr val="FF0000"/>
                </a:solidFill>
              </a:rPr>
              <a:t>douloureuse </a:t>
            </a:r>
            <a:r>
              <a:rPr lang="fr-FR" sz="1800" dirty="0"/>
              <a:t>et tendue </a:t>
            </a:r>
            <a:r>
              <a:rPr lang="fr-FR" sz="1800" b="1" dirty="0"/>
              <a:t>au toucher rectal</a:t>
            </a:r>
            <a:r>
              <a:rPr lang="fr-FR" sz="1800" dirty="0"/>
              <a:t>.</a:t>
            </a:r>
          </a:p>
          <a:p>
            <a:pPr lvl="0"/>
            <a:r>
              <a:rPr lang="fr-FR" sz="1800" b="1" dirty="0">
                <a:solidFill>
                  <a:srgbClr val="FF0000"/>
                </a:solidFill>
              </a:rPr>
              <a:t>Les complications :</a:t>
            </a:r>
          </a:p>
          <a:p>
            <a:pPr marL="0" lv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abcès </a:t>
            </a:r>
            <a:r>
              <a:rPr lang="fr-FR" sz="1800" dirty="0"/>
              <a:t>prostatique (drainage chirurgical) ;</a:t>
            </a:r>
          </a:p>
          <a:p>
            <a:pPr marL="0" lvl="0" indent="0">
              <a:buNone/>
            </a:pPr>
            <a:r>
              <a:rPr lang="fr-FR" sz="1800" dirty="0" smtClean="0"/>
              <a:t>      rétention </a:t>
            </a:r>
            <a:r>
              <a:rPr lang="fr-FR" sz="1800" dirty="0"/>
              <a:t>aiguë d’urines : la survenue (rare) d’une rétention vésicale </a:t>
            </a:r>
            <a:r>
              <a:rPr lang="fr-FR" sz="1800" dirty="0" smtClean="0"/>
              <a:t>complète ; </a:t>
            </a:r>
          </a:p>
          <a:p>
            <a:pPr marL="0" lvl="0" indent="0">
              <a:buNone/>
            </a:pPr>
            <a:r>
              <a:rPr lang="fr-FR" sz="1800" b="1" dirty="0" smtClean="0"/>
              <a:t>     contre-indique   formellement </a:t>
            </a:r>
            <a:r>
              <a:rPr lang="fr-FR" sz="1800" b="1" dirty="0"/>
              <a:t>le cathétérisme par voie </a:t>
            </a:r>
            <a:r>
              <a:rPr lang="fr-FR" sz="1800" b="1" dirty="0" smtClean="0"/>
              <a:t>urétrale</a:t>
            </a:r>
            <a:endParaRPr lang="fr-FR" sz="1800" b="1" dirty="0"/>
          </a:p>
          <a:p>
            <a:pPr marL="0" lvl="0" indent="0">
              <a:buNone/>
            </a:pPr>
            <a:r>
              <a:rPr lang="fr-FR" sz="1800" dirty="0" smtClean="0"/>
              <a:t>     </a:t>
            </a:r>
            <a:r>
              <a:rPr lang="fr-FR" sz="1800" dirty="0" smtClean="0"/>
              <a:t>une septicémie est favorisée </a:t>
            </a:r>
            <a:r>
              <a:rPr lang="fr-FR" sz="1800" dirty="0"/>
              <a:t>par une </a:t>
            </a:r>
            <a:r>
              <a:rPr lang="fr-FR" sz="1800" dirty="0" smtClean="0"/>
              <a:t>manœuvre </a:t>
            </a:r>
            <a:r>
              <a:rPr lang="fr-FR" sz="1800" dirty="0" err="1"/>
              <a:t>endo</a:t>
            </a:r>
            <a:r>
              <a:rPr lang="fr-FR" sz="1800" dirty="0"/>
              <a:t>-urologique ou un terrain à risques</a:t>
            </a:r>
            <a:r>
              <a:rPr lang="fr-FR" sz="1800" dirty="0" smtClean="0"/>
              <a:t>.</a:t>
            </a:r>
          </a:p>
          <a:p>
            <a:pPr marL="0" lvl="0" indent="0">
              <a:buNone/>
            </a:pPr>
            <a:endParaRPr lang="fr-FR" sz="1800" dirty="0"/>
          </a:p>
          <a:p>
            <a:pPr lvl="0"/>
            <a:r>
              <a:rPr lang="fr-FR" sz="1800" dirty="0"/>
              <a:t>L’ECBU doit être réalisé de façon systématique </a:t>
            </a:r>
          </a:p>
          <a:p>
            <a:pPr lvl="0"/>
            <a:r>
              <a:rPr lang="fr-FR" sz="1800" dirty="0"/>
              <a:t>L’échographie des voies urinaires par voie </a:t>
            </a:r>
            <a:r>
              <a:rPr lang="fr-FR" sz="1800" dirty="0" err="1"/>
              <a:t>sus-pubienne</a:t>
            </a:r>
            <a:r>
              <a:rPr lang="fr-FR" sz="1800" dirty="0"/>
              <a:t> est recommandée. </a:t>
            </a:r>
          </a:p>
        </p:txBody>
      </p:sp>
    </p:spTree>
    <p:extLst>
      <p:ext uri="{BB962C8B-B14F-4D97-AF65-F5344CB8AC3E}">
        <p14:creationId xmlns:p14="http://schemas.microsoft.com/office/powerpoint/2010/main" val="24061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69" y="274638"/>
            <a:ext cx="11512731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C- </a:t>
            </a:r>
            <a:r>
              <a:rPr lang="fr-FR" sz="2800" b="1" dirty="0" smtClean="0">
                <a:solidFill>
                  <a:srgbClr val="FF0000"/>
                </a:solidFill>
              </a:rPr>
              <a:t>Particularités </a:t>
            </a:r>
            <a:r>
              <a:rPr lang="fr-FR" sz="2800" b="1" dirty="0">
                <a:solidFill>
                  <a:srgbClr val="FF0000"/>
                </a:solidFill>
              </a:rPr>
              <a:t>des infections urinaires chez l’enfant :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469" y="1704109"/>
            <a:ext cx="11388040" cy="489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FR" sz="1800" dirty="0"/>
              <a:t>Chez le nourrisson </a:t>
            </a:r>
            <a:r>
              <a:rPr lang="fr-FR" sz="1800" dirty="0" smtClean="0"/>
              <a:t>:  </a:t>
            </a:r>
            <a:r>
              <a:rPr lang="fr-FR" sz="1800" dirty="0"/>
              <a:t>pauvreté des signes fonctionnels </a:t>
            </a:r>
            <a:r>
              <a:rPr lang="fr-FR" sz="1800" dirty="0" smtClean="0"/>
              <a:t>;</a:t>
            </a:r>
          </a:p>
          <a:p>
            <a:endParaRPr lang="fr-FR" sz="1800" dirty="0"/>
          </a:p>
          <a:p>
            <a:r>
              <a:rPr lang="fr-FR" sz="1800" dirty="0"/>
              <a:t>diagnostic au stade de </a:t>
            </a:r>
            <a:r>
              <a:rPr lang="fr-FR" sz="1800" dirty="0" smtClean="0"/>
              <a:t>PNA au septicémie.</a:t>
            </a:r>
          </a:p>
          <a:p>
            <a:endParaRPr lang="fr-FR" sz="1800" dirty="0" smtClean="0"/>
          </a:p>
          <a:p>
            <a:r>
              <a:rPr lang="fr-FR" sz="1800" dirty="0" smtClean="0"/>
              <a:t> Chez l’enfant plus grand :   </a:t>
            </a:r>
            <a:r>
              <a:rPr lang="fr-FR" sz="1800" dirty="0" smtClean="0">
                <a:solidFill>
                  <a:srgbClr val="FF0000"/>
                </a:solidFill>
              </a:rPr>
              <a:t>énurésie</a:t>
            </a:r>
            <a:r>
              <a:rPr lang="fr-FR" sz="1800" dirty="0" smtClean="0"/>
              <a:t> avec pollakiurie diurne parfois révélatrice</a:t>
            </a:r>
          </a:p>
          <a:p>
            <a:r>
              <a:rPr lang="fr-FR" sz="1800" dirty="0" smtClean="0"/>
              <a:t>Urgence thérapeutique</a:t>
            </a:r>
          </a:p>
          <a:p>
            <a:endParaRPr lang="fr-FR" sz="1800" dirty="0" smtClean="0"/>
          </a:p>
          <a:p>
            <a:r>
              <a:rPr lang="fr-FR" sz="1800" dirty="0" smtClean="0"/>
              <a:t>Rechercher une malformation de l’appareil urinaire   </a:t>
            </a:r>
          </a:p>
        </p:txBody>
      </p:sp>
    </p:spTree>
    <p:extLst>
      <p:ext uri="{BB962C8B-B14F-4D97-AF65-F5344CB8AC3E}">
        <p14:creationId xmlns:p14="http://schemas.microsoft.com/office/powerpoint/2010/main" val="12822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67931"/>
            <a:ext cx="11486606" cy="1184366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Plan du cours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212" y="539931"/>
            <a:ext cx="10972800" cy="63920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1800" dirty="0" smtClean="0"/>
              <a:t>A </a:t>
            </a:r>
            <a:r>
              <a:rPr lang="fr-FR" sz="1800" dirty="0" smtClean="0"/>
              <a:t>-Introduction: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/>
              <a:t>B-Épidémiologie et physiopathologie </a:t>
            </a:r>
            <a:r>
              <a:rPr lang="fr-FR" sz="1800" dirty="0" smtClean="0"/>
              <a:t>:</a:t>
            </a:r>
          </a:p>
          <a:p>
            <a:pPr>
              <a:buNone/>
            </a:pPr>
            <a:r>
              <a:rPr lang="fr-FR" sz="1800" dirty="0" smtClean="0"/>
              <a:t>    a- Epidémiologie</a:t>
            </a:r>
          </a:p>
          <a:p>
            <a:pPr>
              <a:buNone/>
            </a:pPr>
            <a:r>
              <a:rPr lang="fr-FR" sz="1800" dirty="0" smtClean="0"/>
              <a:t>    b- </a:t>
            </a:r>
            <a:r>
              <a:rPr lang="fr-FR" sz="1800" dirty="0"/>
              <a:t>Les Facteurs favorisants la survenue d’infections urinaires 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c- </a:t>
            </a:r>
            <a:r>
              <a:rPr lang="fr-FR" sz="1800" dirty="0"/>
              <a:t>Les agents pathogènes 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 d-Les </a:t>
            </a:r>
            <a:r>
              <a:rPr lang="fr-FR" sz="1800" dirty="0"/>
              <a:t>voies de dissémination 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/>
              <a:t>C-Diagnostic d’une infection urinaire </a:t>
            </a:r>
            <a:r>
              <a:rPr lang="fr-FR" sz="1800" dirty="0" smtClean="0"/>
              <a:t>:</a:t>
            </a:r>
          </a:p>
          <a:p>
            <a:pPr>
              <a:buNone/>
            </a:pPr>
            <a:r>
              <a:rPr lang="fr-FR" sz="1800" dirty="0" smtClean="0"/>
              <a:t>    a-Diagnostic </a:t>
            </a:r>
            <a:r>
              <a:rPr lang="fr-FR" sz="1800" dirty="0"/>
              <a:t>clinique et topographique  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b-Diagnostic </a:t>
            </a:r>
            <a:r>
              <a:rPr lang="fr-FR" sz="1800" dirty="0"/>
              <a:t>bactériologique 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c- </a:t>
            </a:r>
            <a:r>
              <a:rPr lang="fr-FR" sz="1800" dirty="0"/>
              <a:t>Les causes de </a:t>
            </a:r>
            <a:r>
              <a:rPr lang="fr-FR" sz="1800" dirty="0" err="1"/>
              <a:t>leucocyturie</a:t>
            </a:r>
            <a:r>
              <a:rPr lang="fr-FR" sz="1800" dirty="0"/>
              <a:t> sans germes </a:t>
            </a: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/>
              <a:t>D-Les formes cliniques : 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     a-  </a:t>
            </a:r>
            <a:r>
              <a:rPr lang="fr-FR" sz="1800" dirty="0"/>
              <a:t>présentation clinique chez la femme 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 b- </a:t>
            </a:r>
            <a:r>
              <a:rPr lang="fr-FR" sz="1800" dirty="0"/>
              <a:t>Les infections urinaires masculines 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 c- </a:t>
            </a:r>
            <a:r>
              <a:rPr lang="fr-FR" sz="1800" dirty="0"/>
              <a:t>Particularités des infections urinaires chez l’enfant 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 d-Infections urinaires nosocomiales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1800" dirty="0" smtClean="0"/>
              <a:t>E-Traitement: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F-Conclusion: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1100017"/>
          <p:cNvPicPr>
            <a:picLocks noChangeAspect="1" noChangeArrowheads="1"/>
          </p:cNvPicPr>
          <p:nvPr/>
        </p:nvPicPr>
        <p:blipFill>
          <a:blip r:embed="rId2"/>
          <a:srcRect l="18489" t="17310" r="66724" b="38420"/>
          <a:stretch>
            <a:fillRect/>
          </a:stretch>
        </p:blipFill>
        <p:spPr bwMode="auto">
          <a:xfrm>
            <a:off x="3352800" y="981076"/>
            <a:ext cx="2167467" cy="40481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029200"/>
            <a:ext cx="12192000" cy="1828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r-FR" sz="24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44" name="Picture 4" descr="ivmgur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3454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ivplup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1062039"/>
            <a:ext cx="3454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4434" y="5445126"/>
            <a:ext cx="3461204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800">
                <a:solidFill>
                  <a:schemeClr val="bg1"/>
                </a:solidFill>
                <a:effectLst/>
                <a:latin typeface="Times New Roman" pitchFamily="18" charset="0"/>
              </a:rPr>
              <a:t>Mégauretère obstructif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991351" y="5445125"/>
            <a:ext cx="3353803" cy="9541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sz="2800">
                <a:solidFill>
                  <a:schemeClr val="bg1"/>
                </a:solidFill>
                <a:effectLst/>
                <a:latin typeface="Times New Roman" pitchFamily="18" charset="0"/>
              </a:rPr>
              <a:t>Syndrome de jonction</a:t>
            </a:r>
          </a:p>
          <a:p>
            <a:pPr algn="ctr" eaLnBrk="0" hangingPunct="0"/>
            <a:r>
              <a:rPr lang="fr-FR" sz="2800">
                <a:solidFill>
                  <a:schemeClr val="bg1"/>
                </a:solidFill>
                <a:effectLst/>
                <a:latin typeface="Times New Roman" pitchFamily="18" charset="0"/>
              </a:rPr>
              <a:t>pyélo-urétérale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" y="6629400"/>
            <a:ext cx="1588897" cy="2308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sz="900">
                <a:solidFill>
                  <a:schemeClr val="tx1"/>
                </a:solidFill>
                <a:effectLst/>
                <a:latin typeface="Comic Sans MS" pitchFamily="66" charset="0"/>
                <a:sym typeface="Symbol" pitchFamily="18" charset="2"/>
              </a:rPr>
              <a:t>E. Bérard - Nice nov 2003</a:t>
            </a:r>
          </a:p>
        </p:txBody>
      </p:sp>
      <p:pic>
        <p:nvPicPr>
          <p:cNvPr id="10249" name="Picture 9" descr="I1100017"/>
          <p:cNvPicPr>
            <a:picLocks noChangeAspect="1" noChangeArrowheads="1"/>
          </p:cNvPicPr>
          <p:nvPr/>
        </p:nvPicPr>
        <p:blipFill>
          <a:blip r:embed="rId2"/>
          <a:srcRect l="37479" t="17413" r="43387" b="38420"/>
          <a:stretch>
            <a:fillRect/>
          </a:stretch>
        </p:blipFill>
        <p:spPr bwMode="auto">
          <a:xfrm>
            <a:off x="5903385" y="1046163"/>
            <a:ext cx="2804583" cy="4038600"/>
          </a:xfrm>
          <a:prstGeom prst="rect">
            <a:avLst/>
          </a:prstGeo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078818" y="282576"/>
            <a:ext cx="2863284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800">
                <a:solidFill>
                  <a:srgbClr val="FFFF00"/>
                </a:solidFill>
                <a:effectLst/>
                <a:latin typeface="Times New Roman" pitchFamily="18" charset="0"/>
              </a:rPr>
              <a:t>Pathologies hautes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flux III-IV"/>
          <p:cNvPicPr>
            <a:picLocks noChangeAspect="1" noChangeArrowheads="1"/>
          </p:cNvPicPr>
          <p:nvPr/>
        </p:nvPicPr>
        <p:blipFill>
          <a:blip r:embed="rId2"/>
          <a:srcRect l="19646" r="10709"/>
          <a:stretch>
            <a:fillRect/>
          </a:stretch>
        </p:blipFill>
        <p:spPr bwMode="auto">
          <a:xfrm>
            <a:off x="3695700" y="2708275"/>
            <a:ext cx="3744384" cy="3684588"/>
          </a:xfrm>
          <a:prstGeom prst="rect">
            <a:avLst/>
          </a:prstGeom>
          <a:noFill/>
        </p:spPr>
      </p:pic>
      <p:pic>
        <p:nvPicPr>
          <p:cNvPr id="11267" name="Picture 3" descr="reflux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4" y="836613"/>
            <a:ext cx="3469217" cy="4032250"/>
          </a:xfrm>
          <a:prstGeom prst="rect">
            <a:avLst/>
          </a:prstGeom>
          <a:noFill/>
        </p:spPr>
      </p:pic>
      <p:pic>
        <p:nvPicPr>
          <p:cNvPr id="11268" name="Picture 4" descr="valv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3185" y="620713"/>
            <a:ext cx="3619500" cy="38100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83567" y="1"/>
            <a:ext cx="3025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800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Pathologies Basses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4918" y="5013325"/>
            <a:ext cx="19473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effectLst/>
                <a:latin typeface="Times New Roman" pitchFamily="18" charset="0"/>
              </a:rPr>
              <a:t>Reflux </a:t>
            </a:r>
          </a:p>
          <a:p>
            <a:pPr eaLnBrk="0" hangingPunct="0"/>
            <a:r>
              <a:rPr lang="fr-FR" sz="2400">
                <a:solidFill>
                  <a:schemeClr val="bg1"/>
                </a:solidFill>
                <a:effectLst/>
                <a:latin typeface="Times New Roman" pitchFamily="18" charset="0"/>
              </a:rPr>
              <a:t>Vésico</a:t>
            </a:r>
          </a:p>
          <a:p>
            <a:pPr eaLnBrk="0" hangingPunct="0"/>
            <a:r>
              <a:rPr lang="fr-FR" sz="2400">
                <a:solidFill>
                  <a:schemeClr val="bg1"/>
                </a:solidFill>
                <a:effectLst/>
                <a:latin typeface="Times New Roman" pitchFamily="18" charset="0"/>
              </a:rPr>
              <a:t>urétéral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169400" y="5084764"/>
            <a:ext cx="1947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effectLst/>
                <a:latin typeface="Times New Roman" pitchFamily="18" charset="0"/>
              </a:rPr>
              <a:t>Valves de l’urêthre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96901" y="4168775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effectLst/>
                <a:latin typeface="Times New Roman" pitchFamily="18" charset="0"/>
              </a:rPr>
              <a:t>II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078818" y="328453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effectLst/>
                <a:latin typeface="Times New Roman" pitchFamily="18" charset="0"/>
              </a:rPr>
              <a:t>III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64351" y="4365625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effectLst/>
                <a:latin typeface="Times New Roman" pitchFamily="18" charset="0"/>
              </a:rPr>
              <a:t>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1" y="0"/>
            <a:ext cx="11177644" cy="1166949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d-Infection </a:t>
            </a:r>
            <a:r>
              <a:rPr lang="fr-FR" sz="2800" b="1" dirty="0" smtClean="0">
                <a:solidFill>
                  <a:srgbClr val="FF0000"/>
                </a:solidFill>
              </a:rPr>
              <a:t>urinaire nosocomiale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971" y="1399309"/>
            <a:ext cx="10984077" cy="44426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200" b="1" dirty="0" smtClean="0">
                <a:solidFill>
                  <a:srgbClr val="0070C0"/>
                </a:solidFill>
              </a:rPr>
              <a:t>	</a:t>
            </a:r>
            <a:r>
              <a:rPr lang="fr-FR" b="1" dirty="0" smtClean="0"/>
              <a:t>						</a:t>
            </a:r>
            <a:endParaRPr lang="fr-FR" dirty="0" smtClean="0"/>
          </a:p>
          <a:p>
            <a:r>
              <a:rPr lang="fr-FR" sz="1900" dirty="0" smtClean="0"/>
              <a:t>Une infection urinaire est dite nosocomiale lorsqu’elle est </a:t>
            </a:r>
            <a:r>
              <a:rPr lang="fr-FR" sz="1900" b="1" dirty="0" smtClean="0"/>
              <a:t>acquise dans une structure de soins .</a:t>
            </a:r>
          </a:p>
          <a:p>
            <a:endParaRPr lang="fr-FR" sz="1900" dirty="0" smtClean="0"/>
          </a:p>
          <a:p>
            <a:r>
              <a:rPr lang="fr-FR" sz="1900" dirty="0" smtClean="0"/>
              <a:t>reliée à la prise en charge du patient(sonde urinaire, cystoscopie, lithotritie…).</a:t>
            </a:r>
          </a:p>
          <a:p>
            <a:endParaRPr lang="fr-FR" sz="1900" dirty="0" smtClean="0"/>
          </a:p>
          <a:p>
            <a:r>
              <a:rPr lang="fr-FR" sz="1900" dirty="0" smtClean="0"/>
              <a:t>  elles se caractérisent par une plus grande diversité des germes (staphylocoque, levures…),   une fréquence de résistance bactérienne plus élevée.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9364" y="176788"/>
            <a:ext cx="10065905" cy="128089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E-T</a:t>
            </a:r>
            <a:r>
              <a:rPr lang="fr-FR" sz="2800" b="1" dirty="0" smtClean="0">
                <a:solidFill>
                  <a:srgbClr val="FF0000"/>
                </a:solidFill>
              </a:rPr>
              <a:t>raitement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99364" y="2464872"/>
            <a:ext cx="5238268" cy="411849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lvl="1"/>
            <a:r>
              <a:rPr lang="fr-FR" sz="1800" b="1" dirty="0" smtClean="0">
                <a:solidFill>
                  <a:srgbClr val="FF0000"/>
                </a:solidFill>
              </a:rPr>
              <a:t>Préventif: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chemeClr val="tx1"/>
                </a:solidFill>
              </a:rPr>
              <a:t>Boissons </a:t>
            </a:r>
            <a:r>
              <a:rPr lang="fr-FR" sz="1800" b="1" dirty="0" smtClean="0">
                <a:solidFill>
                  <a:schemeClr val="tx1"/>
                </a:solidFill>
              </a:rPr>
              <a:t>abondantes</a:t>
            </a:r>
          </a:p>
          <a:p>
            <a:pPr marL="457200" lvl="1" indent="0">
              <a:buNone/>
            </a:pPr>
            <a:endParaRPr lang="fr-FR" sz="18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chemeClr val="tx1"/>
                </a:solidFill>
              </a:rPr>
              <a:t>Mictions </a:t>
            </a:r>
            <a:r>
              <a:rPr lang="fr-FR" sz="1800" b="1" dirty="0" smtClean="0">
                <a:solidFill>
                  <a:schemeClr val="tx1"/>
                </a:solidFill>
              </a:rPr>
              <a:t>fréquentes</a:t>
            </a:r>
          </a:p>
          <a:p>
            <a:pPr marL="457200" lvl="1" indent="0">
              <a:buNone/>
            </a:pPr>
            <a:endParaRPr lang="fr-FR" sz="18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chemeClr val="tx1"/>
                </a:solidFill>
              </a:rPr>
              <a:t>Traitement de toute infection </a:t>
            </a:r>
            <a:r>
              <a:rPr lang="fr-FR" sz="1800" b="1" dirty="0" smtClean="0">
                <a:solidFill>
                  <a:schemeClr val="tx1"/>
                </a:solidFill>
              </a:rPr>
              <a:t>génitale</a:t>
            </a:r>
          </a:p>
          <a:p>
            <a:pPr marL="457200" lvl="1" indent="0">
              <a:buNone/>
            </a:pPr>
            <a:endParaRPr lang="fr-FR" sz="18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chemeClr val="tx1"/>
                </a:solidFill>
              </a:rPr>
              <a:t>Hygiène </a:t>
            </a:r>
            <a:r>
              <a:rPr lang="fr-FR" sz="1800" b="1" dirty="0" smtClean="0">
                <a:solidFill>
                  <a:schemeClr val="tx1"/>
                </a:solidFill>
              </a:rPr>
              <a:t>périnéale</a:t>
            </a:r>
          </a:p>
          <a:p>
            <a:pPr marL="457200" lvl="1" indent="0">
              <a:buNone/>
            </a:pPr>
            <a:endParaRPr lang="fr-FR" sz="18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>
                <a:solidFill>
                  <a:schemeClr val="tx1"/>
                </a:solidFill>
              </a:rPr>
              <a:t>Régularisation de transit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200503" y="2464872"/>
            <a:ext cx="4937761" cy="38572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3"/>
            <a:r>
              <a:rPr lang="fr-FR" b="1" dirty="0" smtClean="0">
                <a:solidFill>
                  <a:srgbClr val="FF0000"/>
                </a:solidFill>
              </a:rPr>
              <a:t>Curatif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endParaRPr lang="fr-FR" b="1" dirty="0" smtClean="0">
              <a:solidFill>
                <a:srgbClr val="FF0000"/>
              </a:solidFill>
            </a:endParaRPr>
          </a:p>
          <a:p>
            <a:pPr lvl="3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Antibiothérapie</a:t>
            </a:r>
          </a:p>
          <a:p>
            <a:pPr marL="1371600" lvl="3" indent="0">
              <a:buNone/>
            </a:pPr>
            <a:endParaRPr lang="fr-FR" b="1" dirty="0" smtClean="0">
              <a:solidFill>
                <a:schemeClr val="tx1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Traitement de l’ </a:t>
            </a:r>
            <a:r>
              <a:rPr lang="fr-FR" b="1" dirty="0" err="1" smtClean="0">
                <a:solidFill>
                  <a:schemeClr val="tx1"/>
                </a:solidFill>
              </a:rPr>
              <a:t>uropathie</a:t>
            </a:r>
            <a:r>
              <a:rPr lang="fr-FR" b="1" dirty="0" smtClean="0">
                <a:solidFill>
                  <a:schemeClr val="tx1"/>
                </a:solidFill>
              </a:rPr>
              <a:t> sous-jacente</a:t>
            </a:r>
          </a:p>
          <a:p>
            <a:pPr lvl="3"/>
            <a:endParaRPr lang="fr-FR" sz="30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64082" y="1394415"/>
            <a:ext cx="11923712" cy="13033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Traitement curative(antibiothérapie) en fonction de la forme clinique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6088" y="262603"/>
            <a:ext cx="8911687" cy="1280890"/>
          </a:xfrm>
        </p:spPr>
        <p:txBody>
          <a:bodyPr/>
          <a:lstStyle/>
          <a:p>
            <a:pPr algn="ctr"/>
            <a:r>
              <a:rPr lang="fr-FR" b="1" dirty="0" smtClean="0"/>
              <a:t>La cystite aigue simple : 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89213" y="1435395"/>
          <a:ext cx="8915400" cy="525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6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5334" y="0"/>
            <a:ext cx="8911687" cy="1280890"/>
          </a:xfrm>
        </p:spPr>
        <p:txBody>
          <a:bodyPr/>
          <a:lstStyle/>
          <a:p>
            <a:pPr algn="ctr"/>
            <a:r>
              <a:rPr lang="fr-FR" b="1" dirty="0" smtClean="0"/>
              <a:t>La cystite aigue compliquée 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54912" y="1318437"/>
          <a:ext cx="11089758" cy="579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7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La cystite aigue récidivante </a:t>
            </a:r>
            <a:endParaRPr lang="fr-FR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408460" y="1612603"/>
          <a:ext cx="8915400" cy="46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69967" y="624110"/>
            <a:ext cx="11234646" cy="960246"/>
          </a:xfrm>
          <a:noFill/>
          <a:ln/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</a:rPr>
              <a:t>pyélonéphrite </a:t>
            </a:r>
            <a:r>
              <a:rPr lang="fr-FR" sz="2800" b="1" dirty="0">
                <a:solidFill>
                  <a:srgbClr val="FF0000"/>
                </a:solidFill>
              </a:rPr>
              <a:t>aiguë non </a:t>
            </a:r>
            <a:r>
              <a:rPr lang="fr-FR" sz="2800" b="1" dirty="0" smtClean="0">
                <a:solidFill>
                  <a:srgbClr val="FF0000"/>
                </a:solidFill>
              </a:rPr>
              <a:t>compliquée :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865013" y="2423800"/>
            <a:ext cx="10176703" cy="4135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000" dirty="0">
                <a:solidFill>
                  <a:schemeClr val="tx1"/>
                </a:solidFill>
              </a:rPr>
              <a:t>Le traitement peut être envisagé </a:t>
            </a:r>
            <a:r>
              <a:rPr lang="fr-FR" sz="2000" b="1" dirty="0">
                <a:solidFill>
                  <a:schemeClr val="tx1"/>
                </a:solidFill>
              </a:rPr>
              <a:t>en ambulatoire à </a:t>
            </a:r>
            <a:r>
              <a:rPr lang="fr-FR" sz="2000" b="1" dirty="0" smtClean="0">
                <a:solidFill>
                  <a:schemeClr val="tx1"/>
                </a:solidFill>
              </a:rPr>
              <a:t>domicile</a:t>
            </a:r>
          </a:p>
          <a:p>
            <a:pPr>
              <a:lnSpc>
                <a:spcPct val="90000"/>
              </a:lnSpc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solidFill>
                  <a:schemeClr val="tx1"/>
                </a:solidFill>
              </a:rPr>
              <a:t>Surveillance clinique et bactériologique : ECBU au bout de 48 h de traitement, 10 jours après la fin du traitement, puis 6 semaines plus tard (recherche d’une récidive précoce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fr-F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solidFill>
                  <a:schemeClr val="tx1"/>
                </a:solidFill>
              </a:rPr>
              <a:t>Traitement </a:t>
            </a:r>
            <a:r>
              <a:rPr lang="fr-FR" sz="2000" dirty="0" err="1">
                <a:solidFill>
                  <a:schemeClr val="tx1"/>
                </a:solidFill>
              </a:rPr>
              <a:t>antibiothérapique</a:t>
            </a:r>
            <a:r>
              <a:rPr lang="fr-FR" sz="2000" dirty="0">
                <a:solidFill>
                  <a:schemeClr val="tx1"/>
                </a:solidFill>
              </a:rPr>
              <a:t> per os pour une durée de </a:t>
            </a:r>
            <a:r>
              <a:rPr lang="fr-FR" sz="2000" b="1" dirty="0">
                <a:solidFill>
                  <a:schemeClr val="tx1"/>
                </a:solidFill>
              </a:rPr>
              <a:t>10 à 14 jours </a:t>
            </a:r>
            <a:r>
              <a:rPr lang="fr-FR" sz="2000" dirty="0">
                <a:solidFill>
                  <a:schemeClr val="tx1"/>
                </a:solidFill>
              </a:rPr>
              <a:t>: </a:t>
            </a:r>
            <a:r>
              <a:rPr lang="fr-FR" sz="2000" dirty="0" err="1">
                <a:solidFill>
                  <a:schemeClr val="tx1"/>
                </a:solidFill>
              </a:rPr>
              <a:t>fluoroquinolone</a:t>
            </a:r>
            <a:r>
              <a:rPr lang="fr-FR" sz="2000" dirty="0">
                <a:solidFill>
                  <a:schemeClr val="tx1"/>
                </a:solidFill>
              </a:rPr>
              <a:t> (</a:t>
            </a:r>
            <a:r>
              <a:rPr lang="fr-FR" sz="2000" dirty="0" err="1">
                <a:solidFill>
                  <a:schemeClr val="tx1"/>
                </a:solidFill>
              </a:rPr>
              <a:t>ofloxacine</a:t>
            </a:r>
            <a:r>
              <a:rPr lang="fr-FR" sz="2000" dirty="0">
                <a:solidFill>
                  <a:schemeClr val="tx1"/>
                </a:solidFill>
              </a:rPr>
              <a:t>), céphalosporine de troisième génération (iv puis per os), </a:t>
            </a:r>
            <a:r>
              <a:rPr lang="fr-FR" sz="2000" dirty="0" err="1">
                <a:solidFill>
                  <a:schemeClr val="tx1"/>
                </a:solidFill>
              </a:rPr>
              <a:t>cotrimoxazole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fr-F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solidFill>
                  <a:schemeClr val="tx1"/>
                </a:solidFill>
              </a:rPr>
              <a:t>Traitement antalgique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chemeClr val="tx1"/>
                </a:solidFill>
              </a:rPr>
              <a:t>repos, règles hygiéno-diététiques</a:t>
            </a:r>
            <a:r>
              <a:rPr lang="fr-FR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11" y="313510"/>
            <a:ext cx="11913690" cy="123661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La pyélonéphrite aiguë compliquée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40913" y="1645920"/>
            <a:ext cx="11500803" cy="4677608"/>
          </a:xfrm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0070C0"/>
                </a:solidFill>
              </a:rPr>
              <a:t>À cause du terrain </a:t>
            </a:r>
            <a:r>
              <a:rPr lang="fr-FR" sz="1900" dirty="0">
                <a:solidFill>
                  <a:schemeClr val="tx1"/>
                </a:solidFill>
              </a:rPr>
              <a:t>:	</a:t>
            </a:r>
            <a:r>
              <a:rPr lang="fr-FR" sz="1900" dirty="0" smtClean="0">
                <a:solidFill>
                  <a:schemeClr val="tx1"/>
                </a:solidFill>
              </a:rPr>
              <a:t>- </a:t>
            </a:r>
            <a:r>
              <a:rPr lang="fr-FR" sz="1900" dirty="0" err="1">
                <a:solidFill>
                  <a:schemeClr val="tx1"/>
                </a:solidFill>
              </a:rPr>
              <a:t>immuno</a:t>
            </a:r>
            <a:r>
              <a:rPr lang="fr-FR" sz="1900" dirty="0">
                <a:solidFill>
                  <a:schemeClr val="tx1"/>
                </a:solidFill>
              </a:rPr>
              <a:t> déprimé	</a:t>
            </a:r>
            <a:r>
              <a:rPr lang="fr-FR" sz="1900" dirty="0" smtClean="0">
                <a:solidFill>
                  <a:schemeClr val="tx1"/>
                </a:solidFill>
              </a:rPr>
              <a:t>- </a:t>
            </a:r>
            <a:r>
              <a:rPr lang="fr-FR" sz="1900" dirty="0">
                <a:solidFill>
                  <a:schemeClr val="tx1"/>
                </a:solidFill>
              </a:rPr>
              <a:t>insuffisance rénale	</a:t>
            </a:r>
            <a:r>
              <a:rPr lang="fr-FR" sz="1900" dirty="0" smtClean="0">
                <a:solidFill>
                  <a:schemeClr val="tx1"/>
                </a:solidFill>
              </a:rPr>
              <a:t>diabète</a:t>
            </a:r>
            <a:r>
              <a:rPr lang="fr-FR" sz="1900" dirty="0">
                <a:solidFill>
                  <a:schemeClr val="tx1"/>
                </a:solidFill>
              </a:rPr>
              <a:t>	</a:t>
            </a:r>
            <a:r>
              <a:rPr lang="fr-FR" sz="1900" dirty="0" smtClean="0">
                <a:solidFill>
                  <a:schemeClr val="tx1"/>
                </a:solidFill>
              </a:rPr>
              <a:t>- </a:t>
            </a:r>
            <a:r>
              <a:rPr lang="fr-FR" sz="1900" dirty="0">
                <a:solidFill>
                  <a:schemeClr val="tx1"/>
                </a:solidFill>
              </a:rPr>
              <a:t>femme enceinte, femme </a:t>
            </a:r>
            <a:r>
              <a:rPr lang="fr-FR" sz="1900" dirty="0" smtClean="0">
                <a:solidFill>
                  <a:schemeClr val="tx1"/>
                </a:solidFill>
              </a:rPr>
              <a:t>âgée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tx1"/>
                </a:solidFill>
              </a:rPr>
              <a:t>	</a:t>
            </a:r>
          </a:p>
          <a:p>
            <a:r>
              <a:rPr lang="fr-FR" sz="1900" dirty="0">
                <a:solidFill>
                  <a:srgbClr val="0070C0"/>
                </a:solidFill>
              </a:rPr>
              <a:t>Du fait d’une condition locale </a:t>
            </a:r>
            <a:r>
              <a:rPr lang="fr-FR" sz="1900" dirty="0" smtClean="0">
                <a:solidFill>
                  <a:schemeClr val="tx1"/>
                </a:solidFill>
              </a:rPr>
              <a:t>:- </a:t>
            </a:r>
            <a:r>
              <a:rPr lang="fr-FR" sz="1900" dirty="0">
                <a:solidFill>
                  <a:schemeClr val="tx1"/>
                </a:solidFill>
              </a:rPr>
              <a:t>obstacle à l’évacuation de l’urine = pyélonéphrite obstructive (lithiase, compression…)	- vessie </a:t>
            </a:r>
            <a:r>
              <a:rPr lang="fr-FR" sz="1900" dirty="0" smtClean="0">
                <a:solidFill>
                  <a:schemeClr val="tx1"/>
                </a:solidFill>
              </a:rPr>
              <a:t>neurologique- </a:t>
            </a:r>
            <a:r>
              <a:rPr lang="fr-FR" sz="1900" dirty="0">
                <a:solidFill>
                  <a:schemeClr val="tx1"/>
                </a:solidFill>
              </a:rPr>
              <a:t>corps étranger (sonde urinaire</a:t>
            </a:r>
            <a:r>
              <a:rPr lang="fr-FR" sz="1900" dirty="0" smtClean="0">
                <a:solidFill>
                  <a:schemeClr val="tx1"/>
                </a:solidFill>
              </a:rPr>
              <a:t>….)</a:t>
            </a:r>
          </a:p>
          <a:p>
            <a:pPr>
              <a:buFont typeface="Wingdings" pitchFamily="2" charset="2"/>
              <a:buNone/>
            </a:pPr>
            <a:endParaRPr lang="fr-FR" sz="1900" dirty="0" smtClean="0">
              <a:solidFill>
                <a:schemeClr val="tx1"/>
              </a:solidFill>
            </a:endParaRPr>
          </a:p>
          <a:p>
            <a:r>
              <a:rPr lang="fr-FR" sz="1900" dirty="0" smtClean="0"/>
              <a:t>Elle nécessite une </a:t>
            </a:r>
            <a:r>
              <a:rPr lang="fr-FR" sz="1900" b="1" dirty="0" smtClean="0">
                <a:solidFill>
                  <a:srgbClr val="FF3300"/>
                </a:solidFill>
              </a:rPr>
              <a:t>hospitalisation</a:t>
            </a:r>
            <a:r>
              <a:rPr lang="fr-FR" sz="1900" dirty="0" smtClean="0">
                <a:solidFill>
                  <a:srgbClr val="FFFF00"/>
                </a:solidFill>
              </a:rPr>
              <a:t> </a:t>
            </a:r>
            <a:r>
              <a:rPr lang="fr-FR" sz="1900" dirty="0" smtClean="0"/>
              <a:t>dans un milieu spécialisé</a:t>
            </a:r>
          </a:p>
          <a:p>
            <a:r>
              <a:rPr lang="fr-FR" sz="1900" dirty="0" smtClean="0"/>
              <a:t>Le traitement fait souvent appel à une </a:t>
            </a:r>
            <a:r>
              <a:rPr lang="fr-FR" sz="1900" b="1" dirty="0" smtClean="0">
                <a:solidFill>
                  <a:srgbClr val="FF3300"/>
                </a:solidFill>
              </a:rPr>
              <a:t>double antibiothérapie iv</a:t>
            </a:r>
            <a:r>
              <a:rPr lang="fr-FR" sz="1900" dirty="0" smtClean="0"/>
              <a:t>, et à une dérivation des urines en cas d’obstacle.</a:t>
            </a:r>
          </a:p>
          <a:p>
            <a:pPr>
              <a:buFont typeface="Wingdings" pitchFamily="2" charset="2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9339"/>
            <a:ext cx="11913326" cy="766353"/>
          </a:xfrm>
        </p:spPr>
        <p:txBody>
          <a:bodyPr>
            <a:normAutofit/>
          </a:bodyPr>
          <a:lstStyle/>
          <a:p>
            <a:pPr lvl="0"/>
            <a:r>
              <a:rPr lang="fr-FR" sz="2800" b="1" dirty="0" smtClean="0">
                <a:solidFill>
                  <a:srgbClr val="FF0000"/>
                </a:solidFill>
              </a:rPr>
              <a:t>A-Introduction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2880" y="1004552"/>
            <a:ext cx="11295975" cy="5293036"/>
          </a:xfrm>
        </p:spPr>
        <p:txBody>
          <a:bodyPr>
            <a:normAutofit fontScale="55000" lnSpcReduction="20000"/>
          </a:bodyPr>
          <a:lstStyle/>
          <a:p>
            <a:pPr lvl="0"/>
            <a:endParaRPr lang="fr-FR" sz="2000" dirty="0" smtClean="0"/>
          </a:p>
          <a:p>
            <a:pPr lvl="0"/>
            <a:r>
              <a:rPr lang="fr-FR" sz="2800" b="1" dirty="0" smtClean="0"/>
              <a:t>Pathologie très fréquente +++ </a:t>
            </a:r>
          </a:p>
          <a:p>
            <a:pPr lvl="0">
              <a:buNone/>
            </a:pPr>
            <a:endParaRPr lang="fr-FR" sz="2800" b="1" dirty="0" smtClean="0"/>
          </a:p>
          <a:p>
            <a:pPr lvl="0"/>
            <a:r>
              <a:rPr lang="fr-FR" sz="2800" b="1" dirty="0" smtClean="0"/>
              <a:t>C’est la 1</a:t>
            </a:r>
            <a:r>
              <a:rPr lang="fr-FR" sz="2800" b="1" baseline="30000" dirty="0" smtClean="0"/>
              <a:t>ère</a:t>
            </a:r>
            <a:r>
              <a:rPr lang="fr-FR" sz="2800" b="1" dirty="0" smtClean="0"/>
              <a:t> cause d’infection nosocomiale </a:t>
            </a:r>
          </a:p>
          <a:p>
            <a:pPr lvl="0">
              <a:buNone/>
            </a:pPr>
            <a:endParaRPr lang="fr-FR" sz="2800" dirty="0" smtClean="0"/>
          </a:p>
          <a:p>
            <a:pPr lvl="0"/>
            <a:r>
              <a:rPr lang="fr-FR" sz="2800" b="1" dirty="0" smtClean="0">
                <a:solidFill>
                  <a:srgbClr val="FF0000"/>
                </a:solidFill>
              </a:rPr>
              <a:t>l'infection urinaire</a:t>
            </a:r>
            <a:r>
              <a:rPr lang="fr-FR" sz="2800" b="1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se définie par la </a:t>
            </a:r>
            <a:r>
              <a:rPr lang="fr-FR" sz="2800" dirty="0"/>
              <a:t>présence d'un germe </a:t>
            </a:r>
            <a:r>
              <a:rPr lang="fr-FR" sz="2800" dirty="0" smtClean="0"/>
              <a:t>pathogène dans </a:t>
            </a:r>
            <a:r>
              <a:rPr lang="fr-FR" sz="2800" dirty="0"/>
              <a:t>l'urine en présence </a:t>
            </a:r>
            <a:r>
              <a:rPr lang="fr-FR" sz="2800" dirty="0" smtClean="0"/>
              <a:t>d'une </a:t>
            </a:r>
            <a:r>
              <a:rPr lang="fr-FR" sz="2800" dirty="0"/>
              <a:t>symptomatologie </a:t>
            </a:r>
            <a:r>
              <a:rPr lang="fr-FR" sz="2800" dirty="0" smtClean="0"/>
              <a:t>compatible.</a:t>
            </a:r>
          </a:p>
          <a:p>
            <a:pPr lvl="0">
              <a:buNone/>
            </a:pPr>
            <a:endParaRPr lang="fr-FR" sz="2800" dirty="0" smtClean="0"/>
          </a:p>
          <a:p>
            <a:pPr lvl="0"/>
            <a:r>
              <a:rPr lang="fr-FR" sz="2800" dirty="0" smtClean="0"/>
              <a:t> Elle </a:t>
            </a:r>
            <a:r>
              <a:rPr lang="fr-FR" sz="2800" dirty="0"/>
              <a:t>peut être </a:t>
            </a:r>
            <a:r>
              <a:rPr lang="fr-FR" sz="2800" b="1" dirty="0">
                <a:solidFill>
                  <a:srgbClr val="FF0000"/>
                </a:solidFill>
              </a:rPr>
              <a:t>simple ou compliquée</a:t>
            </a:r>
            <a:r>
              <a:rPr lang="fr-FR" sz="2800" b="1" dirty="0"/>
              <a:t> </a:t>
            </a:r>
            <a:r>
              <a:rPr lang="fr-FR" sz="2800" b="1" dirty="0" smtClean="0"/>
              <a:t>.</a:t>
            </a:r>
          </a:p>
          <a:p>
            <a:pPr marL="0" lvl="0" indent="0">
              <a:buNone/>
            </a:pPr>
            <a:endParaRPr lang="fr-FR" sz="2800" b="1" dirty="0" smtClean="0"/>
          </a:p>
          <a:p>
            <a:pPr lvl="0"/>
            <a:r>
              <a:rPr lang="fr-FR" sz="2800" b="1" dirty="0" smtClean="0">
                <a:solidFill>
                  <a:srgbClr val="FF0000"/>
                </a:solidFill>
              </a:rPr>
              <a:t>Facteurs </a:t>
            </a:r>
            <a:r>
              <a:rPr lang="fr-FR" sz="2800" b="1" dirty="0">
                <a:solidFill>
                  <a:srgbClr val="FF0000"/>
                </a:solidFill>
              </a:rPr>
              <a:t>de risque de complications :</a:t>
            </a:r>
          </a:p>
          <a:p>
            <a:pPr marL="0" indent="0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dirty="0" smtClean="0"/>
              <a:t>Homme</a:t>
            </a:r>
            <a:endParaRPr lang="fr-FR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dirty="0" smtClean="0"/>
              <a:t> Grossesse</a:t>
            </a:r>
            <a:endParaRPr lang="fr-FR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dirty="0" smtClean="0"/>
              <a:t> Anomalie </a:t>
            </a:r>
            <a:r>
              <a:rPr lang="fr-FR" sz="2800" dirty="0"/>
              <a:t>organique ou fonctionnelle de l’arbre urinaire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dirty="0" smtClean="0"/>
              <a:t> Insuffisance </a:t>
            </a:r>
            <a:r>
              <a:rPr lang="fr-FR" sz="2800" dirty="0"/>
              <a:t>rénale sévère (clairance créatinine &lt; 30 </a:t>
            </a:r>
            <a:r>
              <a:rPr lang="fr-FR" sz="2800" dirty="0" err="1"/>
              <a:t>mL</a:t>
            </a:r>
            <a:r>
              <a:rPr lang="fr-FR" sz="2800" dirty="0"/>
              <a:t>/mn)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dirty="0" smtClean="0"/>
              <a:t> Immunodépression </a:t>
            </a:r>
            <a:r>
              <a:rPr lang="fr-FR" sz="2800" dirty="0"/>
              <a:t>sévère</a:t>
            </a:r>
            <a:endParaRPr lang="fr-FR" sz="28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Sujets </a:t>
            </a:r>
            <a:r>
              <a:rPr lang="fr-FR" sz="2800" dirty="0"/>
              <a:t>âgés plus de 65 ans </a:t>
            </a:r>
          </a:p>
          <a:p>
            <a:pPr lvl="0"/>
            <a:endParaRPr lang="fr-FR" sz="2800" b="1" dirty="0" smtClean="0"/>
          </a:p>
          <a:p>
            <a:pPr lvl="0"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60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57463" y="166688"/>
            <a:ext cx="9634537" cy="996950"/>
          </a:xfrm>
        </p:spPr>
        <p:txBody>
          <a:bodyPr/>
          <a:lstStyle/>
          <a:p>
            <a:pPr algn="ctr"/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6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5277" y="1"/>
            <a:ext cx="6209071" cy="153383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F-conclusion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9" y="1302327"/>
            <a:ext cx="11466519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Ø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infections urinaires sont un motif de consultation  très fréquents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Ø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 infections par E.COLI  par voie ascendante est le mécanisme pathogénique le plus commun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Ø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existe plusieurs formes cliniques allant de la simple cystite aigue à la pyélonéphrite compliquée 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Ø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prescription des antibiotiques est systématiques vu le risque de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complications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Ø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Mesures d’hygiène +++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5006" y="2458910"/>
            <a:ext cx="574895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/>
              <a:t>Merci de votre attention </a:t>
            </a:r>
            <a:endParaRPr lang="fr-FR" sz="5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3969" y="1579736"/>
            <a:ext cx="2035001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41972"/>
            <a:ext cx="4227968" cy="47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92926" y="207818"/>
            <a:ext cx="6329402" cy="817418"/>
          </a:xfrm>
        </p:spPr>
        <p:txBody>
          <a:bodyPr>
            <a:norm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Définitions: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940" y="1288869"/>
            <a:ext cx="11048317" cy="5660571"/>
          </a:xfrm>
        </p:spPr>
        <p:txBody>
          <a:bodyPr>
            <a:normAutofit/>
          </a:bodyPr>
          <a:lstStyle/>
          <a:p>
            <a:pPr lvl="0"/>
            <a:r>
              <a:rPr lang="fr-FR" sz="1800" b="1" dirty="0">
                <a:solidFill>
                  <a:srgbClr val="FF0000"/>
                </a:solidFill>
              </a:rPr>
              <a:t>La Cystite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est une infection localisée à la </a:t>
            </a:r>
            <a:r>
              <a:rPr lang="fr-FR" sz="1800" dirty="0" smtClean="0"/>
              <a:t>vessie.</a:t>
            </a:r>
          </a:p>
          <a:p>
            <a:pPr lvl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lvl="0"/>
            <a:r>
              <a:rPr lang="fr-FR" sz="1800" b="1" dirty="0">
                <a:solidFill>
                  <a:srgbClr val="FF0000"/>
                </a:solidFill>
              </a:rPr>
              <a:t>Cystite récidivante : </a:t>
            </a:r>
            <a:r>
              <a:rPr lang="fr-FR" sz="1800" dirty="0" smtClean="0"/>
              <a:t>au </a:t>
            </a:r>
            <a:r>
              <a:rPr lang="fr-FR" sz="1800" dirty="0"/>
              <a:t>moins 4 épisodes en 12 mois</a:t>
            </a:r>
            <a:r>
              <a:rPr lang="fr-FR" sz="1800" dirty="0" smtClean="0"/>
              <a:t>.</a:t>
            </a:r>
          </a:p>
          <a:p>
            <a:pPr lvl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 </a:t>
            </a:r>
          </a:p>
          <a:p>
            <a:pPr lvl="0"/>
            <a:r>
              <a:rPr lang="fr-FR" sz="1800" b="1" dirty="0">
                <a:solidFill>
                  <a:srgbClr val="FF0000"/>
                </a:solidFill>
              </a:rPr>
              <a:t>Pyélonéphrite aiguë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est une infection </a:t>
            </a:r>
            <a:r>
              <a:rPr lang="fr-FR" sz="1800" dirty="0" smtClean="0"/>
              <a:t>urinaire  </a:t>
            </a:r>
            <a:r>
              <a:rPr lang="fr-FR" sz="1800" dirty="0"/>
              <a:t>avec atteinte </a:t>
            </a:r>
            <a:r>
              <a:rPr lang="fr-FR" sz="1800" dirty="0" smtClean="0"/>
              <a:t>du parenchyme </a:t>
            </a:r>
            <a:r>
              <a:rPr lang="fr-FR" sz="1800" dirty="0"/>
              <a:t>rénal; il s’agit d’une néphrite interstitielle </a:t>
            </a:r>
            <a:r>
              <a:rPr lang="fr-FR" sz="1800" dirty="0" smtClean="0"/>
              <a:t>microbienne</a:t>
            </a:r>
            <a:r>
              <a:rPr lang="fr-FR" sz="1800" dirty="0"/>
              <a:t>.</a:t>
            </a:r>
            <a:endParaRPr lang="fr-FR" sz="1800" dirty="0" smtClean="0"/>
          </a:p>
          <a:p>
            <a:pPr lvl="0">
              <a:buNone/>
            </a:pPr>
            <a:r>
              <a:rPr lang="fr-FR" sz="1800" dirty="0" smtClean="0"/>
              <a:t> </a:t>
            </a:r>
          </a:p>
          <a:p>
            <a:pPr marL="0" lvl="0" indent="0">
              <a:buNone/>
            </a:pPr>
            <a:endParaRPr lang="fr-FR" sz="1800" dirty="0"/>
          </a:p>
          <a:p>
            <a:pPr lvl="0"/>
            <a:r>
              <a:rPr lang="fr-FR" sz="1800" b="1" dirty="0">
                <a:solidFill>
                  <a:srgbClr val="FF0000"/>
                </a:solidFill>
              </a:rPr>
              <a:t>Colonisation urinaire/bactériurie asymptomatique : </a:t>
            </a:r>
            <a:r>
              <a:rPr lang="fr-FR" sz="1800" dirty="0" smtClean="0"/>
              <a:t>Elle correspond </a:t>
            </a:r>
            <a:r>
              <a:rPr lang="fr-FR" sz="1800" dirty="0"/>
              <a:t>à la présence d’un micro-organisme dans les urines sans manifestations cliniques </a:t>
            </a:r>
            <a:r>
              <a:rPr lang="fr-FR" sz="1800" dirty="0" smtClean="0"/>
              <a:t>associées .</a:t>
            </a:r>
          </a:p>
          <a:p>
            <a:pPr marL="0" lvl="0" indent="0">
              <a:buNone/>
            </a:pPr>
            <a:r>
              <a:rPr lang="fr-FR" sz="1800" dirty="0" smtClean="0"/>
              <a:t> 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14" y="0"/>
            <a:ext cx="119261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0519" y="278057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B-Épidémiologie et physiopathologie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smtClean="0"/>
              <a:t>: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736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93" y="187553"/>
            <a:ext cx="9980023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   </a:t>
            </a:r>
            <a:r>
              <a:rPr lang="fr-FR" sz="2800" b="1" dirty="0" smtClean="0">
                <a:solidFill>
                  <a:srgbClr val="FF0000"/>
                </a:solidFill>
              </a:rPr>
              <a:t>a- </a:t>
            </a:r>
            <a:r>
              <a:rPr lang="fr-FR" sz="2800" b="1" dirty="0">
                <a:solidFill>
                  <a:srgbClr val="FF0000"/>
                </a:solidFill>
              </a:rPr>
              <a:t>E</a:t>
            </a:r>
            <a:r>
              <a:rPr lang="fr-FR" sz="2800" b="1" dirty="0" smtClean="0">
                <a:solidFill>
                  <a:srgbClr val="FF0000"/>
                </a:solidFill>
              </a:rPr>
              <a:t>pidémiologie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32709"/>
            <a:ext cx="10972800" cy="4593461"/>
          </a:xfrm>
        </p:spPr>
        <p:txBody>
          <a:bodyPr>
            <a:norm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75 % des IU concernent les femmes:  </a:t>
            </a:r>
            <a:r>
              <a:rPr lang="fr-FR" sz="1800" b="1" dirty="0" smtClean="0"/>
              <a:t>(</a:t>
            </a: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tout âge) 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fr-F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/>
              <a:t> en période  d’activité sexuelle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/>
              <a:t>Pendant les grossesses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/>
              <a:t> à partir de la </a:t>
            </a:r>
            <a:r>
              <a:rPr lang="fr-FR" sz="1800" dirty="0" smtClean="0"/>
              <a:t>ménopause </a:t>
            </a:r>
            <a:endParaRPr lang="fr-FR" sz="1800" dirty="0" smtClean="0"/>
          </a:p>
          <a:p>
            <a:pPr marL="0" lvl="0" indent="0">
              <a:buNone/>
            </a:pPr>
            <a:endParaRPr lang="fr-FR" sz="1800" dirty="0" smtClean="0"/>
          </a:p>
          <a:p>
            <a:pPr lvl="0"/>
            <a:r>
              <a:rPr lang="fr-FR" sz="1800" b="1" dirty="0" smtClean="0">
                <a:solidFill>
                  <a:srgbClr val="FF0000"/>
                </a:solidFill>
              </a:rPr>
              <a:t>Chez l’homme :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  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Age moins  de 10 ans ou plus de 50 </a:t>
            </a:r>
            <a:r>
              <a:rPr lang="fr-F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ans)</a:t>
            </a:r>
          </a:p>
          <a:p>
            <a:pPr marL="0" lvl="0" indent="0">
              <a:buNone/>
            </a:pPr>
            <a:endParaRPr lang="fr-F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/>
              <a:t>une infection urinaire doit faire rechercher </a:t>
            </a:r>
            <a:r>
              <a:rPr lang="fr-FR" sz="1800" b="1" dirty="0" smtClean="0"/>
              <a:t>une </a:t>
            </a:r>
            <a:r>
              <a:rPr lang="fr-FR" sz="1800" b="1" dirty="0" err="1" smtClean="0"/>
              <a:t>uropathie</a:t>
            </a:r>
            <a:r>
              <a:rPr lang="fr-FR" sz="1800" b="1" dirty="0" smtClean="0"/>
              <a:t> sous-jacente</a:t>
            </a:r>
            <a:r>
              <a:rPr lang="fr-FR" sz="1800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smtClean="0"/>
              <a:t> La fréquence des infections urinaires augmente après 50 ans avec la </a:t>
            </a:r>
            <a:r>
              <a:rPr lang="fr-FR" sz="1800" b="1" dirty="0" smtClean="0"/>
              <a:t>pathologie prostatique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endParaRPr lang="fr-FR" sz="1800" dirty="0" smtClean="0"/>
          </a:p>
          <a:p>
            <a:pPr lvl="0"/>
            <a:r>
              <a:rPr lang="fr-FR" sz="1800" b="1" dirty="0" smtClean="0">
                <a:solidFill>
                  <a:srgbClr val="FF0000"/>
                </a:solidFill>
              </a:rPr>
              <a:t>Chez </a:t>
            </a:r>
            <a:r>
              <a:rPr lang="fr-FR" sz="1800" b="1" dirty="0" smtClean="0">
                <a:solidFill>
                  <a:srgbClr val="FF0000"/>
                </a:solidFill>
              </a:rPr>
              <a:t>l’enfant:</a:t>
            </a:r>
          </a:p>
          <a:p>
            <a:pPr marL="0" lv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     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/>
              <a:t>une infection urinaire est souvent le témoin d’une </a:t>
            </a:r>
            <a:r>
              <a:rPr lang="fr-FR" sz="1800" b="1" dirty="0" smtClean="0"/>
              <a:t>malformation de l’appareil urinaire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b- Les Facteurs favorisants la survenue d’infections urinaires 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14413"/>
            <a:ext cx="10972800" cy="527685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sz="1800" b="1" i="1" dirty="0">
                <a:solidFill>
                  <a:srgbClr val="0070C0"/>
                </a:solidFill>
              </a:rPr>
              <a:t>Liées à l’appareil urinaire (favorisant la colonisation des germes):</a:t>
            </a:r>
            <a:endParaRPr lang="fr-FR" sz="1800" dirty="0">
              <a:solidFill>
                <a:srgbClr val="0070C0"/>
              </a:solidFill>
            </a:endParaRPr>
          </a:p>
          <a:p>
            <a:pPr lvl="1"/>
            <a:r>
              <a:rPr lang="fr-FR" sz="1800" dirty="0"/>
              <a:t>Le sexe féminin (</a:t>
            </a:r>
            <a:r>
              <a:rPr lang="fr-FR" sz="1800" dirty="0" err="1"/>
              <a:t>urèthre</a:t>
            </a:r>
            <a:r>
              <a:rPr lang="fr-FR" sz="1800" dirty="0"/>
              <a:t> court, flore périnéale, sexualité)</a:t>
            </a:r>
          </a:p>
          <a:p>
            <a:pPr lvl="1"/>
            <a:r>
              <a:rPr lang="fr-FR" sz="1800" dirty="0"/>
              <a:t>La rétention urinaire (stase): du haut (hydronéphrose) ou du bas appareil (résidu post-mictionnel)</a:t>
            </a:r>
          </a:p>
          <a:p>
            <a:pPr lvl="1"/>
            <a:r>
              <a:rPr lang="fr-FR" sz="1800" dirty="0"/>
              <a:t>Les altérations de l'</a:t>
            </a:r>
            <a:r>
              <a:rPr lang="fr-FR" sz="1800" dirty="0" err="1"/>
              <a:t>urothélium</a:t>
            </a:r>
            <a:r>
              <a:rPr lang="fr-FR" sz="1800" dirty="0"/>
              <a:t>: congénitales (génétiques), tumeurs, plaies, cicatrices, ...</a:t>
            </a:r>
          </a:p>
          <a:p>
            <a:pPr lvl="1"/>
            <a:r>
              <a:rPr lang="fr-FR" sz="1800" dirty="0"/>
              <a:t>Les corps étrangers: calculs, sondes urinaires</a:t>
            </a:r>
            <a:r>
              <a:rPr lang="fr-FR" sz="1800" dirty="0" smtClean="0"/>
              <a:t>...</a:t>
            </a:r>
          </a:p>
          <a:p>
            <a:pPr marL="457200" lvl="1" indent="0">
              <a:buNone/>
            </a:pPr>
            <a:endParaRPr lang="fr-FR" sz="1800" dirty="0"/>
          </a:p>
          <a:p>
            <a:pPr lvl="0"/>
            <a:r>
              <a:rPr lang="fr-FR" sz="1800" b="1" i="1" dirty="0">
                <a:solidFill>
                  <a:srgbClr val="0070C0"/>
                </a:solidFill>
              </a:rPr>
              <a:t>Liés au malade (favorisant la multiplication des germes)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  - Diabète, SIDA, immunosuppresseurs, ... </a:t>
            </a:r>
          </a:p>
          <a:p>
            <a:pPr marL="0" indent="0">
              <a:buNone/>
            </a:pPr>
            <a:endParaRPr lang="fr-FR" sz="1800" dirty="0"/>
          </a:p>
          <a:p>
            <a:pPr lvl="0"/>
            <a:r>
              <a:rPr lang="fr-FR" sz="1800" b="1" i="1" dirty="0">
                <a:solidFill>
                  <a:srgbClr val="0070C0"/>
                </a:solidFill>
              </a:rPr>
              <a:t>Liés au germe (favorisant l'adhérences des germes)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  - Les </a:t>
            </a:r>
            <a:r>
              <a:rPr lang="fr-FR" sz="1800" dirty="0" err="1"/>
              <a:t>pilis</a:t>
            </a:r>
            <a:r>
              <a:rPr lang="fr-FR" sz="1800" dirty="0"/>
              <a:t>, favorisant l’adhérence de certaines souches </a:t>
            </a:r>
            <a:br>
              <a:rPr lang="fr-FR" sz="1800" dirty="0"/>
            </a:br>
            <a:r>
              <a:rPr lang="fr-FR" sz="1800" dirty="0"/>
              <a:t>  - La virulence des germes: </a:t>
            </a:r>
            <a:r>
              <a:rPr lang="fr-FR" sz="1800" dirty="0" err="1"/>
              <a:t>Klebsielles</a:t>
            </a:r>
            <a:r>
              <a:rPr lang="fr-FR" sz="1800" dirty="0"/>
              <a:t>, </a:t>
            </a:r>
            <a:r>
              <a:rPr lang="fr-FR" sz="1800" dirty="0" err="1"/>
              <a:t>Pyocianiques</a:t>
            </a:r>
            <a:r>
              <a:rPr lang="fr-FR" sz="1800" dirty="0"/>
              <a:t>, ... </a:t>
            </a:r>
          </a:p>
          <a:p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30035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11986"/>
            <a:ext cx="11362945" cy="947113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       C- Les agents pathogènes :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1154" y="974502"/>
            <a:ext cx="9493300" cy="5183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1900" u="sng" dirty="0"/>
              <a:t>Le réservoir bactérien </a:t>
            </a:r>
            <a:r>
              <a:rPr lang="fr-FR" sz="1900" dirty="0"/>
              <a:t>des infections urinaires est </a:t>
            </a:r>
            <a:r>
              <a:rPr lang="fr-FR" sz="1900" dirty="0">
                <a:solidFill>
                  <a:srgbClr val="FF0000"/>
                </a:solidFill>
              </a:rPr>
              <a:t>le tube </a:t>
            </a:r>
            <a:r>
              <a:rPr lang="fr-FR" sz="1900" dirty="0" smtClean="0">
                <a:solidFill>
                  <a:srgbClr val="FF0000"/>
                </a:solidFill>
              </a:rPr>
              <a:t>digestif</a:t>
            </a:r>
            <a:r>
              <a:rPr lang="fr-FR" sz="1900" b="1" dirty="0" smtClean="0"/>
              <a:t>: BGN +++ </a:t>
            </a:r>
          </a:p>
          <a:p>
            <a:pPr marL="0" lvl="0" indent="0">
              <a:buNone/>
            </a:pPr>
            <a:endParaRPr lang="fr-FR" b="1" dirty="0" smtClean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4390"/>
              </p:ext>
            </p:extLst>
          </p:nvPr>
        </p:nvGraphicFramePr>
        <p:xfrm>
          <a:off x="115909" y="1465134"/>
          <a:ext cx="11706897" cy="54294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9725"/>
                <a:gridCol w="2343955"/>
                <a:gridCol w="5293217"/>
              </a:tblGrid>
              <a:tr h="311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Micro-organismes :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Epidémiologie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Particularités 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89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Escherichia coli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</a:t>
                      </a:r>
                      <a:r>
                        <a:rPr lang="fr-FR" sz="1600" u="sng" dirty="0">
                          <a:solidFill>
                            <a:srgbClr val="FF0000"/>
                          </a:solidFill>
                          <a:effectLst/>
                        </a:rPr>
                        <a:t>75 à 90 % </a:t>
                      </a:r>
                      <a:r>
                        <a:rPr lang="fr-FR" sz="1600" dirty="0">
                          <a:effectLst/>
                        </a:rPr>
                        <a:t>des cas en ville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40 % de </a:t>
                      </a:r>
                      <a:r>
                        <a:rPr lang="fr-FR" sz="1600" dirty="0" smtClean="0">
                          <a:effectLst/>
                        </a:rPr>
                        <a:t>résistances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aux </a:t>
                      </a:r>
                      <a:r>
                        <a:rPr lang="fr-FR" sz="1600" dirty="0" err="1">
                          <a:effectLst/>
                        </a:rPr>
                        <a:t>amino</a:t>
                      </a:r>
                      <a:r>
                        <a:rPr lang="fr-FR" sz="1600" dirty="0">
                          <a:effectLst/>
                        </a:rPr>
                        <a:t>-pénicillines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20 % de résistance au </a:t>
                      </a:r>
                      <a:r>
                        <a:rPr lang="fr-FR" sz="1600" dirty="0" err="1">
                          <a:effectLst/>
                        </a:rPr>
                        <a:t>Cotrimoxazole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10 % de </a:t>
                      </a:r>
                      <a:r>
                        <a:rPr lang="fr-FR" sz="1600" dirty="0" smtClean="0">
                          <a:effectLst/>
                        </a:rPr>
                        <a:t>résistance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aux </a:t>
                      </a:r>
                      <a:r>
                        <a:rPr lang="fr-FR" sz="1600" dirty="0" err="1">
                          <a:effectLst/>
                        </a:rPr>
                        <a:t>fl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uoroquinolones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310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Proteus</a:t>
                      </a:r>
                      <a:r>
                        <a:rPr lang="fr-FR" sz="1600" dirty="0">
                          <a:effectLst/>
                        </a:rPr>
                        <a:t> mirabilis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10 % des cas en ville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Germes à </a:t>
                      </a:r>
                      <a:r>
                        <a:rPr lang="fr-FR" sz="1600" dirty="0" err="1">
                          <a:effectLst/>
                        </a:rPr>
                        <a:t>Uréase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, </a:t>
                      </a:r>
                      <a:r>
                        <a:rPr lang="fr-FR" sz="1600" dirty="0">
                          <a:effectLst/>
                        </a:rPr>
                        <a:t>favorise les lithiases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451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Staphylocoque à </a:t>
                      </a:r>
                      <a:r>
                        <a:rPr lang="fr-FR" sz="1600" dirty="0" err="1">
                          <a:effectLst/>
                        </a:rPr>
                        <a:t>coagulase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négative</a:t>
                      </a: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 à 7 % en ville •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Femme jeune après rapport sexuel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58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Entérocoques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Résistance naturelle aux C3G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790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Klebsielles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pseudomonas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serratia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Infections hospitalières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Germes souvent résistants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Sonde à demeure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51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Staphylocoque doré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• Infections </a:t>
                      </a:r>
                      <a:r>
                        <a:rPr lang="fr-FR" sz="1600" dirty="0" smtClean="0">
                          <a:effectLst/>
                        </a:rPr>
                        <a:t>hospitalières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Septicémie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519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Tuberculose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Leucocyturie</a:t>
                      </a:r>
                      <a:r>
                        <a:rPr lang="fr-FR" sz="1600" dirty="0">
                          <a:effectLst/>
                        </a:rPr>
                        <a:t> sans germe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  <a:tr h="91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600" dirty="0" smtClean="0">
                          <a:effectLst/>
                        </a:rPr>
                        <a:t>Candida </a:t>
                      </a:r>
                      <a:r>
                        <a:rPr lang="fr-FR" sz="1600" dirty="0" err="1">
                          <a:effectLst/>
                        </a:rPr>
                        <a:t>albicans</a:t>
                      </a:r>
                      <a:r>
                        <a:rPr lang="fr-FR" sz="1600" dirty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Candida </a:t>
                      </a:r>
                      <a:r>
                        <a:rPr lang="fr-FR" sz="1600" dirty="0" err="1">
                          <a:effectLst/>
                        </a:rPr>
                        <a:t>tropicalis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600" dirty="0" smtClean="0">
                          <a:effectLst/>
                        </a:rPr>
                        <a:t>• Infections hospitalières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600" dirty="0" smtClean="0">
                          <a:effectLst/>
                        </a:rPr>
                        <a:t>sonde à demeure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Sujets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diabétiques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84" marR="45684" marT="0" marB="0"/>
                </a:tc>
              </a:tr>
            </a:tbl>
          </a:graphicData>
        </a:graphic>
      </p:graphicFrame>
      <p:sp>
        <p:nvSpPr>
          <p:cNvPr id="6" name="Éclair 5"/>
          <p:cNvSpPr/>
          <p:nvPr/>
        </p:nvSpPr>
        <p:spPr>
          <a:xfrm>
            <a:off x="344031" y="2064190"/>
            <a:ext cx="298765" cy="3802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clair 6"/>
          <p:cNvSpPr/>
          <p:nvPr/>
        </p:nvSpPr>
        <p:spPr>
          <a:xfrm>
            <a:off x="641287" y="2071734"/>
            <a:ext cx="298765" cy="3802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clair 7"/>
          <p:cNvSpPr/>
          <p:nvPr/>
        </p:nvSpPr>
        <p:spPr>
          <a:xfrm>
            <a:off x="849516" y="2044574"/>
            <a:ext cx="298765" cy="3802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0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1685</Words>
  <Application>Microsoft Office PowerPoint</Application>
  <PresentationFormat>Grand écran</PresentationFormat>
  <Paragraphs>433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Comic Sans MS</vt:lpstr>
      <vt:lpstr>Symbol</vt:lpstr>
      <vt:lpstr>Times New Roman</vt:lpstr>
      <vt:lpstr>Wingdings</vt:lpstr>
      <vt:lpstr>Thème Office</vt:lpstr>
      <vt:lpstr>            LES INFECTIONS URINAIRES   </vt:lpstr>
      <vt:lpstr>Objectifs:</vt:lpstr>
      <vt:lpstr>Plan du cours</vt:lpstr>
      <vt:lpstr>A-Introduction</vt:lpstr>
      <vt:lpstr>Définitions:</vt:lpstr>
      <vt:lpstr>B-Épidémiologie et physiopathologie :</vt:lpstr>
      <vt:lpstr>   a- Epidémiologie</vt:lpstr>
      <vt:lpstr>b- Les Facteurs favorisants la survenue d’infections urinaires :</vt:lpstr>
      <vt:lpstr>       C- Les agents pathogènes : </vt:lpstr>
      <vt:lpstr>d-Les voies de dissémination : </vt:lpstr>
      <vt:lpstr>d-Les voies de dissémination : </vt:lpstr>
      <vt:lpstr>C-Diagnostic d’une infection urinaire :</vt:lpstr>
      <vt:lpstr>a-Diagnostic clinique et topographique  : </vt:lpstr>
      <vt:lpstr>b-Diagnostic bactériologique : </vt:lpstr>
      <vt:lpstr>Présentation PowerPoint</vt:lpstr>
      <vt:lpstr>Présentation PowerPoint</vt:lpstr>
      <vt:lpstr>b-Diagnostic bactériologique :DC de certitude </vt:lpstr>
      <vt:lpstr> </vt:lpstr>
      <vt:lpstr>Présentation PowerPoint</vt:lpstr>
      <vt:lpstr>D-Les formes cliniques : </vt:lpstr>
      <vt:lpstr>  a-  présentation clinique chez la femme : </vt:lpstr>
      <vt:lpstr>a- présentation clinique chez la femme : </vt:lpstr>
      <vt:lpstr>a-  présentation clinique chez la femme : </vt:lpstr>
      <vt:lpstr>4-La pyélonéphrite aigue : </vt:lpstr>
      <vt:lpstr>4-La pyélonéphrite aigue : </vt:lpstr>
      <vt:lpstr>Présentation PowerPoint</vt:lpstr>
      <vt:lpstr> </vt:lpstr>
      <vt:lpstr>b- Les infections urinaires masculines : </vt:lpstr>
      <vt:lpstr>C- Particularités des infections urinaires chez l’enfant : </vt:lpstr>
      <vt:lpstr>Présentation PowerPoint</vt:lpstr>
      <vt:lpstr>Présentation PowerPoint</vt:lpstr>
      <vt:lpstr>d-Infection urinaire nosocomiale</vt:lpstr>
      <vt:lpstr>E-Traitement</vt:lpstr>
      <vt:lpstr>Traitement curative(antibiothérapie) en fonction de la forme clinique</vt:lpstr>
      <vt:lpstr>La cystite aigue simple : </vt:lpstr>
      <vt:lpstr>La cystite aigue compliquée </vt:lpstr>
      <vt:lpstr>La cystite aigue récidivante </vt:lpstr>
      <vt:lpstr>La pyélonéphrite aiguë non compliquée :</vt:lpstr>
      <vt:lpstr>La pyélonéphrite aiguë compliquée</vt:lpstr>
      <vt:lpstr> </vt:lpstr>
      <vt:lpstr>F-conclusion</vt:lpstr>
      <vt:lpstr>Merci de votre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infections urinaires</dc:title>
  <dc:creator>amina djeddi</dc:creator>
  <cp:lastModifiedBy>HP</cp:lastModifiedBy>
  <cp:revision>229</cp:revision>
  <dcterms:created xsi:type="dcterms:W3CDTF">2015-09-30T06:52:07Z</dcterms:created>
  <dcterms:modified xsi:type="dcterms:W3CDTF">2020-04-03T13:20:54Z</dcterms:modified>
</cp:coreProperties>
</file>