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311" r:id="rId2"/>
    <p:sldId id="315" r:id="rId3"/>
    <p:sldId id="265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4"/>
  </p:normalViewPr>
  <p:slideViewPr>
    <p:cSldViewPr>
      <p:cViewPr varScale="1">
        <p:scale>
          <a:sx n="90" d="100"/>
          <a:sy n="90" d="100"/>
        </p:scale>
        <p:origin x="16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3CAE3-2956-4B77-AA27-1C262724DC28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DE34F-B07E-4017-AB3B-C990DB1FB86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120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fr-FR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Les causes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467600" cy="1928826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L’inflammation résulte de réponses innées provoquées par </a:t>
            </a: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fr-FR" sz="1600" dirty="0">
                <a:latin typeface="Comic Sans MS" pitchFamily="66" charset="0"/>
              </a:rPr>
              <a:t>Infections (bactéries, virus, parasites, champignons).</a:t>
            </a: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fr-FR" sz="1600" dirty="0">
                <a:latin typeface="Comic Sans MS" pitchFamily="66" charset="0"/>
              </a:rPr>
              <a:t>Agents physiques (traumatismes, irradiation, chaleur, froid).</a:t>
            </a:r>
          </a:p>
          <a:p>
            <a:pPr>
              <a:buClr>
                <a:srgbClr val="0070C0"/>
              </a:buClr>
              <a:buFont typeface="Wingdings" pitchFamily="2" charset="2"/>
              <a:buChar char="ü"/>
            </a:pPr>
            <a:r>
              <a:rPr lang="fr-FR" sz="1600" dirty="0">
                <a:latin typeface="Comic Sans MS" pitchFamily="66" charset="0"/>
              </a:rPr>
              <a:t>Produits chimiques toxiques.</a:t>
            </a:r>
          </a:p>
          <a:p>
            <a:endParaRPr lang="fr-FR" sz="1600" dirty="0">
              <a:latin typeface="Comic Sans MS" pitchFamily="66" charset="0"/>
            </a:endParaRPr>
          </a:p>
          <a:p>
            <a:pPr>
              <a:buNone/>
            </a:pPr>
            <a:endParaRPr lang="fr-F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71438" y="214313"/>
            <a:ext cx="9144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fr-FR" sz="2400" dirty="0">
                <a:solidFill>
                  <a:srgbClr val="FF0000"/>
                </a:solidFill>
                <a:latin typeface="Calibri" pitchFamily="34" charset="0"/>
              </a:rPr>
              <a:t>LA RÉACTION INFLAMMATOIRE  (RI) :</a:t>
            </a:r>
            <a:endParaRPr lang="fr-FR" sz="2400" dirty="0">
              <a:solidFill>
                <a:srgbClr val="FF0000"/>
              </a:solidFill>
              <a:latin typeface="Calibri" pitchFamily="34" charset="0"/>
              <a:sym typeface="Symbol" pitchFamily="18" charset="2"/>
            </a:endParaRPr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4427538" y="5002213"/>
            <a:ext cx="288925" cy="355600"/>
          </a:xfrm>
          <a:prstGeom prst="downArrow">
            <a:avLst>
              <a:gd name="adj1" fmla="val 43954"/>
              <a:gd name="adj2" fmla="val 39561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395413" y="5456238"/>
            <a:ext cx="6351587" cy="830262"/>
          </a:xfrm>
          <a:prstGeom prst="rect">
            <a:avLst/>
          </a:prstGeom>
          <a:noFill/>
          <a:ln w="38100" algn="ctr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fr-FR" sz="2200" dirty="0">
                <a:solidFill>
                  <a:srgbClr val="FF0000"/>
                </a:solidFill>
                <a:latin typeface="Calibri" pitchFamily="34" charset="0"/>
                <a:cs typeface="Arial" charset="0"/>
                <a:sym typeface="Symbol" pitchFamily="18" charset="2"/>
              </a:rPr>
              <a:t>Élimination de l’agresseur</a:t>
            </a:r>
          </a:p>
          <a:p>
            <a:pPr algn="ctr" rtl="1"/>
            <a:r>
              <a:rPr lang="fr-FR" sz="2400" dirty="0">
                <a:solidFill>
                  <a:srgbClr val="FF0000"/>
                </a:solidFill>
                <a:latin typeface="Calibri" pitchFamily="34" charset="0"/>
                <a:cs typeface="Arial" charset="0"/>
                <a:sym typeface="Symbol" pitchFamily="18" charset="2"/>
              </a:rPr>
              <a:t> </a:t>
            </a:r>
            <a:r>
              <a:rPr lang="fr-FR" sz="2200" dirty="0">
                <a:solidFill>
                  <a:srgbClr val="FF0000"/>
                </a:solidFill>
                <a:latin typeface="Calibri" pitchFamily="34" charset="0"/>
                <a:cs typeface="Arial" charset="0"/>
                <a:sym typeface="Symbol" pitchFamily="18" charset="2"/>
              </a:rPr>
              <a:t>Sauvegarde de l’intégrité de l’organisme</a:t>
            </a:r>
            <a:endParaRPr lang="fr-FR" sz="2200" dirty="0">
              <a:solidFill>
                <a:srgbClr val="FF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-285750" y="642938"/>
            <a:ext cx="80295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v"/>
            </a:pPr>
            <a:r>
              <a:rPr lang="fr-FR" b="0" dirty="0">
                <a:latin typeface="Calibri" pitchFamily="34" charset="0"/>
              </a:rPr>
              <a:t>Réponse à une agression  tissulaire d’origine :</a:t>
            </a:r>
            <a:endParaRPr lang="fr-FR" b="0" dirty="0">
              <a:latin typeface="Calibri" pitchFamily="34" charset="0"/>
              <a:sym typeface="Symbol" pitchFamily="18" charset="2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-285750" y="1571625"/>
            <a:ext cx="7715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v"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Mettant en jeu : 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142875" y="1857375"/>
            <a:ext cx="7485063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solidFill>
                  <a:srgbClr val="FFCC00"/>
                </a:solidFill>
                <a:latin typeface="Calibri" pitchFamily="34" charset="0"/>
                <a:sym typeface="Symbol" pitchFamily="18" charset="2"/>
              </a:rPr>
              <a:t>		</a:t>
            </a:r>
            <a:r>
              <a:rPr lang="fr-FR" b="0" dirty="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  DES CELLULES :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       les polynucléaires neutrophiles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       les monocytes et macrophages                              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       les cellules lymphoïdes     </a:t>
            </a:r>
            <a:r>
              <a:rPr lang="fr-FR" sz="1600" b="0" dirty="0">
                <a:latin typeface="Calibri" pitchFamily="34" charset="0"/>
                <a:sym typeface="Symbol" pitchFamily="18" charset="2"/>
              </a:rPr>
              <a:t>                                                                       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sz="1600" b="0" dirty="0">
                <a:latin typeface="Calibri" pitchFamily="34" charset="0"/>
                <a:sym typeface="Symbol" pitchFamily="18" charset="2"/>
              </a:rPr>
              <a:t>                   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142875" y="2928938"/>
            <a:ext cx="907256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solidFill>
                  <a:srgbClr val="FFCC00"/>
                </a:solidFill>
                <a:sym typeface="Symbol" pitchFamily="18" charset="2"/>
              </a:rPr>
              <a:t>		</a:t>
            </a:r>
            <a:r>
              <a:rPr lang="fr-FR" b="0" dirty="0">
                <a:solidFill>
                  <a:srgbClr val="FF0000"/>
                </a:solidFill>
                <a:sym typeface="Symbol" pitchFamily="18" charset="2"/>
              </a:rPr>
              <a:t>  </a:t>
            </a:r>
            <a:r>
              <a:rPr lang="fr-FR" sz="1600" b="0" dirty="0">
                <a:solidFill>
                  <a:srgbClr val="FF0000"/>
                </a:solidFill>
                <a:latin typeface="Calibri" pitchFamily="34" charset="0"/>
                <a:sym typeface="Symbol" pitchFamily="18" charset="2"/>
              </a:rPr>
              <a:t>DES FACTEURS SOLUBLES :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sz="1600" b="0" dirty="0">
                <a:latin typeface="Calibri" pitchFamily="34" charset="0"/>
                <a:sym typeface="Symbol" pitchFamily="18" charset="2"/>
              </a:rPr>
              <a:t>		       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des médiateurs solubles appartenant aux  systèmes de la  coagulation-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                          fibrinolyse, des </a:t>
            </a:r>
            <a:r>
              <a:rPr lang="fr-FR" b="0" dirty="0" err="1">
                <a:latin typeface="Calibri" pitchFamily="34" charset="0"/>
                <a:sym typeface="Symbol" pitchFamily="18" charset="2"/>
              </a:rPr>
              <a:t>kinines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, et du complément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      des cytokines pro-inflammatoires (monocytes, macrophages) 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                        des médiateurs lipidiques (polynucléaires, mastocytes)   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114300" y="928688"/>
            <a:ext cx="80295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solidFill>
                  <a:srgbClr val="FFCC00"/>
                </a:solidFill>
                <a:sym typeface="Symbol" pitchFamily="18" charset="2"/>
              </a:rPr>
              <a:t>		</a:t>
            </a:r>
            <a:r>
              <a:rPr lang="fr-FR" b="0" dirty="0">
                <a:sym typeface="Symbol" pitchFamily="18" charset="2"/>
              </a:rPr>
              <a:t></a:t>
            </a:r>
            <a:r>
              <a:rPr lang="fr-FR" b="0" dirty="0"/>
              <a:t>  </a:t>
            </a:r>
            <a:r>
              <a:rPr lang="fr-FR" b="0" dirty="0">
                <a:latin typeface="Calibri" pitchFamily="34" charset="0"/>
              </a:rPr>
              <a:t>EXOGÈNE 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 </a:t>
            </a:r>
            <a:r>
              <a:rPr lang="fr-FR" b="0" dirty="0">
                <a:latin typeface="Calibri" pitchFamily="34" charset="0"/>
              </a:rPr>
              <a:t> infection, traumatisme</a:t>
            </a:r>
            <a:endParaRPr lang="fr-FR" b="0" dirty="0">
              <a:latin typeface="Calibri" pitchFamily="34" charset="0"/>
              <a:sym typeface="Symbol" pitchFamily="18" charset="2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fr-FR" b="0" dirty="0">
                <a:latin typeface="Calibri" pitchFamily="34" charset="0"/>
                <a:sym typeface="Symbol" pitchFamily="18" charset="2"/>
              </a:rPr>
              <a:t>		   </a:t>
            </a:r>
            <a:r>
              <a:rPr lang="fr-FR" b="0" dirty="0">
                <a:latin typeface="Calibri" pitchFamily="34" charset="0"/>
              </a:rPr>
              <a:t>ENDOGÈNE 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 </a:t>
            </a:r>
            <a:r>
              <a:rPr lang="fr-FR" b="0" dirty="0">
                <a:latin typeface="Calibri" pitchFamily="34" charset="0"/>
              </a:rPr>
              <a:t> tumorale, immunologique </a:t>
            </a:r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-214313" y="4445000"/>
            <a:ext cx="8143876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v"/>
            </a:pPr>
            <a:r>
              <a:rPr lang="fr-FR" b="0" dirty="0">
                <a:solidFill>
                  <a:srgbClr val="FF0000"/>
                </a:solidFill>
                <a:latin typeface="Calibri" pitchFamily="34" charset="0"/>
              </a:rPr>
              <a:t>Sur le plan  physiopathologique </a:t>
            </a:r>
            <a:r>
              <a:rPr lang="fr-FR" b="0" dirty="0">
                <a:latin typeface="Calibri" pitchFamily="34" charset="0"/>
              </a:rPr>
              <a:t>, se déroulant </a:t>
            </a:r>
            <a:r>
              <a:rPr lang="fr-FR" b="0" dirty="0">
                <a:latin typeface="Calibri" pitchFamily="34" charset="0"/>
                <a:sym typeface="Wingdings 3" pitchFamily="18" charset="2"/>
              </a:rPr>
              <a:t>en</a:t>
            </a:r>
            <a:r>
              <a:rPr lang="fr-FR" b="0" dirty="0">
                <a:latin typeface="Calibri" pitchFamily="34" charset="0"/>
                <a:sym typeface="Symbol" pitchFamily="18" charset="2"/>
              </a:rPr>
              <a:t> </a:t>
            </a:r>
            <a:r>
              <a:rPr lang="fr-FR" b="0" dirty="0">
                <a:latin typeface="Calibri" pitchFamily="34" charset="0"/>
              </a:rPr>
              <a:t>04 phases :   </a:t>
            </a: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</a:pPr>
            <a:r>
              <a:rPr lang="fr-FR" b="0" dirty="0">
                <a:latin typeface="Calibri" pitchFamily="34" charset="0"/>
              </a:rPr>
              <a:t>                        </a:t>
            </a:r>
            <a:r>
              <a:rPr lang="fr-FR" dirty="0">
                <a:latin typeface="Calibri" pitchFamily="34" charset="0"/>
              </a:rPr>
              <a:t>1.</a:t>
            </a:r>
            <a:r>
              <a:rPr lang="fr-FR" b="0" dirty="0">
                <a:latin typeface="Calibri" pitchFamily="34" charset="0"/>
              </a:rPr>
              <a:t>  </a:t>
            </a:r>
            <a:r>
              <a:rPr lang="fr-FR" b="0" dirty="0">
                <a:latin typeface="Calibri" pitchFamily="34" charset="0"/>
                <a:cs typeface="Arial" charset="0"/>
              </a:rPr>
              <a:t>Initiation;  </a:t>
            </a:r>
            <a:r>
              <a:rPr lang="fr-FR" dirty="0">
                <a:latin typeface="Calibri" pitchFamily="34" charset="0"/>
                <a:cs typeface="Arial" charset="0"/>
              </a:rPr>
              <a:t>2.</a:t>
            </a:r>
            <a:r>
              <a:rPr lang="fr-FR" b="0" dirty="0">
                <a:latin typeface="Calibri" pitchFamily="34" charset="0"/>
                <a:cs typeface="Arial" charset="0"/>
              </a:rPr>
              <a:t>  Amplification;  </a:t>
            </a:r>
            <a:r>
              <a:rPr lang="fr-FR" dirty="0">
                <a:latin typeface="Calibri" pitchFamily="34" charset="0"/>
                <a:cs typeface="Arial" charset="0"/>
              </a:rPr>
              <a:t>3.</a:t>
            </a:r>
            <a:r>
              <a:rPr lang="fr-FR" b="0" dirty="0">
                <a:latin typeface="Calibri" pitchFamily="34" charset="0"/>
                <a:cs typeface="Arial" charset="0"/>
              </a:rPr>
              <a:t>  Stabilisation;  </a:t>
            </a:r>
            <a:r>
              <a:rPr lang="fr-FR" dirty="0">
                <a:latin typeface="Calibri" pitchFamily="34" charset="0"/>
                <a:cs typeface="Arial" charset="0"/>
              </a:rPr>
              <a:t>4.</a:t>
            </a:r>
            <a:r>
              <a:rPr lang="fr-FR" b="0" dirty="0">
                <a:latin typeface="Calibri" pitchFamily="34" charset="0"/>
                <a:cs typeface="Arial" charset="0"/>
              </a:rPr>
              <a:t>  Cicatrisation</a:t>
            </a: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</a:pPr>
            <a:r>
              <a:rPr lang="fr-FR" sz="1600" b="0" dirty="0">
                <a:latin typeface="Calibri" pitchFamily="34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 animBg="1" autoUpdateAnimBg="0"/>
      <p:bldP spid="29703" grpId="0" autoUpdateAnimBg="0"/>
      <p:bldP spid="29704" grpId="0" autoUpdateAnimBg="0"/>
      <p:bldP spid="29705" grpId="0" autoUpdateAnimBg="0"/>
      <p:bldP spid="29706" grpId="0" autoUpdateAnimBg="0"/>
      <p:bldP spid="2970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7141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Phases de la RI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285852" y="2285992"/>
            <a:ext cx="618951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d’initiation: phase vasculaire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20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d’amplification.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20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2000" dirty="0">
                <a:latin typeface="Comic Sans MS" pitchFamily="66" charset="0"/>
              </a:rPr>
              <a:t>Phase de réparation: </a:t>
            </a:r>
            <a:r>
              <a:rPr lang="fr-FR" sz="1600" dirty="0">
                <a:latin typeface="Comic Sans MS" pitchFamily="66" charset="0"/>
              </a:rPr>
              <a:t>restaurer l’intégrité du tissu lésé</a:t>
            </a:r>
            <a:r>
              <a:rPr lang="fr-FR" sz="2000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7319</TotalTime>
  <Words>208</Words>
  <Application>Microsoft Macintosh PowerPoint</Application>
  <PresentationFormat>Affichage à l'écran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Les causes</vt:lpstr>
      <vt:lpstr>Présentation PowerPoint</vt:lpstr>
      <vt:lpstr>Phases de la RI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réaction inflammatoire</dc:title>
  <dc:creator>louzai</dc:creator>
  <cp:lastModifiedBy>malek maalzk</cp:lastModifiedBy>
  <cp:revision>164</cp:revision>
  <dcterms:created xsi:type="dcterms:W3CDTF">2010-12-03T11:32:46Z</dcterms:created>
  <dcterms:modified xsi:type="dcterms:W3CDTF">2020-07-06T11:50:13Z</dcterms:modified>
</cp:coreProperties>
</file>