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256" r:id="rId2"/>
    <p:sldId id="266" r:id="rId3"/>
    <p:sldId id="267" r:id="rId4"/>
    <p:sldId id="269" r:id="rId5"/>
    <p:sldId id="268" r:id="rId6"/>
    <p:sldId id="257" r:id="rId7"/>
    <p:sldId id="258" r:id="rId8"/>
    <p:sldId id="270" r:id="rId9"/>
    <p:sldId id="271" r:id="rId10"/>
    <p:sldId id="272" r:id="rId11"/>
    <p:sldId id="273" r:id="rId12"/>
    <p:sldId id="274" r:id="rId13"/>
    <p:sldId id="265" r:id="rId14"/>
    <p:sldId id="27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3" r:id="rId31"/>
    <p:sldId id="295" r:id="rId32"/>
    <p:sldId id="294" r:id="rId33"/>
    <p:sldId id="284" r:id="rId34"/>
    <p:sldId id="285" r:id="rId35"/>
    <p:sldId id="296" r:id="rId36"/>
    <p:sldId id="297" r:id="rId37"/>
    <p:sldId id="300" r:id="rId38"/>
    <p:sldId id="298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8" r:id="rId57"/>
    <p:sldId id="317" r:id="rId58"/>
    <p:sldId id="319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1C54-BE44-4A90-9F7F-7836CB822FD9}" type="datetimeFigureOut">
              <a:rPr lang="fr-FR" smtClean="0"/>
              <a:pPr/>
              <a:t>16/06/2019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D312-E48E-4835-AC93-B54BE13CA7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BE3C78-7125-4496-9506-97D4E3A1D439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43F9-7CAD-4FDD-A160-32274B7EA175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B27-D5CC-4AD5-B051-0BA3B1F550BF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1FB-A474-4946-AA55-9FEE29490E57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4F0-E7E0-4138-AC1A-BFF3C67AF09E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B7F6-82DC-48B0-8353-2FD7EC7A4687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0931E-047A-4FFA-A210-3917215AF423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20D94A6-B33A-49E2-9241-EC7589E7D302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813E-80BB-45F5-BF61-A2320608EAEC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A2FB-46DE-4209-9AD7-F6D3893EAEAD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2377-CC66-4DCA-93F5-AB026799304D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CA7771-1771-4FC7-9CDF-7137C1DE60E0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83ACC1-600C-4677-8C2B-9DB2EAB592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58200" cy="1470025"/>
          </a:xfrm>
        </p:spPr>
        <p:txBody>
          <a:bodyPr/>
          <a:lstStyle/>
          <a:p>
            <a:pPr algn="ctr"/>
            <a:r>
              <a:rPr lang="fr-FR" dirty="0" smtClean="0"/>
              <a:t>Chapitre 3 : </a:t>
            </a:r>
            <a:r>
              <a:rPr lang="fr-FR" b="1" dirty="0" smtClean="0"/>
              <a:t>Architecture des processeurs embarqués 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: YAHI. 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fr-FR" dirty="0" smtClean="0"/>
              <a:t>Principe général d’exécution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99" y="1765895"/>
            <a:ext cx="7591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fr-FR" dirty="0" smtClean="0"/>
              <a:t>Principe général d’exécution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700808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fr-FR" dirty="0" smtClean="0"/>
              <a:t>Principe général d’exécution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700808"/>
            <a:ext cx="76104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DSP : Digital Signal </a:t>
            </a:r>
            <a:r>
              <a:rPr lang="fr-FR" dirty="0" err="1" smtClean="0"/>
              <a:t>Processing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3843872"/>
          </a:xfrm>
        </p:spPr>
        <p:txBody>
          <a:bodyPr>
            <a:normAutofit/>
          </a:bodyPr>
          <a:lstStyle/>
          <a:p>
            <a:r>
              <a:rPr lang="fr-FR" dirty="0" smtClean="0"/>
              <a:t>Introduit vers la fin des 1970 et début des 1980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Conçu pour le traitement </a:t>
            </a:r>
          </a:p>
          <a:p>
            <a:pPr>
              <a:buNone/>
            </a:pPr>
            <a:r>
              <a:rPr lang="fr-FR" dirty="0" smtClean="0"/>
              <a:t>numérique intensif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capable d'effectuer des </a:t>
            </a:r>
          </a:p>
          <a:p>
            <a:pPr>
              <a:buNone/>
            </a:pPr>
            <a:r>
              <a:rPr lang="fr-FR" dirty="0" smtClean="0"/>
              <a:t>millions d'opérations en </a:t>
            </a:r>
          </a:p>
          <a:p>
            <a:pPr>
              <a:buNone/>
            </a:pPr>
            <a:r>
              <a:rPr lang="fr-FR" dirty="0" smtClean="0"/>
              <a:t>virgule flottante (par Seconde)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68960"/>
            <a:ext cx="2838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97152"/>
            <a:ext cx="3225924" cy="15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r-FR" dirty="0" smtClean="0"/>
              <a:t>Exemple de traitement de signal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776864" cy="40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r-FR" dirty="0" smtClean="0"/>
              <a:t>Applications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776" y="1988840"/>
            <a:ext cx="71086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r-FR" dirty="0" smtClean="0"/>
              <a:t>Applications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858" y="1916832"/>
            <a:ext cx="6883877" cy="443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fr-FR" dirty="0" smtClean="0"/>
              <a:t>Applications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852" y="1628800"/>
            <a:ext cx="7406580" cy="49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/>
          <a:lstStyle/>
          <a:p>
            <a:r>
              <a:rPr lang="fr-FR" dirty="0" smtClean="0"/>
              <a:t>Applications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786" y="1689348"/>
            <a:ext cx="7469638" cy="490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/>
          <a:lstStyle/>
          <a:p>
            <a:r>
              <a:rPr lang="fr-FR" dirty="0" smtClean="0"/>
              <a:t>Applications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16741" cy="47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Evolution des processeurs embarqués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29970"/>
            <a:ext cx="6350942" cy="39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/>
          <a:lstStyle/>
          <a:p>
            <a:r>
              <a:rPr lang="fr-FR" dirty="0" smtClean="0"/>
              <a:t>Applications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83432"/>
            <a:ext cx="7429869" cy="501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/>
          <a:lstStyle/>
          <a:p>
            <a:r>
              <a:rPr lang="fr-FR" dirty="0" smtClean="0"/>
              <a:t>Applications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06091"/>
            <a:ext cx="7647537" cy="480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/>
          <a:lstStyle/>
          <a:p>
            <a:r>
              <a:rPr lang="fr-FR" dirty="0" smtClean="0"/>
              <a:t>Contenu d’un DSP :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800"/>
            <a:ext cx="818349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r-FR" dirty="0" smtClean="0"/>
              <a:t>Le marché des DSP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4825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589240"/>
            <a:ext cx="3495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/>
          <a:lstStyle/>
          <a:p>
            <a:r>
              <a:rPr lang="fr-FR" dirty="0" smtClean="0"/>
              <a:t>DSP : Point fixe &amp; virgule flottante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240" y="1894966"/>
            <a:ext cx="7785216" cy="45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r-FR" dirty="0" smtClean="0"/>
              <a:t>Exemple de DSP :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75" y="1844823"/>
            <a:ext cx="8532613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87760"/>
            <a:ext cx="8507288" cy="1445096"/>
          </a:xfrm>
        </p:spPr>
        <p:txBody>
          <a:bodyPr>
            <a:normAutofit/>
          </a:bodyPr>
          <a:lstStyle/>
          <a:p>
            <a:r>
              <a:rPr lang="fr-FR" dirty="0" smtClean="0"/>
              <a:t>TMS320C3x DSP génération 32-bit virgule flottante : 1ère génération :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70" y="2759199"/>
            <a:ext cx="8170302" cy="29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615752"/>
            <a:ext cx="8507288" cy="1445096"/>
          </a:xfrm>
        </p:spPr>
        <p:txBody>
          <a:bodyPr>
            <a:normAutofit/>
          </a:bodyPr>
          <a:lstStyle/>
          <a:p>
            <a:r>
              <a:rPr lang="fr-FR" dirty="0" smtClean="0"/>
              <a:t>TMS320C54x DSP génération 16-bit point fixe :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3" y="2060848"/>
            <a:ext cx="8157529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fr-FR" dirty="0" smtClean="0"/>
              <a:t>Evolution des processeurs DSP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65" y="1412777"/>
            <a:ext cx="7795783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/>
          <a:lstStyle/>
          <a:p>
            <a:r>
              <a:rPr lang="fr-FR" dirty="0" smtClean="0"/>
              <a:t>VLIW : </a:t>
            </a:r>
            <a:r>
              <a:rPr lang="fr-FR" dirty="0" err="1" smtClean="0"/>
              <a:t>Very</a:t>
            </a:r>
            <a:r>
              <a:rPr lang="fr-FR" dirty="0" smtClean="0"/>
              <a:t> Large Instruction Word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41993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Duplication des unités,</a:t>
            </a:r>
          </a:p>
          <a:p>
            <a:r>
              <a:rPr lang="fr-FR" dirty="0" smtClean="0"/>
              <a:t>L’ordonnancement des instructions est fixé à la</a:t>
            </a:r>
          </a:p>
          <a:p>
            <a:r>
              <a:rPr lang="fr-FR" dirty="0" smtClean="0"/>
              <a:t>compilation (tout se passe comme si les instructions pouvait être regroupe sur 64 bits, 128 bits etc.)</a:t>
            </a:r>
          </a:p>
          <a:p>
            <a:r>
              <a:rPr lang="fr-FR" dirty="0" smtClean="0"/>
              <a:t>Inventé par Josh Fisher (Yale) à partir du trace </a:t>
            </a:r>
            <a:r>
              <a:rPr lang="fr-FR" dirty="0" err="1" smtClean="0"/>
              <a:t>scheduling</a:t>
            </a:r>
            <a:endParaRPr lang="fr-FR" dirty="0" smtClean="0"/>
          </a:p>
          <a:p>
            <a:r>
              <a:rPr lang="fr-FR" dirty="0" smtClean="0"/>
              <a:t>Les processeurs VLIW sont tous basés sur les </a:t>
            </a:r>
            <a:r>
              <a:rPr lang="fr-FR" dirty="0" err="1" smtClean="0"/>
              <a:t>architecures</a:t>
            </a:r>
            <a:r>
              <a:rPr lang="fr-FR" dirty="0" smtClean="0"/>
              <a:t> RISC, avec entre 4 et 8 unités.</a:t>
            </a:r>
          </a:p>
          <a:p>
            <a:r>
              <a:rPr lang="pt-BR" dirty="0" smtClean="0"/>
              <a:t>Exemple: TriMedia (Philips), Itanium IA64 (Intel).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Evolution des processeurs embarqués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324" y="2204864"/>
            <a:ext cx="6388028" cy="37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r-FR" dirty="0" smtClean="0"/>
              <a:t>RISC vs VLIW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63910"/>
            <a:ext cx="6553982" cy="434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fr-FR" dirty="0" smtClean="0"/>
              <a:t>VLIW : exécution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44744"/>
            <a:ext cx="754789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1520" y="6309320"/>
            <a:ext cx="4464496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Multiple opération par instruction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processeur VLIW : </a:t>
            </a:r>
            <a:r>
              <a:rPr lang="fr-FR" dirty="0" err="1" smtClean="0"/>
              <a:t>philips</a:t>
            </a:r>
            <a:r>
              <a:rPr lang="fr-FR" dirty="0" smtClean="0"/>
              <a:t> </a:t>
            </a:r>
            <a:r>
              <a:rPr lang="fr-FR" dirty="0" err="1" smtClean="0"/>
              <a:t>TriMedia</a:t>
            </a:r>
            <a:r>
              <a:rPr lang="fr-FR" dirty="0" smtClean="0"/>
              <a:t> TM1000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52" y="1943870"/>
            <a:ext cx="76467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63272" cy="1661120"/>
          </a:xfrm>
        </p:spPr>
        <p:txBody>
          <a:bodyPr/>
          <a:lstStyle/>
          <a:p>
            <a:r>
              <a:rPr lang="fr-FR" dirty="0" smtClean="0"/>
              <a:t>Exemple de processeurs embarqués cœur DSP/VLIW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76" y="2420888"/>
            <a:ext cx="7400632" cy="36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SIMD : </a:t>
            </a:r>
            <a:r>
              <a:rPr lang="en-US" dirty="0" smtClean="0"/>
              <a:t>Single Instruction Multiple Data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/>
          <a:lstStyle/>
          <a:p>
            <a:r>
              <a:rPr lang="fr-FR" dirty="0" smtClean="0"/>
              <a:t>La même instruction est appliquée à plusieurs données au même temps, obtenir plusieurs résultats, </a:t>
            </a:r>
          </a:p>
          <a:p>
            <a:r>
              <a:rPr lang="fr-FR" dirty="0" smtClean="0"/>
              <a:t>Le modèle SIMD convient aux traitements dont la structure est très régulière :</a:t>
            </a:r>
          </a:p>
          <a:p>
            <a:pPr lvl="1"/>
            <a:r>
              <a:rPr lang="fr-FR" dirty="0" smtClean="0"/>
              <a:t>Tableaux</a:t>
            </a:r>
          </a:p>
          <a:p>
            <a:pPr lvl="1"/>
            <a:r>
              <a:rPr lang="fr-FR" dirty="0" smtClean="0"/>
              <a:t>Matrices</a:t>
            </a:r>
          </a:p>
          <a:p>
            <a:pPr lvl="1"/>
            <a:r>
              <a:rPr lang="fr-FR" dirty="0" smtClean="0"/>
              <a:t>Structures de données du même genre : traitement de signal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fr-FR" dirty="0" smtClean="0"/>
              <a:t>Exemple : SIMD ALU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226" y="2060848"/>
            <a:ext cx="4423006" cy="42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r-FR" dirty="0" smtClean="0"/>
              <a:t>SIMD vs VLIW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289" y="2276872"/>
            <a:ext cx="387318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937" y="4581128"/>
            <a:ext cx="4529551" cy="13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5987008" cy="446449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SIMD : </a:t>
            </a:r>
            <a:r>
              <a:rPr lang="fr-FR" dirty="0" smtClean="0"/>
              <a:t>une seule instruction</a:t>
            </a:r>
          </a:p>
          <a:p>
            <a:pPr>
              <a:buNone/>
            </a:pPr>
            <a:r>
              <a:rPr lang="fr-FR" dirty="0" smtClean="0"/>
              <a:t>effectuée simultanément par </a:t>
            </a:r>
          </a:p>
          <a:p>
            <a:pPr>
              <a:buNone/>
            </a:pPr>
            <a:r>
              <a:rPr lang="fr-FR" dirty="0" smtClean="0"/>
              <a:t>plusieurs unités sur des </a:t>
            </a:r>
          </a:p>
          <a:p>
            <a:pPr>
              <a:buNone/>
            </a:pPr>
            <a:r>
              <a:rPr lang="fr-FR" dirty="0" smtClean="0"/>
              <a:t>données différentes,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VLIW :</a:t>
            </a:r>
            <a:r>
              <a:rPr lang="fr-FR" dirty="0" smtClean="0"/>
              <a:t> plusieurs unités</a:t>
            </a:r>
          </a:p>
          <a:p>
            <a:pPr>
              <a:buNone/>
            </a:pPr>
            <a:r>
              <a:rPr lang="fr-FR" dirty="0" smtClean="0"/>
              <a:t>parallèles exécutant des </a:t>
            </a:r>
          </a:p>
          <a:p>
            <a:pPr>
              <a:buNone/>
            </a:pPr>
            <a:r>
              <a:rPr lang="fr-FR" dirty="0" smtClean="0"/>
              <a:t>instructions différentes,</a:t>
            </a:r>
          </a:p>
          <a:p>
            <a:pPr>
              <a:buNone/>
            </a:pPr>
            <a:r>
              <a:rPr lang="fr-FR" dirty="0" smtClean="0"/>
              <a:t>Le processeur ne s’inquiète </a:t>
            </a:r>
          </a:p>
          <a:p>
            <a:pPr>
              <a:buNone/>
            </a:pPr>
            <a:r>
              <a:rPr lang="fr-FR" dirty="0" smtClean="0"/>
              <a:t>pas de la dépendance </a:t>
            </a:r>
          </a:p>
          <a:p>
            <a:pPr>
              <a:buNone/>
            </a:pPr>
            <a:r>
              <a:rPr lang="fr-FR" dirty="0" smtClean="0"/>
              <a:t>des données ni de contrôle.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logiciel matériel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1138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Processeurs à usage spécifique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7624"/>
          </a:xfrm>
        </p:spPr>
        <p:txBody>
          <a:bodyPr/>
          <a:lstStyle/>
          <a:p>
            <a:r>
              <a:rPr lang="fr-FR" dirty="0" smtClean="0"/>
              <a:t>Ils sont Programmables en matériel</a:t>
            </a:r>
          </a:p>
          <a:p>
            <a:r>
              <a:rPr lang="fr-FR" dirty="0" smtClean="0"/>
              <a:t>Répondre à un besoin unique</a:t>
            </a:r>
          </a:p>
          <a:p>
            <a:r>
              <a:rPr lang="fr-FR" dirty="0" smtClean="0"/>
              <a:t>Ils sont moins complexes et efficaces (par rapport aux processeur à usage général)</a:t>
            </a:r>
          </a:p>
          <a:p>
            <a:r>
              <a:rPr lang="fr-FR" dirty="0" smtClean="0"/>
              <a:t>Conception qui demande beaucoup d’efforts.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fr-FR" dirty="0" smtClean="0"/>
              <a:t>Exemple : transmetteur RS-232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651428" cy="23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32709"/>
            <a:ext cx="2820033" cy="21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CPU vs GPU :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585" y="2420888"/>
            <a:ext cx="727783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Processeurs à usage </a:t>
            </a:r>
            <a:r>
              <a:rPr lang="fr-FR" dirty="0" smtClean="0"/>
              <a:t>général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4104456"/>
          </a:xfrm>
        </p:spPr>
        <p:txBody>
          <a:bodyPr>
            <a:normAutofit/>
          </a:bodyPr>
          <a:lstStyle/>
          <a:p>
            <a:r>
              <a:rPr lang="fr-FR" dirty="0" smtClean="0"/>
              <a:t>Ils sont programmés en logiciel</a:t>
            </a:r>
          </a:p>
          <a:p>
            <a:r>
              <a:rPr lang="fr-FR" dirty="0" smtClean="0"/>
              <a:t>On les appelles souvent microprocesseur ou unité centrale de traitement</a:t>
            </a:r>
          </a:p>
          <a:p>
            <a:r>
              <a:rPr lang="fr-FR" dirty="0" smtClean="0"/>
              <a:t>Possibilité d’effectuer des tâches sans changer de structure</a:t>
            </a:r>
          </a:p>
          <a:p>
            <a:r>
              <a:rPr lang="fr-FR" dirty="0" smtClean="0"/>
              <a:t>Pour effectuer une tâche différente, au lieu </a:t>
            </a:r>
            <a:r>
              <a:rPr lang="fr-FR" dirty="0" smtClean="0"/>
              <a:t>de changer </a:t>
            </a:r>
            <a:r>
              <a:rPr lang="fr-FR" dirty="0" smtClean="0"/>
              <a:t>la machine à états, on la traverse </a:t>
            </a:r>
            <a:r>
              <a:rPr lang="fr-FR" dirty="0" smtClean="0"/>
              <a:t>de différentes </a:t>
            </a:r>
            <a:r>
              <a:rPr lang="fr-FR" dirty="0" smtClean="0"/>
              <a:t>façons en fonction du </a:t>
            </a:r>
            <a:r>
              <a:rPr lang="fr-FR" dirty="0" smtClean="0"/>
              <a:t>programme en mémoire.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48" y="908720"/>
            <a:ext cx="8388424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Chemin de données d’un processeur à usage général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171278"/>
            <a:ext cx="88011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180803"/>
            <a:ext cx="88011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60848"/>
            <a:ext cx="8715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926679"/>
            <a:ext cx="87820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54671"/>
            <a:ext cx="8915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93096"/>
            <a:ext cx="2448272" cy="220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1763758" cy="16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76872"/>
            <a:ext cx="3680267" cy="186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Pipeline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Idée générale : Lancer </a:t>
            </a:r>
            <a:r>
              <a:rPr lang="fr-FR" dirty="0" smtClean="0"/>
              <a:t>le traitement d’une instruction avant que la précédente ne soit terminée</a:t>
            </a:r>
          </a:p>
          <a:p>
            <a:r>
              <a:rPr lang="fr-FR" dirty="0" smtClean="0"/>
              <a:t>Recouvrement des instructions</a:t>
            </a:r>
          </a:p>
          <a:p>
            <a:r>
              <a:rPr lang="fr-FR" dirty="0" smtClean="0"/>
              <a:t>Exploiter </a:t>
            </a:r>
            <a:r>
              <a:rPr lang="fr-FR" dirty="0" smtClean="0"/>
              <a:t>le parallélisme entre les instructions d’un flot d’instructions séquentielles</a:t>
            </a:r>
          </a:p>
          <a:p>
            <a:r>
              <a:rPr lang="fr-FR" dirty="0" smtClean="0"/>
              <a:t>Optimiser le temps d’utilisation des différents éléments du processeur.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Pipeline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Découpage des instructions en sous-parties </a:t>
            </a:r>
            <a:r>
              <a:rPr lang="fr-FR" dirty="0" smtClean="0"/>
              <a:t>élémentaires</a:t>
            </a:r>
            <a:endParaRPr lang="fr-FR" dirty="0" smtClean="0"/>
          </a:p>
          <a:p>
            <a:r>
              <a:rPr lang="fr-FR" dirty="0" smtClean="0"/>
              <a:t>Définition des étages du </a:t>
            </a:r>
            <a:r>
              <a:rPr lang="fr-FR" dirty="0" smtClean="0"/>
              <a:t>pipeline «travail à la </a:t>
            </a:r>
            <a:r>
              <a:rPr lang="fr-FR" dirty="0" smtClean="0"/>
              <a:t>chaine</a:t>
            </a:r>
            <a:r>
              <a:rPr lang="fr-FR" dirty="0" smtClean="0"/>
              <a:t>»</a:t>
            </a:r>
            <a:endParaRPr lang="fr-FR" dirty="0" smtClean="0"/>
          </a:p>
          <a:p>
            <a:r>
              <a:rPr lang="fr-FR" dirty="0" smtClean="0"/>
              <a:t>Exécution des sous-parties élémentaires dans les étages correspondants du </a:t>
            </a:r>
            <a:r>
              <a:rPr lang="fr-FR" dirty="0" smtClean="0"/>
              <a:t>pipeline</a:t>
            </a:r>
          </a:p>
          <a:p>
            <a:endParaRPr lang="fr-FR" dirty="0" smtClean="0"/>
          </a:p>
          <a:p>
            <a:r>
              <a:rPr lang="fr-FR" dirty="0" smtClean="0"/>
              <a:t>Le temps </a:t>
            </a:r>
            <a:r>
              <a:rPr lang="fr-FR" dirty="0" smtClean="0"/>
              <a:t>passé par </a:t>
            </a:r>
            <a:r>
              <a:rPr lang="fr-FR" dirty="0" smtClean="0"/>
              <a:t>une instruction dans un étage est appelé(temps de) cycle processeur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fr-FR" dirty="0" smtClean="0"/>
              <a:t>Fonctionnement pipeline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672408"/>
          </a:xfrm>
        </p:spPr>
        <p:txBody>
          <a:bodyPr/>
          <a:lstStyle/>
          <a:p>
            <a:endParaRPr lang="fr-FR" dirty="0" smtClean="0"/>
          </a:p>
          <a:p>
            <a:r>
              <a:rPr lang="fr-FR" sz="2400" dirty="0" smtClean="0"/>
              <a:t>Exemple avec un pipeline à5 étages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1</a:t>
            </a:r>
            <a:r>
              <a:rPr lang="fr-FR" sz="2400" dirty="0" smtClean="0"/>
              <a:t>) Lecture de l’instruction </a:t>
            </a:r>
            <a:r>
              <a:rPr lang="fr-FR" sz="2400" b="1" dirty="0" smtClean="0"/>
              <a:t>(IF)</a:t>
            </a:r>
          </a:p>
          <a:p>
            <a:r>
              <a:rPr lang="fr-FR" sz="2400" dirty="0" smtClean="0"/>
              <a:t>2) Décodage de l’instruction </a:t>
            </a:r>
            <a:r>
              <a:rPr lang="fr-FR" sz="2400" b="1" dirty="0" smtClean="0"/>
              <a:t>(ID)</a:t>
            </a:r>
          </a:p>
          <a:p>
            <a:r>
              <a:rPr lang="fr-FR" sz="2400" dirty="0" smtClean="0"/>
              <a:t>3) Exécution de l’instruction </a:t>
            </a:r>
            <a:r>
              <a:rPr lang="fr-FR" sz="2400" b="1" dirty="0" smtClean="0"/>
              <a:t>(EX)</a:t>
            </a:r>
          </a:p>
          <a:p>
            <a:r>
              <a:rPr lang="fr-FR" sz="2400" dirty="0" smtClean="0"/>
              <a:t>4) Accès mémoire </a:t>
            </a:r>
            <a:r>
              <a:rPr lang="fr-FR" sz="2400" b="1" dirty="0" smtClean="0"/>
              <a:t>(MEM)</a:t>
            </a:r>
          </a:p>
          <a:p>
            <a:r>
              <a:rPr lang="fr-FR" sz="2400" dirty="0" smtClean="0"/>
              <a:t>5) Ecriture du résultat </a:t>
            </a:r>
            <a:r>
              <a:rPr lang="fr-FR" sz="2400" b="1" dirty="0" smtClean="0"/>
              <a:t>(WB)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319" y="4465662"/>
            <a:ext cx="6437050" cy="19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CISC &amp; RISC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131060" cy="353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664"/>
            <a:ext cx="4972199" cy="627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3888432" cy="3672408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Pipeline :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sz="2400" dirty="0" smtClean="0"/>
              <a:t>Pc : programme compteur</a:t>
            </a:r>
          </a:p>
          <a:p>
            <a:pPr>
              <a:buNone/>
            </a:pPr>
            <a:r>
              <a:rPr lang="fr-FR" sz="2400" dirty="0" smtClean="0"/>
              <a:t>IR : registre d’instruction</a:t>
            </a:r>
          </a:p>
          <a:p>
            <a:pPr>
              <a:buNone/>
            </a:pPr>
            <a:r>
              <a:rPr lang="fr-FR" sz="2400" dirty="0" smtClean="0"/>
              <a:t>A, B et C : registres</a:t>
            </a:r>
          </a:p>
          <a:p>
            <a:pPr>
              <a:buNone/>
            </a:pPr>
            <a:r>
              <a:rPr lang="fr-FR" sz="2400" dirty="0" smtClean="0"/>
              <a:t>R : registre</a:t>
            </a:r>
            <a:endParaRPr lang="fr-FR" sz="2400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fr-FR" dirty="0" smtClean="0"/>
              <a:t>1- Lecture d’instruction (IF)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49080"/>
            <a:ext cx="8363272" cy="2160240"/>
          </a:xfrm>
        </p:spPr>
        <p:txBody>
          <a:bodyPr/>
          <a:lstStyle/>
          <a:p>
            <a:r>
              <a:rPr lang="fr-FR" dirty="0" smtClean="0"/>
              <a:t>La première instruction est chargée par le compteur de programme (PC)</a:t>
            </a:r>
          </a:p>
          <a:p>
            <a:r>
              <a:rPr lang="fr-FR" dirty="0" smtClean="0"/>
              <a:t>Le compteur de programme est incrémenté pour pointer sur l’instruction suivante.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948" y="1412776"/>
            <a:ext cx="6312396" cy="21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fr-FR" dirty="0" smtClean="0"/>
              <a:t>2</a:t>
            </a:r>
            <a:r>
              <a:rPr lang="fr-FR" dirty="0" smtClean="0"/>
              <a:t>- Décodage de l’instruction (ID)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645024"/>
            <a:ext cx="8686800" cy="3068960"/>
          </a:xfrm>
        </p:spPr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endParaRPr lang="fr-FR" sz="3200" dirty="0" smtClean="0"/>
          </a:p>
          <a:p>
            <a:r>
              <a:rPr lang="fr-FR" sz="5100" dirty="0" smtClean="0"/>
              <a:t>Cette étape </a:t>
            </a:r>
            <a:r>
              <a:rPr lang="fr-FR" sz="5100" dirty="0" smtClean="0"/>
              <a:t>prépare </a:t>
            </a:r>
            <a:r>
              <a:rPr lang="fr-FR" sz="5100" dirty="0" smtClean="0"/>
              <a:t>les arguments de l'instruction pour l'étape suivante (UAL) </a:t>
            </a:r>
            <a:r>
              <a:rPr lang="fr-FR" sz="5100" dirty="0" smtClean="0"/>
              <a:t>où ils </a:t>
            </a:r>
            <a:r>
              <a:rPr lang="fr-FR" sz="5100" dirty="0" smtClean="0"/>
              <a:t>seront utilisés. Ces arguments sont placés dans deux registres A et B. </a:t>
            </a:r>
            <a:endParaRPr lang="fr-FR" sz="5100" dirty="0" smtClean="0"/>
          </a:p>
          <a:p>
            <a:pPr lvl="1"/>
            <a:r>
              <a:rPr lang="fr-FR" sz="4900" dirty="0" smtClean="0"/>
              <a:t>Si </a:t>
            </a:r>
            <a:r>
              <a:rPr lang="fr-FR" sz="4900" dirty="0" smtClean="0"/>
              <a:t>l'instruction utilise le contenu de un ou deux registres, ceux-ci sont lus et leurs contenus sont rangés dans A et B. </a:t>
            </a:r>
          </a:p>
          <a:p>
            <a:pPr lvl="1"/>
            <a:r>
              <a:rPr lang="fr-FR" sz="4900" dirty="0" smtClean="0"/>
              <a:t>Les </a:t>
            </a:r>
            <a:r>
              <a:rPr lang="fr-FR" sz="4900" dirty="0" smtClean="0"/>
              <a:t>instructions de rangement ST* mettent le contenu du </a:t>
            </a:r>
            <a:r>
              <a:rPr lang="fr-FR" sz="4900" dirty="0" smtClean="0"/>
              <a:t>registre qui </a:t>
            </a:r>
            <a:r>
              <a:rPr lang="fr-FR" sz="4900" dirty="0" smtClean="0"/>
              <a:t>doit être </a:t>
            </a:r>
            <a:r>
              <a:rPr lang="fr-FR" sz="4900" dirty="0" smtClean="0"/>
              <a:t>transféré en </a:t>
            </a:r>
            <a:r>
              <a:rPr lang="fr-FR" sz="4900" dirty="0" smtClean="0"/>
              <a:t>mémoire dans le registre C.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92688" cy="23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fr-FR" dirty="0" smtClean="0"/>
              <a:t>3- </a:t>
            </a:r>
            <a:r>
              <a:rPr lang="fr-FR" dirty="0" smtClean="0"/>
              <a:t>Exécution de l’instruction (EX)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3016"/>
            <a:ext cx="8363272" cy="309634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Cette étape utilise l’UAL pour combiner les arguments. L'opération réalisée dépend du type de </a:t>
            </a:r>
            <a:r>
              <a:rPr lang="fr-FR" dirty="0" smtClean="0"/>
              <a:t>l'instruction :</a:t>
            </a:r>
            <a:endParaRPr lang="fr-FR" dirty="0" smtClean="0"/>
          </a:p>
          <a:p>
            <a:pPr lvl="1"/>
            <a:r>
              <a:rPr lang="fr-FR" dirty="0" smtClean="0"/>
              <a:t>Instruction arithmétique ou logique (ADD, AND et </a:t>
            </a:r>
            <a:r>
              <a:rPr lang="fr-FR" dirty="0" smtClean="0"/>
              <a:t>NOT) : </a:t>
            </a:r>
            <a:r>
              <a:rPr lang="fr-FR" sz="2600" dirty="0" smtClean="0"/>
              <a:t>Les </a:t>
            </a:r>
            <a:r>
              <a:rPr lang="fr-FR" sz="2600" dirty="0" smtClean="0"/>
              <a:t>deux arguments contenus dans les registres A et B sont fournis à l'unité arithmétique et logique pour calculer le résultat. </a:t>
            </a:r>
          </a:p>
          <a:p>
            <a:pPr lvl="1"/>
            <a:r>
              <a:rPr lang="fr-FR" dirty="0" smtClean="0"/>
              <a:t>Instruction de chargement et rangement (LD* et ST</a:t>
            </a:r>
            <a:r>
              <a:rPr lang="fr-FR" dirty="0" smtClean="0"/>
              <a:t>*)</a:t>
            </a:r>
            <a:endParaRPr lang="fr-FR" dirty="0" smtClean="0"/>
          </a:p>
          <a:p>
            <a:pPr lvl="1"/>
            <a:r>
              <a:rPr lang="fr-FR" dirty="0" smtClean="0"/>
              <a:t>Instruction de branchement (BR*, JMP, JSR, JSRR et TRAP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875" y="1412776"/>
            <a:ext cx="609044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fr-FR" dirty="0" smtClean="0"/>
              <a:t>4- Accès mémoire (MEM)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17032"/>
            <a:ext cx="8363272" cy="2952328"/>
          </a:xfrm>
        </p:spPr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dirty="0" smtClean="0"/>
              <a:t>Cette étape est uniquement utile pour les instruction de chargement et de </a:t>
            </a:r>
            <a:r>
              <a:rPr lang="fr-FR" dirty="0" smtClean="0"/>
              <a:t>rangement</a:t>
            </a:r>
            <a:endParaRPr lang="fr-FR" dirty="0" smtClean="0"/>
          </a:p>
          <a:p>
            <a:pPr lvl="1"/>
            <a:r>
              <a:rPr lang="fr-FR" dirty="0" smtClean="0"/>
              <a:t>Dans le cas d'un rangement, la valeur </a:t>
            </a:r>
            <a:r>
              <a:rPr lang="fr-FR" dirty="0" err="1" smtClean="0"/>
              <a:t>àranger</a:t>
            </a:r>
            <a:r>
              <a:rPr lang="fr-FR" dirty="0" smtClean="0"/>
              <a:t> provient du registre C. </a:t>
            </a:r>
          </a:p>
          <a:p>
            <a:pPr lvl="1"/>
            <a:r>
              <a:rPr lang="fr-FR" dirty="0" smtClean="0"/>
              <a:t>Dans </a:t>
            </a:r>
            <a:r>
              <a:rPr lang="fr-FR" dirty="0" smtClean="0"/>
              <a:t>le cas d'un chargement, la valeur lue en mémoire est mise dans le registre R pour l'étape suivante.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29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fr-FR" dirty="0" smtClean="0"/>
              <a:t>5- Ecriture du résultat (WB)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4984"/>
            <a:ext cx="8363272" cy="3312368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Le résultat des opérations arithmétiques et logiques est </a:t>
            </a:r>
            <a:r>
              <a:rPr lang="fr-FR" dirty="0" smtClean="0"/>
              <a:t>rangé dans </a:t>
            </a:r>
            <a:r>
              <a:rPr lang="fr-FR" dirty="0" smtClean="0"/>
              <a:t>le registre destination. </a:t>
            </a:r>
          </a:p>
          <a:p>
            <a:r>
              <a:rPr lang="fr-FR" dirty="0" smtClean="0"/>
              <a:t>La valeur lue en mémoire par les instructions de chargement est aussi rangée dans le registre destination. </a:t>
            </a:r>
          </a:p>
          <a:p>
            <a:r>
              <a:rPr lang="fr-FR" dirty="0" smtClean="0"/>
              <a:t>Les instructions de branchement rangent la nouvelle adresse </a:t>
            </a:r>
            <a:r>
              <a:rPr lang="fr-FR" dirty="0" smtClean="0"/>
              <a:t>dans CP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1772816"/>
            <a:ext cx="6677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3766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de profondeur pipeline dans les processeurs embarqués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856" y="1914855"/>
            <a:ext cx="3755168" cy="476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Problème pipeline :dépendance de données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088232"/>
          </a:xfrm>
        </p:spPr>
        <p:txBody>
          <a:bodyPr/>
          <a:lstStyle/>
          <a:p>
            <a:r>
              <a:rPr lang="fr-FR" sz="2400" dirty="0" smtClean="0"/>
              <a:t>Exemple </a:t>
            </a:r>
            <a:r>
              <a:rPr lang="fr-FR" sz="2400" dirty="0" smtClean="0"/>
              <a:t>(aléa structurel </a:t>
            </a:r>
            <a:r>
              <a:rPr lang="fr-FR" sz="2400" dirty="0" smtClean="0"/>
              <a:t>à cause </a:t>
            </a:r>
            <a:r>
              <a:rPr lang="fr-FR" sz="2400" dirty="0" smtClean="0"/>
              <a:t>d’un seul bus mémoire données et instructions)LDR R7,R6,0 </a:t>
            </a:r>
          </a:p>
          <a:p>
            <a:r>
              <a:rPr lang="fr-FR" sz="2400" dirty="0" smtClean="0"/>
              <a:t>ADD R6,R6,1 </a:t>
            </a:r>
          </a:p>
          <a:p>
            <a:r>
              <a:rPr lang="fr-FR" sz="2400" dirty="0" smtClean="0"/>
              <a:t>ADD R0,R0,1 </a:t>
            </a:r>
          </a:p>
          <a:p>
            <a:r>
              <a:rPr lang="fr-FR" sz="2400" dirty="0" smtClean="0"/>
              <a:t>ADD R1,R1,1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86494"/>
            <a:ext cx="4250566" cy="209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4231443" cy="21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Problème pipeline :dépendance de données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58569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Le conflit d'accès </a:t>
            </a:r>
            <a:r>
              <a:rPr lang="fr-FR" dirty="0" smtClean="0"/>
              <a:t>à la </a:t>
            </a:r>
            <a:r>
              <a:rPr lang="fr-FR" dirty="0" smtClean="0"/>
              <a:t>mémoire se produit </a:t>
            </a:r>
            <a:r>
              <a:rPr lang="fr-FR" dirty="0" smtClean="0"/>
              <a:t>à chaque </a:t>
            </a:r>
            <a:r>
              <a:rPr lang="fr-FR" dirty="0" smtClean="0"/>
              <a:t>fois qu'une instruction de chargement ou de rangement est exécutée (MA)</a:t>
            </a:r>
          </a:p>
          <a:p>
            <a:r>
              <a:rPr lang="fr-FR" dirty="0" smtClean="0"/>
              <a:t>Celle-ci rentre systématiquement en conflit avec le chargement d'une instruction qui a lieu </a:t>
            </a:r>
            <a:r>
              <a:rPr lang="fr-FR" dirty="0" smtClean="0"/>
              <a:t>à chaque </a:t>
            </a:r>
            <a:r>
              <a:rPr lang="fr-FR" dirty="0" smtClean="0"/>
              <a:t>cycle d'horloge (IF</a:t>
            </a:r>
            <a:r>
              <a:rPr lang="fr-FR" dirty="0" smtClean="0"/>
              <a:t>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Ce problème est résolu en suspendant des opération (carré de couleur verte)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CISC et RISC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 d’instruction CISC </a:t>
            </a:r>
          </a:p>
          <a:p>
            <a:pPr>
              <a:buNone/>
            </a:pPr>
            <a:r>
              <a:rPr lang="fr-FR" b="1" i="1" dirty="0" smtClean="0"/>
              <a:t>MUL 1200, 1201</a:t>
            </a:r>
          </a:p>
          <a:p>
            <a:pPr>
              <a:buNone/>
            </a:pPr>
            <a:endParaRPr lang="fr-FR" b="1" i="1" dirty="0" smtClean="0"/>
          </a:p>
          <a:p>
            <a:pPr marL="269875" indent="0">
              <a:buFontTx/>
              <a:buChar char="-"/>
            </a:pPr>
            <a:r>
              <a:rPr lang="en-US" dirty="0" err="1" smtClean="0"/>
              <a:t>Cette</a:t>
            </a:r>
            <a:r>
              <a:rPr lang="en-US" dirty="0" smtClean="0"/>
              <a:t> instruction </a:t>
            </a:r>
            <a:r>
              <a:rPr lang="en-US" dirty="0" err="1" smtClean="0"/>
              <a:t>prend</a:t>
            </a:r>
            <a:r>
              <a:rPr lang="en-US" dirty="0" smtClean="0"/>
              <a:t>  2 entrées:</a:t>
            </a:r>
          </a:p>
          <a:p>
            <a:pPr marL="269875" indent="0">
              <a:buFontTx/>
              <a:buChar char="-"/>
            </a:pPr>
            <a:endParaRPr lang="en-US" dirty="0" smtClean="0"/>
          </a:p>
          <a:p>
            <a:pPr marL="269875" indent="0">
              <a:buFontTx/>
              <a:buChar char="-"/>
            </a:pPr>
            <a:r>
              <a:rPr lang="en-US" dirty="0" smtClean="0"/>
              <a:t>MUL </a:t>
            </a:r>
            <a:r>
              <a:rPr lang="en-US" dirty="0" err="1" smtClean="0"/>
              <a:t>prend</a:t>
            </a:r>
            <a:r>
              <a:rPr lang="en-US" dirty="0" smtClean="0"/>
              <a:t> la </a:t>
            </a:r>
            <a:r>
              <a:rPr lang="en-US" dirty="0" err="1" smtClean="0"/>
              <a:t>valeur</a:t>
            </a:r>
            <a:r>
              <a:rPr lang="en-US" dirty="0" smtClean="0"/>
              <a:t> des </a:t>
            </a:r>
            <a:r>
              <a:rPr lang="en-US" dirty="0" err="1" smtClean="0"/>
              <a:t>deux</a:t>
            </a:r>
            <a:r>
              <a:rPr lang="en-US" dirty="0" smtClean="0"/>
              <a:t> emplacement </a:t>
            </a:r>
            <a:r>
              <a:rPr lang="en-US" dirty="0" err="1" smtClean="0"/>
              <a:t>mémoire</a:t>
            </a:r>
            <a:r>
              <a:rPr lang="en-US" dirty="0" smtClean="0"/>
              <a:t> 1200 et 1201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registres</a:t>
            </a:r>
            <a:r>
              <a:rPr lang="en-US" dirty="0" smtClean="0"/>
              <a:t>, </a:t>
            </a:r>
            <a:r>
              <a:rPr lang="en-US" dirty="0" err="1" smtClean="0"/>
              <a:t>calcule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produit</a:t>
            </a:r>
            <a:r>
              <a:rPr lang="en-US" dirty="0" smtClean="0"/>
              <a:t> et </a:t>
            </a:r>
            <a:r>
              <a:rPr lang="en-US" dirty="0" err="1" smtClean="0"/>
              <a:t>stocke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r>
              <a:rPr lang="en-US" dirty="0" smtClean="0"/>
              <a:t> en 1200.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fr-FR" dirty="0" smtClean="0"/>
              <a:t>Architecture CISC et RISC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8291264" cy="432511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 d’instruction RISC </a:t>
            </a:r>
          </a:p>
          <a:p>
            <a:pPr>
              <a:buNone/>
            </a:pPr>
            <a:r>
              <a:rPr lang="en-US" b="1" dirty="0" smtClean="0"/>
              <a:t>Load A, 1200</a:t>
            </a:r>
          </a:p>
          <a:p>
            <a:pPr>
              <a:buNone/>
            </a:pPr>
            <a:r>
              <a:rPr lang="en-US" b="1" dirty="0" smtClean="0"/>
              <a:t>Load B, 1201</a:t>
            </a:r>
          </a:p>
          <a:p>
            <a:pPr>
              <a:buNone/>
            </a:pPr>
            <a:r>
              <a:rPr lang="en-US" b="1" dirty="0" err="1" smtClean="0"/>
              <a:t>Mul</a:t>
            </a:r>
            <a:r>
              <a:rPr lang="en-US" b="1" dirty="0" smtClean="0"/>
              <a:t> A, B</a:t>
            </a:r>
          </a:p>
          <a:p>
            <a:pPr>
              <a:buNone/>
            </a:pPr>
            <a:r>
              <a:rPr lang="en-US" b="1" dirty="0" smtClean="0"/>
              <a:t>Store 1200, A</a:t>
            </a:r>
          </a:p>
          <a:p>
            <a:pPr marL="179388" indent="0"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L’instruction</a:t>
            </a:r>
            <a:r>
              <a:rPr lang="en-US" dirty="0" smtClean="0"/>
              <a:t> load charge la </a:t>
            </a:r>
            <a:r>
              <a:rPr lang="en-US" dirty="0" err="1" smtClean="0"/>
              <a:t>donnée</a:t>
            </a:r>
            <a:r>
              <a:rPr lang="en-US" dirty="0" smtClean="0"/>
              <a:t> à </a:t>
            </a:r>
            <a:r>
              <a:rPr lang="en-US" dirty="0" err="1" smtClean="0"/>
              <a:t>partir</a:t>
            </a:r>
            <a:r>
              <a:rPr lang="en-US" dirty="0" smtClean="0"/>
              <a:t> de la location </a:t>
            </a:r>
            <a:r>
              <a:rPr lang="en-US" dirty="0" err="1" smtClean="0"/>
              <a:t>mémoire</a:t>
            </a:r>
            <a:r>
              <a:rPr lang="en-US" dirty="0" smtClean="0"/>
              <a:t> 1200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registre</a:t>
            </a:r>
            <a:r>
              <a:rPr lang="en-US" dirty="0" smtClean="0"/>
              <a:t> A </a:t>
            </a:r>
            <a:r>
              <a:rPr lang="en-US" dirty="0" err="1" smtClean="0"/>
              <a:t>ou</a:t>
            </a:r>
            <a:r>
              <a:rPr lang="en-US" dirty="0" smtClean="0"/>
              <a:t> B. </a:t>
            </a:r>
            <a:r>
              <a:rPr lang="en-US" dirty="0" err="1" smtClean="0"/>
              <a:t>Mul</a:t>
            </a:r>
            <a:r>
              <a:rPr lang="en-US" dirty="0" smtClean="0"/>
              <a:t> </a:t>
            </a:r>
            <a:r>
              <a:rPr lang="en-US" dirty="0" err="1" smtClean="0"/>
              <a:t>multiplie</a:t>
            </a:r>
            <a:r>
              <a:rPr lang="en-US" dirty="0" smtClean="0"/>
              <a:t> les </a:t>
            </a:r>
            <a:r>
              <a:rPr lang="en-US" dirty="0" err="1" smtClean="0"/>
              <a:t>valeurs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registres</a:t>
            </a:r>
            <a:r>
              <a:rPr lang="en-US" dirty="0" smtClean="0"/>
              <a:t> et les </a:t>
            </a:r>
            <a:r>
              <a:rPr lang="en-US" dirty="0" err="1" smtClean="0"/>
              <a:t>stocke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registre</a:t>
            </a:r>
            <a:r>
              <a:rPr lang="en-US" dirty="0" smtClean="0"/>
              <a:t> A. </a:t>
            </a:r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finalement</a:t>
            </a:r>
            <a:r>
              <a:rPr lang="en-US" dirty="0" smtClean="0"/>
              <a:t> la </a:t>
            </a:r>
            <a:r>
              <a:rPr lang="en-US" dirty="0" err="1" smtClean="0"/>
              <a:t>valeur</a:t>
            </a:r>
            <a:r>
              <a:rPr lang="en-US" dirty="0" smtClean="0"/>
              <a:t> de A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stockée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location </a:t>
            </a:r>
            <a:r>
              <a:rPr lang="en-US" dirty="0" err="1" smtClean="0"/>
              <a:t>mémoire</a:t>
            </a:r>
            <a:r>
              <a:rPr lang="en-US" dirty="0" smtClean="0"/>
              <a:t> 1200.</a:t>
            </a:r>
          </a:p>
          <a:p>
            <a:pPr marL="179388" indent="0"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L’architecture</a:t>
            </a:r>
            <a:r>
              <a:rPr lang="en-US" dirty="0" smtClean="0"/>
              <a:t> RISC </a:t>
            </a:r>
            <a:r>
              <a:rPr lang="en-US" dirty="0" err="1" smtClean="0"/>
              <a:t>effectue</a:t>
            </a:r>
            <a:r>
              <a:rPr lang="en-US" dirty="0" smtClean="0"/>
              <a:t> les </a:t>
            </a:r>
            <a:r>
              <a:rPr lang="en-US" dirty="0" err="1" smtClean="0"/>
              <a:t>opérations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des </a:t>
            </a:r>
            <a:r>
              <a:rPr lang="en-US" dirty="0" err="1" smtClean="0"/>
              <a:t>registres</a:t>
            </a:r>
            <a:r>
              <a:rPr lang="en-US" dirty="0" smtClean="0"/>
              <a:t> et non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directement</a:t>
            </a:r>
            <a:r>
              <a:rPr lang="en-US" dirty="0" smtClean="0"/>
              <a:t> des </a:t>
            </a:r>
            <a:r>
              <a:rPr lang="en-US" dirty="0" err="1" smtClean="0"/>
              <a:t>mémoires</a:t>
            </a:r>
            <a:r>
              <a:rPr lang="en-US" dirty="0" smtClean="0"/>
              <a:t>. </a:t>
            </a:r>
            <a:r>
              <a:rPr lang="en-US" dirty="0" err="1" smtClean="0"/>
              <a:t>Ceci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appelé</a:t>
            </a:r>
            <a:r>
              <a:rPr lang="en-US" dirty="0" smtClean="0"/>
              <a:t> mode </a:t>
            </a:r>
            <a:r>
              <a:rPr lang="en-US" dirty="0" err="1" smtClean="0"/>
              <a:t>d’adressage</a:t>
            </a:r>
            <a:r>
              <a:rPr lang="en-US" dirty="0" smtClean="0"/>
              <a:t>.</a:t>
            </a:r>
            <a:endParaRPr lang="fr-FR" b="1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62000"/>
            <a:ext cx="8229600" cy="1066800"/>
          </a:xfrm>
        </p:spPr>
        <p:txBody>
          <a:bodyPr/>
          <a:lstStyle/>
          <a:p>
            <a:r>
              <a:rPr lang="fr-FR" dirty="0" smtClean="0"/>
              <a:t>Principe général d’exécution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86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fr-FR" dirty="0" smtClean="0"/>
              <a:t>Principe général d’exécution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6009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ACC1-600C-4677-8C2B-9DB2EAB592A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545</TotalTime>
  <Words>1196</Words>
  <Application>Microsoft Office PowerPoint</Application>
  <PresentationFormat>Affichage à l'écran (4:3)</PresentationFormat>
  <Paragraphs>215</Paragraphs>
  <Slides>58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Urbain</vt:lpstr>
      <vt:lpstr>Chapitre 3 : Architecture des processeurs embarqués </vt:lpstr>
      <vt:lpstr>Evolution des processeurs embarqués</vt:lpstr>
      <vt:lpstr>Evolution des processeurs embarqués</vt:lpstr>
      <vt:lpstr>CPU vs GPU :</vt:lpstr>
      <vt:lpstr>Exemple : CISC &amp; RISC</vt:lpstr>
      <vt:lpstr>Architecture CISC et RISC</vt:lpstr>
      <vt:lpstr>Architecture CISC et RISC</vt:lpstr>
      <vt:lpstr>Principe général d’exécution</vt:lpstr>
      <vt:lpstr>Principe général d’exécution</vt:lpstr>
      <vt:lpstr>Principe général d’exécution</vt:lpstr>
      <vt:lpstr>Principe général d’exécution</vt:lpstr>
      <vt:lpstr>Principe général d’exécution</vt:lpstr>
      <vt:lpstr>DSP : Digital Signal Processing</vt:lpstr>
      <vt:lpstr>Exemple de traitement de signal</vt:lpstr>
      <vt:lpstr>Applications DSP :</vt:lpstr>
      <vt:lpstr>Applications DSP :</vt:lpstr>
      <vt:lpstr>Applications DSP :</vt:lpstr>
      <vt:lpstr>Applications DSP :</vt:lpstr>
      <vt:lpstr>Applications DSP :</vt:lpstr>
      <vt:lpstr>Applications DSP :</vt:lpstr>
      <vt:lpstr>Applications DSP :</vt:lpstr>
      <vt:lpstr>Contenu d’un DSP :</vt:lpstr>
      <vt:lpstr>Le marché des DSP</vt:lpstr>
      <vt:lpstr>DSP : Point fixe &amp; virgule flottante</vt:lpstr>
      <vt:lpstr>Exemple de DSP :</vt:lpstr>
      <vt:lpstr>TMS320C3x DSP génération 32-bit virgule flottante : 1ère génération :</vt:lpstr>
      <vt:lpstr>TMS320C54x DSP génération 16-bit point fixe :</vt:lpstr>
      <vt:lpstr>Evolution des processeurs DSP :</vt:lpstr>
      <vt:lpstr>VLIW : Very Large Instruction Word</vt:lpstr>
      <vt:lpstr>RISC vs VLIW :</vt:lpstr>
      <vt:lpstr>VLIW : exécution</vt:lpstr>
      <vt:lpstr>Exemple processeur VLIW : philips TriMedia TM1000</vt:lpstr>
      <vt:lpstr>Exemple de processeurs embarqués cœur DSP/VLIW</vt:lpstr>
      <vt:lpstr>SIMD : Single Instruction Multiple Data </vt:lpstr>
      <vt:lpstr>Exemple : SIMD ALU</vt:lpstr>
      <vt:lpstr>SIMD vs VLIW :</vt:lpstr>
      <vt:lpstr>Interface logiciel matériel</vt:lpstr>
      <vt:lpstr>Processeurs à usage spécifique :</vt:lpstr>
      <vt:lpstr>Exemple : transmetteur RS-232</vt:lpstr>
      <vt:lpstr>Processeurs à usage général :</vt:lpstr>
      <vt:lpstr>Chemin de données d’un processeur à usage général</vt:lpstr>
      <vt:lpstr>Diapositive 42</vt:lpstr>
      <vt:lpstr>Diapositive 43</vt:lpstr>
      <vt:lpstr>Diapositive 44</vt:lpstr>
      <vt:lpstr>Diapositive 45</vt:lpstr>
      <vt:lpstr>Exemple :</vt:lpstr>
      <vt:lpstr>Pipeline :</vt:lpstr>
      <vt:lpstr>Pipeline :</vt:lpstr>
      <vt:lpstr>Fonctionnement pipeline :</vt:lpstr>
      <vt:lpstr>Diapositive 50</vt:lpstr>
      <vt:lpstr>1- Lecture d’instruction (IF)</vt:lpstr>
      <vt:lpstr>2- Décodage de l’instruction (ID)</vt:lpstr>
      <vt:lpstr>3- Exécution de l’instruction (EX)</vt:lpstr>
      <vt:lpstr>4- Accès mémoire (MEM)</vt:lpstr>
      <vt:lpstr>5- Ecriture du résultat (WB)</vt:lpstr>
      <vt:lpstr>Exemple de profondeur pipeline dans les processeurs embarqués </vt:lpstr>
      <vt:lpstr>Problème pipeline :dépendance de données :</vt:lpstr>
      <vt:lpstr>Problème pipeline :dépendance de données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 : Architecture des processeurs embarqués</dc:title>
  <dc:creator>Amira</dc:creator>
  <cp:lastModifiedBy>Amira</cp:lastModifiedBy>
  <cp:revision>42</cp:revision>
  <dcterms:created xsi:type="dcterms:W3CDTF">2019-05-26T23:42:44Z</dcterms:created>
  <dcterms:modified xsi:type="dcterms:W3CDTF">2019-06-16T01:11:54Z</dcterms:modified>
</cp:coreProperties>
</file>