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92" r:id="rId7"/>
    <p:sldId id="261" r:id="rId8"/>
    <p:sldId id="293" r:id="rId9"/>
    <p:sldId id="263" r:id="rId10"/>
    <p:sldId id="264" r:id="rId11"/>
    <p:sldId id="291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90" r:id="rId3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8368-A826-42A5-9A87-EA4799E3EE59}" type="datetimeFigureOut">
              <a:rPr lang="fr-FR" smtClean="0"/>
              <a:pPr/>
              <a:t>25/04/2020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B7F1E-349E-4324-A0D7-3863EF11E1A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8368-A826-42A5-9A87-EA4799E3EE59}" type="datetimeFigureOut">
              <a:rPr lang="fr-FR" smtClean="0"/>
              <a:pPr/>
              <a:t>25/04/2020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B7F1E-349E-4324-A0D7-3863EF11E1A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8368-A826-42A5-9A87-EA4799E3EE59}" type="datetimeFigureOut">
              <a:rPr lang="fr-FR" smtClean="0"/>
              <a:pPr/>
              <a:t>25/04/2020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B7F1E-349E-4324-A0D7-3863EF11E1A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8368-A826-42A5-9A87-EA4799E3EE59}" type="datetimeFigureOut">
              <a:rPr lang="fr-FR" smtClean="0"/>
              <a:pPr/>
              <a:t>25/04/2020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B7F1E-349E-4324-A0D7-3863EF11E1A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8368-A826-42A5-9A87-EA4799E3EE59}" type="datetimeFigureOut">
              <a:rPr lang="fr-FR" smtClean="0"/>
              <a:pPr/>
              <a:t>25/04/2020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B7F1E-349E-4324-A0D7-3863EF11E1A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8368-A826-42A5-9A87-EA4799E3EE59}" type="datetimeFigureOut">
              <a:rPr lang="fr-FR" smtClean="0"/>
              <a:pPr/>
              <a:t>25/04/2020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B7F1E-349E-4324-A0D7-3863EF11E1A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8368-A826-42A5-9A87-EA4799E3EE59}" type="datetimeFigureOut">
              <a:rPr lang="fr-FR" smtClean="0"/>
              <a:pPr/>
              <a:t>25/04/2020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B7F1E-349E-4324-A0D7-3863EF11E1A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8368-A826-42A5-9A87-EA4799E3EE59}" type="datetimeFigureOut">
              <a:rPr lang="fr-FR" smtClean="0"/>
              <a:pPr/>
              <a:t>25/04/2020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B7F1E-349E-4324-A0D7-3863EF11E1A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8368-A826-42A5-9A87-EA4799E3EE59}" type="datetimeFigureOut">
              <a:rPr lang="fr-FR" smtClean="0"/>
              <a:pPr/>
              <a:t>25/04/2020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B7F1E-349E-4324-A0D7-3863EF11E1A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8368-A826-42A5-9A87-EA4799E3EE59}" type="datetimeFigureOut">
              <a:rPr lang="fr-FR" smtClean="0"/>
              <a:pPr/>
              <a:t>25/04/2020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B7F1E-349E-4324-A0D7-3863EF11E1A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8368-A826-42A5-9A87-EA4799E3EE59}" type="datetimeFigureOut">
              <a:rPr lang="fr-FR" smtClean="0"/>
              <a:pPr/>
              <a:t>25/04/2020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B7F1E-349E-4324-A0D7-3863EF11E1A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18368-A826-42A5-9A87-EA4799E3EE59}" type="datetimeFigureOut">
              <a:rPr lang="fr-FR" smtClean="0"/>
              <a:pPr/>
              <a:t>25/04/2020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B7F1E-349E-4324-A0D7-3863EF11E1A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42910" y="1428736"/>
            <a:ext cx="7772400" cy="1470025"/>
          </a:xfrm>
        </p:spPr>
        <p:txBody>
          <a:bodyPr/>
          <a:lstStyle/>
          <a:p>
            <a:r>
              <a:rPr lang="fr-FR" b="1" dirty="0" smtClean="0"/>
              <a:t>ALGODYSTROPHIE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2800" b="1" dirty="0" smtClean="0">
                <a:solidFill>
                  <a:schemeClr val="tx1"/>
                </a:solidFill>
              </a:rPr>
              <a:t>Pr  AYED.H</a:t>
            </a:r>
          </a:p>
          <a:p>
            <a:r>
              <a:rPr lang="fr-FR" sz="2800" b="1" dirty="0" smtClean="0">
                <a:solidFill>
                  <a:schemeClr val="tx1"/>
                </a:solidFill>
              </a:rPr>
              <a:t>Faculté de médecine d’Annaba</a:t>
            </a:r>
          </a:p>
          <a:p>
            <a:r>
              <a:rPr lang="fr-FR" sz="2800" b="1" dirty="0" smtClean="0">
                <a:solidFill>
                  <a:schemeClr val="tx1"/>
                </a:solidFill>
              </a:rPr>
              <a:t>Année universitaire </a:t>
            </a:r>
            <a:r>
              <a:rPr lang="fr-FR" sz="2800" b="1" dirty="0" smtClean="0">
                <a:solidFill>
                  <a:schemeClr val="tx1"/>
                </a:solidFill>
              </a:rPr>
              <a:t>2019-2020 </a:t>
            </a:r>
            <a:endParaRPr lang="fr-FR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r>
              <a:rPr lang="fr-FR" b="1" dirty="0"/>
              <a:t>Examens complémentaires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1000108"/>
            <a:ext cx="8786874" cy="512605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sz="2800" dirty="0" smtClean="0"/>
              <a:t>• </a:t>
            </a:r>
            <a:r>
              <a:rPr lang="fr-FR" sz="2800" b="1" dirty="0" smtClean="0"/>
              <a:t>Biologie:  </a:t>
            </a:r>
            <a:r>
              <a:rPr lang="fr-FR" sz="2800" dirty="0" smtClean="0"/>
              <a:t>Normale</a:t>
            </a:r>
            <a:endParaRPr lang="fr-FR" sz="2800" dirty="0"/>
          </a:p>
          <a:p>
            <a:pPr>
              <a:buNone/>
            </a:pPr>
            <a:r>
              <a:rPr lang="fr-FR" sz="2800" dirty="0"/>
              <a:t>• </a:t>
            </a:r>
            <a:r>
              <a:rPr lang="fr-FR" sz="2800" b="1" dirty="0"/>
              <a:t>Radiographie standard </a:t>
            </a:r>
            <a:r>
              <a:rPr lang="fr-FR" sz="2800" b="1" dirty="0" smtClean="0"/>
              <a:t>: </a:t>
            </a:r>
            <a:r>
              <a:rPr lang="fr-FR" sz="2800" dirty="0" smtClean="0"/>
              <a:t>Retard </a:t>
            </a:r>
            <a:r>
              <a:rPr lang="fr-FR" sz="2800" dirty="0"/>
              <a:t>diagnostique de 3 à 4 semaines</a:t>
            </a:r>
          </a:p>
          <a:p>
            <a:pPr>
              <a:buNone/>
            </a:pPr>
            <a:r>
              <a:rPr lang="fr-FR" sz="2800" dirty="0"/>
              <a:t>- Déminéralisation osseuse hétérogène</a:t>
            </a:r>
            <a:r>
              <a:rPr lang="fr-FR" sz="2800" dirty="0" smtClean="0"/>
              <a:t>, irrégulière</a:t>
            </a:r>
            <a:r>
              <a:rPr lang="fr-FR" sz="2800" dirty="0"/>
              <a:t>, micro-géodique </a:t>
            </a:r>
            <a:r>
              <a:rPr lang="fr-FR" sz="2800" dirty="0" smtClean="0"/>
              <a:t>ou géodique</a:t>
            </a:r>
            <a:r>
              <a:rPr lang="fr-FR" sz="2800" dirty="0"/>
              <a:t>, intéressant les deux </a:t>
            </a:r>
            <a:r>
              <a:rPr lang="fr-FR" sz="2800" dirty="0" smtClean="0"/>
              <a:t>versants de </a:t>
            </a:r>
            <a:r>
              <a:rPr lang="fr-FR" sz="2800" dirty="0"/>
              <a:t>l’articulation</a:t>
            </a:r>
          </a:p>
          <a:p>
            <a:pPr>
              <a:buNone/>
            </a:pPr>
            <a:r>
              <a:rPr lang="fr-FR" sz="2800" dirty="0"/>
              <a:t>- Intégrité des interlignes articulaires</a:t>
            </a:r>
          </a:p>
          <a:p>
            <a:pPr>
              <a:buNone/>
            </a:pPr>
            <a:r>
              <a:rPr lang="fr-FR" sz="2800" dirty="0"/>
              <a:t>- Diagnostic différentiel +++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2214554"/>
            <a:ext cx="2390775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411755"/>
            <a:ext cx="3076579" cy="2784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Examens complémentaires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75775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b="1" dirty="0"/>
              <a:t>* Scintigraphie au MDP 99TC</a:t>
            </a:r>
          </a:p>
          <a:p>
            <a:pPr>
              <a:buNone/>
            </a:pPr>
            <a:r>
              <a:rPr lang="fr-FR" dirty="0"/>
              <a:t>Hyperfixation intense aux trois temps</a:t>
            </a:r>
          </a:p>
          <a:p>
            <a:pPr>
              <a:buNone/>
            </a:pPr>
            <a:r>
              <a:rPr lang="fr-FR" dirty="0"/>
              <a:t>- temps vasculaire: asymétrie de </a:t>
            </a:r>
            <a:r>
              <a:rPr lang="fr-FR" dirty="0" smtClean="0"/>
              <a:t>perfusion du </a:t>
            </a:r>
            <a:r>
              <a:rPr lang="fr-FR" dirty="0"/>
              <a:t>traceur</a:t>
            </a:r>
          </a:p>
          <a:p>
            <a:pPr>
              <a:buNone/>
            </a:pPr>
            <a:r>
              <a:rPr lang="fr-FR" dirty="0"/>
              <a:t>- temps tissulaire: hyperfixation des parties</a:t>
            </a:r>
          </a:p>
          <a:p>
            <a:pPr>
              <a:buNone/>
            </a:pPr>
            <a:r>
              <a:rPr lang="fr-FR" dirty="0"/>
              <a:t>molles</a:t>
            </a:r>
          </a:p>
          <a:p>
            <a:pPr>
              <a:buNone/>
            </a:pPr>
            <a:r>
              <a:rPr lang="fr-FR" dirty="0"/>
              <a:t>- temps osseux (2ème heure): </a:t>
            </a:r>
            <a:r>
              <a:rPr lang="fr-FR" dirty="0" smtClean="0"/>
              <a:t>hyperfixation locorégionale</a:t>
            </a:r>
            <a:endParaRPr lang="fr-FR" dirty="0"/>
          </a:p>
          <a:p>
            <a:pPr>
              <a:buNone/>
            </a:pPr>
            <a:r>
              <a:rPr lang="fr-FR" dirty="0"/>
              <a:t>Evolution vers une normo, voire </a:t>
            </a:r>
            <a:r>
              <a:rPr lang="fr-FR" dirty="0" smtClean="0"/>
              <a:t>une hypofixation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25" y="881063"/>
            <a:ext cx="4857750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Examens complémentaires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fr-FR" b="1" dirty="0" smtClean="0"/>
              <a:t>Imagerie par Résonance Magnétique</a:t>
            </a:r>
          </a:p>
          <a:p>
            <a:pPr>
              <a:buNone/>
            </a:pPr>
            <a:r>
              <a:rPr lang="fr-FR" dirty="0" smtClean="0"/>
              <a:t>Phase chaude</a:t>
            </a:r>
          </a:p>
          <a:p>
            <a:pPr>
              <a:buNone/>
            </a:pPr>
            <a:r>
              <a:rPr lang="fr-FR" dirty="0" err="1" smtClean="0"/>
              <a:t>Hyposignal</a:t>
            </a:r>
            <a:r>
              <a:rPr lang="fr-FR" dirty="0" smtClean="0"/>
              <a:t> T1 et </a:t>
            </a:r>
            <a:r>
              <a:rPr lang="fr-FR" dirty="0" err="1" smtClean="0"/>
              <a:t>Hypersignal</a:t>
            </a:r>
            <a:r>
              <a:rPr lang="fr-FR" dirty="0" smtClean="0"/>
              <a:t> T2 des structures</a:t>
            </a:r>
          </a:p>
          <a:p>
            <a:pPr>
              <a:buNone/>
            </a:pPr>
            <a:r>
              <a:rPr lang="fr-FR" dirty="0" smtClean="0"/>
              <a:t>osseuses, des parties molles; épanchement</a:t>
            </a:r>
          </a:p>
          <a:p>
            <a:pPr>
              <a:buNone/>
            </a:pPr>
            <a:r>
              <a:rPr lang="fr-FR" dirty="0" smtClean="0"/>
              <a:t>articulaire.</a:t>
            </a:r>
          </a:p>
          <a:p>
            <a:pPr>
              <a:buNone/>
            </a:pPr>
            <a:r>
              <a:rPr lang="fr-FR" dirty="0" smtClean="0"/>
              <a:t>Rehaussement Gadolinium</a:t>
            </a:r>
          </a:p>
          <a:p>
            <a:pPr>
              <a:buNone/>
            </a:pPr>
            <a:r>
              <a:rPr lang="fr-FR" dirty="0" smtClean="0"/>
              <a:t>Intérêt: hanche +++, genou ++</a:t>
            </a:r>
          </a:p>
          <a:p>
            <a:pPr>
              <a:buNone/>
            </a:pPr>
            <a:r>
              <a:rPr lang="fr-FR" b="1" dirty="0" smtClean="0"/>
              <a:t>* </a:t>
            </a:r>
            <a:r>
              <a:rPr lang="fr-FR" b="1" dirty="0" err="1" smtClean="0"/>
              <a:t>Ostéodensitométrie</a:t>
            </a:r>
            <a:endParaRPr lang="fr-FR" b="1" dirty="0" smtClean="0"/>
          </a:p>
          <a:p>
            <a:pPr>
              <a:buNone/>
            </a:pPr>
            <a:r>
              <a:rPr lang="fr-FR" dirty="0" smtClean="0"/>
              <a:t> Phase froide</a:t>
            </a:r>
          </a:p>
          <a:p>
            <a:pPr>
              <a:buNone/>
            </a:pPr>
            <a:r>
              <a:rPr lang="fr-FR" dirty="0" smtClean="0"/>
              <a:t> Diminution densité osseuse</a:t>
            </a:r>
            <a:endParaRPr lang="fr-F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3714752"/>
            <a:ext cx="191452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Formes cliniques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fr-FR" b="1" dirty="0" smtClean="0"/>
              <a:t>Membre inférieur :</a:t>
            </a:r>
          </a:p>
          <a:p>
            <a:r>
              <a:rPr lang="fr-FR" dirty="0" smtClean="0"/>
              <a:t>Deux fois plus fréquente que la localisation au membre supérieur</a:t>
            </a:r>
          </a:p>
          <a:p>
            <a:r>
              <a:rPr lang="fr-FR" dirty="0" smtClean="0"/>
              <a:t>L ’</a:t>
            </a:r>
            <a:r>
              <a:rPr lang="fr-FR" dirty="0" err="1" smtClean="0"/>
              <a:t>algodystrophie</a:t>
            </a:r>
            <a:r>
              <a:rPr lang="fr-FR" dirty="0" smtClean="0"/>
              <a:t> du pied est la plus fréquente</a:t>
            </a:r>
          </a:p>
          <a:p>
            <a:r>
              <a:rPr lang="fr-FR" dirty="0" smtClean="0"/>
              <a:t>troubles vasomoteurs,</a:t>
            </a:r>
          </a:p>
          <a:p>
            <a:r>
              <a:rPr lang="fr-FR" dirty="0" smtClean="0"/>
              <a:t>douleurs à l’appui, boiterie,</a:t>
            </a:r>
          </a:p>
          <a:p>
            <a:r>
              <a:rPr lang="fr-FR" dirty="0" smtClean="0"/>
              <a:t>douleur spontanée et surtout provoquée des têtes métatarsiennes et du</a:t>
            </a:r>
          </a:p>
          <a:p>
            <a:r>
              <a:rPr lang="fr-FR" dirty="0" smtClean="0"/>
              <a:t>tarse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fr-FR" b="1" dirty="0" smtClean="0"/>
              <a:t>Formes cliniques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158" y="1214422"/>
            <a:ext cx="8329642" cy="535785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fr-FR" b="1" dirty="0" smtClean="0"/>
              <a:t>Membre inférieur :</a:t>
            </a:r>
          </a:p>
          <a:p>
            <a:pPr>
              <a:buNone/>
            </a:pPr>
            <a:r>
              <a:rPr lang="fr-FR" b="1" dirty="0" smtClean="0"/>
              <a:t>Genou</a:t>
            </a:r>
          </a:p>
          <a:p>
            <a:pPr>
              <a:buNone/>
            </a:pPr>
            <a:r>
              <a:rPr lang="fr-FR" dirty="0" smtClean="0"/>
              <a:t> Polymorphisme clinique</a:t>
            </a:r>
          </a:p>
          <a:p>
            <a:pPr>
              <a:buNone/>
            </a:pPr>
            <a:r>
              <a:rPr lang="fr-FR" dirty="0" smtClean="0"/>
              <a:t>- hydarthrose,</a:t>
            </a:r>
          </a:p>
          <a:p>
            <a:pPr>
              <a:buNone/>
            </a:pPr>
            <a:r>
              <a:rPr lang="fr-FR" dirty="0" smtClean="0"/>
              <a:t>- forme </a:t>
            </a:r>
            <a:r>
              <a:rPr lang="fr-FR" dirty="0" err="1" smtClean="0"/>
              <a:t>imflammatoire</a:t>
            </a:r>
            <a:r>
              <a:rPr lang="fr-FR" dirty="0" smtClean="0"/>
              <a:t>, simulant une arthrite </a:t>
            </a:r>
            <a:r>
              <a:rPr lang="fr-FR" dirty="0" err="1" smtClean="0"/>
              <a:t>micro-cristalline</a:t>
            </a:r>
            <a:r>
              <a:rPr lang="fr-FR" dirty="0" smtClean="0"/>
              <a:t>,</a:t>
            </a:r>
          </a:p>
          <a:p>
            <a:pPr>
              <a:buNone/>
            </a:pPr>
            <a:r>
              <a:rPr lang="fr-FR" dirty="0" smtClean="0"/>
              <a:t>- forme </a:t>
            </a:r>
            <a:r>
              <a:rPr lang="fr-FR" dirty="0" err="1" smtClean="0"/>
              <a:t>enraidissante</a:t>
            </a:r>
            <a:r>
              <a:rPr lang="fr-FR" dirty="0" smtClean="0"/>
              <a:t>.</a:t>
            </a:r>
          </a:p>
          <a:p>
            <a:pPr>
              <a:buNone/>
            </a:pPr>
            <a:endParaRPr lang="fr-FR" b="1" dirty="0" smtClean="0"/>
          </a:p>
          <a:p>
            <a:pPr>
              <a:buNone/>
            </a:pPr>
            <a:r>
              <a:rPr lang="fr-FR" b="1" dirty="0" smtClean="0"/>
              <a:t>Membre inférieur :</a:t>
            </a:r>
          </a:p>
          <a:p>
            <a:pPr>
              <a:buNone/>
            </a:pPr>
            <a:r>
              <a:rPr lang="fr-FR" b="1" dirty="0" smtClean="0"/>
              <a:t>Hanche</a:t>
            </a:r>
          </a:p>
          <a:p>
            <a:pPr>
              <a:buNone/>
            </a:pPr>
            <a:r>
              <a:rPr lang="fr-FR" dirty="0" smtClean="0"/>
              <a:t>- Douleur de hanche à l'appui, sans limitation,</a:t>
            </a:r>
          </a:p>
          <a:p>
            <a:pPr>
              <a:buNone/>
            </a:pPr>
            <a:r>
              <a:rPr lang="fr-FR" dirty="0" smtClean="0"/>
              <a:t>- Radiographie peu démonstrative</a:t>
            </a:r>
          </a:p>
          <a:p>
            <a:pPr>
              <a:buNone/>
            </a:pPr>
            <a:r>
              <a:rPr lang="fr-FR" dirty="0" smtClean="0"/>
              <a:t>- Dg différentiel :</a:t>
            </a:r>
            <a:r>
              <a:rPr lang="fr-FR" dirty="0" err="1" smtClean="0"/>
              <a:t>ostéonécrose</a:t>
            </a:r>
            <a:r>
              <a:rPr lang="fr-FR" dirty="0" smtClean="0"/>
              <a:t> de hanche ; la scintigraphie montre l'hyperfixation céphalique, mais l'IRM confirme la nécrose.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Formes cliniques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b="1" dirty="0" smtClean="0"/>
              <a:t>Membre supérieur :</a:t>
            </a:r>
          </a:p>
          <a:p>
            <a:pPr>
              <a:buNone/>
            </a:pPr>
            <a:r>
              <a:rPr lang="fr-FR" dirty="0" smtClean="0"/>
              <a:t>- syndrome épaule-main,</a:t>
            </a:r>
          </a:p>
          <a:p>
            <a:pPr>
              <a:buNone/>
            </a:pPr>
            <a:r>
              <a:rPr lang="fr-FR" dirty="0" smtClean="0"/>
              <a:t>- atteinte de la main seule,</a:t>
            </a:r>
          </a:p>
          <a:p>
            <a:pPr>
              <a:buNone/>
            </a:pPr>
            <a:r>
              <a:rPr lang="fr-FR" dirty="0" smtClean="0"/>
              <a:t>- atteinte de l ’épaule = épaule bloquée,</a:t>
            </a:r>
          </a:p>
          <a:p>
            <a:pPr>
              <a:buFontTx/>
              <a:buChar char="-"/>
            </a:pPr>
            <a:r>
              <a:rPr lang="fr-FR" dirty="0" smtClean="0"/>
              <a:t>rares formes extensives.</a:t>
            </a:r>
          </a:p>
          <a:p>
            <a:pPr>
              <a:buFontTx/>
              <a:buChar char="-"/>
            </a:pPr>
            <a:r>
              <a:rPr lang="fr-FR" dirty="0" smtClean="0"/>
              <a:t> Diagnostic clinique parfois difficile +++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Formes Etiologiques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fr-FR" b="1" dirty="0" smtClean="0"/>
              <a:t>TRAUMATISMES : &gt;50%</a:t>
            </a:r>
          </a:p>
          <a:p>
            <a:pPr>
              <a:buNone/>
            </a:pPr>
            <a:r>
              <a:rPr lang="fr-FR" b="1" dirty="0" smtClean="0"/>
              <a:t>- </a:t>
            </a:r>
            <a:r>
              <a:rPr lang="fr-FR" dirty="0" smtClean="0"/>
              <a:t>Pas de lien avec la sévérité du traumatisme</a:t>
            </a:r>
          </a:p>
          <a:p>
            <a:pPr>
              <a:buNone/>
            </a:pPr>
            <a:r>
              <a:rPr lang="fr-FR" dirty="0" smtClean="0"/>
              <a:t>- Délai de </a:t>
            </a:r>
            <a:r>
              <a:rPr lang="fr-FR" dirty="0" err="1" smtClean="0"/>
              <a:t>qqs</a:t>
            </a:r>
            <a:r>
              <a:rPr lang="fr-FR" dirty="0" smtClean="0"/>
              <a:t> jours à </a:t>
            </a:r>
            <a:r>
              <a:rPr lang="fr-FR" dirty="0" err="1" smtClean="0"/>
              <a:t>qqs</a:t>
            </a:r>
            <a:r>
              <a:rPr lang="fr-FR" dirty="0" smtClean="0"/>
              <a:t> semaines</a:t>
            </a:r>
          </a:p>
          <a:p>
            <a:pPr>
              <a:buNone/>
            </a:pPr>
            <a:r>
              <a:rPr lang="fr-FR" dirty="0" smtClean="0"/>
              <a:t>- Immobilisation plâtrée.</a:t>
            </a:r>
          </a:p>
          <a:p>
            <a:pPr>
              <a:buNone/>
            </a:pPr>
            <a:r>
              <a:rPr lang="fr-FR" dirty="0" smtClean="0"/>
              <a:t>- Geste chirurgical et en particulier chirurgie du</a:t>
            </a:r>
          </a:p>
          <a:p>
            <a:pPr>
              <a:buNone/>
            </a:pPr>
            <a:r>
              <a:rPr lang="fr-FR" dirty="0" smtClean="0"/>
              <a:t>canal carpien, arthroplastie du genou, arthroscopie</a:t>
            </a:r>
          </a:p>
          <a:p>
            <a:pPr>
              <a:buNone/>
            </a:pPr>
            <a:r>
              <a:rPr lang="fr-FR" dirty="0" smtClean="0"/>
              <a:t>du genou.</a:t>
            </a:r>
          </a:p>
          <a:p>
            <a:pPr>
              <a:buNone/>
            </a:pPr>
            <a:r>
              <a:rPr lang="fr-FR" dirty="0" smtClean="0"/>
              <a:t>Rôle favorisant des douleurs </a:t>
            </a:r>
            <a:r>
              <a:rPr lang="fr-FR" dirty="0" err="1" smtClean="0"/>
              <a:t>post-opératoires</a:t>
            </a:r>
            <a:r>
              <a:rPr lang="fr-FR" dirty="0" smtClean="0"/>
              <a:t>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Formes Etiologiques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b="1" dirty="0" smtClean="0"/>
              <a:t>Affections neurologiques</a:t>
            </a:r>
          </a:p>
          <a:p>
            <a:pPr>
              <a:buNone/>
            </a:pPr>
            <a:r>
              <a:rPr lang="fr-FR" sz="2800" b="1" dirty="0" smtClean="0"/>
              <a:t>- </a:t>
            </a:r>
            <a:r>
              <a:rPr lang="fr-FR" sz="2800" b="1" dirty="0" smtClean="0"/>
              <a:t>Essentiellement centrales: maladie de</a:t>
            </a:r>
          </a:p>
          <a:p>
            <a:pPr>
              <a:buNone/>
            </a:pPr>
            <a:r>
              <a:rPr lang="fr-FR" sz="2800" dirty="0" smtClean="0"/>
              <a:t>Parkinson, hémiplégie vasculaire ou tumorale</a:t>
            </a:r>
          </a:p>
          <a:p>
            <a:pPr>
              <a:buNone/>
            </a:pPr>
            <a:r>
              <a:rPr lang="fr-FR" sz="2800" dirty="0" smtClean="0"/>
              <a:t>(syndrome épaule-main de l'hémiplégique),</a:t>
            </a:r>
          </a:p>
          <a:p>
            <a:pPr>
              <a:buNone/>
            </a:pPr>
            <a:r>
              <a:rPr lang="fr-FR" sz="2800" dirty="0" smtClean="0"/>
              <a:t>tétraplégie traumatique.</a:t>
            </a:r>
          </a:p>
          <a:p>
            <a:pPr>
              <a:buNone/>
            </a:pPr>
            <a:r>
              <a:rPr lang="fr-FR" sz="2800" dirty="0" smtClean="0"/>
              <a:t>- Plus rarement lésions nerveuses périphériques:</a:t>
            </a:r>
          </a:p>
          <a:p>
            <a:pPr>
              <a:buNone/>
            </a:pPr>
            <a:r>
              <a:rPr lang="fr-FR" sz="2800" dirty="0" smtClean="0"/>
              <a:t>syndrome de Guillain-Barré, neuropathies…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5720" y="0"/>
            <a:ext cx="8858280" cy="1417638"/>
          </a:xfrm>
        </p:spPr>
        <p:txBody>
          <a:bodyPr>
            <a:normAutofit/>
          </a:bodyPr>
          <a:lstStyle/>
          <a:p>
            <a:r>
              <a:rPr lang="fr-FR" sz="3600" b="1" dirty="0" smtClean="0"/>
              <a:t/>
            </a:r>
            <a:br>
              <a:rPr lang="fr-FR" sz="3600" b="1" dirty="0" smtClean="0"/>
            </a:br>
            <a:r>
              <a:rPr lang="fr-FR" sz="3600" b="1" dirty="0" smtClean="0"/>
              <a:t>Définition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1600200"/>
            <a:ext cx="8929718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fr-FR" sz="2600" dirty="0" smtClean="0"/>
              <a:t>Syndrome </a:t>
            </a:r>
            <a:r>
              <a:rPr lang="fr-FR" sz="2600" dirty="0"/>
              <a:t>douloureux articulaire et péri-articulaire,</a:t>
            </a:r>
          </a:p>
          <a:p>
            <a:pPr algn="just">
              <a:buNone/>
            </a:pPr>
            <a:r>
              <a:rPr lang="fr-FR" sz="2600" dirty="0" smtClean="0"/>
              <a:t>Caractérisé </a:t>
            </a:r>
            <a:r>
              <a:rPr lang="fr-FR" sz="2600" dirty="0"/>
              <a:t>par des modifications trophiques </a:t>
            </a:r>
            <a:r>
              <a:rPr lang="fr-FR" sz="2600" dirty="0" smtClean="0"/>
              <a:t>tissulaires locales</a:t>
            </a:r>
            <a:endParaRPr lang="fr-FR" sz="2600" dirty="0"/>
          </a:p>
          <a:p>
            <a:pPr algn="just">
              <a:buNone/>
            </a:pPr>
            <a:r>
              <a:rPr lang="fr-FR" sz="2600" dirty="0" smtClean="0"/>
              <a:t>Attribué </a:t>
            </a:r>
            <a:r>
              <a:rPr lang="fr-FR" sz="2600" dirty="0"/>
              <a:t>à une hyperactivité réflexe du </a:t>
            </a:r>
            <a:r>
              <a:rPr lang="fr-FR" sz="2600" dirty="0" smtClean="0"/>
              <a:t>système sympathique</a:t>
            </a:r>
            <a:endParaRPr lang="fr-FR" sz="2600" dirty="0"/>
          </a:p>
          <a:p>
            <a:pPr algn="just">
              <a:buNone/>
            </a:pPr>
            <a:endParaRPr lang="fr-FR" sz="2600" dirty="0" smtClean="0"/>
          </a:p>
          <a:p>
            <a:pPr algn="just">
              <a:buNone/>
            </a:pPr>
            <a:r>
              <a:rPr lang="fr-FR" sz="2600" dirty="0" smtClean="0"/>
              <a:t>Evoluant </a:t>
            </a:r>
            <a:r>
              <a:rPr lang="fr-FR" sz="2600" dirty="0"/>
              <a:t>en </a:t>
            </a:r>
            <a:r>
              <a:rPr lang="fr-FR" sz="2600" dirty="0" smtClean="0"/>
              <a:t>trois </a:t>
            </a:r>
            <a:r>
              <a:rPr lang="fr-FR" sz="2600" dirty="0"/>
              <a:t>phases : </a:t>
            </a:r>
            <a:endParaRPr lang="fr-FR" sz="2600" dirty="0" smtClean="0"/>
          </a:p>
          <a:p>
            <a:pPr algn="just">
              <a:buFont typeface="Wingdings" pitchFamily="2" charset="2"/>
              <a:buChar char="Ø"/>
            </a:pPr>
            <a:r>
              <a:rPr lang="fr-FR" sz="2600" dirty="0" smtClean="0"/>
              <a:t>Phase chaude pseudo- inflammatoire fluxionnaire </a:t>
            </a:r>
          </a:p>
          <a:p>
            <a:pPr algn="just">
              <a:buFont typeface="Wingdings" pitchFamily="2" charset="2"/>
              <a:buChar char="Ø"/>
            </a:pPr>
            <a:r>
              <a:rPr lang="fr-FR" sz="2600" dirty="0" smtClean="0"/>
              <a:t>Phase froide sequellaire</a:t>
            </a:r>
            <a:r>
              <a:rPr lang="fr-FR" sz="2600" dirty="0"/>
              <a:t>, avec raideurs </a:t>
            </a:r>
            <a:r>
              <a:rPr lang="fr-FR" sz="2600" dirty="0" smtClean="0"/>
              <a:t>et rétractions.</a:t>
            </a:r>
          </a:p>
          <a:p>
            <a:pPr algn="just">
              <a:buFont typeface="Wingdings" pitchFamily="2" charset="2"/>
              <a:buChar char="Ø"/>
            </a:pPr>
            <a:r>
              <a:rPr lang="fr-FR" sz="2600" dirty="0" smtClean="0"/>
              <a:t>Phase d’inversion ou retour à la normale</a:t>
            </a:r>
          </a:p>
          <a:p>
            <a:pPr algn="just">
              <a:buFont typeface="Wingdings" pitchFamily="2" charset="2"/>
              <a:buChar char="Ø"/>
            </a:pPr>
            <a:endParaRPr lang="fr-FR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dirty="0" smtClean="0"/>
              <a:t>Formes Etiologiques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1600200"/>
            <a:ext cx="8858312" cy="4525963"/>
          </a:xfrm>
        </p:spPr>
        <p:txBody>
          <a:bodyPr/>
          <a:lstStyle/>
          <a:p>
            <a:pPr>
              <a:buNone/>
            </a:pPr>
            <a:r>
              <a:rPr lang="fr-FR" sz="2800" b="1" dirty="0" smtClean="0"/>
              <a:t>Affections médicales</a:t>
            </a:r>
          </a:p>
          <a:p>
            <a:pPr>
              <a:buNone/>
            </a:pPr>
            <a:r>
              <a:rPr lang="fr-FR" sz="2800" b="1" dirty="0" smtClean="0"/>
              <a:t>- </a:t>
            </a:r>
            <a:r>
              <a:rPr lang="fr-FR" sz="2800" dirty="0" smtClean="0"/>
              <a:t>Ostéo-articulaires: rhumatisme inflammatoire</a:t>
            </a:r>
          </a:p>
          <a:p>
            <a:pPr>
              <a:buNone/>
            </a:pPr>
            <a:r>
              <a:rPr lang="fr-FR" sz="2800" dirty="0" smtClean="0"/>
              <a:t>- Néoplasies</a:t>
            </a:r>
          </a:p>
          <a:p>
            <a:pPr>
              <a:buNone/>
            </a:pPr>
            <a:r>
              <a:rPr lang="fr-FR" sz="2800" dirty="0" smtClean="0"/>
              <a:t>- Infections: zonas, panaris…</a:t>
            </a:r>
          </a:p>
          <a:p>
            <a:pPr>
              <a:buNone/>
            </a:pPr>
            <a:r>
              <a:rPr lang="fr-FR" sz="2800" dirty="0" smtClean="0"/>
              <a:t>-Coronaropathie : </a:t>
            </a:r>
            <a:r>
              <a:rPr lang="fr-FR" sz="2800" dirty="0" err="1" smtClean="0"/>
              <a:t>algodystrophie</a:t>
            </a:r>
            <a:r>
              <a:rPr lang="fr-FR" sz="2800" dirty="0" smtClean="0"/>
              <a:t> de l'épaule gauche.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dirty="0" smtClean="0"/>
              <a:t>Formes Etiologiques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b="1" dirty="0" err="1" smtClean="0"/>
              <a:t>Algodystophies</a:t>
            </a:r>
            <a:r>
              <a:rPr lang="fr-FR" b="1" dirty="0" smtClean="0"/>
              <a:t> </a:t>
            </a:r>
            <a:r>
              <a:rPr lang="fr-FR" b="1" dirty="0" err="1" smtClean="0"/>
              <a:t>iatrogenes</a:t>
            </a:r>
            <a:r>
              <a:rPr lang="fr-FR" b="1" dirty="0" smtClean="0"/>
              <a:t> :</a:t>
            </a:r>
          </a:p>
          <a:p>
            <a:pPr>
              <a:buNone/>
            </a:pPr>
            <a:r>
              <a:rPr lang="fr-FR" sz="2800" dirty="0" smtClean="0"/>
              <a:t>barbituriques </a:t>
            </a:r>
            <a:r>
              <a:rPr lang="fr-FR" sz="2800" dirty="0" smtClean="0"/>
              <a:t>antiépileptiques (Phénobarbital),</a:t>
            </a:r>
          </a:p>
          <a:p>
            <a:pPr>
              <a:buNone/>
            </a:pPr>
            <a:r>
              <a:rPr lang="fr-FR" sz="2800" dirty="0" smtClean="0"/>
              <a:t>chimiothérapie anti –tuberculeuse (Isoniazide),</a:t>
            </a:r>
          </a:p>
          <a:p>
            <a:pPr>
              <a:buNone/>
            </a:pPr>
            <a:r>
              <a:rPr lang="fr-FR" sz="2800" dirty="0" err="1" smtClean="0"/>
              <a:t>antiprotéases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dirty="0" smtClean="0"/>
              <a:t>Formes Etiologiques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1600200"/>
            <a:ext cx="8929718" cy="48291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b="1" dirty="0" smtClean="0"/>
              <a:t>Grossesse</a:t>
            </a:r>
          </a:p>
          <a:p>
            <a:r>
              <a:rPr lang="fr-FR" sz="2800" dirty="0" smtClean="0"/>
              <a:t>Algodystrophie </a:t>
            </a:r>
            <a:r>
              <a:rPr lang="fr-FR" sz="2800" dirty="0" smtClean="0"/>
              <a:t>de hanche le plus souvent, au troisième trimestre,</a:t>
            </a:r>
          </a:p>
          <a:p>
            <a:r>
              <a:rPr lang="fr-FR" sz="2800" dirty="0" smtClean="0"/>
              <a:t>le plus souvent résolutives dans les semaines qui suivent l'accouchement.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dirty="0" smtClean="0"/>
              <a:t>Formes Etiologiques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600200"/>
            <a:ext cx="8496944" cy="49006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800" b="1" dirty="0" smtClean="0"/>
              <a:t>Formes idiopathiques : 25 %</a:t>
            </a:r>
          </a:p>
          <a:p>
            <a:pPr>
              <a:buNone/>
            </a:pPr>
            <a:r>
              <a:rPr lang="fr-FR" sz="2800" dirty="0" smtClean="0"/>
              <a:t>Sur un terrain particulier</a:t>
            </a:r>
          </a:p>
          <a:p>
            <a:r>
              <a:rPr lang="fr-FR" sz="2800" dirty="0" smtClean="0"/>
              <a:t>Désordres métaboliques : Diabète, hypertriglycéridémie, </a:t>
            </a:r>
            <a:r>
              <a:rPr lang="fr-FR" sz="2800" dirty="0" err="1" smtClean="0"/>
              <a:t>hyperuricémie</a:t>
            </a:r>
            <a:r>
              <a:rPr lang="fr-FR" sz="2800" dirty="0" smtClean="0"/>
              <a:t>, éthylisme.</a:t>
            </a:r>
          </a:p>
          <a:p>
            <a:r>
              <a:rPr lang="fr-FR" sz="2800" dirty="0" smtClean="0"/>
              <a:t>Ou un terrain psychologique : Le profil psychologique joue un rôle discuté.</a:t>
            </a:r>
          </a:p>
          <a:p>
            <a:pPr>
              <a:buNone/>
            </a:pPr>
            <a:r>
              <a:rPr lang="fr-FR" sz="2800" dirty="0" smtClean="0"/>
              <a:t>    personnalité perturbée : dépression, hystérie. Hyperactivité alpha adrénergique?</a:t>
            </a:r>
          </a:p>
          <a:p>
            <a:pPr>
              <a:buNone/>
            </a:pPr>
            <a:r>
              <a:rPr lang="fr-FR" sz="2800" dirty="0" smtClean="0"/>
              <a:t>    rôle d'un événement de vie perturbateur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dirty="0" smtClean="0"/>
              <a:t>Diagnostic différentiel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fr-FR" dirty="0" smtClean="0"/>
              <a:t>• Thrombophlébite du membre inférieur</a:t>
            </a:r>
          </a:p>
          <a:p>
            <a:pPr>
              <a:buNone/>
            </a:pPr>
            <a:r>
              <a:rPr lang="fr-FR" dirty="0" smtClean="0"/>
              <a:t>• Arthrite septique</a:t>
            </a:r>
          </a:p>
          <a:p>
            <a:pPr>
              <a:buNone/>
            </a:pPr>
            <a:r>
              <a:rPr lang="fr-FR" dirty="0" smtClean="0"/>
              <a:t>• Arthrite </a:t>
            </a:r>
            <a:r>
              <a:rPr lang="fr-FR" dirty="0" err="1" smtClean="0"/>
              <a:t>micro-cristalline</a:t>
            </a:r>
            <a:endParaRPr lang="fr-FR" dirty="0" smtClean="0"/>
          </a:p>
          <a:p>
            <a:pPr>
              <a:buNone/>
            </a:pPr>
            <a:r>
              <a:rPr lang="fr-FR" dirty="0" smtClean="0"/>
              <a:t>• </a:t>
            </a:r>
            <a:r>
              <a:rPr lang="fr-FR" dirty="0" err="1" smtClean="0"/>
              <a:t>Ostéonécrose</a:t>
            </a:r>
            <a:r>
              <a:rPr lang="fr-FR" dirty="0" smtClean="0"/>
              <a:t> aseptique de la tête fémorale</a:t>
            </a:r>
          </a:p>
          <a:p>
            <a:pPr>
              <a:buNone/>
            </a:pPr>
            <a:r>
              <a:rPr lang="fr-FR" dirty="0" smtClean="0"/>
              <a:t>• Autre complication </a:t>
            </a:r>
            <a:r>
              <a:rPr lang="fr-FR" dirty="0" err="1" smtClean="0"/>
              <a:t>post-opératoire</a:t>
            </a:r>
            <a:r>
              <a:rPr lang="fr-FR" dirty="0" smtClean="0"/>
              <a:t>: démontage</a:t>
            </a:r>
          </a:p>
          <a:p>
            <a:pPr>
              <a:buNone/>
            </a:pPr>
            <a:r>
              <a:rPr lang="fr-FR" dirty="0" smtClean="0"/>
              <a:t>d’ostéosynthèse, fracture de fatigue….</a:t>
            </a:r>
          </a:p>
          <a:p>
            <a:pPr>
              <a:buNone/>
            </a:pPr>
            <a:r>
              <a:rPr lang="fr-FR" dirty="0" smtClean="0"/>
              <a:t>• Autres affections de l’épaule</a:t>
            </a:r>
          </a:p>
          <a:p>
            <a:pPr>
              <a:buNone/>
            </a:pPr>
            <a:r>
              <a:rPr lang="fr-FR" dirty="0" smtClean="0"/>
              <a:t>• Rares: érysipèle….</a:t>
            </a:r>
          </a:p>
          <a:p>
            <a:pPr>
              <a:buNone/>
            </a:pPr>
            <a:r>
              <a:rPr lang="fr-FR" b="1" dirty="0" smtClean="0"/>
              <a:t>Place essentielle de l’examen clinique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fr-FR" b="1" dirty="0" smtClean="0"/>
              <a:t>Traitement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fr-FR" dirty="0" smtClean="0"/>
              <a:t>Algodystrophie débutante :</a:t>
            </a:r>
          </a:p>
          <a:p>
            <a:pPr>
              <a:buNone/>
            </a:pPr>
            <a:r>
              <a:rPr lang="fr-FR" dirty="0" smtClean="0"/>
              <a:t>Dès l'apparition des premiers signes,</a:t>
            </a:r>
          </a:p>
          <a:p>
            <a:r>
              <a:rPr lang="fr-FR" dirty="0" smtClean="0"/>
              <a:t>Antalgiques: </a:t>
            </a:r>
          </a:p>
          <a:p>
            <a:r>
              <a:rPr lang="fr-FR" dirty="0" smtClean="0"/>
              <a:t>Traitement  antidépresseur tricycliques+/- anxiolytique</a:t>
            </a:r>
          </a:p>
          <a:p>
            <a:pPr>
              <a:buNone/>
            </a:pPr>
            <a:r>
              <a:rPr lang="fr-FR" dirty="0" smtClean="0"/>
              <a:t>• Traitement médicamenteux : Calcitonine, </a:t>
            </a:r>
            <a:r>
              <a:rPr lang="fr-FR" dirty="0" err="1" smtClean="0"/>
              <a:t>biphosphonates</a:t>
            </a:r>
            <a:r>
              <a:rPr lang="fr-FR" dirty="0" smtClean="0"/>
              <a:t> </a:t>
            </a:r>
          </a:p>
          <a:p>
            <a:pPr>
              <a:buNone/>
            </a:pPr>
            <a:r>
              <a:rPr lang="fr-FR" dirty="0" smtClean="0"/>
              <a:t>• infiltrations de corticoïdes, intra-articulaires ou</a:t>
            </a:r>
          </a:p>
          <a:p>
            <a:pPr>
              <a:buNone/>
            </a:pPr>
            <a:r>
              <a:rPr lang="fr-FR" dirty="0" smtClean="0"/>
              <a:t>intra-</a:t>
            </a:r>
            <a:r>
              <a:rPr lang="fr-FR" dirty="0" err="1" smtClean="0"/>
              <a:t>canalaires</a:t>
            </a:r>
            <a:r>
              <a:rPr lang="fr-FR" dirty="0" smtClean="0"/>
              <a:t>,</a:t>
            </a:r>
          </a:p>
          <a:p>
            <a:pPr>
              <a:buNone/>
            </a:pPr>
            <a:r>
              <a:rPr lang="fr-FR" dirty="0" smtClean="0"/>
              <a:t>• Traitement physique.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Traitement Physique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fr-FR" b="1" dirty="0" smtClean="0"/>
              <a:t>Principes</a:t>
            </a:r>
          </a:p>
          <a:p>
            <a:pPr>
              <a:buNone/>
            </a:pPr>
            <a:r>
              <a:rPr lang="fr-FR" i="1" dirty="0" smtClean="0"/>
              <a:t>- </a:t>
            </a:r>
            <a:r>
              <a:rPr lang="fr-FR" dirty="0" smtClean="0"/>
              <a:t>règle de la non douleur</a:t>
            </a:r>
          </a:p>
          <a:p>
            <a:pPr>
              <a:buNone/>
            </a:pPr>
            <a:r>
              <a:rPr lang="fr-FR" dirty="0" smtClean="0"/>
              <a:t>- précocité de la prise en charge, dès les premiers</a:t>
            </a:r>
          </a:p>
          <a:p>
            <a:pPr>
              <a:buNone/>
            </a:pPr>
            <a:r>
              <a:rPr lang="fr-FR" dirty="0" smtClean="0"/>
              <a:t>signes de la phase fluxionnaire.</a:t>
            </a:r>
          </a:p>
          <a:p>
            <a:pPr>
              <a:buNone/>
            </a:pPr>
            <a:r>
              <a:rPr lang="fr-FR" b="1" dirty="0" smtClean="0"/>
              <a:t>Traitement Physique</a:t>
            </a:r>
          </a:p>
          <a:p>
            <a:pPr>
              <a:buNone/>
            </a:pPr>
            <a:r>
              <a:rPr lang="fr-FR" b="1" dirty="0" smtClean="0"/>
              <a:t>Objectifs de la rééducation</a:t>
            </a:r>
          </a:p>
          <a:p>
            <a:pPr>
              <a:buNone/>
            </a:pPr>
            <a:r>
              <a:rPr lang="fr-FR" dirty="0" smtClean="0"/>
              <a:t>- Mobiliser et prévenir rétractions et adhérences,</a:t>
            </a:r>
          </a:p>
          <a:p>
            <a:pPr>
              <a:buNone/>
            </a:pPr>
            <a:r>
              <a:rPr lang="fr-FR" dirty="0" smtClean="0"/>
              <a:t>- Drainage de l’</a:t>
            </a:r>
            <a:r>
              <a:rPr lang="fr-FR" dirty="0" err="1" smtClean="0"/>
              <a:t>oedème</a:t>
            </a:r>
            <a:r>
              <a:rPr lang="fr-FR" dirty="0" smtClean="0"/>
              <a:t> des parties molles,</a:t>
            </a:r>
          </a:p>
          <a:p>
            <a:pPr>
              <a:buNone/>
            </a:pPr>
            <a:r>
              <a:rPr lang="fr-FR" dirty="0" smtClean="0"/>
              <a:t>- Préserver la fonction et éviter l’exclusion</a:t>
            </a:r>
          </a:p>
          <a:p>
            <a:pPr>
              <a:buNone/>
            </a:pPr>
            <a:r>
              <a:rPr lang="fr-FR" dirty="0" smtClean="0"/>
              <a:t>fonctionnelle du membre.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Techniques de rééducation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b="1" dirty="0" smtClean="0"/>
              <a:t>En phase chaude</a:t>
            </a:r>
          </a:p>
          <a:p>
            <a:r>
              <a:rPr lang="fr-FR" dirty="0" smtClean="0"/>
              <a:t>Bains alternés</a:t>
            </a:r>
          </a:p>
          <a:p>
            <a:r>
              <a:rPr lang="fr-FR" dirty="0" smtClean="0"/>
              <a:t>dans eau chaude</a:t>
            </a:r>
          </a:p>
          <a:p>
            <a:r>
              <a:rPr lang="fr-FR" dirty="0" smtClean="0"/>
              <a:t>et eau froide.</a:t>
            </a:r>
            <a:endParaRPr lang="fr-F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2928934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dirty="0" smtClean="0"/>
              <a:t>Techniques de rééducation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600200"/>
            <a:ext cx="813690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800" b="1" dirty="0" smtClean="0"/>
              <a:t>En phase chaude</a:t>
            </a:r>
          </a:p>
          <a:p>
            <a:pPr>
              <a:buNone/>
            </a:pPr>
            <a:r>
              <a:rPr lang="fr-FR" sz="2800" b="1" dirty="0" smtClean="0"/>
              <a:t>- massages de drainage de </a:t>
            </a:r>
            <a:r>
              <a:rPr lang="fr-FR" sz="2800" dirty="0" smtClean="0"/>
              <a:t>l’ensemble du membre</a:t>
            </a:r>
          </a:p>
          <a:p>
            <a:pPr>
              <a:buNone/>
            </a:pPr>
            <a:r>
              <a:rPr lang="fr-FR" sz="2800" dirty="0" smtClean="0"/>
              <a:t>supérieur ou inférieur</a:t>
            </a:r>
          </a:p>
          <a:p>
            <a:pPr>
              <a:buFontTx/>
              <a:buChar char="-"/>
            </a:pPr>
            <a:r>
              <a:rPr lang="fr-FR" sz="2800" dirty="0" err="1" smtClean="0"/>
              <a:t>P</a:t>
            </a:r>
            <a:r>
              <a:rPr lang="fr-FR" sz="2800" dirty="0" err="1" smtClean="0"/>
              <a:t>ressothérapie</a:t>
            </a:r>
            <a:r>
              <a:rPr lang="fr-FR" sz="2800" dirty="0" smtClean="0"/>
              <a:t> </a:t>
            </a:r>
            <a:r>
              <a:rPr lang="fr-FR" sz="2800" dirty="0" smtClean="0"/>
              <a:t>alternée par manchons brachiaux </a:t>
            </a:r>
            <a:r>
              <a:rPr lang="fr-FR" sz="2800" dirty="0" smtClean="0"/>
              <a:t>et </a:t>
            </a:r>
          </a:p>
          <a:p>
            <a:pPr marL="0" indent="0">
              <a:buNone/>
            </a:pPr>
            <a:r>
              <a:rPr lang="fr-FR" sz="2800" dirty="0"/>
              <a:t> </a:t>
            </a:r>
            <a:r>
              <a:rPr lang="fr-FR" sz="2800" dirty="0" smtClean="0"/>
              <a:t>   </a:t>
            </a:r>
            <a:r>
              <a:rPr lang="fr-FR" sz="2800" dirty="0" err="1" smtClean="0"/>
              <a:t>antébrachiaux</a:t>
            </a:r>
            <a:r>
              <a:rPr lang="fr-FR" sz="2800" dirty="0" smtClean="0"/>
              <a:t>.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Epidémiologie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/>
          <a:lstStyle/>
          <a:p>
            <a:pPr>
              <a:buNone/>
            </a:pPr>
            <a:r>
              <a:rPr lang="fr-FR" dirty="0"/>
              <a:t>- Pathologie de l’adulte +++</a:t>
            </a:r>
          </a:p>
          <a:p>
            <a:pPr>
              <a:buNone/>
            </a:pPr>
            <a:r>
              <a:rPr lang="fr-FR" dirty="0"/>
              <a:t>- Exceptionnelle chez l’enfant </a:t>
            </a:r>
            <a:r>
              <a:rPr lang="fr-FR" dirty="0" smtClean="0"/>
              <a:t>et l’adolescent</a:t>
            </a:r>
            <a:endParaRPr lang="fr-FR" dirty="0"/>
          </a:p>
          <a:p>
            <a:pPr>
              <a:buNone/>
            </a:pPr>
            <a:r>
              <a:rPr lang="fr-FR" dirty="0"/>
              <a:t>- 3 femmes pour 1 homme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dirty="0" smtClean="0"/>
              <a:t>Techniques de rééducation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sz="2800" b="1" dirty="0" smtClean="0"/>
              <a:t>En phase chaude</a:t>
            </a:r>
          </a:p>
          <a:p>
            <a:pPr marL="0" indent="0">
              <a:buNone/>
            </a:pPr>
            <a:r>
              <a:rPr lang="fr-FR" sz="2800" dirty="0" smtClean="0"/>
              <a:t>Mobilisation douce</a:t>
            </a:r>
            <a:r>
              <a:rPr lang="fr-FR" sz="2800" dirty="0" smtClean="0"/>
              <a:t>, passive</a:t>
            </a:r>
            <a:r>
              <a:rPr lang="fr-FR" sz="2800" dirty="0" smtClean="0"/>
              <a:t>, </a:t>
            </a:r>
            <a:r>
              <a:rPr lang="fr-FR" sz="2800" dirty="0" smtClean="0"/>
              <a:t>infra douloureuse</a:t>
            </a:r>
            <a:r>
              <a:rPr lang="fr-FR" sz="2800" dirty="0" smtClean="0"/>
              <a:t> des régions articulaires atteintes. </a:t>
            </a:r>
            <a:endParaRPr lang="fr-FR" sz="2800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080" y="4293096"/>
            <a:ext cx="3206900" cy="24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dirty="0" smtClean="0"/>
              <a:t>Techniques de rééducation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800" b="1" dirty="0" smtClean="0"/>
              <a:t>En </a:t>
            </a:r>
            <a:r>
              <a:rPr lang="fr-FR" sz="2800" b="1" dirty="0" smtClean="0"/>
              <a:t>phase chaude</a:t>
            </a:r>
          </a:p>
          <a:p>
            <a:pPr>
              <a:buNone/>
            </a:pPr>
            <a:r>
              <a:rPr lang="fr-FR" sz="2800" dirty="0" smtClean="0"/>
              <a:t>- </a:t>
            </a:r>
            <a:r>
              <a:rPr lang="fr-FR" sz="2800" b="1" dirty="0" smtClean="0"/>
              <a:t>Manipulation active</a:t>
            </a:r>
          </a:p>
          <a:p>
            <a:pPr>
              <a:buNone/>
            </a:pPr>
            <a:r>
              <a:rPr lang="fr-FR" sz="2800" dirty="0" smtClean="0"/>
              <a:t>d’objets de </a:t>
            </a:r>
            <a:r>
              <a:rPr lang="fr-FR" sz="2800" dirty="0" smtClean="0"/>
              <a:t>formes élémentaire </a:t>
            </a:r>
            <a:r>
              <a:rPr lang="fr-FR" sz="2800" dirty="0" smtClean="0"/>
              <a:t>(balles, cubes)</a:t>
            </a:r>
          </a:p>
          <a:p>
            <a:pPr>
              <a:buNone/>
            </a:pPr>
            <a:r>
              <a:rPr lang="fr-FR" sz="2800" dirty="0" smtClean="0"/>
              <a:t>puis d’objets plus </a:t>
            </a:r>
            <a:r>
              <a:rPr lang="fr-FR" sz="2800" dirty="0" smtClean="0"/>
              <a:t>complexes dans </a:t>
            </a:r>
            <a:r>
              <a:rPr lang="fr-FR" sz="2800" dirty="0" smtClean="0"/>
              <a:t>le sable chaud ou </a:t>
            </a:r>
            <a:endParaRPr lang="fr-FR" sz="2800" dirty="0" smtClean="0"/>
          </a:p>
          <a:p>
            <a:pPr>
              <a:buNone/>
            </a:pPr>
            <a:r>
              <a:rPr lang="fr-FR" sz="2800" dirty="0" smtClean="0"/>
              <a:t>l’eau </a:t>
            </a:r>
            <a:r>
              <a:rPr lang="fr-FR" sz="2800" dirty="0" smtClean="0"/>
              <a:t>;</a:t>
            </a:r>
          </a:p>
          <a:p>
            <a:pPr>
              <a:buNone/>
            </a:pPr>
            <a:r>
              <a:rPr lang="fr-FR" sz="2800" dirty="0" smtClean="0"/>
              <a:t>- </a:t>
            </a:r>
            <a:r>
              <a:rPr lang="fr-FR" sz="2800" b="1" dirty="0" smtClean="0"/>
              <a:t>Activités « finalisées » </a:t>
            </a:r>
            <a:r>
              <a:rPr lang="fr-FR" sz="2800" b="1" dirty="0" smtClean="0"/>
              <a:t>en ergothérapie</a:t>
            </a:r>
            <a:r>
              <a:rPr lang="fr-FR" sz="2800" b="1" dirty="0" smtClean="0"/>
              <a:t>.</a:t>
            </a:r>
            <a:endParaRPr lang="fr-FR" sz="2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2241" y="4088660"/>
            <a:ext cx="1656184" cy="2436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Techniques de rééducation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En </a:t>
            </a:r>
            <a:r>
              <a:rPr lang="fr-FR" b="1" dirty="0" smtClean="0"/>
              <a:t>phase chaude</a:t>
            </a:r>
          </a:p>
          <a:p>
            <a:pPr marL="0" indent="0">
              <a:buNone/>
            </a:pPr>
            <a:r>
              <a:rPr lang="fr-FR" sz="2800" dirty="0" smtClean="0"/>
              <a:t>Décharge complète </a:t>
            </a:r>
            <a:r>
              <a:rPr lang="fr-FR" sz="2800" dirty="0" smtClean="0"/>
              <a:t>à l’aide </a:t>
            </a:r>
            <a:r>
              <a:rPr lang="fr-FR" sz="2800" dirty="0" smtClean="0"/>
              <a:t>de deux cannes </a:t>
            </a:r>
            <a:r>
              <a:rPr lang="fr-FR" sz="2800" dirty="0" smtClean="0"/>
              <a:t>à appui </a:t>
            </a:r>
            <a:r>
              <a:rPr lang="fr-FR" sz="2800" dirty="0" err="1" smtClean="0"/>
              <a:t>antébrachial</a:t>
            </a:r>
            <a:r>
              <a:rPr lang="fr-FR" sz="2800" dirty="0" smtClean="0"/>
              <a:t> pendant </a:t>
            </a:r>
            <a:r>
              <a:rPr lang="fr-FR" sz="2800" dirty="0" smtClean="0"/>
              <a:t>3 à 4 semaines.</a:t>
            </a:r>
          </a:p>
          <a:p>
            <a:pPr marL="0" indent="0">
              <a:buNone/>
            </a:pPr>
            <a:r>
              <a:rPr lang="fr-FR" sz="2800" dirty="0" smtClean="0"/>
              <a:t>Simultanément, </a:t>
            </a:r>
            <a:r>
              <a:rPr lang="fr-FR" sz="2800" dirty="0" smtClean="0"/>
              <a:t>le schéma </a:t>
            </a:r>
            <a:r>
              <a:rPr lang="fr-FR" sz="2800" dirty="0" smtClean="0"/>
              <a:t>de marche </a:t>
            </a:r>
            <a:r>
              <a:rPr lang="fr-FR" sz="2800" dirty="0" smtClean="0"/>
              <a:t>est entretenu </a:t>
            </a:r>
            <a:r>
              <a:rPr lang="fr-FR" sz="2800" dirty="0" smtClean="0"/>
              <a:t>par la </a:t>
            </a:r>
            <a:r>
              <a:rPr lang="fr-FR" sz="2800" dirty="0" smtClean="0"/>
              <a:t>marche en </a:t>
            </a:r>
            <a:r>
              <a:rPr lang="fr-FR" sz="2800" dirty="0" smtClean="0"/>
              <a:t>immersion en piscine.</a:t>
            </a:r>
            <a:endParaRPr lang="fr-FR" sz="2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2120" y="4084454"/>
            <a:ext cx="3158508" cy="2368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Techniques de rééducation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En </a:t>
            </a:r>
            <a:r>
              <a:rPr lang="fr-FR" b="1" dirty="0" smtClean="0"/>
              <a:t>phase chaude</a:t>
            </a:r>
          </a:p>
          <a:p>
            <a:pPr marL="0" indent="0">
              <a:buNone/>
            </a:pPr>
            <a:r>
              <a:rPr lang="fr-FR" sz="2800" dirty="0" smtClean="0"/>
              <a:t>Reprise de l’appui en immersion </a:t>
            </a:r>
            <a:r>
              <a:rPr lang="fr-FR" sz="2800" dirty="0" smtClean="0"/>
              <a:t>dégressive, appui complet lorsque </a:t>
            </a:r>
            <a:r>
              <a:rPr lang="fr-FR" sz="2800" dirty="0" smtClean="0"/>
              <a:t>la douleur </a:t>
            </a:r>
            <a:r>
              <a:rPr lang="fr-FR" sz="2800" dirty="0" smtClean="0"/>
              <a:t>à l’appui </a:t>
            </a:r>
            <a:r>
              <a:rPr lang="fr-FR" sz="2800" dirty="0" smtClean="0"/>
              <a:t>aura totalement</a:t>
            </a:r>
          </a:p>
          <a:p>
            <a:pPr marL="0" indent="0">
              <a:buNone/>
            </a:pPr>
            <a:r>
              <a:rPr lang="fr-FR" sz="2800" dirty="0" smtClean="0"/>
              <a:t>régressé.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784" y="3573016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1203348"/>
          </a:xfrm>
        </p:spPr>
        <p:txBody>
          <a:bodyPr/>
          <a:lstStyle/>
          <a:p>
            <a:r>
              <a:rPr lang="fr-FR" b="1" dirty="0" smtClean="0"/>
              <a:t>Conclusion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1357298"/>
            <a:ext cx="8534752" cy="5143536"/>
          </a:xfrm>
        </p:spPr>
        <p:txBody>
          <a:bodyPr>
            <a:normAutofit/>
          </a:bodyPr>
          <a:lstStyle/>
          <a:p>
            <a:r>
              <a:rPr lang="fr-FR" sz="2800" dirty="0" smtClean="0"/>
              <a:t>Savoir </a:t>
            </a:r>
            <a:r>
              <a:rPr lang="fr-FR" sz="2800" dirty="0" smtClean="0"/>
              <a:t>faire le </a:t>
            </a:r>
            <a:r>
              <a:rPr lang="fr-FR" sz="2800" dirty="0" smtClean="0"/>
              <a:t>diagnostic</a:t>
            </a:r>
          </a:p>
          <a:p>
            <a:r>
              <a:rPr lang="fr-FR" sz="2800" dirty="0" smtClean="0"/>
              <a:t>Attention </a:t>
            </a:r>
            <a:r>
              <a:rPr lang="fr-FR" sz="2800" dirty="0" smtClean="0"/>
              <a:t>aux diagnostics « par excès </a:t>
            </a:r>
            <a:r>
              <a:rPr lang="fr-FR" sz="2800" dirty="0" smtClean="0"/>
              <a:t>»</a:t>
            </a:r>
          </a:p>
          <a:p>
            <a:r>
              <a:rPr lang="fr-FR" sz="2800" dirty="0" smtClean="0"/>
              <a:t>La </a:t>
            </a:r>
            <a:r>
              <a:rPr lang="fr-FR" sz="2800" dirty="0" smtClean="0"/>
              <a:t>rééducation a toujours sa place dans le traitement </a:t>
            </a:r>
            <a:endParaRPr lang="fr-FR" sz="2800" dirty="0" smtClean="0"/>
          </a:p>
          <a:p>
            <a:pPr marL="0" indent="0">
              <a:buNone/>
            </a:pPr>
            <a:r>
              <a:rPr lang="fr-FR" sz="2800" dirty="0"/>
              <a:t> </a:t>
            </a:r>
            <a:r>
              <a:rPr lang="fr-FR" sz="2800" dirty="0" smtClean="0"/>
              <a:t>   </a:t>
            </a:r>
            <a:r>
              <a:rPr lang="fr-FR" sz="2800" dirty="0" smtClean="0"/>
              <a:t>des </a:t>
            </a:r>
            <a:r>
              <a:rPr lang="fr-FR" sz="2800" dirty="0" smtClean="0"/>
              <a:t>algodystrophies, en phase froide comme en </a:t>
            </a:r>
            <a:r>
              <a:rPr lang="fr-FR" sz="2800" dirty="0" smtClean="0"/>
              <a:t>phase    </a:t>
            </a:r>
          </a:p>
          <a:p>
            <a:pPr marL="0" indent="0">
              <a:buNone/>
            </a:pPr>
            <a:r>
              <a:rPr lang="fr-FR" sz="2800" dirty="0"/>
              <a:t> </a:t>
            </a:r>
            <a:r>
              <a:rPr lang="fr-FR" sz="2800" dirty="0" smtClean="0"/>
              <a:t>   </a:t>
            </a:r>
            <a:r>
              <a:rPr lang="fr-FR" sz="2800" dirty="0" smtClean="0"/>
              <a:t>chaude associée </a:t>
            </a:r>
            <a:r>
              <a:rPr lang="fr-FR" sz="2800" dirty="0" smtClean="0"/>
              <a:t>aux traitements médicamenteux </a:t>
            </a:r>
            <a:endParaRPr lang="fr-FR" sz="2800" dirty="0" smtClean="0"/>
          </a:p>
          <a:p>
            <a:pPr marL="0" indent="0">
              <a:buNone/>
            </a:pPr>
            <a:r>
              <a:rPr lang="fr-FR" sz="2800" dirty="0"/>
              <a:t> </a:t>
            </a:r>
            <a:r>
              <a:rPr lang="fr-FR" sz="2800" dirty="0" smtClean="0"/>
              <a:t>   </a:t>
            </a:r>
            <a:r>
              <a:rPr lang="fr-FR" sz="2800" dirty="0" smtClean="0"/>
              <a:t>généraux </a:t>
            </a:r>
            <a:r>
              <a:rPr lang="fr-FR" sz="2800" dirty="0" smtClean="0"/>
              <a:t>ou </a:t>
            </a:r>
            <a:r>
              <a:rPr lang="fr-FR" sz="2800" dirty="0" smtClean="0"/>
              <a:t>locaux</a:t>
            </a:r>
          </a:p>
          <a:p>
            <a:r>
              <a:rPr lang="fr-FR" sz="2800" dirty="0" smtClean="0"/>
              <a:t>Respecter </a:t>
            </a:r>
            <a:r>
              <a:rPr lang="fr-FR" sz="2800" dirty="0" smtClean="0"/>
              <a:t>certaines règles :</a:t>
            </a:r>
          </a:p>
          <a:p>
            <a:pPr lvl="1">
              <a:buNone/>
            </a:pPr>
            <a:r>
              <a:rPr lang="fr-FR" dirty="0" smtClean="0"/>
              <a:t>- Précocité</a:t>
            </a:r>
          </a:p>
          <a:p>
            <a:pPr lvl="1">
              <a:buNone/>
            </a:pPr>
            <a:r>
              <a:rPr lang="fr-FR" dirty="0" smtClean="0"/>
              <a:t>- Non douleur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8786842" cy="1143000"/>
          </a:xfrm>
        </p:spPr>
        <p:txBody>
          <a:bodyPr>
            <a:normAutofit/>
          </a:bodyPr>
          <a:lstStyle/>
          <a:p>
            <a:r>
              <a:rPr lang="fr-FR" sz="3600" b="1" dirty="0" smtClean="0"/>
              <a:t>phase </a:t>
            </a:r>
            <a:r>
              <a:rPr lang="fr-FR" sz="3600" b="1" dirty="0"/>
              <a:t>“chaude”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1357298"/>
            <a:ext cx="8643998" cy="5143536"/>
          </a:xfrm>
        </p:spPr>
        <p:txBody>
          <a:bodyPr/>
          <a:lstStyle/>
          <a:p>
            <a:pPr>
              <a:buNone/>
            </a:pPr>
            <a:r>
              <a:rPr lang="fr-FR" dirty="0" smtClean="0"/>
              <a:t>Type de description: syndrome </a:t>
            </a:r>
            <a:r>
              <a:rPr lang="fr-FR" dirty="0"/>
              <a:t>épaule main</a:t>
            </a:r>
          </a:p>
          <a:p>
            <a:pPr>
              <a:buNone/>
            </a:pPr>
            <a:r>
              <a:rPr lang="fr-FR" dirty="0"/>
              <a:t>- </a:t>
            </a:r>
            <a:r>
              <a:rPr lang="fr-FR" dirty="0" smtClean="0"/>
              <a:t> Douleur de l'épaule </a:t>
            </a:r>
            <a:r>
              <a:rPr lang="fr-FR" dirty="0"/>
              <a:t>à </a:t>
            </a:r>
            <a:r>
              <a:rPr lang="fr-FR" dirty="0" smtClean="0"/>
              <a:t>la mobilisation</a:t>
            </a:r>
            <a:endParaRPr lang="fr-FR" dirty="0"/>
          </a:p>
          <a:p>
            <a:pPr>
              <a:buFontTx/>
              <a:buChar char="-"/>
            </a:pPr>
            <a:r>
              <a:rPr lang="fr-FR" dirty="0" smtClean="0"/>
              <a:t>Œdème </a:t>
            </a:r>
            <a:r>
              <a:rPr lang="fr-FR" dirty="0"/>
              <a:t>de la main et des doigts</a:t>
            </a:r>
            <a:r>
              <a:rPr lang="fr-FR" dirty="0" smtClean="0"/>
              <a:t>, </a:t>
            </a:r>
          </a:p>
          <a:p>
            <a:pPr>
              <a:buFontTx/>
              <a:buChar char="-"/>
            </a:pPr>
            <a:r>
              <a:rPr lang="fr-FR" dirty="0" smtClean="0"/>
              <a:t>Douleur pression </a:t>
            </a:r>
            <a:r>
              <a:rPr lang="fr-FR" dirty="0"/>
              <a:t>des </a:t>
            </a:r>
            <a:r>
              <a:rPr lang="fr-FR" dirty="0" smtClean="0"/>
              <a:t>têtes métacarpiennes </a:t>
            </a:r>
            <a:r>
              <a:rPr lang="fr-FR" dirty="0"/>
              <a:t>et du carpe.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4429132"/>
            <a:ext cx="2714644" cy="194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4357694"/>
            <a:ext cx="3069903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fr-FR" sz="3600" b="1" dirty="0"/>
              <a:t>P</a:t>
            </a:r>
            <a:r>
              <a:rPr lang="fr-FR" sz="3600" b="1" dirty="0" smtClean="0"/>
              <a:t>hase chaude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5357850"/>
          </a:xfrm>
        </p:spPr>
        <p:txBody>
          <a:bodyPr/>
          <a:lstStyle/>
          <a:p>
            <a:pPr>
              <a:buNone/>
            </a:pPr>
            <a:r>
              <a:rPr lang="fr-FR" dirty="0" smtClean="0"/>
              <a:t>			</a:t>
            </a:r>
            <a:r>
              <a:rPr lang="fr-FR" b="1" dirty="0" smtClean="0"/>
              <a:t>Syndrome </a:t>
            </a:r>
            <a:r>
              <a:rPr lang="fr-FR" b="1" dirty="0"/>
              <a:t>épaule main</a:t>
            </a:r>
          </a:p>
          <a:p>
            <a:pPr>
              <a:buNone/>
            </a:pPr>
            <a:r>
              <a:rPr lang="fr-FR" dirty="0" smtClean="0"/>
              <a:t>   - </a:t>
            </a:r>
            <a:r>
              <a:rPr lang="fr-FR" sz="2800" dirty="0"/>
              <a:t>M</a:t>
            </a:r>
            <a:r>
              <a:rPr lang="fr-FR" sz="2800" dirty="0" smtClean="0"/>
              <a:t>odification </a:t>
            </a:r>
            <a:r>
              <a:rPr lang="fr-FR" sz="2800" dirty="0"/>
              <a:t>des téguments : </a:t>
            </a:r>
            <a:r>
              <a:rPr lang="fr-FR" sz="2800" dirty="0" smtClean="0"/>
              <a:t>peau chaude,</a:t>
            </a:r>
          </a:p>
          <a:p>
            <a:pPr>
              <a:buNone/>
            </a:pPr>
            <a:r>
              <a:rPr lang="fr-FR" sz="2800" dirty="0" smtClean="0"/>
              <a:t>     rougeur</a:t>
            </a:r>
            <a:r>
              <a:rPr lang="fr-FR" sz="2800" dirty="0"/>
              <a:t>, hypersudation,</a:t>
            </a:r>
          </a:p>
          <a:p>
            <a:pPr>
              <a:buNone/>
            </a:pPr>
            <a:r>
              <a:rPr lang="fr-FR" dirty="0" smtClean="0"/>
              <a:t>   - </a:t>
            </a:r>
            <a:r>
              <a:rPr lang="fr-FR" sz="2800" dirty="0"/>
              <a:t>T</a:t>
            </a:r>
            <a:r>
              <a:rPr lang="fr-FR" sz="2800" dirty="0" smtClean="0"/>
              <a:t>endance </a:t>
            </a:r>
            <a:r>
              <a:rPr lang="fr-FR" sz="2800" dirty="0"/>
              <a:t>à </a:t>
            </a:r>
            <a:r>
              <a:rPr lang="fr-FR" sz="2800" dirty="0" smtClean="0"/>
              <a:t>l’enraidissement articulaire </a:t>
            </a:r>
            <a:r>
              <a:rPr lang="fr-FR" sz="2800" dirty="0"/>
              <a:t>et aux </a:t>
            </a:r>
            <a:endParaRPr lang="fr-FR" sz="2800" dirty="0" smtClean="0"/>
          </a:p>
          <a:p>
            <a:pPr>
              <a:buNone/>
            </a:pPr>
            <a:r>
              <a:rPr lang="fr-FR" sz="2800" dirty="0" smtClean="0"/>
              <a:t>      rétractions tendineuses</a:t>
            </a:r>
            <a:r>
              <a:rPr lang="fr-FR" sz="2800" dirty="0"/>
              <a:t>,</a:t>
            </a:r>
          </a:p>
          <a:p>
            <a:pPr>
              <a:buNone/>
            </a:pPr>
            <a:r>
              <a:rPr lang="fr-FR" dirty="0" smtClean="0"/>
              <a:t>   - </a:t>
            </a:r>
            <a:r>
              <a:rPr lang="fr-FR" sz="2800" dirty="0"/>
              <a:t>Absence de signes généraux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2120" y="3861048"/>
            <a:ext cx="3195636" cy="255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b="1" dirty="0"/>
              <a:t>P</a:t>
            </a:r>
            <a:r>
              <a:rPr lang="fr-FR" sz="3600" b="1" dirty="0" smtClean="0"/>
              <a:t>hase chaude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285860"/>
            <a:ext cx="8424936" cy="5357850"/>
          </a:xfrm>
        </p:spPr>
        <p:txBody>
          <a:bodyPr/>
          <a:lstStyle/>
          <a:p>
            <a:pPr>
              <a:buFontTx/>
              <a:buChar char="-"/>
            </a:pPr>
            <a:r>
              <a:rPr lang="fr-FR" sz="2800" dirty="0" smtClean="0"/>
              <a:t>Impotence fonctionnelle: Limitation des mouvements </a:t>
            </a:r>
          </a:p>
          <a:p>
            <a:pPr>
              <a:buFontTx/>
              <a:buChar char="-"/>
            </a:pPr>
            <a:r>
              <a:rPr lang="fr-FR" sz="2800" dirty="0" smtClean="0"/>
              <a:t>Troubles sensitifs:</a:t>
            </a:r>
          </a:p>
          <a:p>
            <a:pPr lvl="2">
              <a:buNone/>
            </a:pPr>
            <a:r>
              <a:rPr lang="fr-FR" sz="1600" dirty="0" smtClean="0"/>
              <a:t>	</a:t>
            </a:r>
            <a:r>
              <a:rPr lang="fr-FR" dirty="0" smtClean="0"/>
              <a:t>paresthésies:</a:t>
            </a:r>
          </a:p>
          <a:p>
            <a:pPr lvl="2">
              <a:buNone/>
            </a:pPr>
            <a:r>
              <a:rPr lang="fr-FR" dirty="0" smtClean="0"/>
              <a:t>	hyperesthésie cutanée</a:t>
            </a:r>
          </a:p>
          <a:p>
            <a:pPr lvl="2">
              <a:buNone/>
            </a:pPr>
            <a:r>
              <a:rPr lang="fr-FR" dirty="0" smtClean="0"/>
              <a:t>	allodynie:</a:t>
            </a:r>
          </a:p>
          <a:p>
            <a:pPr lvl="2">
              <a:buNone/>
            </a:pPr>
            <a:r>
              <a:rPr lang="fr-FR" dirty="0" smtClean="0"/>
              <a:t>	</a:t>
            </a:r>
            <a:r>
              <a:rPr lang="fr-FR" dirty="0" err="1" smtClean="0"/>
              <a:t>hyperpathie</a:t>
            </a:r>
            <a:r>
              <a:rPr lang="fr-FR" dirty="0" smtClean="0"/>
              <a:t>:</a:t>
            </a:r>
          </a:p>
          <a:p>
            <a:pPr>
              <a:buFontTx/>
              <a:buChar char="-"/>
            </a:pPr>
            <a:r>
              <a:rPr lang="fr-FR" sz="2800" dirty="0" smtClean="0"/>
              <a:t>Examen clinique: </a:t>
            </a:r>
          </a:p>
          <a:p>
            <a:pPr lvl="2">
              <a:buFontTx/>
              <a:buChar char="-"/>
            </a:pPr>
            <a:r>
              <a:rPr lang="fr-FR" dirty="0" smtClean="0"/>
              <a:t>Troubles vasomoteurs</a:t>
            </a:r>
          </a:p>
          <a:p>
            <a:pPr lvl="2">
              <a:buFontTx/>
              <a:buChar char="-"/>
            </a:pPr>
            <a:r>
              <a:rPr lang="fr-FR" dirty="0" smtClean="0"/>
              <a:t>Réduction de l’amplitude des mouvements articulaires actifs et passifs</a:t>
            </a:r>
          </a:p>
          <a:p>
            <a:pPr>
              <a:buNone/>
            </a:pPr>
            <a:r>
              <a:rPr lang="fr-FR" sz="2400" dirty="0" smtClean="0"/>
              <a:t>	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/>
              <a:t>P</a:t>
            </a:r>
            <a:r>
              <a:rPr lang="fr-FR" b="1" dirty="0" smtClean="0"/>
              <a:t>hase froide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1600200"/>
            <a:ext cx="8858312" cy="4900634"/>
          </a:xfrm>
        </p:spPr>
        <p:txBody>
          <a:bodyPr/>
          <a:lstStyle/>
          <a:p>
            <a:r>
              <a:rPr lang="fr-FR" dirty="0" smtClean="0"/>
              <a:t>Les douleurs et l’</a:t>
            </a:r>
            <a:r>
              <a:rPr lang="fr-FR" dirty="0"/>
              <a:t> Œdème </a:t>
            </a:r>
            <a:r>
              <a:rPr lang="fr-FR" dirty="0" smtClean="0"/>
              <a:t>régressent; </a:t>
            </a:r>
          </a:p>
          <a:p>
            <a:r>
              <a:rPr lang="fr-FR" dirty="0" smtClean="0"/>
              <a:t>les troubles trophiques</a:t>
            </a:r>
          </a:p>
          <a:p>
            <a:r>
              <a:rPr lang="fr-FR" dirty="0" smtClean="0"/>
              <a:t>Modification </a:t>
            </a:r>
            <a:r>
              <a:rPr lang="fr-FR" dirty="0"/>
              <a:t>des téguments : </a:t>
            </a:r>
            <a:r>
              <a:rPr lang="fr-FR" dirty="0" smtClean="0"/>
              <a:t>peau froide, dépigmentation</a:t>
            </a:r>
            <a:r>
              <a:rPr lang="fr-FR" dirty="0"/>
              <a:t>, dépilation,</a:t>
            </a:r>
          </a:p>
          <a:p>
            <a:r>
              <a:rPr lang="fr-FR" dirty="0" smtClean="0"/>
              <a:t>Raideur </a:t>
            </a:r>
            <a:r>
              <a:rPr lang="fr-FR" dirty="0"/>
              <a:t>articulaire et </a:t>
            </a:r>
            <a:r>
              <a:rPr lang="fr-FR" dirty="0" smtClean="0"/>
              <a:t>rétractions </a:t>
            </a:r>
            <a:r>
              <a:rPr lang="fr-FR" dirty="0" err="1" smtClean="0"/>
              <a:t>musculo</a:t>
            </a:r>
            <a:r>
              <a:rPr lang="fr-FR" dirty="0" smtClean="0"/>
              <a:t>-tendineuses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Phase d’inversion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1600200"/>
            <a:ext cx="8858312" cy="4900634"/>
          </a:xfrm>
        </p:spPr>
        <p:txBody>
          <a:bodyPr/>
          <a:lstStyle/>
          <a:p>
            <a:r>
              <a:rPr lang="fr-FR" dirty="0" smtClean="0"/>
              <a:t>Elle conduit le plus souvent à la guérison</a:t>
            </a:r>
          </a:p>
          <a:p>
            <a:r>
              <a:rPr lang="fr-FR" dirty="0" smtClean="0"/>
              <a:t>Une régression incomplète avec séquelles est possible</a:t>
            </a:r>
          </a:p>
          <a:p>
            <a:pPr>
              <a:buNone/>
            </a:pPr>
            <a:r>
              <a:rPr lang="fr-FR" dirty="0" smtClean="0"/>
              <a:t>		Troubles trophiques rebelles</a:t>
            </a:r>
          </a:p>
          <a:p>
            <a:pPr>
              <a:buNone/>
            </a:pPr>
            <a:r>
              <a:rPr lang="fr-FR" dirty="0" smtClean="0"/>
              <a:t>		Enraidissement articulaire persistant</a:t>
            </a:r>
          </a:p>
          <a:p>
            <a:pPr>
              <a:buNone/>
            </a:pPr>
            <a:r>
              <a:rPr lang="fr-FR" dirty="0" smtClean="0"/>
              <a:t>		Rétraction aponévrotique et tendineuse, </a:t>
            </a:r>
          </a:p>
          <a:p>
            <a:pPr>
              <a:buNone/>
            </a:pPr>
            <a:r>
              <a:rPr lang="fr-FR" dirty="0" smtClean="0"/>
              <a:t>		douloureuses et handicapantes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Localisations fréquentes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/>
              <a:t>- Main et poignet: séquelles fréquentes</a:t>
            </a:r>
          </a:p>
          <a:p>
            <a:pPr>
              <a:buNone/>
            </a:pPr>
            <a:r>
              <a:rPr lang="fr-FR" dirty="0"/>
              <a:t>- Epaule: risque de rétraction capsulaire</a:t>
            </a:r>
          </a:p>
          <a:p>
            <a:pPr>
              <a:buNone/>
            </a:pPr>
            <a:r>
              <a:rPr lang="fr-FR" dirty="0"/>
              <a:t>- Hanche: grossesse+++, intérêt de l’IRM+++</a:t>
            </a:r>
          </a:p>
          <a:p>
            <a:pPr>
              <a:buNone/>
            </a:pPr>
            <a:r>
              <a:rPr lang="fr-FR" dirty="0"/>
              <a:t>- Genou: diagnostic différentiel avec arthrite</a:t>
            </a:r>
          </a:p>
          <a:p>
            <a:pPr>
              <a:buNone/>
            </a:pPr>
            <a:r>
              <a:rPr lang="fr-FR" dirty="0"/>
              <a:t>- Cheville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4286256"/>
            <a:ext cx="250507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1039</Words>
  <Application>Microsoft Office PowerPoint</Application>
  <PresentationFormat>Affichage à l'écran (4:3)</PresentationFormat>
  <Paragraphs>219</Paragraphs>
  <Slides>34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35" baseType="lpstr">
      <vt:lpstr>Thème Office</vt:lpstr>
      <vt:lpstr>ALGODYSTROPHIE</vt:lpstr>
      <vt:lpstr> Définition </vt:lpstr>
      <vt:lpstr>Epidémiologie</vt:lpstr>
      <vt:lpstr>phase “chaude”</vt:lpstr>
      <vt:lpstr>Phase chaude</vt:lpstr>
      <vt:lpstr>Phase chaude</vt:lpstr>
      <vt:lpstr>Phase froide</vt:lpstr>
      <vt:lpstr>Phase d’inversion </vt:lpstr>
      <vt:lpstr>Localisations fréquentes</vt:lpstr>
      <vt:lpstr>Examens complémentaires</vt:lpstr>
      <vt:lpstr>Présentation PowerPoint</vt:lpstr>
      <vt:lpstr>Examens complémentaires</vt:lpstr>
      <vt:lpstr>Présentation PowerPoint</vt:lpstr>
      <vt:lpstr>Examens complémentaires</vt:lpstr>
      <vt:lpstr>Formes cliniques</vt:lpstr>
      <vt:lpstr>Formes cliniques</vt:lpstr>
      <vt:lpstr>Formes cliniques</vt:lpstr>
      <vt:lpstr>Formes Etiologiques</vt:lpstr>
      <vt:lpstr>Formes Etiologiques</vt:lpstr>
      <vt:lpstr>Formes Etiologiques</vt:lpstr>
      <vt:lpstr>Formes Etiologiques</vt:lpstr>
      <vt:lpstr>Formes Etiologiques</vt:lpstr>
      <vt:lpstr>Formes Etiologiques</vt:lpstr>
      <vt:lpstr>Diagnostic différentiel</vt:lpstr>
      <vt:lpstr>Traitement</vt:lpstr>
      <vt:lpstr>Présentation PowerPoint</vt:lpstr>
      <vt:lpstr>Traitement Physique</vt:lpstr>
      <vt:lpstr>Techniques de rééducation</vt:lpstr>
      <vt:lpstr>Techniques de rééducation</vt:lpstr>
      <vt:lpstr>Techniques de rééducation</vt:lpstr>
      <vt:lpstr>Techniques de rééducation</vt:lpstr>
      <vt:lpstr>Techniques de rééducation</vt:lpstr>
      <vt:lpstr>Techniques de rééducation</vt:lpstr>
      <vt:lpstr>Conclusion</vt:lpstr>
    </vt:vector>
  </TitlesOfParts>
  <Company>Sweet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 ’ALGODYSTROPHIE</dc:title>
  <dc:creator>SWEET</dc:creator>
  <cp:lastModifiedBy>Utilisateur Windows</cp:lastModifiedBy>
  <cp:revision>25</cp:revision>
  <dcterms:created xsi:type="dcterms:W3CDTF">2014-01-27T19:00:03Z</dcterms:created>
  <dcterms:modified xsi:type="dcterms:W3CDTF">2020-04-25T17:54:59Z</dcterms:modified>
</cp:coreProperties>
</file>