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0" r:id="rId5"/>
    <p:sldId id="261" r:id="rId6"/>
    <p:sldId id="264" r:id="rId7"/>
    <p:sldId id="270" r:id="rId8"/>
    <p:sldId id="315" r:id="rId9"/>
    <p:sldId id="271" r:id="rId10"/>
    <p:sldId id="267" r:id="rId11"/>
    <p:sldId id="272" r:id="rId12"/>
    <p:sldId id="297" r:id="rId13"/>
    <p:sldId id="269" r:id="rId14"/>
    <p:sldId id="274" r:id="rId15"/>
    <p:sldId id="316" r:id="rId16"/>
    <p:sldId id="317" r:id="rId17"/>
    <p:sldId id="276" r:id="rId18"/>
    <p:sldId id="277" r:id="rId19"/>
    <p:sldId id="278" r:id="rId20"/>
    <p:sldId id="273" r:id="rId21"/>
    <p:sldId id="279" r:id="rId22"/>
    <p:sldId id="304" r:id="rId23"/>
    <p:sldId id="307" r:id="rId24"/>
    <p:sldId id="306" r:id="rId25"/>
    <p:sldId id="305" r:id="rId26"/>
    <p:sldId id="285" r:id="rId27"/>
    <p:sldId id="287" r:id="rId28"/>
    <p:sldId id="288" r:id="rId29"/>
    <p:sldId id="280" r:id="rId30"/>
    <p:sldId id="293" r:id="rId31"/>
    <p:sldId id="291" r:id="rId32"/>
    <p:sldId id="290" r:id="rId33"/>
    <p:sldId id="289" r:id="rId34"/>
    <p:sldId id="296" r:id="rId35"/>
    <p:sldId id="294" r:id="rId36"/>
    <p:sldId id="300" r:id="rId37"/>
    <p:sldId id="302" r:id="rId38"/>
    <p:sldId id="299" r:id="rId39"/>
    <p:sldId id="298" r:id="rId40"/>
    <p:sldId id="308" r:id="rId41"/>
    <p:sldId id="303" r:id="rId42"/>
    <p:sldId id="309" r:id="rId43"/>
    <p:sldId id="310" r:id="rId44"/>
    <p:sldId id="311" r:id="rId45"/>
    <p:sldId id="312" r:id="rId46"/>
    <p:sldId id="314"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CF4470E-B75D-4CC5-9C54-09D56EF96BFE}" type="datetimeFigureOut">
              <a:rPr lang="fr-FR" smtClean="0"/>
              <a:pPr/>
              <a:t>19/04/2020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25463B-3D44-439C-9CC4-9C7AF1E2727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CF4470E-B75D-4CC5-9C54-09D56EF96BFE}" type="datetimeFigureOut">
              <a:rPr lang="fr-FR" smtClean="0"/>
              <a:pPr/>
              <a:t>19/04/2020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25463B-3D44-439C-9CC4-9C7AF1E2727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CF4470E-B75D-4CC5-9C54-09D56EF96BFE}" type="datetimeFigureOut">
              <a:rPr lang="fr-FR" smtClean="0"/>
              <a:pPr/>
              <a:t>19/04/2020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25463B-3D44-439C-9CC4-9C7AF1E2727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CF4470E-B75D-4CC5-9C54-09D56EF96BFE}" type="datetimeFigureOut">
              <a:rPr lang="fr-FR" smtClean="0"/>
              <a:pPr/>
              <a:t>19/04/2020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25463B-3D44-439C-9CC4-9C7AF1E2727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CF4470E-B75D-4CC5-9C54-09D56EF96BFE}" type="datetimeFigureOut">
              <a:rPr lang="fr-FR" smtClean="0"/>
              <a:pPr/>
              <a:t>19/04/2020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25463B-3D44-439C-9CC4-9C7AF1E2727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CF4470E-B75D-4CC5-9C54-09D56EF96BFE}" type="datetimeFigureOut">
              <a:rPr lang="fr-FR" smtClean="0"/>
              <a:pPr/>
              <a:t>19/04/2020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25463B-3D44-439C-9CC4-9C7AF1E2727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CF4470E-B75D-4CC5-9C54-09D56EF96BFE}" type="datetimeFigureOut">
              <a:rPr lang="fr-FR" smtClean="0"/>
              <a:pPr/>
              <a:t>19/04/2020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925463B-3D44-439C-9CC4-9C7AF1E2727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CF4470E-B75D-4CC5-9C54-09D56EF96BFE}" type="datetimeFigureOut">
              <a:rPr lang="fr-FR" smtClean="0"/>
              <a:pPr/>
              <a:t>19/04/2020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925463B-3D44-439C-9CC4-9C7AF1E2727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F4470E-B75D-4CC5-9C54-09D56EF96BFE}" type="datetimeFigureOut">
              <a:rPr lang="fr-FR" smtClean="0"/>
              <a:pPr/>
              <a:t>19/04/2020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925463B-3D44-439C-9CC4-9C7AF1E2727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CF4470E-B75D-4CC5-9C54-09D56EF96BFE}" type="datetimeFigureOut">
              <a:rPr lang="fr-FR" smtClean="0"/>
              <a:pPr/>
              <a:t>19/04/2020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25463B-3D44-439C-9CC4-9C7AF1E2727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CF4470E-B75D-4CC5-9C54-09D56EF96BFE}" type="datetimeFigureOut">
              <a:rPr lang="fr-FR" smtClean="0"/>
              <a:pPr/>
              <a:t>19/04/2020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25463B-3D44-439C-9CC4-9C7AF1E2727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4470E-B75D-4CC5-9C54-09D56EF96BFE}" type="datetimeFigureOut">
              <a:rPr lang="fr-FR" smtClean="0"/>
              <a:pPr/>
              <a:t>19/04/2020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5463B-3D44-439C-9CC4-9C7AF1E2727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ROSACEE</a:t>
            </a:r>
            <a:endParaRPr lang="fr-FR" dirty="0"/>
          </a:p>
        </p:txBody>
      </p:sp>
      <p:sp>
        <p:nvSpPr>
          <p:cNvPr id="3" name="Sous-titre 2"/>
          <p:cNvSpPr>
            <a:spLocks noGrp="1"/>
          </p:cNvSpPr>
          <p:nvPr>
            <p:ph type="subTitle" idx="1"/>
          </p:nvPr>
        </p:nvSpPr>
        <p:spPr/>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928670"/>
          </a:xfrm>
        </p:spPr>
        <p:txBody>
          <a:bodyPr/>
          <a:lstStyle/>
          <a:p>
            <a:r>
              <a:rPr lang="fr-FR" dirty="0" smtClean="0"/>
              <a:t>Rosacée</a:t>
            </a:r>
            <a:endParaRPr lang="fr-FR" dirty="0"/>
          </a:p>
        </p:txBody>
      </p:sp>
      <p:pic>
        <p:nvPicPr>
          <p:cNvPr id="4" name="Picture 2" descr="C:\Users\Dr TITI\Desktop\6èmè année médecine\SNANI Nacéra 47ans (1).jpg"/>
          <p:cNvPicPr>
            <a:picLocks noGrp="1" noChangeAspect="1" noChangeArrowheads="1"/>
          </p:cNvPicPr>
          <p:nvPr>
            <p:ph idx="1"/>
          </p:nvPr>
        </p:nvPicPr>
        <p:blipFill>
          <a:blip r:embed="rId2" cstate="print"/>
          <a:srcRect/>
          <a:stretch>
            <a:fillRect/>
          </a:stretch>
        </p:blipFill>
        <p:spPr>
          <a:xfrm>
            <a:off x="1142977" y="1000108"/>
            <a:ext cx="7000924" cy="5857892"/>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1"/>
          <p:cNvSpPr>
            <a:spLocks noGrp="1"/>
          </p:cNvSpPr>
          <p:nvPr>
            <p:ph type="title"/>
          </p:nvPr>
        </p:nvSpPr>
        <p:spPr>
          <a:xfrm>
            <a:off x="0" y="0"/>
            <a:ext cx="9144000" cy="785813"/>
          </a:xfrm>
        </p:spPr>
        <p:txBody>
          <a:bodyPr/>
          <a:lstStyle/>
          <a:p>
            <a:pPr algn="ctr" eaLnBrk="1" hangingPunct="1"/>
            <a:r>
              <a:rPr lang="fr-FR" dirty="0" smtClean="0"/>
              <a:t>Rosacée</a:t>
            </a:r>
          </a:p>
        </p:txBody>
      </p:sp>
      <p:pic>
        <p:nvPicPr>
          <p:cNvPr id="65539" name="Picture 2" descr="C:\Users\Dr TITI\Desktop\6èmè année médecine\SNANI Nacéra 47ans (1) - Copie.jpg"/>
          <p:cNvPicPr>
            <a:picLocks noGrp="1" noChangeAspect="1" noChangeArrowheads="1"/>
          </p:cNvPicPr>
          <p:nvPr>
            <p:ph idx="1"/>
          </p:nvPr>
        </p:nvPicPr>
        <p:blipFill>
          <a:blip r:embed="rId2" cstate="print"/>
          <a:srcRect/>
          <a:stretch>
            <a:fillRect/>
          </a:stretch>
        </p:blipFill>
        <p:spPr>
          <a:xfrm>
            <a:off x="714375" y="785813"/>
            <a:ext cx="7715250" cy="6072187"/>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32"/>
          </a:xfrm>
        </p:spPr>
        <p:txBody>
          <a:bodyPr>
            <a:normAutofit/>
          </a:bodyPr>
          <a:lstStyle/>
          <a:p>
            <a:r>
              <a:rPr lang="fr-FR" dirty="0" smtClean="0"/>
              <a:t>Rosacée/dg </a:t>
            </a:r>
            <a:r>
              <a:rPr lang="fr-FR" dirty="0" err="1" smtClean="0"/>
              <a:t>diff</a:t>
            </a:r>
            <a:r>
              <a:rPr lang="fr-FR" dirty="0" smtClean="0"/>
              <a:t>: Acné</a:t>
            </a:r>
            <a:endParaRPr lang="fr-FR" dirty="0"/>
          </a:p>
        </p:txBody>
      </p:sp>
      <p:pic>
        <p:nvPicPr>
          <p:cNvPr id="4" name="Picture 2" descr="D:\photo travail\11- ph trav 2015\02-ph trav fev 2015\SAHBI Rabab 27ans (1).jpg"/>
          <p:cNvPicPr>
            <a:picLocks noGrp="1" noChangeAspect="1" noChangeArrowheads="1"/>
          </p:cNvPicPr>
          <p:nvPr>
            <p:ph idx="1"/>
          </p:nvPr>
        </p:nvPicPr>
        <p:blipFill>
          <a:blip r:embed="rId2" cstate="print"/>
          <a:srcRect/>
          <a:stretch>
            <a:fillRect/>
          </a:stretch>
        </p:blipFill>
        <p:spPr>
          <a:xfrm>
            <a:off x="785787" y="1142984"/>
            <a:ext cx="7429552" cy="5572164"/>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57232"/>
          </a:xfrm>
        </p:spPr>
        <p:txBody>
          <a:bodyPr>
            <a:noAutofit/>
          </a:bodyPr>
          <a:lstStyle/>
          <a:p>
            <a:r>
              <a:rPr lang="fr-FR" sz="4000" dirty="0" smtClean="0"/>
              <a:t>Rosacée /dg diff: Dermatite </a:t>
            </a:r>
            <a:r>
              <a:rPr lang="fr-FR" sz="4000" dirty="0" err="1" smtClean="0"/>
              <a:t>Seborrheique</a:t>
            </a:r>
            <a:endParaRPr lang="fr-FR" sz="4000" dirty="0"/>
          </a:p>
        </p:txBody>
      </p:sp>
      <p:pic>
        <p:nvPicPr>
          <p:cNvPr id="4" name="Picture 4"/>
          <p:cNvPicPr>
            <a:picLocks noGrp="1" noChangeAspect="1" noChangeArrowheads="1"/>
          </p:cNvPicPr>
          <p:nvPr>
            <p:ph idx="1"/>
          </p:nvPr>
        </p:nvPicPr>
        <p:blipFill>
          <a:blip r:embed="rId2" cstate="print"/>
          <a:srcRect/>
          <a:stretch>
            <a:fillRect/>
          </a:stretch>
        </p:blipFill>
        <p:spPr>
          <a:xfrm>
            <a:off x="642910" y="857232"/>
            <a:ext cx="7858180" cy="6000768"/>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0"/>
            <a:ext cx="8643998" cy="857232"/>
          </a:xfrm>
        </p:spPr>
        <p:txBody>
          <a:bodyPr/>
          <a:lstStyle/>
          <a:p>
            <a:r>
              <a:rPr lang="fr-FR" dirty="0" smtClean="0"/>
              <a:t>RHYNOPHYMA</a:t>
            </a:r>
            <a:endParaRPr lang="fr-FR" dirty="0"/>
          </a:p>
        </p:txBody>
      </p:sp>
      <p:pic>
        <p:nvPicPr>
          <p:cNvPr id="1026" name="Picture 2" descr="C:\Users\Dr TITI\Desktop\Rhinophyma-Pictures.jpg"/>
          <p:cNvPicPr>
            <a:picLocks noGrp="1" noChangeAspect="1" noChangeArrowheads="1"/>
          </p:cNvPicPr>
          <p:nvPr>
            <p:ph idx="1"/>
          </p:nvPr>
        </p:nvPicPr>
        <p:blipFill>
          <a:blip r:embed="rId2" cstate="print"/>
          <a:srcRect/>
          <a:stretch>
            <a:fillRect/>
          </a:stretch>
        </p:blipFill>
        <p:spPr bwMode="auto">
          <a:xfrm>
            <a:off x="1357290" y="857232"/>
            <a:ext cx="6000792" cy="578647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C:\Users\Dr TITI\Desktop\NOUN Mokhtar 54ans (1).JPG"/>
          <p:cNvPicPr>
            <a:picLocks noChangeAspect="1" noChangeArrowheads="1"/>
          </p:cNvPicPr>
          <p:nvPr/>
        </p:nvPicPr>
        <p:blipFill>
          <a:blip r:embed="rId2" cstate="print"/>
          <a:srcRect/>
          <a:stretch>
            <a:fillRect/>
          </a:stretch>
        </p:blipFill>
        <p:spPr bwMode="auto">
          <a:xfrm>
            <a:off x="620713" y="466725"/>
            <a:ext cx="7900987" cy="59245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descr="C:\Users\Dr TITI\Desktop\NOUN Mokhtar 54ans (2).JPG"/>
          <p:cNvPicPr>
            <a:picLocks noChangeAspect="1" noChangeArrowheads="1"/>
          </p:cNvPicPr>
          <p:nvPr/>
        </p:nvPicPr>
        <p:blipFill>
          <a:blip r:embed="rId2" cstate="print"/>
          <a:srcRect/>
          <a:stretch>
            <a:fillRect/>
          </a:stretch>
        </p:blipFill>
        <p:spPr bwMode="auto">
          <a:xfrm>
            <a:off x="620713" y="466725"/>
            <a:ext cx="7900987" cy="59245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074" name="Picture 2" descr="C:\Users\Dr TITI\Desktop\téléchargement.jpg"/>
          <p:cNvPicPr>
            <a:picLocks noChangeAspect="1" noChangeArrowheads="1"/>
          </p:cNvPicPr>
          <p:nvPr/>
        </p:nvPicPr>
        <p:blipFill>
          <a:blip r:embed="rId2" cstate="print"/>
          <a:srcRect/>
          <a:stretch>
            <a:fillRect/>
          </a:stretch>
        </p:blipFill>
        <p:spPr bwMode="auto">
          <a:xfrm>
            <a:off x="857224" y="357166"/>
            <a:ext cx="7358113" cy="621510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098" name="Picture 2" descr="C:\Users\Dr TITI\Desktop\case-28481-rhinophyma-before-after-1.jpg"/>
          <p:cNvPicPr>
            <a:picLocks noChangeAspect="1" noChangeArrowheads="1"/>
          </p:cNvPicPr>
          <p:nvPr/>
        </p:nvPicPr>
        <p:blipFill>
          <a:blip r:embed="rId2" cstate="print"/>
          <a:srcRect/>
          <a:stretch>
            <a:fillRect/>
          </a:stretch>
        </p:blipFill>
        <p:spPr bwMode="auto">
          <a:xfrm>
            <a:off x="1252538" y="1214438"/>
            <a:ext cx="6638925" cy="44291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122" name="Picture 2" descr="C:\Users\Dr TITI\Desktop\images.jpg"/>
          <p:cNvPicPr>
            <a:picLocks noChangeAspect="1" noChangeArrowheads="1"/>
          </p:cNvPicPr>
          <p:nvPr/>
        </p:nvPicPr>
        <p:blipFill>
          <a:blip r:embed="rId2" cstate="print"/>
          <a:srcRect/>
          <a:stretch>
            <a:fillRect/>
          </a:stretch>
        </p:blipFill>
        <p:spPr bwMode="auto">
          <a:xfrm>
            <a:off x="1214415" y="285728"/>
            <a:ext cx="7072362" cy="657227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2143116"/>
            <a:ext cx="8229600" cy="3983047"/>
          </a:xfrm>
        </p:spPr>
        <p:txBody>
          <a:bodyPr>
            <a:normAutofit/>
          </a:bodyPr>
          <a:lstStyle/>
          <a:p>
            <a:r>
              <a:rPr lang="fr-FR" dirty="0"/>
              <a:t>La rosacée est une </a:t>
            </a:r>
            <a:r>
              <a:rPr lang="fr-FR" b="1" dirty="0"/>
              <a:t>maladie faciale </a:t>
            </a:r>
            <a:r>
              <a:rPr lang="fr-FR" dirty="0"/>
              <a:t>fréquente, touchant principalement des adultes après l’âge de </a:t>
            </a:r>
            <a:r>
              <a:rPr lang="fr-FR" dirty="0" smtClean="0"/>
              <a:t>30ans</a:t>
            </a:r>
            <a:r>
              <a:rPr lang="fr-FR" dirty="0"/>
              <a:t>. Elle a longtemps été confondue avec l’acné et le terme ancien d’« acné rosacée » doit être abandonné.</a:t>
            </a:r>
            <a:br>
              <a:rPr lang="fr-FR" dirty="0"/>
            </a:br>
            <a:endParaRPr lang="fr-FR" dirty="0"/>
          </a:p>
          <a:p>
            <a:endParaRPr lang="fr-FR" dirty="0"/>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417638"/>
          </a:xfrm>
        </p:spPr>
        <p:txBody>
          <a:bodyPr/>
          <a:lstStyle/>
          <a:p>
            <a:endParaRPr lang="fr-FR" dirty="0"/>
          </a:p>
        </p:txBody>
      </p:sp>
      <p:sp>
        <p:nvSpPr>
          <p:cNvPr id="3" name="Espace réservé du contenu 2"/>
          <p:cNvSpPr>
            <a:spLocks noGrp="1"/>
          </p:cNvSpPr>
          <p:nvPr>
            <p:ph idx="1"/>
          </p:nvPr>
        </p:nvSpPr>
        <p:spPr>
          <a:xfrm>
            <a:off x="457200" y="1142984"/>
            <a:ext cx="8229600" cy="4983179"/>
          </a:xfrm>
        </p:spPr>
        <p:txBody>
          <a:bodyPr>
            <a:normAutofit/>
          </a:bodyPr>
          <a:lstStyle/>
          <a:p>
            <a:endParaRPr lang="fr-FR" sz="5400" dirty="0" smtClean="0"/>
          </a:p>
          <a:p>
            <a:endParaRPr lang="fr-FR" sz="5400" dirty="0"/>
          </a:p>
          <a:p>
            <a:r>
              <a:rPr lang="fr-FR" sz="5400" dirty="0" smtClean="0"/>
              <a:t>DIAGNOSTIC DIFFERENTIEL</a:t>
            </a:r>
            <a:endParaRPr lang="fr-FR" sz="5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85794"/>
          </a:xfrm>
        </p:spPr>
        <p:txBody>
          <a:bodyPr/>
          <a:lstStyle/>
          <a:p>
            <a:r>
              <a:rPr lang="fr-FR" dirty="0" smtClean="0"/>
              <a:t>Dermite </a:t>
            </a:r>
            <a:r>
              <a:rPr lang="fr-FR" dirty="0" err="1" smtClean="0"/>
              <a:t>peri</a:t>
            </a:r>
            <a:r>
              <a:rPr lang="fr-FR" dirty="0" smtClean="0"/>
              <a:t> orale</a:t>
            </a:r>
            <a:endParaRPr lang="fr-FR" dirty="0"/>
          </a:p>
        </p:txBody>
      </p:sp>
      <p:pic>
        <p:nvPicPr>
          <p:cNvPr id="4" name="Picture 4"/>
          <p:cNvPicPr>
            <a:picLocks noGrp="1" noChangeAspect="1" noChangeArrowheads="1"/>
          </p:cNvPicPr>
          <p:nvPr>
            <p:ph idx="1"/>
          </p:nvPr>
        </p:nvPicPr>
        <p:blipFill>
          <a:blip r:embed="rId2" cstate="print"/>
          <a:srcRect/>
          <a:stretch>
            <a:fillRect/>
          </a:stretch>
        </p:blipFill>
        <p:spPr>
          <a:xfrm>
            <a:off x="571472" y="857232"/>
            <a:ext cx="8072493" cy="6000768"/>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0"/>
            <a:ext cx="8858280" cy="857232"/>
          </a:xfrm>
        </p:spPr>
        <p:txBody>
          <a:bodyPr>
            <a:normAutofit/>
          </a:bodyPr>
          <a:lstStyle/>
          <a:p>
            <a:r>
              <a:rPr lang="fr-FR" dirty="0" smtClean="0"/>
              <a:t>Dermatite </a:t>
            </a:r>
            <a:r>
              <a:rPr lang="fr-FR" dirty="0" err="1" smtClean="0"/>
              <a:t>Seborrheique</a:t>
            </a:r>
            <a:endParaRPr lang="fr-FR" dirty="0"/>
          </a:p>
        </p:txBody>
      </p:sp>
      <p:sp>
        <p:nvSpPr>
          <p:cNvPr id="3" name="Espace réservé du contenu 2"/>
          <p:cNvSpPr>
            <a:spLocks noGrp="1"/>
          </p:cNvSpPr>
          <p:nvPr>
            <p:ph idx="1"/>
          </p:nvPr>
        </p:nvSpPr>
        <p:spPr>
          <a:xfrm>
            <a:off x="0" y="928670"/>
            <a:ext cx="9144000" cy="5929330"/>
          </a:xfrm>
        </p:spPr>
        <p:txBody>
          <a:bodyPr/>
          <a:lstStyle/>
          <a:p>
            <a:endParaRPr lang="fr-FR" dirty="0"/>
          </a:p>
        </p:txBody>
      </p:sp>
      <p:pic>
        <p:nvPicPr>
          <p:cNvPr id="10242" name="Picture 2" descr="C:\Users\Dr TITI\Desktop\dermite-visage.jpg"/>
          <p:cNvPicPr>
            <a:picLocks noChangeAspect="1" noChangeArrowheads="1"/>
          </p:cNvPicPr>
          <p:nvPr/>
        </p:nvPicPr>
        <p:blipFill>
          <a:blip r:embed="rId2" cstate="print"/>
          <a:srcRect/>
          <a:stretch>
            <a:fillRect/>
          </a:stretch>
        </p:blipFill>
        <p:spPr bwMode="auto">
          <a:xfrm>
            <a:off x="2000232" y="928670"/>
            <a:ext cx="5072098" cy="571504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0"/>
            <a:ext cx="8858280" cy="857232"/>
          </a:xfrm>
        </p:spPr>
        <p:txBody>
          <a:bodyPr>
            <a:normAutofit/>
          </a:bodyPr>
          <a:lstStyle/>
          <a:p>
            <a:r>
              <a:rPr lang="fr-FR" dirty="0" smtClean="0"/>
              <a:t>Dermatite </a:t>
            </a:r>
            <a:r>
              <a:rPr lang="fr-FR" dirty="0" err="1" smtClean="0"/>
              <a:t>Seborrheique</a:t>
            </a:r>
            <a:endParaRPr lang="fr-FR" dirty="0"/>
          </a:p>
        </p:txBody>
      </p:sp>
      <p:sp>
        <p:nvSpPr>
          <p:cNvPr id="3" name="Espace réservé du contenu 2"/>
          <p:cNvSpPr>
            <a:spLocks noGrp="1"/>
          </p:cNvSpPr>
          <p:nvPr>
            <p:ph idx="1"/>
          </p:nvPr>
        </p:nvSpPr>
        <p:spPr>
          <a:xfrm>
            <a:off x="0" y="928670"/>
            <a:ext cx="9144000" cy="5929330"/>
          </a:xfrm>
        </p:spPr>
        <p:txBody>
          <a:bodyPr/>
          <a:lstStyle/>
          <a:p>
            <a:endParaRPr lang="fr-FR" dirty="0"/>
          </a:p>
        </p:txBody>
      </p:sp>
      <p:pic>
        <p:nvPicPr>
          <p:cNvPr id="11266" name="Picture 2" descr="C:\Users\Dr TITI\Desktop\05_8.jpg"/>
          <p:cNvPicPr>
            <a:picLocks noChangeAspect="1" noChangeArrowheads="1"/>
          </p:cNvPicPr>
          <p:nvPr/>
        </p:nvPicPr>
        <p:blipFill>
          <a:blip r:embed="rId2" cstate="print"/>
          <a:srcRect/>
          <a:stretch>
            <a:fillRect/>
          </a:stretch>
        </p:blipFill>
        <p:spPr bwMode="auto">
          <a:xfrm>
            <a:off x="214282" y="1000108"/>
            <a:ext cx="8929718" cy="571504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0"/>
            <a:ext cx="8858280" cy="857232"/>
          </a:xfrm>
        </p:spPr>
        <p:txBody>
          <a:bodyPr>
            <a:normAutofit/>
          </a:bodyPr>
          <a:lstStyle/>
          <a:p>
            <a:r>
              <a:rPr lang="fr-FR" dirty="0" smtClean="0"/>
              <a:t>Dermatite </a:t>
            </a:r>
            <a:r>
              <a:rPr lang="fr-FR" dirty="0" err="1" smtClean="0"/>
              <a:t>Seborrheique</a:t>
            </a:r>
            <a:endParaRPr lang="fr-FR" dirty="0"/>
          </a:p>
        </p:txBody>
      </p:sp>
      <p:sp>
        <p:nvSpPr>
          <p:cNvPr id="3" name="Espace réservé du contenu 2"/>
          <p:cNvSpPr>
            <a:spLocks noGrp="1"/>
          </p:cNvSpPr>
          <p:nvPr>
            <p:ph idx="1"/>
          </p:nvPr>
        </p:nvSpPr>
        <p:spPr>
          <a:xfrm>
            <a:off x="0" y="928670"/>
            <a:ext cx="9144000" cy="5929330"/>
          </a:xfrm>
        </p:spPr>
        <p:txBody>
          <a:bodyPr/>
          <a:lstStyle/>
          <a:p>
            <a:endParaRPr lang="fr-FR" dirty="0"/>
          </a:p>
        </p:txBody>
      </p:sp>
      <p:pic>
        <p:nvPicPr>
          <p:cNvPr id="12290" name="Picture 2" descr="C:\Users\Dr TITI\Desktop\images (1).jpg"/>
          <p:cNvPicPr>
            <a:picLocks noChangeAspect="1" noChangeArrowheads="1"/>
          </p:cNvPicPr>
          <p:nvPr/>
        </p:nvPicPr>
        <p:blipFill>
          <a:blip r:embed="rId2" cstate="print"/>
          <a:srcRect/>
          <a:stretch>
            <a:fillRect/>
          </a:stretch>
        </p:blipFill>
        <p:spPr bwMode="auto">
          <a:xfrm>
            <a:off x="1142976" y="1000108"/>
            <a:ext cx="7643866" cy="585789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0"/>
            <a:ext cx="8858280" cy="857232"/>
          </a:xfrm>
        </p:spPr>
        <p:txBody>
          <a:bodyPr>
            <a:normAutofit/>
          </a:bodyPr>
          <a:lstStyle/>
          <a:p>
            <a:r>
              <a:rPr lang="fr-FR" dirty="0" smtClean="0"/>
              <a:t>Dermatite </a:t>
            </a:r>
            <a:r>
              <a:rPr lang="fr-FR" dirty="0" err="1" smtClean="0"/>
              <a:t>Seborrheique</a:t>
            </a:r>
            <a:endParaRPr lang="fr-FR" dirty="0"/>
          </a:p>
        </p:txBody>
      </p:sp>
      <p:sp>
        <p:nvSpPr>
          <p:cNvPr id="3" name="Espace réservé du contenu 2"/>
          <p:cNvSpPr>
            <a:spLocks noGrp="1"/>
          </p:cNvSpPr>
          <p:nvPr>
            <p:ph idx="1"/>
          </p:nvPr>
        </p:nvSpPr>
        <p:spPr>
          <a:xfrm>
            <a:off x="0" y="928670"/>
            <a:ext cx="9144000" cy="5929330"/>
          </a:xfrm>
        </p:spPr>
        <p:txBody>
          <a:bodyPr/>
          <a:lstStyle/>
          <a:p>
            <a:endParaRPr lang="fr-FR" dirty="0"/>
          </a:p>
        </p:txBody>
      </p:sp>
      <p:pic>
        <p:nvPicPr>
          <p:cNvPr id="13314" name="Picture 2" descr="C:\Users\Dr TITI\Desktop\images.jpg"/>
          <p:cNvPicPr>
            <a:picLocks noChangeAspect="1" noChangeArrowheads="1"/>
          </p:cNvPicPr>
          <p:nvPr/>
        </p:nvPicPr>
        <p:blipFill>
          <a:blip r:embed="rId2" cstate="print"/>
          <a:srcRect/>
          <a:stretch>
            <a:fillRect/>
          </a:stretch>
        </p:blipFill>
        <p:spPr bwMode="auto">
          <a:xfrm>
            <a:off x="928662" y="1000108"/>
            <a:ext cx="7500990" cy="542928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0"/>
            <a:ext cx="8229600" cy="1052513"/>
          </a:xfrm>
        </p:spPr>
        <p:txBody>
          <a:bodyPr/>
          <a:lstStyle/>
          <a:p>
            <a:pPr algn="ctr" eaLnBrk="1" hangingPunct="1"/>
            <a:r>
              <a:rPr lang="fr-FR" sz="4400" dirty="0" smtClean="0"/>
              <a:t>Sycosis</a:t>
            </a:r>
            <a:r>
              <a:rPr lang="fr-FR" sz="4400" dirty="0" smtClean="0">
                <a:solidFill>
                  <a:srgbClr val="FF0000"/>
                </a:solidFill>
              </a:rPr>
              <a:t> staphylococcie </a:t>
            </a:r>
            <a:r>
              <a:rPr lang="fr-FR" sz="4400" dirty="0" smtClean="0"/>
              <a:t>de la barbe</a:t>
            </a:r>
          </a:p>
        </p:txBody>
      </p:sp>
      <p:sp>
        <p:nvSpPr>
          <p:cNvPr id="68611" name="Rectangle 3"/>
          <p:cNvSpPr>
            <a:spLocks noGrp="1" noChangeArrowheads="1"/>
          </p:cNvSpPr>
          <p:nvPr>
            <p:ph idx="1"/>
          </p:nvPr>
        </p:nvSpPr>
        <p:spPr/>
        <p:txBody>
          <a:bodyPr/>
          <a:lstStyle/>
          <a:p>
            <a:pPr eaLnBrk="1" hangingPunct="1"/>
            <a:endParaRPr lang="fr-FR" smtClean="0"/>
          </a:p>
        </p:txBody>
      </p:sp>
      <p:pic>
        <p:nvPicPr>
          <p:cNvPr id="68612" name="Picture 4" descr="DSCN5857"/>
          <p:cNvPicPr>
            <a:picLocks noChangeAspect="1" noChangeArrowheads="1"/>
          </p:cNvPicPr>
          <p:nvPr/>
        </p:nvPicPr>
        <p:blipFill>
          <a:blip r:embed="rId2" cstate="print"/>
          <a:srcRect/>
          <a:stretch>
            <a:fillRect/>
          </a:stretch>
        </p:blipFill>
        <p:spPr bwMode="auto">
          <a:xfrm>
            <a:off x="622300" y="1125538"/>
            <a:ext cx="7900988" cy="5732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re 1"/>
          <p:cNvSpPr>
            <a:spLocks noGrp="1"/>
          </p:cNvSpPr>
          <p:nvPr>
            <p:ph type="title"/>
          </p:nvPr>
        </p:nvSpPr>
        <p:spPr>
          <a:xfrm>
            <a:off x="0" y="0"/>
            <a:ext cx="9144000" cy="642938"/>
          </a:xfrm>
        </p:spPr>
        <p:txBody>
          <a:bodyPr>
            <a:normAutofit fontScale="90000"/>
          </a:bodyPr>
          <a:lstStyle/>
          <a:p>
            <a:pPr algn="ctr" eaLnBrk="1" hangingPunct="1"/>
            <a:r>
              <a:rPr lang="fr-FR" dirty="0" smtClean="0"/>
              <a:t>Sycosis</a:t>
            </a:r>
            <a:r>
              <a:rPr lang="fr-FR" dirty="0" smtClean="0">
                <a:solidFill>
                  <a:srgbClr val="FF0000"/>
                </a:solidFill>
              </a:rPr>
              <a:t> </a:t>
            </a:r>
            <a:r>
              <a:rPr lang="fr-FR" dirty="0" err="1" smtClean="0">
                <a:solidFill>
                  <a:srgbClr val="FF0000"/>
                </a:solidFill>
              </a:rPr>
              <a:t>trichophytique</a:t>
            </a:r>
            <a:endParaRPr lang="fr-FR" dirty="0" smtClean="0">
              <a:solidFill>
                <a:srgbClr val="FF0000"/>
              </a:solidFill>
            </a:endParaRPr>
          </a:p>
        </p:txBody>
      </p:sp>
      <p:pic>
        <p:nvPicPr>
          <p:cNvPr id="71683" name="Picture 4" descr="C:\Users\Dr TITI\Desktop\sycosis\DEBOUZE Badreddine 24ans (1).JPG"/>
          <p:cNvPicPr>
            <a:picLocks noGrp="1" noChangeAspect="1" noChangeArrowheads="1"/>
          </p:cNvPicPr>
          <p:nvPr>
            <p:ph idx="1"/>
          </p:nvPr>
        </p:nvPicPr>
        <p:blipFill>
          <a:blip r:embed="rId2" cstate="print"/>
          <a:srcRect/>
          <a:stretch>
            <a:fillRect/>
          </a:stretch>
        </p:blipFill>
        <p:spPr>
          <a:xfrm>
            <a:off x="622300" y="823913"/>
            <a:ext cx="7899400" cy="5924550"/>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re 1"/>
          <p:cNvSpPr>
            <a:spLocks noGrp="1"/>
          </p:cNvSpPr>
          <p:nvPr>
            <p:ph type="title"/>
          </p:nvPr>
        </p:nvSpPr>
        <p:spPr>
          <a:xfrm>
            <a:off x="0" y="0"/>
            <a:ext cx="9144000" cy="642938"/>
          </a:xfrm>
        </p:spPr>
        <p:txBody>
          <a:bodyPr>
            <a:normAutofit fontScale="90000"/>
          </a:bodyPr>
          <a:lstStyle/>
          <a:p>
            <a:pPr algn="ctr" eaLnBrk="1" hangingPunct="1"/>
            <a:r>
              <a:rPr lang="fr-FR" dirty="0" smtClean="0"/>
              <a:t>Sycosis </a:t>
            </a:r>
            <a:r>
              <a:rPr lang="fr-FR" dirty="0" err="1" smtClean="0"/>
              <a:t>t</a:t>
            </a:r>
            <a:r>
              <a:rPr lang="fr-FR" dirty="0" err="1" smtClean="0">
                <a:solidFill>
                  <a:srgbClr val="FF0000"/>
                </a:solidFill>
              </a:rPr>
              <a:t>richophytique</a:t>
            </a:r>
            <a:endParaRPr lang="fr-FR" dirty="0" smtClean="0">
              <a:solidFill>
                <a:srgbClr val="FF0000"/>
              </a:solidFill>
            </a:endParaRPr>
          </a:p>
        </p:txBody>
      </p:sp>
      <p:pic>
        <p:nvPicPr>
          <p:cNvPr id="72707" name="Picture 2" descr="C:\Users\Dr TITI\Desktop\sycosis\DEBOUZE Badreddine 24ans (2).JPG"/>
          <p:cNvPicPr>
            <a:picLocks noGrp="1" noChangeAspect="1" noChangeArrowheads="1"/>
          </p:cNvPicPr>
          <p:nvPr>
            <p:ph idx="1"/>
          </p:nvPr>
        </p:nvPicPr>
        <p:blipFill>
          <a:blip r:embed="rId2" cstate="print"/>
          <a:srcRect/>
          <a:stretch>
            <a:fillRect/>
          </a:stretch>
        </p:blipFill>
        <p:spPr>
          <a:xfrm>
            <a:off x="622300" y="823913"/>
            <a:ext cx="7899400" cy="5924550"/>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85794"/>
          </a:xfrm>
        </p:spPr>
        <p:txBody>
          <a:bodyPr/>
          <a:lstStyle/>
          <a:p>
            <a:r>
              <a:rPr lang="fr-FR" dirty="0" smtClean="0"/>
              <a:t>Sycosis </a:t>
            </a:r>
            <a:r>
              <a:rPr lang="fr-FR" dirty="0" err="1" smtClean="0"/>
              <a:t>t</a:t>
            </a:r>
            <a:r>
              <a:rPr lang="fr-FR" dirty="0" err="1" smtClean="0">
                <a:solidFill>
                  <a:srgbClr val="FF0000"/>
                </a:solidFill>
              </a:rPr>
              <a:t>richophytique</a:t>
            </a:r>
            <a:endParaRPr lang="fr-FR" dirty="0"/>
          </a:p>
        </p:txBody>
      </p:sp>
      <p:sp>
        <p:nvSpPr>
          <p:cNvPr id="3" name="Espace réservé du contenu 2"/>
          <p:cNvSpPr>
            <a:spLocks noGrp="1"/>
          </p:cNvSpPr>
          <p:nvPr>
            <p:ph idx="1"/>
          </p:nvPr>
        </p:nvSpPr>
        <p:spPr>
          <a:xfrm>
            <a:off x="0" y="857232"/>
            <a:ext cx="8858280" cy="6000768"/>
          </a:xfrm>
        </p:spPr>
        <p:txBody>
          <a:bodyPr/>
          <a:lstStyle/>
          <a:p>
            <a:endParaRPr lang="fr-FR" dirty="0"/>
          </a:p>
        </p:txBody>
      </p:sp>
      <p:pic>
        <p:nvPicPr>
          <p:cNvPr id="4" name="Picture 2" descr="C:\Users\Dr TITI\Desktop\sycosis\DEBOUZE Badreddine 24ans (3).JPG"/>
          <p:cNvPicPr>
            <a:picLocks noChangeAspect="1" noChangeArrowheads="1"/>
          </p:cNvPicPr>
          <p:nvPr/>
        </p:nvPicPr>
        <p:blipFill>
          <a:blip r:embed="rId2" cstate="print"/>
          <a:srcRect/>
          <a:stretch>
            <a:fillRect/>
          </a:stretch>
        </p:blipFill>
        <p:spPr>
          <a:xfrm>
            <a:off x="622300" y="823913"/>
            <a:ext cx="7899400" cy="59245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Épidémiologie</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r>
              <a:rPr lang="fr-FR" dirty="0"/>
              <a:t>La rosacée touche le plus souvent des sujets à peau claire, aux yeux clairs et aux cheveux clairs (on parle de « malédiction des Celtes »). Elle prédomine chez la femme (ratio femme/homme environ égal à 2) et le pic de fréquence se situe entre 40 et 50ans.</a:t>
            </a:r>
          </a:p>
          <a:p>
            <a:pPr>
              <a:buNone/>
            </a:pPr>
            <a:r>
              <a:rPr lang="fr-FR" dirty="0" smtClean="0"/>
              <a:t/>
            </a:r>
            <a:br>
              <a:rPr lang="fr-FR" dirty="0" smtClean="0"/>
            </a:b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re 1"/>
          <p:cNvSpPr>
            <a:spLocks noGrp="1"/>
          </p:cNvSpPr>
          <p:nvPr>
            <p:ph type="title"/>
          </p:nvPr>
        </p:nvSpPr>
        <p:spPr>
          <a:xfrm>
            <a:off x="0" y="0"/>
            <a:ext cx="9144000" cy="642938"/>
          </a:xfrm>
        </p:spPr>
        <p:txBody>
          <a:bodyPr>
            <a:normAutofit fontScale="90000"/>
          </a:bodyPr>
          <a:lstStyle/>
          <a:p>
            <a:pPr algn="ctr" eaLnBrk="1" hangingPunct="1"/>
            <a:r>
              <a:rPr lang="fr-FR" smtClean="0"/>
              <a:t>Sycosis trichophytique</a:t>
            </a:r>
          </a:p>
        </p:txBody>
      </p:sp>
      <p:sp>
        <p:nvSpPr>
          <p:cNvPr id="75779" name="Espace réservé du contenu 2"/>
          <p:cNvSpPr>
            <a:spLocks noGrp="1"/>
          </p:cNvSpPr>
          <p:nvPr>
            <p:ph idx="1"/>
          </p:nvPr>
        </p:nvSpPr>
        <p:spPr>
          <a:xfrm>
            <a:off x="0" y="714375"/>
            <a:ext cx="9144000" cy="6143625"/>
          </a:xfrm>
        </p:spPr>
        <p:txBody>
          <a:bodyPr/>
          <a:lstStyle/>
          <a:p>
            <a:pPr eaLnBrk="1" hangingPunct="1"/>
            <a:endParaRPr lang="fr-FR" smtClean="0"/>
          </a:p>
        </p:txBody>
      </p:sp>
      <p:pic>
        <p:nvPicPr>
          <p:cNvPr id="75780" name="Picture 5" descr="Zerrouki tahar 76a 1 rosacée granulom"/>
          <p:cNvPicPr>
            <a:picLocks noChangeAspect="1" noChangeArrowheads="1"/>
          </p:cNvPicPr>
          <p:nvPr/>
        </p:nvPicPr>
        <p:blipFill>
          <a:blip r:embed="rId2" cstate="print"/>
          <a:srcRect/>
          <a:stretch>
            <a:fillRect/>
          </a:stretch>
        </p:blipFill>
        <p:spPr bwMode="auto">
          <a:xfrm>
            <a:off x="357188" y="714375"/>
            <a:ext cx="8429625" cy="61436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85794"/>
          </a:xfrm>
        </p:spPr>
        <p:txBody>
          <a:bodyPr/>
          <a:lstStyle/>
          <a:p>
            <a:r>
              <a:rPr lang="fr-FR" dirty="0" smtClean="0"/>
              <a:t>Lupus Erythémateux Aigu Systémique</a:t>
            </a:r>
            <a:endParaRPr lang="fr-FR" dirty="0"/>
          </a:p>
        </p:txBody>
      </p:sp>
      <p:pic>
        <p:nvPicPr>
          <p:cNvPr id="1026" name="Picture 2" descr="C:\Users\Dr TITI\Desktop\C0131029-Lupus_erythematosus_on_the_face-SPL.jpg"/>
          <p:cNvPicPr>
            <a:picLocks noGrp="1" noChangeAspect="1" noChangeArrowheads="1"/>
          </p:cNvPicPr>
          <p:nvPr>
            <p:ph idx="1"/>
          </p:nvPr>
        </p:nvPicPr>
        <p:blipFill>
          <a:blip r:embed="rId2" cstate="print"/>
          <a:srcRect/>
          <a:stretch>
            <a:fillRect/>
          </a:stretch>
        </p:blipFill>
        <p:spPr bwMode="auto">
          <a:xfrm>
            <a:off x="1063625" y="1260475"/>
            <a:ext cx="6731000" cy="51943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85794"/>
          </a:xfrm>
        </p:spPr>
        <p:txBody>
          <a:bodyPr/>
          <a:lstStyle/>
          <a:p>
            <a:r>
              <a:rPr lang="fr-FR" dirty="0" smtClean="0"/>
              <a:t>Lupus Erythémateux Aigu Systémique</a:t>
            </a:r>
            <a:endParaRPr lang="fr-FR" dirty="0"/>
          </a:p>
        </p:txBody>
      </p:sp>
      <p:pic>
        <p:nvPicPr>
          <p:cNvPr id="2050" name="Picture 2" descr="C:\Users\Dr TITI\Desktop\téléchargement.jpg"/>
          <p:cNvPicPr>
            <a:picLocks noGrp="1" noChangeAspect="1" noChangeArrowheads="1"/>
          </p:cNvPicPr>
          <p:nvPr>
            <p:ph idx="1"/>
          </p:nvPr>
        </p:nvPicPr>
        <p:blipFill>
          <a:blip r:embed="rId2" cstate="print"/>
          <a:srcRect/>
          <a:stretch>
            <a:fillRect/>
          </a:stretch>
        </p:blipFill>
        <p:spPr bwMode="auto">
          <a:xfrm>
            <a:off x="1714480" y="714356"/>
            <a:ext cx="5643602" cy="592935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85794"/>
          </a:xfrm>
        </p:spPr>
        <p:txBody>
          <a:bodyPr/>
          <a:lstStyle/>
          <a:p>
            <a:r>
              <a:rPr lang="fr-FR" dirty="0" smtClean="0"/>
              <a:t>Lupus Erythémateux Aigu Systémique</a:t>
            </a:r>
            <a:endParaRPr lang="fr-FR" dirty="0"/>
          </a:p>
        </p:txBody>
      </p:sp>
      <p:pic>
        <p:nvPicPr>
          <p:cNvPr id="3074" name="Picture 2" descr="C:\Users\Dr TITI\Desktop\téléchargement (1).jpg"/>
          <p:cNvPicPr>
            <a:picLocks noGrp="1" noChangeAspect="1" noChangeArrowheads="1"/>
          </p:cNvPicPr>
          <p:nvPr>
            <p:ph idx="1"/>
          </p:nvPr>
        </p:nvPicPr>
        <p:blipFill>
          <a:blip r:embed="rId2" cstate="print"/>
          <a:srcRect/>
          <a:stretch>
            <a:fillRect/>
          </a:stretch>
        </p:blipFill>
        <p:spPr bwMode="auto">
          <a:xfrm>
            <a:off x="1428729" y="1071546"/>
            <a:ext cx="5929354" cy="528641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85794"/>
          </a:xfrm>
        </p:spPr>
        <p:txBody>
          <a:bodyPr/>
          <a:lstStyle/>
          <a:p>
            <a:r>
              <a:rPr lang="fr-FR" dirty="0" smtClean="0"/>
              <a:t>Lupus Erythémateux Aigu Systémique</a:t>
            </a:r>
            <a:endParaRPr lang="fr-FR" dirty="0"/>
          </a:p>
        </p:txBody>
      </p:sp>
      <p:pic>
        <p:nvPicPr>
          <p:cNvPr id="4098" name="Picture 2" descr="C:\Users\Dr TITI\Desktop\lupus.jpg"/>
          <p:cNvPicPr>
            <a:picLocks noGrp="1" noChangeAspect="1" noChangeArrowheads="1"/>
          </p:cNvPicPr>
          <p:nvPr>
            <p:ph idx="1"/>
          </p:nvPr>
        </p:nvPicPr>
        <p:blipFill>
          <a:blip r:embed="rId2" cstate="print"/>
          <a:srcRect/>
          <a:stretch>
            <a:fillRect/>
          </a:stretch>
        </p:blipFill>
        <p:spPr bwMode="auto">
          <a:xfrm>
            <a:off x="2071670" y="928670"/>
            <a:ext cx="4714907" cy="542928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85794"/>
          </a:xfrm>
        </p:spPr>
        <p:txBody>
          <a:bodyPr>
            <a:normAutofit fontScale="90000"/>
          </a:bodyPr>
          <a:lstStyle/>
          <a:p>
            <a:r>
              <a:rPr lang="fr-FR" dirty="0" smtClean="0"/>
              <a:t>Lupus Erythémateux Chronique cutané</a:t>
            </a:r>
            <a:endParaRPr lang="fr-FR" dirty="0"/>
          </a:p>
        </p:txBody>
      </p:sp>
      <p:pic>
        <p:nvPicPr>
          <p:cNvPr id="5122" name="Picture 2" descr="C:\Users\Dr TITI\Desktop\Fig-4-Chronic-cutaneous-lupus-erythematosus-Discoid-lupus-erythematosus.png"/>
          <p:cNvPicPr>
            <a:picLocks noGrp="1" noChangeAspect="1" noChangeArrowheads="1"/>
          </p:cNvPicPr>
          <p:nvPr>
            <p:ph idx="1"/>
          </p:nvPr>
        </p:nvPicPr>
        <p:blipFill>
          <a:blip r:embed="rId2" cstate="print"/>
          <a:srcRect/>
          <a:stretch>
            <a:fillRect/>
          </a:stretch>
        </p:blipFill>
        <p:spPr bwMode="auto">
          <a:xfrm>
            <a:off x="1428728" y="928670"/>
            <a:ext cx="6572296" cy="571504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85794"/>
          </a:xfrm>
        </p:spPr>
        <p:txBody>
          <a:bodyPr/>
          <a:lstStyle/>
          <a:p>
            <a:r>
              <a:rPr lang="fr-FR" dirty="0" smtClean="0"/>
              <a:t>Lupus Tuberculeux</a:t>
            </a:r>
            <a:endParaRPr lang="fr-FR" dirty="0"/>
          </a:p>
        </p:txBody>
      </p:sp>
      <p:pic>
        <p:nvPicPr>
          <p:cNvPr id="6146" name="Picture 2" descr="C:\Users\Dr TITI\Desktop\téléchargement.jpg"/>
          <p:cNvPicPr>
            <a:picLocks noGrp="1" noChangeAspect="1" noChangeArrowheads="1"/>
          </p:cNvPicPr>
          <p:nvPr>
            <p:ph idx="1"/>
          </p:nvPr>
        </p:nvPicPr>
        <p:blipFill>
          <a:blip r:embed="rId2" cstate="print"/>
          <a:srcRect/>
          <a:stretch>
            <a:fillRect/>
          </a:stretch>
        </p:blipFill>
        <p:spPr bwMode="auto">
          <a:xfrm>
            <a:off x="1785918" y="1214422"/>
            <a:ext cx="5429288" cy="500066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85794"/>
          </a:xfrm>
        </p:spPr>
        <p:txBody>
          <a:bodyPr/>
          <a:lstStyle/>
          <a:p>
            <a:r>
              <a:rPr lang="fr-FR" dirty="0" smtClean="0"/>
              <a:t>Lupus Tuberculeux</a:t>
            </a:r>
            <a:endParaRPr lang="fr-FR" dirty="0"/>
          </a:p>
        </p:txBody>
      </p:sp>
      <p:sp>
        <p:nvSpPr>
          <p:cNvPr id="3" name="Espace réservé du contenu 2"/>
          <p:cNvSpPr>
            <a:spLocks noGrp="1"/>
          </p:cNvSpPr>
          <p:nvPr>
            <p:ph idx="1"/>
          </p:nvPr>
        </p:nvSpPr>
        <p:spPr>
          <a:xfrm>
            <a:off x="0" y="857232"/>
            <a:ext cx="8858280" cy="6000768"/>
          </a:xfrm>
        </p:spPr>
        <p:txBody>
          <a:bodyPr/>
          <a:lstStyle/>
          <a:p>
            <a:endParaRPr lang="fr-FR" dirty="0"/>
          </a:p>
        </p:txBody>
      </p:sp>
      <p:pic>
        <p:nvPicPr>
          <p:cNvPr id="8194" name="Picture 2" descr="C:\Users\Dr TITI\Desktop\1-s2.0-S0399077X1500308X-gr2.jpg"/>
          <p:cNvPicPr>
            <a:picLocks noChangeAspect="1" noChangeArrowheads="1"/>
          </p:cNvPicPr>
          <p:nvPr/>
        </p:nvPicPr>
        <p:blipFill>
          <a:blip r:embed="rId2" cstate="print"/>
          <a:srcRect/>
          <a:stretch>
            <a:fillRect/>
          </a:stretch>
        </p:blipFill>
        <p:spPr bwMode="auto">
          <a:xfrm>
            <a:off x="1500166" y="857232"/>
            <a:ext cx="6215106" cy="571504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85794"/>
          </a:xfrm>
        </p:spPr>
        <p:txBody>
          <a:bodyPr/>
          <a:lstStyle/>
          <a:p>
            <a:r>
              <a:rPr lang="fr-FR" dirty="0" smtClean="0"/>
              <a:t>Lupus Tuberculeux</a:t>
            </a:r>
            <a:endParaRPr lang="fr-FR" dirty="0"/>
          </a:p>
        </p:txBody>
      </p:sp>
      <p:pic>
        <p:nvPicPr>
          <p:cNvPr id="7170" name="Picture 2" descr="C:\Users\Dr TITI\Desktop\tbc01.jpg"/>
          <p:cNvPicPr>
            <a:picLocks noGrp="1" noChangeAspect="1" noChangeArrowheads="1"/>
          </p:cNvPicPr>
          <p:nvPr>
            <p:ph idx="1"/>
          </p:nvPr>
        </p:nvPicPr>
        <p:blipFill>
          <a:blip r:embed="rId2" cstate="print"/>
          <a:srcRect/>
          <a:stretch>
            <a:fillRect/>
          </a:stretch>
        </p:blipFill>
        <p:spPr bwMode="auto">
          <a:xfrm>
            <a:off x="549852" y="857250"/>
            <a:ext cx="7758545" cy="600075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85794"/>
          </a:xfrm>
        </p:spPr>
        <p:txBody>
          <a:bodyPr/>
          <a:lstStyle/>
          <a:p>
            <a:r>
              <a:rPr lang="fr-FR" dirty="0" smtClean="0"/>
              <a:t>Lupus Tuberculeux</a:t>
            </a:r>
            <a:endParaRPr lang="fr-FR" dirty="0"/>
          </a:p>
        </p:txBody>
      </p:sp>
      <p:sp>
        <p:nvSpPr>
          <p:cNvPr id="3" name="Espace réservé du contenu 2"/>
          <p:cNvSpPr>
            <a:spLocks noGrp="1"/>
          </p:cNvSpPr>
          <p:nvPr>
            <p:ph idx="1"/>
          </p:nvPr>
        </p:nvSpPr>
        <p:spPr>
          <a:xfrm>
            <a:off x="0" y="857232"/>
            <a:ext cx="8858280" cy="6000768"/>
          </a:xfrm>
        </p:spPr>
        <p:txBody>
          <a:bodyPr/>
          <a:lstStyle/>
          <a:p>
            <a:endParaRPr lang="fr-FR" dirty="0"/>
          </a:p>
        </p:txBody>
      </p:sp>
      <p:pic>
        <p:nvPicPr>
          <p:cNvPr id="9218" name="Picture 2" descr="C:\Users\Dr TITI\Desktop\tbc10.jpg"/>
          <p:cNvPicPr>
            <a:picLocks noChangeAspect="1" noChangeArrowheads="1"/>
          </p:cNvPicPr>
          <p:nvPr/>
        </p:nvPicPr>
        <p:blipFill>
          <a:blip r:embed="rId2" cstate="print"/>
          <a:srcRect/>
          <a:stretch>
            <a:fillRect/>
          </a:stretch>
        </p:blipFill>
        <p:spPr bwMode="auto">
          <a:xfrm>
            <a:off x="508000" y="857232"/>
            <a:ext cx="8128000" cy="561341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Physiopathologie</a:t>
            </a:r>
            <a:r>
              <a:rPr lang="fr-FR" dirty="0"/>
              <a:t/>
            </a:r>
            <a:br>
              <a:rPr lang="fr-FR" dirty="0"/>
            </a:br>
            <a:endParaRPr lang="fr-FR" dirty="0"/>
          </a:p>
        </p:txBody>
      </p:sp>
      <p:sp>
        <p:nvSpPr>
          <p:cNvPr id="3" name="Espace réservé du contenu 2"/>
          <p:cNvSpPr>
            <a:spLocks noGrp="1"/>
          </p:cNvSpPr>
          <p:nvPr>
            <p:ph idx="1"/>
          </p:nvPr>
        </p:nvSpPr>
        <p:spPr>
          <a:xfrm>
            <a:off x="457200" y="1071546"/>
            <a:ext cx="8229600" cy="5786454"/>
          </a:xfrm>
        </p:spPr>
        <p:txBody>
          <a:bodyPr>
            <a:normAutofit fontScale="92500"/>
          </a:bodyPr>
          <a:lstStyle/>
          <a:p>
            <a:r>
              <a:rPr lang="fr-FR" dirty="0" smtClean="0"/>
              <a:t>La physiopathologie fait intervenir deux éléments principaux, des anomalies vasculaires et inflammatoires.</a:t>
            </a:r>
          </a:p>
          <a:p>
            <a:r>
              <a:rPr lang="fr-FR" dirty="0" smtClean="0"/>
              <a:t>Il existe probablement une prédisposition aux anomalies de la vascularisation faciale (antécédents familiaux, peau claire) qui permet le développement des bouffées vasomotrices et de l’érythème permanent, favorisés par des facteurs exogènes (exposition solaire, au froid, à la chaleur intense, aux variations climatiques). Les vaisseaux dermiques sont dilatés et on observe toujours un infiltrat inflammatoire.</a:t>
            </a:r>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71546"/>
          </a:xfrm>
        </p:spPr>
        <p:txBody>
          <a:bodyPr/>
          <a:lstStyle/>
          <a:p>
            <a:r>
              <a:rPr lang="fr-FR" b="1" dirty="0" smtClean="0"/>
              <a:t>Traitement</a:t>
            </a:r>
            <a:endParaRPr lang="fr-FR" dirty="0"/>
          </a:p>
        </p:txBody>
      </p:sp>
      <p:sp>
        <p:nvSpPr>
          <p:cNvPr id="3" name="Espace réservé du contenu 2"/>
          <p:cNvSpPr>
            <a:spLocks noGrp="1"/>
          </p:cNvSpPr>
          <p:nvPr>
            <p:ph idx="1"/>
          </p:nvPr>
        </p:nvSpPr>
        <p:spPr>
          <a:xfrm>
            <a:off x="457200" y="1000108"/>
            <a:ext cx="8229600" cy="5715040"/>
          </a:xfrm>
        </p:spPr>
        <p:txBody>
          <a:bodyPr/>
          <a:lstStyle/>
          <a:p>
            <a:r>
              <a:rPr lang="fr-FR" b="1" dirty="0" smtClean="0"/>
              <a:t>Érythème et couperose</a:t>
            </a:r>
            <a:endParaRPr lang="fr-FR" dirty="0" smtClean="0"/>
          </a:p>
          <a:p>
            <a:r>
              <a:rPr lang="fr-FR" dirty="0" smtClean="0"/>
              <a:t>La couperose ne répond pas aux traitements médicaux.</a:t>
            </a:r>
          </a:p>
          <a:p>
            <a:r>
              <a:rPr lang="fr-FR" dirty="0" smtClean="0"/>
              <a:t>Elle peut être traitée par laser vasculaire ou par électrocoagulation ; les lasers atténuent aussi l’érythrose. </a:t>
            </a:r>
          </a:p>
          <a:p>
            <a:r>
              <a:rPr lang="fr-FR" dirty="0" smtClean="0"/>
              <a:t>Le tartrate de </a:t>
            </a:r>
            <a:r>
              <a:rPr lang="fr-FR" dirty="0" err="1" smtClean="0"/>
              <a:t>brimonidine</a:t>
            </a:r>
            <a:r>
              <a:rPr lang="fr-FR" dirty="0" smtClean="0"/>
              <a:t>, vasoconstricteur α</a:t>
            </a:r>
            <a:r>
              <a:rPr lang="fr-FR" baseline="-25000" dirty="0" smtClean="0"/>
              <a:t>2</a:t>
            </a:r>
            <a:r>
              <a:rPr lang="fr-FR" dirty="0" smtClean="0"/>
              <a:t>-mimétique, en gel permet une diminution de la rougeur d’une durée de plusieurs heures et peut être utilisé dans la rosacée.</a:t>
            </a:r>
            <a:endParaRPr lang="fr-F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normAutofit/>
          </a:bodyPr>
          <a:lstStyle/>
          <a:p>
            <a:r>
              <a:rPr lang="fr-FR" b="1" dirty="0" smtClean="0"/>
              <a:t>Traitement</a:t>
            </a:r>
            <a:endParaRPr lang="fr-FR" dirty="0"/>
          </a:p>
        </p:txBody>
      </p:sp>
      <p:sp>
        <p:nvSpPr>
          <p:cNvPr id="3" name="Espace réservé du contenu 2"/>
          <p:cNvSpPr>
            <a:spLocks noGrp="1"/>
          </p:cNvSpPr>
          <p:nvPr>
            <p:ph idx="1"/>
          </p:nvPr>
        </p:nvSpPr>
        <p:spPr>
          <a:xfrm>
            <a:off x="457200" y="928670"/>
            <a:ext cx="8229600" cy="5715040"/>
          </a:xfrm>
        </p:spPr>
        <p:txBody>
          <a:bodyPr/>
          <a:lstStyle/>
          <a:p>
            <a:r>
              <a:rPr lang="fr-FR" b="1" dirty="0" smtClean="0"/>
              <a:t>Formes mineures</a:t>
            </a:r>
            <a:endParaRPr lang="fr-FR" dirty="0" smtClean="0"/>
          </a:p>
          <a:p>
            <a:r>
              <a:rPr lang="fr-FR" dirty="0" smtClean="0"/>
              <a:t>Les formes mineures peuvent être traitées par des gels ou des crèmes au </a:t>
            </a:r>
            <a:r>
              <a:rPr lang="fr-FR" dirty="0" err="1" smtClean="0"/>
              <a:t>métronidazole</a:t>
            </a:r>
            <a:r>
              <a:rPr lang="fr-FR" dirty="0" smtClean="0"/>
              <a:t> à 0,75 %(</a:t>
            </a:r>
            <a:r>
              <a:rPr lang="fr-FR" dirty="0" err="1" smtClean="0"/>
              <a:t>Rozex</a:t>
            </a:r>
            <a:r>
              <a:rPr lang="fr-FR" dirty="0" smtClean="0"/>
              <a:t>) à raison de 2 applications par jour pendant 3 mois.</a:t>
            </a:r>
          </a:p>
          <a:p>
            <a:r>
              <a:rPr lang="fr-FR" dirty="0" smtClean="0"/>
              <a:t>L’alternative thérapeutique est l’acide </a:t>
            </a:r>
            <a:r>
              <a:rPr lang="fr-FR" dirty="0" err="1" smtClean="0"/>
              <a:t>azélaïque</a:t>
            </a:r>
            <a:r>
              <a:rPr lang="fr-FR" dirty="0" smtClean="0"/>
              <a:t> en gel à 15 %, selon les mêmes modalités.</a:t>
            </a:r>
            <a:endParaRPr lang="fr-F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28670"/>
          </a:xfrm>
        </p:spPr>
        <p:txBody>
          <a:bodyPr>
            <a:normAutofit/>
          </a:bodyPr>
          <a:lstStyle/>
          <a:p>
            <a:r>
              <a:rPr lang="fr-FR" b="1" dirty="0" smtClean="0"/>
              <a:t>Traitement</a:t>
            </a:r>
            <a:endParaRPr lang="fr-FR" dirty="0"/>
          </a:p>
        </p:txBody>
      </p:sp>
      <p:sp>
        <p:nvSpPr>
          <p:cNvPr id="3" name="Espace réservé du contenu 2"/>
          <p:cNvSpPr>
            <a:spLocks noGrp="1"/>
          </p:cNvSpPr>
          <p:nvPr>
            <p:ph idx="1"/>
          </p:nvPr>
        </p:nvSpPr>
        <p:spPr>
          <a:xfrm>
            <a:off x="457200" y="928670"/>
            <a:ext cx="8229600" cy="5929330"/>
          </a:xfrm>
        </p:spPr>
        <p:txBody>
          <a:bodyPr/>
          <a:lstStyle/>
          <a:p>
            <a:r>
              <a:rPr lang="fr-FR" b="1" dirty="0" smtClean="0"/>
              <a:t>Formes plus diffuses</a:t>
            </a:r>
            <a:endParaRPr lang="fr-FR" dirty="0" smtClean="0"/>
          </a:p>
          <a:p>
            <a:r>
              <a:rPr lang="fr-FR" sz="2800" dirty="0" smtClean="0"/>
              <a:t>Les formes plus diffuses répondent bien à une antibiothérapie générale par cyclines (</a:t>
            </a:r>
            <a:r>
              <a:rPr lang="fr-FR" sz="2800" dirty="0" err="1" smtClean="0"/>
              <a:t>doxycycline</a:t>
            </a:r>
            <a:r>
              <a:rPr lang="fr-FR" sz="2800" dirty="0" smtClean="0"/>
              <a:t> 100mg par jour le soir de préférence, pendant le repas) seules ou en association avec le </a:t>
            </a:r>
            <a:r>
              <a:rPr lang="fr-FR" sz="2800" dirty="0" err="1" smtClean="0"/>
              <a:t>métronidazole</a:t>
            </a:r>
            <a:r>
              <a:rPr lang="fr-FR" sz="2800" dirty="0" smtClean="0"/>
              <a:t> topique pendant une durée de 3 mois. </a:t>
            </a:r>
          </a:p>
          <a:p>
            <a:r>
              <a:rPr lang="fr-FR" sz="2800" dirty="0" smtClean="0"/>
              <a:t>La </a:t>
            </a:r>
            <a:r>
              <a:rPr lang="fr-FR" sz="2800" dirty="0" err="1" smtClean="0"/>
              <a:t>doxycycline</a:t>
            </a:r>
            <a:r>
              <a:rPr lang="fr-FR" sz="2800" dirty="0" smtClean="0"/>
              <a:t> est active sur les signes oculaires de la rosacée. </a:t>
            </a:r>
          </a:p>
          <a:p>
            <a:r>
              <a:rPr lang="fr-FR" sz="2800" dirty="0" smtClean="0"/>
              <a:t>Le </a:t>
            </a:r>
            <a:r>
              <a:rPr lang="fr-FR" sz="2800" dirty="0" err="1" smtClean="0"/>
              <a:t>rhinophyma</a:t>
            </a:r>
            <a:r>
              <a:rPr lang="fr-FR" sz="2800" dirty="0" smtClean="0"/>
              <a:t> peut être réduit chirurgicalement ou à l’aide d’un laser CO</a:t>
            </a:r>
            <a:r>
              <a:rPr lang="fr-FR" sz="2800" baseline="-25000" dirty="0" smtClean="0"/>
              <a:t>2</a:t>
            </a:r>
            <a:r>
              <a:rPr lang="fr-FR" sz="2800" dirty="0" smtClean="0"/>
              <a:t>.</a:t>
            </a:r>
            <a:endParaRPr lang="fr-FR"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28670"/>
          </a:xfrm>
        </p:spPr>
        <p:txBody>
          <a:bodyPr>
            <a:normAutofit/>
          </a:bodyPr>
          <a:lstStyle/>
          <a:p>
            <a:r>
              <a:rPr lang="fr-FR" b="1" dirty="0" smtClean="0"/>
              <a:t>Traitement</a:t>
            </a:r>
            <a:endParaRPr lang="fr-FR" dirty="0"/>
          </a:p>
        </p:txBody>
      </p:sp>
      <p:sp>
        <p:nvSpPr>
          <p:cNvPr id="3" name="Espace réservé du contenu 2"/>
          <p:cNvSpPr>
            <a:spLocks noGrp="1"/>
          </p:cNvSpPr>
          <p:nvPr>
            <p:ph idx="1"/>
          </p:nvPr>
        </p:nvSpPr>
        <p:spPr>
          <a:xfrm>
            <a:off x="0" y="928670"/>
            <a:ext cx="9144000" cy="5929330"/>
          </a:xfrm>
        </p:spPr>
        <p:txBody>
          <a:bodyPr>
            <a:normAutofit/>
          </a:bodyPr>
          <a:lstStyle/>
          <a:p>
            <a:r>
              <a:rPr lang="fr-FR" b="1" dirty="0" smtClean="0"/>
              <a:t>Suivi</a:t>
            </a:r>
            <a:endParaRPr lang="fr-FR" dirty="0" smtClean="0"/>
          </a:p>
          <a:p>
            <a:r>
              <a:rPr lang="fr-FR" dirty="0" smtClean="0"/>
              <a:t>Le traitement est suspensif et la majorité des patients va récidiver après l’arrêt : les patients doivent en être informés.</a:t>
            </a:r>
          </a:p>
          <a:p>
            <a:r>
              <a:rPr lang="fr-FR" dirty="0" smtClean="0"/>
              <a:t>On conseille un traitement d’entretien après rémission par la </a:t>
            </a:r>
            <a:r>
              <a:rPr lang="fr-FR" dirty="0" err="1" smtClean="0"/>
              <a:t>doxycycline</a:t>
            </a:r>
            <a:r>
              <a:rPr lang="fr-FR" dirty="0" smtClean="0"/>
              <a:t> : application quotidienne de topique au </a:t>
            </a:r>
            <a:r>
              <a:rPr lang="fr-FR" dirty="0" err="1" smtClean="0"/>
              <a:t>métronidazole</a:t>
            </a:r>
            <a:r>
              <a:rPr lang="fr-FR" dirty="0" smtClean="0"/>
              <a:t>.</a:t>
            </a:r>
          </a:p>
          <a:p>
            <a:r>
              <a:rPr lang="fr-FR" b="1" dirty="0" smtClean="0"/>
              <a:t>Les dermocorticoïdes sont contre-indiqués dans la rosacée.</a:t>
            </a:r>
            <a:br>
              <a:rPr lang="fr-FR" b="1" dirty="0" smtClean="0"/>
            </a:br>
            <a:endParaRPr lang="fr-FR"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28670"/>
          </a:xfrm>
        </p:spPr>
        <p:txBody>
          <a:bodyPr>
            <a:normAutofit/>
          </a:bodyPr>
          <a:lstStyle/>
          <a:p>
            <a:r>
              <a:rPr lang="fr-FR" b="1" dirty="0" smtClean="0"/>
              <a:t>Traitement</a:t>
            </a:r>
            <a:endParaRPr lang="fr-FR" dirty="0"/>
          </a:p>
        </p:txBody>
      </p:sp>
      <p:sp>
        <p:nvSpPr>
          <p:cNvPr id="3" name="Espace réservé du contenu 2"/>
          <p:cNvSpPr>
            <a:spLocks noGrp="1"/>
          </p:cNvSpPr>
          <p:nvPr>
            <p:ph idx="1"/>
          </p:nvPr>
        </p:nvSpPr>
        <p:spPr>
          <a:xfrm>
            <a:off x="0" y="928670"/>
            <a:ext cx="9144000" cy="5929330"/>
          </a:xfrm>
        </p:spPr>
        <p:txBody>
          <a:bodyPr>
            <a:normAutofit/>
          </a:bodyPr>
          <a:lstStyle/>
          <a:p>
            <a:r>
              <a:rPr lang="fr-FR" b="1" dirty="0" smtClean="0"/>
              <a:t>Suivi</a:t>
            </a:r>
            <a:endParaRPr lang="fr-FR" dirty="0" smtClean="0"/>
          </a:p>
          <a:p>
            <a:r>
              <a:rPr lang="fr-FR" sz="2800" dirty="0" smtClean="0"/>
              <a:t>Pour l’hygiène locale, on conseille d’éviter les topiques gras et les fonds de teint occlusifs. </a:t>
            </a:r>
          </a:p>
          <a:p>
            <a:r>
              <a:rPr lang="fr-FR" sz="2800" dirty="0" smtClean="0"/>
              <a:t>La toilette à l’eau tiède suffit, avec application d’un émollient fluide.</a:t>
            </a:r>
          </a:p>
          <a:p>
            <a:r>
              <a:rPr lang="fr-FR" sz="2800" dirty="0" smtClean="0"/>
              <a:t> Les soins des paupières sont très utiles en cas de blépharite : lavage quotidien  et application de gels à usage palpébral. </a:t>
            </a:r>
          </a:p>
          <a:p>
            <a:r>
              <a:rPr lang="fr-FR" sz="2800" dirty="0" smtClean="0"/>
              <a:t>Les larmes artificielles sont utiles pour réduire les signes de sécheresse oculaire.</a:t>
            </a:r>
          </a:p>
          <a:p>
            <a:r>
              <a:rPr lang="fr-FR" sz="2800" dirty="0" smtClean="0"/>
              <a:t> L’application de </a:t>
            </a:r>
            <a:r>
              <a:rPr lang="fr-FR" sz="2800" dirty="0" err="1" smtClean="0"/>
              <a:t>photoprotecteurs</a:t>
            </a:r>
            <a:r>
              <a:rPr lang="fr-FR" sz="2800" dirty="0" smtClean="0"/>
              <a:t> est utile pour prévenir les récidives.</a:t>
            </a:r>
          </a:p>
          <a:p>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28670"/>
          </a:xfrm>
        </p:spPr>
        <p:txBody>
          <a:bodyPr>
            <a:normAutofit fontScale="90000"/>
          </a:bodyPr>
          <a:lstStyle/>
          <a:p>
            <a:r>
              <a:rPr lang="fr-FR" b="1" dirty="0" smtClean="0"/>
              <a:t>Points clés</a:t>
            </a:r>
            <a:r>
              <a:rPr lang="fr-FR" dirty="0" smtClean="0"/>
              <a:t/>
            </a:r>
            <a:br>
              <a:rPr lang="fr-FR" dirty="0" smtClean="0"/>
            </a:br>
            <a:endParaRPr lang="fr-FR" dirty="0"/>
          </a:p>
        </p:txBody>
      </p:sp>
      <p:sp>
        <p:nvSpPr>
          <p:cNvPr id="3" name="Espace réservé du contenu 2"/>
          <p:cNvSpPr>
            <a:spLocks noGrp="1"/>
          </p:cNvSpPr>
          <p:nvPr>
            <p:ph idx="1"/>
          </p:nvPr>
        </p:nvSpPr>
        <p:spPr>
          <a:xfrm>
            <a:off x="457200" y="928670"/>
            <a:ext cx="8229600" cy="5929330"/>
          </a:xfrm>
        </p:spPr>
        <p:txBody>
          <a:bodyPr/>
          <a:lstStyle/>
          <a:p>
            <a:endParaRPr lang="fr-FR" dirty="0" smtClean="0"/>
          </a:p>
          <a:p>
            <a:r>
              <a:rPr lang="fr-FR" dirty="0" smtClean="0"/>
              <a:t>• Rougeur </a:t>
            </a:r>
            <a:r>
              <a:rPr lang="fr-FR" dirty="0" err="1" smtClean="0"/>
              <a:t>centrofaciale</a:t>
            </a:r>
            <a:r>
              <a:rPr lang="fr-FR" dirty="0" smtClean="0"/>
              <a:t> chronique de l’adulte avec bouffées vasomotrices.</a:t>
            </a:r>
          </a:p>
          <a:p>
            <a:r>
              <a:rPr lang="fr-FR" dirty="0" smtClean="0"/>
              <a:t>• Diagnostic clinique : aucun examen complémentaire.</a:t>
            </a:r>
          </a:p>
          <a:p>
            <a:r>
              <a:rPr lang="fr-FR" dirty="0" smtClean="0"/>
              <a:t>• Atteinte oculaire possible.</a:t>
            </a:r>
          </a:p>
          <a:p>
            <a:r>
              <a:rPr lang="fr-FR" dirty="0" smtClean="0"/>
              <a:t>• Chronicité, évolution par poussées.</a:t>
            </a:r>
          </a:p>
          <a:p>
            <a:r>
              <a:rPr lang="fr-FR" dirty="0" smtClean="0"/>
              <a:t>• </a:t>
            </a:r>
            <a:r>
              <a:rPr lang="fr-FR" b="1" dirty="0" smtClean="0"/>
              <a:t>Zéro à la question :</a:t>
            </a:r>
            <a:r>
              <a:rPr lang="fr-FR" dirty="0" smtClean="0"/>
              <a:t> utilisation de dermocorticoïdes.</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1142984"/>
          </a:xfrm>
        </p:spPr>
        <p:txBody>
          <a:bodyPr/>
          <a:lstStyle/>
          <a:p>
            <a:r>
              <a:rPr lang="fr-FR" b="1" dirty="0" smtClean="0"/>
              <a:t>Physiopathologie</a:t>
            </a:r>
            <a:endParaRPr lang="fr-FR" dirty="0"/>
          </a:p>
        </p:txBody>
      </p:sp>
      <p:sp>
        <p:nvSpPr>
          <p:cNvPr id="3" name="Espace réservé du contenu 2"/>
          <p:cNvSpPr>
            <a:spLocks noGrp="1"/>
          </p:cNvSpPr>
          <p:nvPr>
            <p:ph idx="1"/>
          </p:nvPr>
        </p:nvSpPr>
        <p:spPr>
          <a:xfrm>
            <a:off x="457200" y="1214422"/>
            <a:ext cx="8229600" cy="5643578"/>
          </a:xfrm>
        </p:spPr>
        <p:txBody>
          <a:bodyPr/>
          <a:lstStyle/>
          <a:p>
            <a:r>
              <a:rPr lang="fr-FR" dirty="0" smtClean="0"/>
              <a:t> L’inflammation met en jeu des anomalies de réponse de l’immunité innée. Il existe en outre une colonisation accrue par </a:t>
            </a:r>
            <a:r>
              <a:rPr lang="fr-FR" i="1" dirty="0" smtClean="0">
                <a:solidFill>
                  <a:srgbClr val="FF0000"/>
                </a:solidFill>
              </a:rPr>
              <a:t>Demodex </a:t>
            </a:r>
            <a:r>
              <a:rPr lang="fr-FR" i="1" dirty="0" err="1" smtClean="0">
                <a:solidFill>
                  <a:srgbClr val="FF0000"/>
                </a:solidFill>
              </a:rPr>
              <a:t>folliculorum</a:t>
            </a:r>
            <a:r>
              <a:rPr lang="fr-FR" dirty="0" smtClean="0"/>
              <a:t>, acarien qu’on trouve habituellement dans les follicules du visage, qui a un rôle pro-inflammatoire direct ou indirect, provoquant des papules et des pustules qui peuvent se traduire par des granulomes sur le plan histologique.</a:t>
            </a:r>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1142984"/>
          </a:xfrm>
        </p:spPr>
        <p:txBody>
          <a:bodyPr>
            <a:normAutofit fontScale="90000"/>
          </a:bodyPr>
          <a:lstStyle/>
          <a:p>
            <a:r>
              <a:rPr lang="fr-FR" dirty="0"/>
              <a:t/>
            </a:r>
            <a:br>
              <a:rPr lang="fr-FR" dirty="0"/>
            </a:br>
            <a:r>
              <a:rPr lang="fr-FR" b="1" dirty="0"/>
              <a:t>Diagnostic positif</a:t>
            </a:r>
            <a:r>
              <a:rPr lang="fr-FR" dirty="0"/>
              <a:t/>
            </a:r>
            <a:br>
              <a:rPr lang="fr-FR" dirty="0"/>
            </a:br>
            <a:endParaRPr lang="fr-FR" dirty="0"/>
          </a:p>
        </p:txBody>
      </p:sp>
      <p:sp>
        <p:nvSpPr>
          <p:cNvPr id="3" name="Espace réservé du contenu 2"/>
          <p:cNvSpPr>
            <a:spLocks noGrp="1"/>
          </p:cNvSpPr>
          <p:nvPr>
            <p:ph idx="1"/>
          </p:nvPr>
        </p:nvSpPr>
        <p:spPr>
          <a:xfrm>
            <a:off x="457200" y="1214422"/>
            <a:ext cx="8229600" cy="5643578"/>
          </a:xfrm>
        </p:spPr>
        <p:txBody>
          <a:bodyPr/>
          <a:lstStyle/>
          <a:p>
            <a:endParaRPr lang="fr-FR" dirty="0" smtClean="0"/>
          </a:p>
          <a:p>
            <a:r>
              <a:rPr lang="fr-FR" dirty="0" smtClean="0"/>
              <a:t>La </a:t>
            </a:r>
            <a:r>
              <a:rPr lang="fr-FR" dirty="0"/>
              <a:t>rosacée se présente sous diverses </a:t>
            </a:r>
            <a:r>
              <a:rPr lang="fr-FR" i="1" dirty="0"/>
              <a:t>formes cliniques</a:t>
            </a:r>
            <a:r>
              <a:rPr lang="fr-FR" dirty="0"/>
              <a:t>, mais le passage par des stades successifs n’est pas obligatoire.</a:t>
            </a:r>
          </a:p>
          <a:p>
            <a:r>
              <a:rPr lang="fr-FR" dirty="0"/>
              <a:t>Le diagnostic est clinique : l’examen cutané et l’interrogatoire suffisent dans l’immense majorité des cas à poser le diagnostic.</a:t>
            </a:r>
          </a:p>
          <a:p>
            <a:r>
              <a:rPr lang="fr-FR" dirty="0"/>
              <a:t>La biopsie cutanée peut être utile pour le diagnostic différentiel.</a:t>
            </a:r>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1000125"/>
          </a:xfrm>
        </p:spPr>
        <p:txBody>
          <a:bodyPr/>
          <a:lstStyle/>
          <a:p>
            <a:pPr algn="ctr" eaLnBrk="1" hangingPunct="1"/>
            <a:r>
              <a:rPr lang="fr-FR" dirty="0" smtClean="0"/>
              <a:t>Rosacée: Couperose</a:t>
            </a:r>
          </a:p>
        </p:txBody>
      </p:sp>
      <p:pic>
        <p:nvPicPr>
          <p:cNvPr id="61443" name="Picture 4"/>
          <p:cNvPicPr>
            <a:picLocks noGrp="1" noChangeAspect="1" noChangeArrowheads="1"/>
          </p:cNvPicPr>
          <p:nvPr>
            <p:ph idx="1"/>
          </p:nvPr>
        </p:nvPicPr>
        <p:blipFill>
          <a:blip r:embed="rId2" cstate="print"/>
          <a:srcRect/>
          <a:stretch>
            <a:fillRect/>
          </a:stretch>
        </p:blipFill>
        <p:spPr>
          <a:xfrm>
            <a:off x="1000125" y="1071563"/>
            <a:ext cx="7072313" cy="5572125"/>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0"/>
            <a:ext cx="8929718" cy="928670"/>
          </a:xfrm>
        </p:spPr>
        <p:txBody>
          <a:bodyPr/>
          <a:lstStyle/>
          <a:p>
            <a:r>
              <a:rPr lang="fr-FR" dirty="0" smtClean="0"/>
              <a:t>Rosacée</a:t>
            </a:r>
            <a:endParaRPr lang="fr-FR" dirty="0"/>
          </a:p>
        </p:txBody>
      </p:sp>
      <p:pic>
        <p:nvPicPr>
          <p:cNvPr id="4" name="Espace réservé du contenu 3" descr="C:\Users\Dr TITI\Desktop\Corbeille récupérée\JPEG Graphics file(1914)\Recoverd_jpg_file(1217).jpg"/>
          <p:cNvPicPr>
            <a:picLocks noGrp="1"/>
          </p:cNvPicPr>
          <p:nvPr>
            <p:ph idx="1"/>
          </p:nvPr>
        </p:nvPicPr>
        <p:blipFill>
          <a:blip r:embed="rId2" cstate="print"/>
          <a:srcRect/>
          <a:stretch>
            <a:fillRect/>
          </a:stretch>
        </p:blipFill>
        <p:spPr bwMode="auto">
          <a:xfrm>
            <a:off x="457200" y="928670"/>
            <a:ext cx="8229600" cy="592933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9144000" cy="785813"/>
          </a:xfrm>
        </p:spPr>
        <p:txBody>
          <a:bodyPr/>
          <a:lstStyle/>
          <a:p>
            <a:pPr algn="ctr" eaLnBrk="1" hangingPunct="1"/>
            <a:r>
              <a:rPr lang="fr-FR" smtClean="0"/>
              <a:t>rosacée</a:t>
            </a:r>
          </a:p>
        </p:txBody>
      </p:sp>
      <p:sp>
        <p:nvSpPr>
          <p:cNvPr id="63491" name="Rectangle 3"/>
          <p:cNvSpPr>
            <a:spLocks noGrp="1" noChangeArrowheads="1"/>
          </p:cNvSpPr>
          <p:nvPr>
            <p:ph idx="1"/>
          </p:nvPr>
        </p:nvSpPr>
        <p:spPr/>
        <p:txBody>
          <a:bodyPr/>
          <a:lstStyle/>
          <a:p>
            <a:pPr eaLnBrk="1" hangingPunct="1"/>
            <a:endParaRPr lang="fr-FR" smtClean="0"/>
          </a:p>
        </p:txBody>
      </p:sp>
      <p:pic>
        <p:nvPicPr>
          <p:cNvPr id="63492" name="Picture 4" descr="DSCN4510"/>
          <p:cNvPicPr>
            <a:picLocks noChangeAspect="1" noChangeArrowheads="1"/>
          </p:cNvPicPr>
          <p:nvPr/>
        </p:nvPicPr>
        <p:blipFill>
          <a:blip r:embed="rId2" cstate="print"/>
          <a:srcRect/>
          <a:stretch>
            <a:fillRect/>
          </a:stretch>
        </p:blipFill>
        <p:spPr bwMode="auto">
          <a:xfrm>
            <a:off x="785813" y="857250"/>
            <a:ext cx="7643812"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383</Words>
  <Application>Microsoft Office PowerPoint</Application>
  <PresentationFormat>Affichage à l'écran (4:3)</PresentationFormat>
  <Paragraphs>78</Paragraphs>
  <Slides>46</Slides>
  <Notes>0</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Thème Office</vt:lpstr>
      <vt:lpstr>ROSACEE</vt:lpstr>
      <vt:lpstr>Diapositive 2</vt:lpstr>
      <vt:lpstr>Épidémiologie </vt:lpstr>
      <vt:lpstr>Physiopathologie </vt:lpstr>
      <vt:lpstr>Physiopathologie</vt:lpstr>
      <vt:lpstr> Diagnostic positif </vt:lpstr>
      <vt:lpstr>Rosacée: Couperose</vt:lpstr>
      <vt:lpstr>Rosacée</vt:lpstr>
      <vt:lpstr>rosacée</vt:lpstr>
      <vt:lpstr>Rosacée</vt:lpstr>
      <vt:lpstr>Rosacée</vt:lpstr>
      <vt:lpstr>Rosacée/dg diff: Acné</vt:lpstr>
      <vt:lpstr>Rosacée /dg diff: Dermatite Seborrheique</vt:lpstr>
      <vt:lpstr>RHYNOPHYMA</vt:lpstr>
      <vt:lpstr>Diapositive 15</vt:lpstr>
      <vt:lpstr>Diapositive 16</vt:lpstr>
      <vt:lpstr>Diapositive 17</vt:lpstr>
      <vt:lpstr>Diapositive 18</vt:lpstr>
      <vt:lpstr>Diapositive 19</vt:lpstr>
      <vt:lpstr>Diapositive 20</vt:lpstr>
      <vt:lpstr>Dermite peri orale</vt:lpstr>
      <vt:lpstr>Dermatite Seborrheique</vt:lpstr>
      <vt:lpstr>Dermatite Seborrheique</vt:lpstr>
      <vt:lpstr>Dermatite Seborrheique</vt:lpstr>
      <vt:lpstr>Dermatite Seborrheique</vt:lpstr>
      <vt:lpstr>Sycosis staphylococcie de la barbe</vt:lpstr>
      <vt:lpstr>Sycosis trichophytique</vt:lpstr>
      <vt:lpstr>Sycosis trichophytique</vt:lpstr>
      <vt:lpstr>Sycosis trichophytique</vt:lpstr>
      <vt:lpstr>Sycosis trichophytique</vt:lpstr>
      <vt:lpstr>Lupus Erythémateux Aigu Systémique</vt:lpstr>
      <vt:lpstr>Lupus Erythémateux Aigu Systémique</vt:lpstr>
      <vt:lpstr>Lupus Erythémateux Aigu Systémique</vt:lpstr>
      <vt:lpstr>Lupus Erythémateux Aigu Systémique</vt:lpstr>
      <vt:lpstr>Lupus Erythémateux Chronique cutané</vt:lpstr>
      <vt:lpstr>Lupus Tuberculeux</vt:lpstr>
      <vt:lpstr>Lupus Tuberculeux</vt:lpstr>
      <vt:lpstr>Lupus Tuberculeux</vt:lpstr>
      <vt:lpstr>Lupus Tuberculeux</vt:lpstr>
      <vt:lpstr>Diapositive 40</vt:lpstr>
      <vt:lpstr>Traitement</vt:lpstr>
      <vt:lpstr>Traitement</vt:lpstr>
      <vt:lpstr>Traitement</vt:lpstr>
      <vt:lpstr>Traitement</vt:lpstr>
      <vt:lpstr>Traitement</vt:lpstr>
      <vt:lpstr>Points clés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ROSACEE</dc:title>
  <dc:creator>Dr TITI</dc:creator>
  <cp:lastModifiedBy>degh_khal</cp:lastModifiedBy>
  <cp:revision>19</cp:revision>
  <dcterms:created xsi:type="dcterms:W3CDTF">2017-11-11T10:51:26Z</dcterms:created>
  <dcterms:modified xsi:type="dcterms:W3CDTF">2020-04-19T14:30:21Z</dcterms:modified>
</cp:coreProperties>
</file>