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8" r:id="rId2"/>
    <p:sldId id="310" r:id="rId3"/>
    <p:sldId id="405" r:id="rId4"/>
    <p:sldId id="303" r:id="rId5"/>
    <p:sldId id="304" r:id="rId6"/>
    <p:sldId id="406" r:id="rId7"/>
    <p:sldId id="407" r:id="rId8"/>
    <p:sldId id="408" r:id="rId9"/>
    <p:sldId id="409" r:id="rId10"/>
    <p:sldId id="307" r:id="rId11"/>
    <p:sldId id="305" r:id="rId12"/>
    <p:sldId id="306" r:id="rId13"/>
    <p:sldId id="308" r:id="rId14"/>
    <p:sldId id="327" r:id="rId15"/>
    <p:sldId id="329" r:id="rId16"/>
    <p:sldId id="330" r:id="rId17"/>
    <p:sldId id="296" r:id="rId18"/>
    <p:sldId id="29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7" r:id="rId28"/>
    <p:sldId id="331" r:id="rId29"/>
    <p:sldId id="332" r:id="rId30"/>
    <p:sldId id="298" r:id="rId31"/>
    <p:sldId id="333" r:id="rId32"/>
  </p:sldIdLst>
  <p:sldSz cx="9144000" cy="6858000" type="screen4x3"/>
  <p:notesSz cx="6781800" cy="9918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lila" initials="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75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18" d="100"/>
          <a:sy n="118" d="100"/>
        </p:scale>
        <p:origin x="-510" y="-78"/>
      </p:cViewPr>
      <p:guideLst>
        <p:guide orient="horz" pos="3124"/>
        <p:guide pos="21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4-26T13:29:19.751" idx="1">
    <p:pos x="1230" y="372"/>
    <p:text/>
  </p:cm>
  <p:cm authorId="0" dt="2020-04-26T13:29:21.557" idx="2">
    <p:pos x="1366" y="508"/>
    <p:text/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F7E12C-76CF-4BDB-B352-418B0F8C58F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73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E3B5F1-7F22-4713-85EB-608F3DE64A80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3B5F1-7F22-4713-85EB-608F3DE64A80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04800"/>
            <a:ext cx="7721600" cy="1524000"/>
          </a:xfrm>
        </p:spPr>
        <p:txBody>
          <a:bodyPr/>
          <a:lstStyle>
            <a:lvl1pPr>
              <a:defRPr kumimoji="0">
                <a:solidFill>
                  <a:srgbClr val="000000"/>
                </a:solidFill>
              </a:defRPr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0000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6A742F89-687F-4C6F-919A-AAAA831CB405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3079" name="Picture 7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F9DF0-4C26-4FBE-9ACC-A609B4A2CAD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6ED30-83D8-4C24-922D-105E2ED7581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462F0-B296-4F73-8032-011050529C1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7575A-892B-45A6-B974-9DD1674790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AEDC6-AFF1-47AB-A8F1-881F85A0F95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76A8B-0626-46FE-8BBE-21344E5DE05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9BAC0-22E8-4A20-9A22-67CB158F3AD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74B16-398E-42CE-8E70-053F1CA637E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B75FC-2B94-43C3-88C4-0404533646B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E60A2-EA20-47E7-B722-5B2A8713A9A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472C4E3C-6E32-40BE-8AF5-635673C9957E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2055" name="Picture 7" descr="paint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669D-A768-47EC-A566-96A41E8A9496}" type="slidenum">
              <a:rPr lang="fr-FR"/>
              <a:pPr/>
              <a:t>1</a:t>
            </a:fld>
            <a:endParaRPr lang="fr-FR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120900" y="152400"/>
            <a:ext cx="520206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algn="ctr" eaLnBrk="1" hangingPunct="1"/>
            <a:r>
              <a:rPr lang="fr-FR" sz="2800" dirty="0" smtClean="0">
                <a:solidFill>
                  <a:schemeClr val="bg1"/>
                </a:solidFill>
                <a:latin typeface="Arial" charset="0"/>
              </a:rPr>
              <a:t>Module :Fiabilité des systèmes </a:t>
            </a:r>
          </a:p>
          <a:p>
            <a:pPr algn="ctr" eaLnBrk="1" hangingPunct="1"/>
            <a:r>
              <a:rPr lang="fr-FR" sz="2800" dirty="0" smtClean="0">
                <a:solidFill>
                  <a:schemeClr val="bg1"/>
                </a:solidFill>
                <a:latin typeface="Arial" charset="0"/>
              </a:rPr>
              <a:t>Industriels</a:t>
            </a:r>
            <a:endParaRPr lang="fr-FR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429000" y="4114800"/>
            <a:ext cx="216376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/>
              <a:t>A. P. Tchangani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214414" y="2428868"/>
            <a:ext cx="483016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MASTER I, Maintenance Industrielle</a:t>
            </a:r>
          </a:p>
          <a:p>
            <a:pPr>
              <a:lnSpc>
                <a:spcPct val="150000"/>
              </a:lnSpc>
            </a:pPr>
            <a:r>
              <a:rPr lang="fr-FR" sz="2800" i="1" dirty="0" smtClean="0"/>
              <a:t>Semestre S2</a:t>
            </a:r>
            <a:endParaRPr lang="fr-FR" sz="2800" i="1" dirty="0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2143116"/>
            <a:ext cx="2428860" cy="448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785786" y="4071942"/>
          <a:ext cx="5586439" cy="2500306"/>
        </p:xfrm>
        <a:graphic>
          <a:graphicData uri="http://schemas.openxmlformats.org/presentationml/2006/ole">
            <p:oleObj spid="_x0000_s7178" name="Image bitmap" r:id="rId4" imgW="3476190" imgH="1152381" progId="PBrush">
              <p:embed/>
            </p:oleObj>
          </a:graphicData>
        </a:graphic>
      </p:graphicFrame>
      <p:pic>
        <p:nvPicPr>
          <p:cNvPr id="14" name="Image 13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357166"/>
            <a:ext cx="142876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14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58" y="0"/>
            <a:ext cx="1428728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1B04-E0F0-4711-AA5F-267B73621F48}" type="slidenum">
              <a:rPr lang="fr-FR"/>
              <a:pPr/>
              <a:t>10</a:t>
            </a:fld>
            <a:endParaRPr lang="fr-FR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52400" y="80963"/>
            <a:ext cx="518603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3600" b="1" dirty="0" smtClean="0">
                <a:solidFill>
                  <a:schemeClr val="bg1"/>
                </a:solidFill>
                <a:latin typeface="Arial" charset="0"/>
              </a:rPr>
              <a:t>Indicateurs de fiabilité </a:t>
            </a:r>
            <a:endParaRPr lang="fr-FR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143000" y="1682750"/>
            <a:ext cx="28987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u="sng"/>
              <a:t>Fiabilité: indicateurs</a:t>
            </a:r>
            <a:endParaRPr lang="fr-FR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286000" y="2216150"/>
            <a:ext cx="50038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/>
              <a:t>Soit </a:t>
            </a:r>
            <a:r>
              <a:rPr lang="fr-FR" i="1"/>
              <a:t>T</a:t>
            </a:r>
            <a:r>
              <a:rPr lang="fr-FR"/>
              <a:t> la durée de vie du bien considéré</a:t>
            </a:r>
          </a:p>
        </p:txBody>
      </p:sp>
      <p:graphicFrame>
        <p:nvGraphicFramePr>
          <p:cNvPr id="239616" name="Object 2048"/>
          <p:cNvGraphicFramePr>
            <a:graphicFrameLocks noChangeAspect="1"/>
          </p:cNvGraphicFramePr>
          <p:nvPr/>
        </p:nvGraphicFramePr>
        <p:xfrm>
          <a:off x="2971800" y="3352800"/>
          <a:ext cx="2438400" cy="365125"/>
        </p:xfrm>
        <a:graphic>
          <a:graphicData uri="http://schemas.openxmlformats.org/presentationml/2006/ole">
            <p:oleObj spid="_x0000_s239616" name="Équation" r:id="rId3" imgW="1434960" imgH="215640" progId="Equation.3">
              <p:embed/>
            </p:oleObj>
          </a:graphicData>
        </a:graphic>
      </p:graphicFrame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609600" y="2749550"/>
            <a:ext cx="22875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/>
              <a:t>Fonction fiabilité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228600" y="3962400"/>
            <a:ext cx="8229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u="sng" dirty="0"/>
              <a:t>Temps moyen de bon fonction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b="1" dirty="0"/>
              <a:t>MTTF</a:t>
            </a:r>
            <a:r>
              <a:rPr lang="fr-FR" dirty="0"/>
              <a:t>: </a:t>
            </a:r>
            <a:r>
              <a:rPr lang="fr-FR" dirty="0" err="1"/>
              <a:t>Mean</a:t>
            </a:r>
            <a:r>
              <a:rPr lang="fr-FR" dirty="0"/>
              <a:t> Time to </a:t>
            </a:r>
            <a:r>
              <a:rPr lang="fr-FR" dirty="0" err="1"/>
              <a:t>Failure</a:t>
            </a:r>
            <a:r>
              <a:rPr lang="fr-FR" dirty="0"/>
              <a:t> pour les biens non réparables</a:t>
            </a:r>
          </a:p>
          <a:p>
            <a:pPr>
              <a:lnSpc>
                <a:spcPct val="150000"/>
              </a:lnSpc>
            </a:pPr>
            <a:r>
              <a:rPr lang="fr-FR" b="1" dirty="0"/>
              <a:t>MTBF</a:t>
            </a:r>
            <a:r>
              <a:rPr lang="fr-FR" dirty="0"/>
              <a:t>: </a:t>
            </a:r>
            <a:r>
              <a:rPr lang="fr-FR" dirty="0" err="1"/>
              <a:t>Mean</a:t>
            </a:r>
            <a:r>
              <a:rPr lang="fr-FR" dirty="0"/>
              <a:t> Time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Failures</a:t>
            </a:r>
            <a:r>
              <a:rPr lang="fr-FR" dirty="0"/>
              <a:t> pour les biens réparables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02C0-8CE4-428D-BC08-79324008103F}" type="slidenum">
              <a:rPr lang="fr-FR"/>
              <a:pPr/>
              <a:t>11</a:t>
            </a:fld>
            <a:endParaRPr lang="fr-FR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533400" y="1606550"/>
            <a:ext cx="69119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u="sng" dirty="0"/>
              <a:t>Maintenabilité (Norme américaine MIL-STD-72IC)</a:t>
            </a:r>
            <a:endParaRPr lang="fr-FR" dirty="0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555625" y="2901950"/>
            <a:ext cx="8588375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/>
              <a:t>Mesure de l ’aptitude d ’un dispositif (</a:t>
            </a:r>
            <a:r>
              <a:rPr lang="fr-FR" i="1"/>
              <a:t>item</a:t>
            </a:r>
            <a:r>
              <a:rPr lang="fr-FR"/>
              <a:t>) à être maintenu ou remis</a:t>
            </a:r>
          </a:p>
          <a:p>
            <a:pPr>
              <a:lnSpc>
                <a:spcPct val="150000"/>
              </a:lnSpc>
            </a:pPr>
            <a:r>
              <a:rPr lang="fr-FR"/>
              <a:t>dans des conditions spécifiées lorsque la maintenance de celui-ci est </a:t>
            </a:r>
          </a:p>
          <a:p>
            <a:pPr>
              <a:lnSpc>
                <a:spcPct val="150000"/>
              </a:lnSpc>
            </a:pPr>
            <a:r>
              <a:rPr lang="fr-FR"/>
              <a:t>réalisée par des agents ayant les niveaux spécifiés de compétences, </a:t>
            </a:r>
          </a:p>
          <a:p>
            <a:pPr>
              <a:lnSpc>
                <a:spcPct val="150000"/>
              </a:lnSpc>
            </a:pPr>
            <a:r>
              <a:rPr lang="fr-FR"/>
              <a:t>utilisant les procédures prescrites, à tous les niveaux prescrits de</a:t>
            </a:r>
          </a:p>
          <a:p>
            <a:pPr>
              <a:lnSpc>
                <a:spcPct val="150000"/>
              </a:lnSpc>
            </a:pPr>
            <a:r>
              <a:rPr lang="fr-FR"/>
              <a:t>maintenance et de réparation.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05E76-1BF7-4CE2-B7B5-620623616D52}" type="slidenum">
              <a:rPr lang="fr-FR"/>
              <a:pPr/>
              <a:t>12</a:t>
            </a:fld>
            <a:endParaRPr lang="fr-FR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152400" y="80963"/>
            <a:ext cx="399097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3600" b="1" u="sng" dirty="0" smtClean="0"/>
              <a:t>Maintenabilité</a:t>
            </a:r>
            <a:endParaRPr lang="fr-FR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0" y="1295400"/>
            <a:ext cx="391636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u="sng" dirty="0"/>
              <a:t>Maintenabilité (NF X60.010)</a:t>
            </a:r>
            <a:endParaRPr lang="fr-FR" dirty="0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04800" y="1825625"/>
            <a:ext cx="71120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/>
              <a:t>Aptitude, dans des conditions données d ’utilisation d ’un bien,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à être maintenu ou rétabli sur un intervalle de temps donné, dans un 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état dans lequel il peut accomplir sa fonction requise, lorsque la 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maintenance est accomplie dans des conditions données avec des 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procédures et des moyens prescrits. 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228600" y="4191000"/>
            <a:ext cx="86360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1" u="sng"/>
              <a:t>Remarque</a:t>
            </a:r>
            <a:r>
              <a:rPr lang="fr-FR" sz="1800"/>
              <a:t>: la définition américaine est plus précise en ce qui concerne les moyens humains</a:t>
            </a:r>
          </a:p>
          <a:p>
            <a:pPr>
              <a:lnSpc>
                <a:spcPct val="150000"/>
              </a:lnSpc>
            </a:pPr>
            <a:r>
              <a:rPr lang="fr-FR" sz="1800"/>
              <a:t>puisqu ’elle donne des précisions sur la qualification des agents de maintenance.  </a:t>
            </a:r>
            <a:endParaRPr lang="fr-FR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762000" y="4994275"/>
            <a:ext cx="584835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1" u="sng" dirty="0"/>
              <a:t>Indicateurs</a:t>
            </a:r>
            <a:r>
              <a:rPr lang="fr-FR" sz="1800" dirty="0"/>
              <a:t> 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- fonction </a:t>
            </a:r>
            <a:r>
              <a:rPr lang="fr-FR" sz="1800" dirty="0" err="1"/>
              <a:t>maintenabilité</a:t>
            </a:r>
            <a:r>
              <a:rPr lang="fr-FR" sz="1800" dirty="0"/>
              <a:t> </a:t>
            </a:r>
            <a:r>
              <a:rPr lang="fr-FR" sz="1800" i="1" dirty="0"/>
              <a:t>M(t)</a:t>
            </a:r>
            <a:r>
              <a:rPr lang="fr-FR" sz="1800" dirty="0"/>
              <a:t> probabilité que le système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soit rétabli dans son état normal après une défaillances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- </a:t>
            </a:r>
            <a:r>
              <a:rPr lang="fr-FR" sz="1800" b="1" dirty="0"/>
              <a:t>MTTR</a:t>
            </a:r>
            <a:r>
              <a:rPr lang="fr-FR" sz="1800" dirty="0"/>
              <a:t> (</a:t>
            </a:r>
            <a:r>
              <a:rPr lang="fr-FR" sz="1800" dirty="0" err="1"/>
              <a:t>Mean</a:t>
            </a:r>
            <a:r>
              <a:rPr lang="fr-FR" sz="1800" dirty="0"/>
              <a:t> Time To </a:t>
            </a:r>
            <a:r>
              <a:rPr lang="fr-FR" sz="1800" dirty="0" err="1"/>
              <a:t>Repair</a:t>
            </a:r>
            <a:r>
              <a:rPr lang="fr-FR" sz="1800" dirty="0"/>
              <a:t>, Temps moyen de réparation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A0C8-E1F7-48BE-813B-18CB135FAD62}" type="slidenum">
              <a:rPr lang="fr-FR"/>
              <a:pPr/>
              <a:t>13</a:t>
            </a:fld>
            <a:endParaRPr lang="fr-FR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152400" y="80963"/>
            <a:ext cx="2698175" cy="823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3600" b="1" u="sng" dirty="0" smtClean="0"/>
              <a:t>Disponibilité</a:t>
            </a:r>
            <a:endParaRPr lang="fr-FR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57200" y="1454150"/>
            <a:ext cx="36639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u="sng" dirty="0"/>
              <a:t>Disponibilité (NF X60.010)</a:t>
            </a:r>
            <a:endParaRPr lang="fr-FR" dirty="0"/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81000" y="2136775"/>
            <a:ext cx="72469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/>
              <a:t>Aptitude d ’un bien à être en état d ’accomplir une fonction requise</a:t>
            </a:r>
          </a:p>
          <a:p>
            <a:pPr>
              <a:lnSpc>
                <a:spcPct val="150000"/>
              </a:lnSpc>
            </a:pPr>
            <a:r>
              <a:rPr lang="fr-FR" sz="2000"/>
              <a:t>dans des conditions données, à un instant donné  ou pendant un </a:t>
            </a:r>
          </a:p>
          <a:p>
            <a:pPr>
              <a:lnSpc>
                <a:spcPct val="150000"/>
              </a:lnSpc>
            </a:pPr>
            <a:r>
              <a:rPr lang="fr-FR" sz="2000"/>
              <a:t>intervalle de temps donné, en supposant que la fourniture des moyens</a:t>
            </a:r>
          </a:p>
          <a:p>
            <a:pPr>
              <a:lnSpc>
                <a:spcPct val="150000"/>
              </a:lnSpc>
            </a:pPr>
            <a:r>
              <a:rPr lang="fr-FR" sz="2000"/>
              <a:t>extérieurs nécessaires soit assurée.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600200" y="4198938"/>
            <a:ext cx="6934200" cy="265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u="sng"/>
              <a:t>Indicateurs</a:t>
            </a:r>
            <a:r>
              <a:rPr lang="fr-FR" sz="1600"/>
              <a:t> </a:t>
            </a:r>
          </a:p>
          <a:p>
            <a:pPr>
              <a:lnSpc>
                <a:spcPct val="150000"/>
              </a:lnSpc>
            </a:pPr>
            <a:r>
              <a:rPr lang="fr-FR" sz="1600"/>
              <a:t>- fonction Disponibilité </a:t>
            </a:r>
            <a:r>
              <a:rPr lang="fr-FR" sz="1600" i="1"/>
              <a:t>D(t)</a:t>
            </a:r>
            <a:r>
              <a:rPr lang="fr-FR" sz="1600"/>
              <a:t> probabilité que le système</a:t>
            </a:r>
          </a:p>
          <a:p>
            <a:pPr>
              <a:lnSpc>
                <a:spcPct val="150000"/>
              </a:lnSpc>
            </a:pPr>
            <a:r>
              <a:rPr lang="fr-FR" sz="1600"/>
              <a:t>soit état de remplir la fonction requise. </a:t>
            </a:r>
          </a:p>
          <a:p>
            <a:pPr>
              <a:lnSpc>
                <a:spcPct val="150000"/>
              </a:lnSpc>
            </a:pPr>
            <a:r>
              <a:rPr lang="fr-FR" sz="1600"/>
              <a:t>- </a:t>
            </a:r>
            <a:r>
              <a:rPr lang="fr-FR" sz="1600" b="1"/>
              <a:t>MUT</a:t>
            </a:r>
            <a:r>
              <a:rPr lang="fr-FR" sz="1600"/>
              <a:t> (Mean Up Time, moyenne des temps pendant lesquels le système est en fonctionnement actif)</a:t>
            </a:r>
          </a:p>
          <a:p>
            <a:pPr>
              <a:lnSpc>
                <a:spcPct val="150000"/>
              </a:lnSpc>
            </a:pPr>
            <a:r>
              <a:rPr lang="fr-FR" sz="1600"/>
              <a:t>- </a:t>
            </a:r>
            <a:r>
              <a:rPr lang="fr-FR" sz="1600" b="1"/>
              <a:t>MDT</a:t>
            </a:r>
            <a:r>
              <a:rPr lang="fr-FR" sz="1600"/>
              <a:t> (Mean Down Time, moyenne des temps pendant lesquels le système est fonctionnellement hors service)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8137-84AE-481D-A6D3-7F2B5CD933D6}" type="slidenum">
              <a:rPr lang="fr-FR"/>
              <a:pPr/>
              <a:t>14</a:t>
            </a:fld>
            <a:endParaRPr lang="fr-FR"/>
          </a:p>
        </p:txBody>
      </p:sp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406400" y="2270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kumimoji="1" lang="fr-FR" dirty="0" smtClean="0">
                <a:solidFill>
                  <a:schemeClr val="tx2"/>
                </a:solidFill>
                <a:latin typeface="Arial Black" pitchFamily="34" charset="0"/>
              </a:rPr>
              <a:t>Caractéristiques des systèmes</a:t>
            </a:r>
            <a:endParaRPr kumimoji="1" lang="fr-FR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457200" y="1598613"/>
            <a:ext cx="8178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</a:pPr>
            <a:r>
              <a:rPr kumimoji="1" lang="fr-FR" sz="2000">
                <a:latin typeface="Tahoma" pitchFamily="34" charset="0"/>
              </a:rPr>
              <a:t>Caractéristiques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r>
              <a:rPr kumimoji="1" lang="fr-FR" sz="1800">
                <a:latin typeface="Tahoma" pitchFamily="34" charset="0"/>
              </a:rPr>
              <a:t>Trois niveaux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endParaRPr kumimoji="1" lang="fr-FR" sz="1800">
              <a:latin typeface="Tahoma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endParaRPr kumimoji="1" lang="fr-FR" sz="1800">
              <a:latin typeface="Tahoma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endParaRPr kumimoji="1" lang="fr-FR" sz="1800">
              <a:latin typeface="Tahoma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endParaRPr kumimoji="1" lang="fr-FR" sz="1800">
              <a:latin typeface="Tahoma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endParaRPr kumimoji="1" lang="fr-FR" sz="1800">
              <a:latin typeface="Tahoma" pitchFamily="34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endParaRPr kumimoji="1" lang="fr-FR" sz="1800">
              <a:latin typeface="Tahoma" pitchFamily="34" charset="0"/>
            </a:endParaRPr>
          </a:p>
        </p:txBody>
      </p:sp>
      <p:grpSp>
        <p:nvGrpSpPr>
          <p:cNvPr id="80900" name="Group 4"/>
          <p:cNvGrpSpPr>
            <a:grpSpLocks/>
          </p:cNvGrpSpPr>
          <p:nvPr/>
        </p:nvGrpSpPr>
        <p:grpSpPr bwMode="auto">
          <a:xfrm>
            <a:off x="1752600" y="2894013"/>
            <a:ext cx="5562600" cy="2971800"/>
            <a:chOff x="1344" y="1344"/>
            <a:chExt cx="3504" cy="1872"/>
          </a:xfrm>
        </p:grpSpPr>
        <p:sp>
          <p:nvSpPr>
            <p:cNvPr id="80901" name="Text Box 5"/>
            <p:cNvSpPr txBox="1">
              <a:spLocks noChangeArrowheads="1"/>
            </p:cNvSpPr>
            <p:nvPr/>
          </p:nvSpPr>
          <p:spPr bwMode="auto">
            <a:xfrm>
              <a:off x="1440" y="1824"/>
              <a:ext cx="6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/>
                <a:t>Ensemble</a:t>
              </a:r>
            </a:p>
          </p:txBody>
        </p:sp>
        <p:sp>
          <p:nvSpPr>
            <p:cNvPr id="80902" name="Text Box 6"/>
            <p:cNvSpPr txBox="1">
              <a:spLocks noChangeArrowheads="1"/>
            </p:cNvSpPr>
            <p:nvPr/>
          </p:nvSpPr>
          <p:spPr bwMode="auto">
            <a:xfrm>
              <a:off x="1488" y="2352"/>
              <a:ext cx="51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 dirty="0"/>
                <a:t>Module</a:t>
              </a:r>
            </a:p>
          </p:txBody>
        </p:sp>
        <p:sp>
          <p:nvSpPr>
            <p:cNvPr id="80903" name="Text Box 7"/>
            <p:cNvSpPr txBox="1">
              <a:spLocks noChangeArrowheads="1"/>
            </p:cNvSpPr>
            <p:nvPr/>
          </p:nvSpPr>
          <p:spPr bwMode="auto">
            <a:xfrm>
              <a:off x="1344" y="2832"/>
              <a:ext cx="7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/>
                <a:t>Composant</a:t>
              </a:r>
            </a:p>
          </p:txBody>
        </p:sp>
        <p:sp>
          <p:nvSpPr>
            <p:cNvPr id="80904" name="Text Box 8"/>
            <p:cNvSpPr txBox="1">
              <a:spLocks noChangeArrowheads="1"/>
            </p:cNvSpPr>
            <p:nvPr/>
          </p:nvSpPr>
          <p:spPr bwMode="auto">
            <a:xfrm>
              <a:off x="2198" y="1815"/>
              <a:ext cx="108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/>
                <a:t>Toujours réparable</a:t>
              </a:r>
            </a:p>
          </p:txBody>
        </p:sp>
        <p:sp>
          <p:nvSpPr>
            <p:cNvPr id="80905" name="Text Box 9"/>
            <p:cNvSpPr txBox="1">
              <a:spLocks noChangeArrowheads="1"/>
            </p:cNvSpPr>
            <p:nvPr/>
          </p:nvSpPr>
          <p:spPr bwMode="auto">
            <a:xfrm>
              <a:off x="2208" y="2208"/>
              <a:ext cx="98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/>
                <a:t>Réparable</a:t>
              </a:r>
            </a:p>
            <a:p>
              <a:r>
                <a:rPr lang="fr-FR" sz="1600"/>
                <a:t>ou consommable</a:t>
              </a:r>
            </a:p>
          </p:txBody>
        </p:sp>
        <p:sp>
          <p:nvSpPr>
            <p:cNvPr id="80906" name="Text Box 10"/>
            <p:cNvSpPr txBox="1">
              <a:spLocks noChangeArrowheads="1"/>
            </p:cNvSpPr>
            <p:nvPr/>
          </p:nvSpPr>
          <p:spPr bwMode="auto">
            <a:xfrm>
              <a:off x="2256" y="2832"/>
              <a:ext cx="98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/>
                <a:t>Consommable</a:t>
              </a:r>
            </a:p>
            <a:p>
              <a:r>
                <a:rPr lang="fr-FR" sz="1600"/>
                <a:t>parfois réparable</a:t>
              </a:r>
            </a:p>
          </p:txBody>
        </p:sp>
        <p:sp>
          <p:nvSpPr>
            <p:cNvPr id="80907" name="Text Box 11"/>
            <p:cNvSpPr txBox="1">
              <a:spLocks noChangeArrowheads="1"/>
            </p:cNvSpPr>
            <p:nvPr/>
          </p:nvSpPr>
          <p:spPr bwMode="auto">
            <a:xfrm>
              <a:off x="3504" y="1824"/>
              <a:ext cx="7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/>
                <a:t>Disponibilité</a:t>
              </a:r>
            </a:p>
          </p:txBody>
        </p:sp>
        <p:sp>
          <p:nvSpPr>
            <p:cNvPr id="80908" name="Text Box 12"/>
            <p:cNvSpPr txBox="1">
              <a:spLocks noChangeArrowheads="1"/>
            </p:cNvSpPr>
            <p:nvPr/>
          </p:nvSpPr>
          <p:spPr bwMode="auto">
            <a:xfrm>
              <a:off x="3552" y="2208"/>
              <a:ext cx="86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 dirty="0"/>
                <a:t>Maintenabilité</a:t>
              </a:r>
            </a:p>
            <a:p>
              <a:r>
                <a:rPr lang="fr-FR" sz="1600" dirty="0"/>
                <a:t>et fiabilité</a:t>
              </a:r>
            </a:p>
          </p:txBody>
        </p:sp>
        <p:sp>
          <p:nvSpPr>
            <p:cNvPr id="80909" name="Text Box 13"/>
            <p:cNvSpPr txBox="1">
              <a:spLocks noChangeArrowheads="1"/>
            </p:cNvSpPr>
            <p:nvPr/>
          </p:nvSpPr>
          <p:spPr bwMode="auto">
            <a:xfrm>
              <a:off x="3600" y="2880"/>
              <a:ext cx="54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/>
                <a:t>Fiabilité</a:t>
              </a:r>
            </a:p>
          </p:txBody>
        </p:sp>
        <p:sp>
          <p:nvSpPr>
            <p:cNvPr id="80910" name="Text Box 14"/>
            <p:cNvSpPr txBox="1">
              <a:spLocks noChangeArrowheads="1"/>
            </p:cNvSpPr>
            <p:nvPr/>
          </p:nvSpPr>
          <p:spPr bwMode="auto">
            <a:xfrm>
              <a:off x="2400" y="1344"/>
              <a:ext cx="6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 b="1"/>
                <a:t>Propriétés</a:t>
              </a:r>
              <a:endParaRPr lang="fr-FR" sz="1600"/>
            </a:p>
          </p:txBody>
        </p:sp>
        <p:sp>
          <p:nvSpPr>
            <p:cNvPr id="80911" name="Text Box 15"/>
            <p:cNvSpPr txBox="1">
              <a:spLocks noChangeArrowheads="1"/>
            </p:cNvSpPr>
            <p:nvPr/>
          </p:nvSpPr>
          <p:spPr bwMode="auto">
            <a:xfrm>
              <a:off x="3504" y="1344"/>
              <a:ext cx="13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600" b="1" dirty="0"/>
                <a:t>Caractéristique </a:t>
              </a:r>
              <a:endParaRPr lang="fr-FR" sz="1600" dirty="0"/>
            </a:p>
          </p:txBody>
        </p:sp>
        <p:sp>
          <p:nvSpPr>
            <p:cNvPr id="80912" name="Line 16"/>
            <p:cNvSpPr>
              <a:spLocks noChangeShapeType="1"/>
            </p:cNvSpPr>
            <p:nvPr/>
          </p:nvSpPr>
          <p:spPr bwMode="auto">
            <a:xfrm>
              <a:off x="1344" y="1584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0913" name="Line 17"/>
            <p:cNvSpPr>
              <a:spLocks noChangeShapeType="1"/>
            </p:cNvSpPr>
            <p:nvPr/>
          </p:nvSpPr>
          <p:spPr bwMode="auto">
            <a:xfrm>
              <a:off x="2160" y="1344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0914" name="Line 18"/>
            <p:cNvSpPr>
              <a:spLocks noChangeShapeType="1"/>
            </p:cNvSpPr>
            <p:nvPr/>
          </p:nvSpPr>
          <p:spPr bwMode="auto">
            <a:xfrm>
              <a:off x="1344" y="2160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0915" name="Line 19"/>
            <p:cNvSpPr>
              <a:spLocks noChangeShapeType="1"/>
            </p:cNvSpPr>
            <p:nvPr/>
          </p:nvSpPr>
          <p:spPr bwMode="auto">
            <a:xfrm>
              <a:off x="1344" y="2688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0916" name="Line 20"/>
            <p:cNvSpPr>
              <a:spLocks noChangeShapeType="1"/>
            </p:cNvSpPr>
            <p:nvPr/>
          </p:nvSpPr>
          <p:spPr bwMode="auto">
            <a:xfrm>
              <a:off x="3360" y="1344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0917" name="Line 21"/>
            <p:cNvSpPr>
              <a:spLocks noChangeShapeType="1"/>
            </p:cNvSpPr>
            <p:nvPr/>
          </p:nvSpPr>
          <p:spPr bwMode="auto">
            <a:xfrm>
              <a:off x="4848" y="1344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0918" name="Line 22"/>
            <p:cNvSpPr>
              <a:spLocks noChangeShapeType="1"/>
            </p:cNvSpPr>
            <p:nvPr/>
          </p:nvSpPr>
          <p:spPr bwMode="auto">
            <a:xfrm>
              <a:off x="1344" y="1584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0919" name="Line 23"/>
            <p:cNvSpPr>
              <a:spLocks noChangeShapeType="1"/>
            </p:cNvSpPr>
            <p:nvPr/>
          </p:nvSpPr>
          <p:spPr bwMode="auto">
            <a:xfrm>
              <a:off x="1344" y="3216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0920" name="Line 24"/>
            <p:cNvSpPr>
              <a:spLocks noChangeShapeType="1"/>
            </p:cNvSpPr>
            <p:nvPr/>
          </p:nvSpPr>
          <p:spPr bwMode="auto">
            <a:xfrm>
              <a:off x="2160" y="1344"/>
              <a:ext cx="2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521-7698-487D-BB73-AB446EB03390}" type="slidenum">
              <a:rPr lang="fr-FR"/>
              <a:pPr/>
              <a:t>15</a:t>
            </a:fld>
            <a:endParaRPr lang="fr-FR"/>
          </a:p>
        </p:txBody>
      </p:sp>
      <p:sp>
        <p:nvSpPr>
          <p:cNvPr id="82946" name="Rectangle 1026"/>
          <p:cNvSpPr>
            <a:spLocks noChangeArrowheads="1"/>
          </p:cNvSpPr>
          <p:nvPr/>
        </p:nvSpPr>
        <p:spPr bwMode="auto">
          <a:xfrm>
            <a:off x="406400" y="228600"/>
            <a:ext cx="845188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kumimoji="1" lang="fr-FR" dirty="0" smtClean="0">
                <a:solidFill>
                  <a:schemeClr val="tx2"/>
                </a:solidFill>
                <a:latin typeface="Arial Black" pitchFamily="34" charset="0"/>
              </a:rPr>
              <a:t>Fiabilité </a:t>
            </a:r>
            <a:r>
              <a:rPr kumimoji="1" lang="fr-FR" dirty="0">
                <a:solidFill>
                  <a:schemeClr val="tx2"/>
                </a:solidFill>
                <a:latin typeface="Arial Black" pitchFamily="34" charset="0"/>
              </a:rPr>
              <a:t>des systèmes réparables: indicateurs opérationnels</a:t>
            </a:r>
          </a:p>
        </p:txBody>
      </p:sp>
      <p:sp>
        <p:nvSpPr>
          <p:cNvPr id="82947" name="Rectangle 1027"/>
          <p:cNvSpPr>
            <a:spLocks noChangeArrowheads="1"/>
          </p:cNvSpPr>
          <p:nvPr/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</a:pPr>
            <a:r>
              <a:rPr kumimoji="1" lang="fr-FR" sz="2000">
                <a:latin typeface="Tahoma" pitchFamily="34" charset="0"/>
              </a:rPr>
              <a:t>Etapes successifs d ’un système réparable au cours de son usage</a:t>
            </a:r>
          </a:p>
        </p:txBody>
      </p:sp>
      <p:grpSp>
        <p:nvGrpSpPr>
          <p:cNvPr id="82948" name="Group 1028"/>
          <p:cNvGrpSpPr>
            <a:grpSpLocks/>
          </p:cNvGrpSpPr>
          <p:nvPr/>
        </p:nvGrpSpPr>
        <p:grpSpPr bwMode="auto">
          <a:xfrm>
            <a:off x="588963" y="2895600"/>
            <a:ext cx="8555037" cy="3733800"/>
            <a:chOff x="240" y="1488"/>
            <a:chExt cx="5389" cy="2352"/>
          </a:xfrm>
        </p:grpSpPr>
        <p:sp>
          <p:nvSpPr>
            <p:cNvPr id="82949" name="Line 1029"/>
            <p:cNvSpPr>
              <a:spLocks noChangeShapeType="1"/>
            </p:cNvSpPr>
            <p:nvPr/>
          </p:nvSpPr>
          <p:spPr bwMode="auto">
            <a:xfrm>
              <a:off x="240" y="2592"/>
              <a:ext cx="53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50" name="Rectangle 1030"/>
            <p:cNvSpPr>
              <a:spLocks noChangeArrowheads="1"/>
            </p:cNvSpPr>
            <p:nvPr/>
          </p:nvSpPr>
          <p:spPr bwMode="auto">
            <a:xfrm>
              <a:off x="576" y="2544"/>
              <a:ext cx="1344" cy="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51" name="Rectangle 1031"/>
            <p:cNvSpPr>
              <a:spLocks noChangeArrowheads="1"/>
            </p:cNvSpPr>
            <p:nvPr/>
          </p:nvSpPr>
          <p:spPr bwMode="auto">
            <a:xfrm>
              <a:off x="3456" y="2544"/>
              <a:ext cx="1440" cy="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52" name="AutoShape 1032"/>
            <p:cNvSpPr>
              <a:spLocks noChangeArrowheads="1"/>
            </p:cNvSpPr>
            <p:nvPr/>
          </p:nvSpPr>
          <p:spPr bwMode="auto">
            <a:xfrm>
              <a:off x="576" y="1968"/>
              <a:ext cx="48" cy="528"/>
            </a:xfrm>
            <a:prstGeom prst="downArrow">
              <a:avLst>
                <a:gd name="adj1" fmla="val 50000"/>
                <a:gd name="adj2" fmla="val 27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53" name="AutoShape 1033"/>
            <p:cNvSpPr>
              <a:spLocks noChangeArrowheads="1"/>
            </p:cNvSpPr>
            <p:nvPr/>
          </p:nvSpPr>
          <p:spPr bwMode="auto">
            <a:xfrm>
              <a:off x="3408" y="1920"/>
              <a:ext cx="48" cy="528"/>
            </a:xfrm>
            <a:prstGeom prst="downArrow">
              <a:avLst>
                <a:gd name="adj1" fmla="val 50000"/>
                <a:gd name="adj2" fmla="val 27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54" name="AutoShape 1034"/>
            <p:cNvSpPr>
              <a:spLocks noChangeArrowheads="1"/>
            </p:cNvSpPr>
            <p:nvPr/>
          </p:nvSpPr>
          <p:spPr bwMode="auto">
            <a:xfrm>
              <a:off x="2544" y="1968"/>
              <a:ext cx="48" cy="528"/>
            </a:xfrm>
            <a:prstGeom prst="downArrow">
              <a:avLst>
                <a:gd name="adj1" fmla="val 50000"/>
                <a:gd name="adj2" fmla="val 27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55" name="Line 1035"/>
            <p:cNvSpPr>
              <a:spLocks noChangeShapeType="1"/>
            </p:cNvSpPr>
            <p:nvPr/>
          </p:nvSpPr>
          <p:spPr bwMode="auto">
            <a:xfrm>
              <a:off x="1920" y="19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56" name="Line 1036"/>
            <p:cNvSpPr>
              <a:spLocks noChangeShapeType="1"/>
            </p:cNvSpPr>
            <p:nvPr/>
          </p:nvSpPr>
          <p:spPr bwMode="auto">
            <a:xfrm>
              <a:off x="4896" y="1920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57" name="Text Box 1037"/>
            <p:cNvSpPr txBox="1">
              <a:spLocks noChangeArrowheads="1"/>
            </p:cNvSpPr>
            <p:nvPr/>
          </p:nvSpPr>
          <p:spPr bwMode="auto">
            <a:xfrm>
              <a:off x="336" y="1536"/>
              <a:ext cx="56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Mise </a:t>
              </a:r>
            </a:p>
            <a:p>
              <a:r>
                <a:rPr lang="fr-FR" sz="1400"/>
                <a:t>en service</a:t>
              </a:r>
              <a:endParaRPr lang="fr-FR"/>
            </a:p>
          </p:txBody>
        </p:sp>
        <p:sp>
          <p:nvSpPr>
            <p:cNvPr id="82958" name="Text Box 1038"/>
            <p:cNvSpPr txBox="1">
              <a:spLocks noChangeArrowheads="1"/>
            </p:cNvSpPr>
            <p:nvPr/>
          </p:nvSpPr>
          <p:spPr bwMode="auto">
            <a:xfrm>
              <a:off x="1584" y="1536"/>
              <a:ext cx="67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400"/>
                <a:t>Première </a:t>
              </a:r>
            </a:p>
            <a:p>
              <a:r>
                <a:rPr lang="fr-FR" sz="1400"/>
                <a:t>défaillance</a:t>
              </a:r>
              <a:endParaRPr lang="fr-FR"/>
            </a:p>
          </p:txBody>
        </p:sp>
        <p:sp>
          <p:nvSpPr>
            <p:cNvPr id="82959" name="Text Box 1039"/>
            <p:cNvSpPr txBox="1">
              <a:spLocks noChangeArrowheads="1"/>
            </p:cNvSpPr>
            <p:nvPr/>
          </p:nvSpPr>
          <p:spPr bwMode="auto">
            <a:xfrm>
              <a:off x="2304" y="1488"/>
              <a:ext cx="77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Début</a:t>
              </a:r>
            </a:p>
            <a:p>
              <a:r>
                <a:rPr lang="fr-FR" sz="1400"/>
                <a:t>d ’intervention</a:t>
              </a:r>
              <a:endParaRPr lang="fr-FR"/>
            </a:p>
          </p:txBody>
        </p:sp>
        <p:sp>
          <p:nvSpPr>
            <p:cNvPr id="82960" name="Text Box 1040"/>
            <p:cNvSpPr txBox="1">
              <a:spLocks noChangeArrowheads="1"/>
            </p:cNvSpPr>
            <p:nvPr/>
          </p:nvSpPr>
          <p:spPr bwMode="auto">
            <a:xfrm>
              <a:off x="3216" y="1488"/>
              <a:ext cx="56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Remise</a:t>
              </a:r>
            </a:p>
            <a:p>
              <a:r>
                <a:rPr lang="fr-FR" sz="1400"/>
                <a:t>en service</a:t>
              </a:r>
              <a:endParaRPr lang="fr-FR"/>
            </a:p>
          </p:txBody>
        </p:sp>
        <p:sp>
          <p:nvSpPr>
            <p:cNvPr id="82961" name="Text Box 1041"/>
            <p:cNvSpPr txBox="1">
              <a:spLocks noChangeArrowheads="1"/>
            </p:cNvSpPr>
            <p:nvPr/>
          </p:nvSpPr>
          <p:spPr bwMode="auto">
            <a:xfrm>
              <a:off x="4512" y="1488"/>
              <a:ext cx="60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Deuxième</a:t>
              </a:r>
            </a:p>
            <a:p>
              <a:r>
                <a:rPr lang="fr-FR" sz="1400"/>
                <a:t>défaillance</a:t>
              </a:r>
              <a:endParaRPr lang="fr-FR"/>
            </a:p>
          </p:txBody>
        </p:sp>
        <p:sp>
          <p:nvSpPr>
            <p:cNvPr id="82962" name="Text Box 1042"/>
            <p:cNvSpPr txBox="1">
              <a:spLocks noChangeArrowheads="1"/>
            </p:cNvSpPr>
            <p:nvPr/>
          </p:nvSpPr>
          <p:spPr bwMode="auto">
            <a:xfrm>
              <a:off x="2016" y="2352"/>
              <a:ext cx="44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Attente</a:t>
              </a:r>
              <a:endParaRPr lang="fr-FR"/>
            </a:p>
          </p:txBody>
        </p:sp>
        <p:sp>
          <p:nvSpPr>
            <p:cNvPr id="82963" name="Text Box 1043"/>
            <p:cNvSpPr txBox="1">
              <a:spLocks noChangeArrowheads="1"/>
            </p:cNvSpPr>
            <p:nvPr/>
          </p:nvSpPr>
          <p:spPr bwMode="auto">
            <a:xfrm>
              <a:off x="2640" y="2352"/>
              <a:ext cx="6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Réparation</a:t>
              </a:r>
              <a:endParaRPr lang="fr-FR"/>
            </a:p>
          </p:txBody>
        </p:sp>
        <p:sp>
          <p:nvSpPr>
            <p:cNvPr id="82964" name="Text Box 1044"/>
            <p:cNvSpPr txBox="1">
              <a:spLocks noChangeArrowheads="1"/>
            </p:cNvSpPr>
            <p:nvPr/>
          </p:nvSpPr>
          <p:spPr bwMode="auto">
            <a:xfrm>
              <a:off x="720" y="2304"/>
              <a:ext cx="103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Bon fonctionnement</a:t>
              </a:r>
              <a:endParaRPr lang="fr-FR"/>
            </a:p>
          </p:txBody>
        </p:sp>
        <p:sp>
          <p:nvSpPr>
            <p:cNvPr id="82965" name="Text Box 1045"/>
            <p:cNvSpPr txBox="1">
              <a:spLocks noChangeArrowheads="1"/>
            </p:cNvSpPr>
            <p:nvPr/>
          </p:nvSpPr>
          <p:spPr bwMode="auto">
            <a:xfrm>
              <a:off x="3648" y="2304"/>
              <a:ext cx="103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Bon fonctionnement</a:t>
              </a:r>
              <a:endParaRPr lang="fr-FR"/>
            </a:p>
          </p:txBody>
        </p:sp>
        <p:sp>
          <p:nvSpPr>
            <p:cNvPr id="82966" name="Line 1046"/>
            <p:cNvSpPr>
              <a:spLocks noChangeShapeType="1"/>
            </p:cNvSpPr>
            <p:nvPr/>
          </p:nvSpPr>
          <p:spPr bwMode="auto">
            <a:xfrm>
              <a:off x="576" y="2544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67" name="Line 1047"/>
            <p:cNvSpPr>
              <a:spLocks noChangeShapeType="1"/>
            </p:cNvSpPr>
            <p:nvPr/>
          </p:nvSpPr>
          <p:spPr bwMode="auto">
            <a:xfrm>
              <a:off x="1920" y="259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68" name="Line 1048"/>
            <p:cNvSpPr>
              <a:spLocks noChangeShapeType="1"/>
            </p:cNvSpPr>
            <p:nvPr/>
          </p:nvSpPr>
          <p:spPr bwMode="auto">
            <a:xfrm>
              <a:off x="2592" y="254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69" name="Line 1049"/>
            <p:cNvSpPr>
              <a:spLocks noChangeShapeType="1"/>
            </p:cNvSpPr>
            <p:nvPr/>
          </p:nvSpPr>
          <p:spPr bwMode="auto">
            <a:xfrm>
              <a:off x="3456" y="2592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70" name="Line 1050"/>
            <p:cNvSpPr>
              <a:spLocks noChangeShapeType="1"/>
            </p:cNvSpPr>
            <p:nvPr/>
          </p:nvSpPr>
          <p:spPr bwMode="auto">
            <a:xfrm>
              <a:off x="4896" y="259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71" name="Line 1051"/>
            <p:cNvSpPr>
              <a:spLocks noChangeShapeType="1"/>
            </p:cNvSpPr>
            <p:nvPr/>
          </p:nvSpPr>
          <p:spPr bwMode="auto">
            <a:xfrm>
              <a:off x="2592" y="297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72" name="Text Box 1052"/>
            <p:cNvSpPr txBox="1">
              <a:spLocks noChangeArrowheads="1"/>
            </p:cNvSpPr>
            <p:nvPr/>
          </p:nvSpPr>
          <p:spPr bwMode="auto">
            <a:xfrm>
              <a:off x="2832" y="2784"/>
              <a:ext cx="4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MTTR</a:t>
              </a:r>
              <a:endParaRPr lang="fr-FR"/>
            </a:p>
          </p:txBody>
        </p:sp>
        <p:sp>
          <p:nvSpPr>
            <p:cNvPr id="82973" name="Line 1053"/>
            <p:cNvSpPr>
              <a:spLocks noChangeShapeType="1"/>
            </p:cNvSpPr>
            <p:nvPr/>
          </p:nvSpPr>
          <p:spPr bwMode="auto">
            <a:xfrm>
              <a:off x="1920" y="3360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74" name="Text Box 1054"/>
            <p:cNvSpPr txBox="1">
              <a:spLocks noChangeArrowheads="1"/>
            </p:cNvSpPr>
            <p:nvPr/>
          </p:nvSpPr>
          <p:spPr bwMode="auto">
            <a:xfrm>
              <a:off x="2400" y="3168"/>
              <a:ext cx="3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MDT</a:t>
              </a:r>
              <a:endParaRPr lang="fr-FR"/>
            </a:p>
          </p:txBody>
        </p:sp>
        <p:sp>
          <p:nvSpPr>
            <p:cNvPr id="82975" name="Line 1055"/>
            <p:cNvSpPr>
              <a:spLocks noChangeShapeType="1"/>
            </p:cNvSpPr>
            <p:nvPr/>
          </p:nvSpPr>
          <p:spPr bwMode="auto">
            <a:xfrm>
              <a:off x="3456" y="3360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76" name="Text Box 1056"/>
            <p:cNvSpPr txBox="1">
              <a:spLocks noChangeArrowheads="1"/>
            </p:cNvSpPr>
            <p:nvPr/>
          </p:nvSpPr>
          <p:spPr bwMode="auto">
            <a:xfrm>
              <a:off x="4032" y="3120"/>
              <a:ext cx="3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MUT</a:t>
              </a:r>
              <a:endParaRPr lang="fr-FR"/>
            </a:p>
          </p:txBody>
        </p:sp>
        <p:sp>
          <p:nvSpPr>
            <p:cNvPr id="82977" name="Line 1057"/>
            <p:cNvSpPr>
              <a:spLocks noChangeShapeType="1"/>
            </p:cNvSpPr>
            <p:nvPr/>
          </p:nvSpPr>
          <p:spPr bwMode="auto">
            <a:xfrm>
              <a:off x="1920" y="3744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78" name="Text Box 1058"/>
            <p:cNvSpPr txBox="1">
              <a:spLocks noChangeArrowheads="1"/>
            </p:cNvSpPr>
            <p:nvPr/>
          </p:nvSpPr>
          <p:spPr bwMode="auto">
            <a:xfrm>
              <a:off x="3024" y="3552"/>
              <a:ext cx="4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MTBF</a:t>
              </a:r>
              <a:endParaRPr lang="fr-FR"/>
            </a:p>
          </p:txBody>
        </p:sp>
        <p:sp>
          <p:nvSpPr>
            <p:cNvPr id="82979" name="Line 1059"/>
            <p:cNvSpPr>
              <a:spLocks noChangeShapeType="1"/>
            </p:cNvSpPr>
            <p:nvPr/>
          </p:nvSpPr>
          <p:spPr bwMode="auto">
            <a:xfrm flipH="1">
              <a:off x="576" y="37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980" name="Text Box 1060"/>
            <p:cNvSpPr txBox="1">
              <a:spLocks noChangeArrowheads="1"/>
            </p:cNvSpPr>
            <p:nvPr/>
          </p:nvSpPr>
          <p:spPr bwMode="auto">
            <a:xfrm>
              <a:off x="1056" y="3552"/>
              <a:ext cx="4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MTTF</a:t>
              </a:r>
              <a:endParaRPr lang="fr-FR"/>
            </a:p>
          </p:txBody>
        </p:sp>
        <p:sp>
          <p:nvSpPr>
            <p:cNvPr id="82981" name="Text Box 1061"/>
            <p:cNvSpPr txBox="1">
              <a:spLocks noChangeArrowheads="1"/>
            </p:cNvSpPr>
            <p:nvPr/>
          </p:nvSpPr>
          <p:spPr bwMode="auto">
            <a:xfrm>
              <a:off x="5136" y="2688"/>
              <a:ext cx="49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Durée</a:t>
              </a:r>
            </a:p>
            <a:p>
              <a:r>
                <a:rPr lang="fr-FR" sz="1400"/>
                <a:t>d ’usage</a:t>
              </a: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7F5A-5D72-40E7-BB45-E6CCB8F291B1}" type="slidenum">
              <a:rPr lang="fr-FR"/>
              <a:pPr/>
              <a:t>16</a:t>
            </a:fld>
            <a:endParaRPr lang="fr-FR"/>
          </a:p>
        </p:txBody>
      </p:sp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kumimoji="1" lang="fr-FR" dirty="0" smtClean="0">
                <a:solidFill>
                  <a:schemeClr val="tx2"/>
                </a:solidFill>
                <a:latin typeface="Arial Black" pitchFamily="34" charset="0"/>
              </a:rPr>
              <a:t>Fiabilité </a:t>
            </a:r>
            <a:r>
              <a:rPr kumimoji="1" lang="fr-FR" dirty="0">
                <a:solidFill>
                  <a:schemeClr val="tx2"/>
                </a:solidFill>
                <a:latin typeface="Arial Black" pitchFamily="34" charset="0"/>
              </a:rPr>
              <a:t>des systèmes réparables: indicateurs opérationnels</a:t>
            </a: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</a:pPr>
            <a:r>
              <a:rPr kumimoji="1" lang="fr-FR" sz="2000">
                <a:latin typeface="Tahoma" pitchFamily="34" charset="0"/>
              </a:rPr>
              <a:t>Synthèse</a:t>
            </a:r>
          </a:p>
        </p:txBody>
      </p:sp>
      <p:grpSp>
        <p:nvGrpSpPr>
          <p:cNvPr id="83972" name="Group 4"/>
          <p:cNvGrpSpPr>
            <a:grpSpLocks/>
          </p:cNvGrpSpPr>
          <p:nvPr/>
        </p:nvGrpSpPr>
        <p:grpSpPr bwMode="auto">
          <a:xfrm>
            <a:off x="914400" y="2667000"/>
            <a:ext cx="7010400" cy="3733800"/>
            <a:chOff x="576" y="1680"/>
            <a:chExt cx="4416" cy="2352"/>
          </a:xfrm>
        </p:grpSpPr>
        <p:sp>
          <p:nvSpPr>
            <p:cNvPr id="83973" name="Text Box 5"/>
            <p:cNvSpPr txBox="1">
              <a:spLocks noChangeArrowheads="1"/>
            </p:cNvSpPr>
            <p:nvPr/>
          </p:nvSpPr>
          <p:spPr bwMode="auto">
            <a:xfrm>
              <a:off x="624" y="1920"/>
              <a:ext cx="81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400" b="1"/>
                <a:t>Arborescence </a:t>
              </a:r>
            </a:p>
            <a:p>
              <a:r>
                <a:rPr lang="fr-FR" sz="1400" b="1"/>
                <a:t>d ’un système</a:t>
              </a:r>
              <a:endParaRPr lang="fr-FR"/>
            </a:p>
          </p:txBody>
        </p:sp>
        <p:sp>
          <p:nvSpPr>
            <p:cNvPr id="83974" name="Text Box 6"/>
            <p:cNvSpPr txBox="1">
              <a:spLocks noChangeArrowheads="1"/>
            </p:cNvSpPr>
            <p:nvPr/>
          </p:nvSpPr>
          <p:spPr bwMode="auto">
            <a:xfrm>
              <a:off x="672" y="2736"/>
              <a:ext cx="55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Ensemble</a:t>
              </a:r>
              <a:endParaRPr lang="fr-FR"/>
            </a:p>
          </p:txBody>
        </p:sp>
        <p:sp>
          <p:nvSpPr>
            <p:cNvPr id="83975" name="Text Box 7"/>
            <p:cNvSpPr txBox="1">
              <a:spLocks noChangeArrowheads="1"/>
            </p:cNvSpPr>
            <p:nvPr/>
          </p:nvSpPr>
          <p:spPr bwMode="auto">
            <a:xfrm>
              <a:off x="576" y="3168"/>
              <a:ext cx="82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Module</a:t>
              </a:r>
            </a:p>
            <a:p>
              <a:r>
                <a:rPr lang="fr-FR" sz="1400"/>
                <a:t>interchangeable</a:t>
              </a:r>
              <a:endParaRPr lang="fr-FR"/>
            </a:p>
          </p:txBody>
        </p:sp>
        <p:sp>
          <p:nvSpPr>
            <p:cNvPr id="83976" name="Text Box 8"/>
            <p:cNvSpPr txBox="1">
              <a:spLocks noChangeArrowheads="1"/>
            </p:cNvSpPr>
            <p:nvPr/>
          </p:nvSpPr>
          <p:spPr bwMode="auto">
            <a:xfrm>
              <a:off x="672" y="3696"/>
              <a:ext cx="6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Composant</a:t>
              </a:r>
              <a:endParaRPr lang="fr-FR"/>
            </a:p>
          </p:txBody>
        </p:sp>
        <p:sp>
          <p:nvSpPr>
            <p:cNvPr id="83977" name="Text Box 9"/>
            <p:cNvSpPr txBox="1">
              <a:spLocks noChangeArrowheads="1"/>
            </p:cNvSpPr>
            <p:nvPr/>
          </p:nvSpPr>
          <p:spPr bwMode="auto">
            <a:xfrm>
              <a:off x="1728" y="2592"/>
              <a:ext cx="75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Réparable</a:t>
              </a:r>
            </a:p>
            <a:p>
              <a:r>
                <a:rPr lang="fr-FR" sz="1400"/>
                <a:t>Non réparable</a:t>
              </a:r>
            </a:p>
            <a:p>
              <a:r>
                <a:rPr lang="fr-FR" sz="1400"/>
                <a:t>(mono coup)</a:t>
              </a:r>
              <a:endParaRPr lang="fr-FR"/>
            </a:p>
          </p:txBody>
        </p:sp>
        <p:sp>
          <p:nvSpPr>
            <p:cNvPr id="83978" name="Text Box 10"/>
            <p:cNvSpPr txBox="1">
              <a:spLocks noChangeArrowheads="1"/>
            </p:cNvSpPr>
            <p:nvPr/>
          </p:nvSpPr>
          <p:spPr bwMode="auto">
            <a:xfrm>
              <a:off x="1680" y="1872"/>
              <a:ext cx="8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b="1"/>
                <a:t>Caractéristique</a:t>
              </a:r>
              <a:endParaRPr lang="fr-FR"/>
            </a:p>
          </p:txBody>
        </p:sp>
        <p:sp>
          <p:nvSpPr>
            <p:cNvPr id="83979" name="Text Box 11"/>
            <p:cNvSpPr txBox="1">
              <a:spLocks noChangeArrowheads="1"/>
            </p:cNvSpPr>
            <p:nvPr/>
          </p:nvSpPr>
          <p:spPr bwMode="auto">
            <a:xfrm>
              <a:off x="1728" y="3216"/>
              <a:ext cx="76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Réparable</a:t>
              </a:r>
            </a:p>
            <a:p>
              <a:r>
                <a:rPr lang="fr-FR" sz="1400"/>
                <a:t>Consommable</a:t>
              </a:r>
              <a:endParaRPr lang="fr-FR"/>
            </a:p>
          </p:txBody>
        </p:sp>
        <p:sp>
          <p:nvSpPr>
            <p:cNvPr id="83980" name="Text Box 12"/>
            <p:cNvSpPr txBox="1">
              <a:spLocks noChangeArrowheads="1"/>
            </p:cNvSpPr>
            <p:nvPr/>
          </p:nvSpPr>
          <p:spPr bwMode="auto">
            <a:xfrm>
              <a:off x="1728" y="3696"/>
              <a:ext cx="7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Consommable</a:t>
              </a:r>
              <a:endParaRPr lang="fr-FR"/>
            </a:p>
          </p:txBody>
        </p:sp>
        <p:sp>
          <p:nvSpPr>
            <p:cNvPr id="83981" name="Text Box 13"/>
            <p:cNvSpPr txBox="1">
              <a:spLocks noChangeArrowheads="1"/>
            </p:cNvSpPr>
            <p:nvPr/>
          </p:nvSpPr>
          <p:spPr bwMode="auto">
            <a:xfrm>
              <a:off x="3216" y="1872"/>
              <a:ext cx="127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b="1"/>
                <a:t>Analyse correspondante</a:t>
              </a:r>
              <a:endParaRPr lang="fr-FR"/>
            </a:p>
          </p:txBody>
        </p:sp>
        <p:sp>
          <p:nvSpPr>
            <p:cNvPr id="83982" name="Text Box 14"/>
            <p:cNvSpPr txBox="1">
              <a:spLocks noChangeArrowheads="1"/>
            </p:cNvSpPr>
            <p:nvPr/>
          </p:nvSpPr>
          <p:spPr bwMode="auto">
            <a:xfrm>
              <a:off x="2976" y="2256"/>
              <a:ext cx="2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R(t)</a:t>
              </a:r>
              <a:endParaRPr lang="fr-FR"/>
            </a:p>
          </p:txBody>
        </p:sp>
        <p:sp>
          <p:nvSpPr>
            <p:cNvPr id="83983" name="Text Box 15"/>
            <p:cNvSpPr txBox="1">
              <a:spLocks noChangeArrowheads="1"/>
            </p:cNvSpPr>
            <p:nvPr/>
          </p:nvSpPr>
          <p:spPr bwMode="auto">
            <a:xfrm>
              <a:off x="3696" y="2256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400" i="1"/>
                <a:t>M(t)</a:t>
              </a:r>
              <a:endParaRPr lang="fr-FR"/>
            </a:p>
          </p:txBody>
        </p:sp>
        <p:sp>
          <p:nvSpPr>
            <p:cNvPr id="83984" name="Text Box 16"/>
            <p:cNvSpPr txBox="1">
              <a:spLocks noChangeArrowheads="1"/>
            </p:cNvSpPr>
            <p:nvPr/>
          </p:nvSpPr>
          <p:spPr bwMode="auto">
            <a:xfrm>
              <a:off x="4416" y="2256"/>
              <a:ext cx="3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D(t)</a:t>
              </a:r>
              <a:endParaRPr lang="fr-FR"/>
            </a:p>
          </p:txBody>
        </p:sp>
        <p:sp>
          <p:nvSpPr>
            <p:cNvPr id="83985" name="Line 17"/>
            <p:cNvSpPr>
              <a:spLocks noChangeShapeType="1"/>
            </p:cNvSpPr>
            <p:nvPr/>
          </p:nvSpPr>
          <p:spPr bwMode="auto">
            <a:xfrm>
              <a:off x="576" y="1680"/>
              <a:ext cx="4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86" name="Line 18"/>
            <p:cNvSpPr>
              <a:spLocks noChangeShapeType="1"/>
            </p:cNvSpPr>
            <p:nvPr/>
          </p:nvSpPr>
          <p:spPr bwMode="auto">
            <a:xfrm>
              <a:off x="1536" y="2160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87" name="Line 19"/>
            <p:cNvSpPr>
              <a:spLocks noChangeShapeType="1"/>
            </p:cNvSpPr>
            <p:nvPr/>
          </p:nvSpPr>
          <p:spPr bwMode="auto">
            <a:xfrm>
              <a:off x="576" y="2496"/>
              <a:ext cx="4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88" name="Line 20"/>
            <p:cNvSpPr>
              <a:spLocks noChangeShapeType="1"/>
            </p:cNvSpPr>
            <p:nvPr/>
          </p:nvSpPr>
          <p:spPr bwMode="auto">
            <a:xfrm>
              <a:off x="624" y="3072"/>
              <a:ext cx="43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89" name="Line 21"/>
            <p:cNvSpPr>
              <a:spLocks noChangeShapeType="1"/>
            </p:cNvSpPr>
            <p:nvPr/>
          </p:nvSpPr>
          <p:spPr bwMode="auto">
            <a:xfrm>
              <a:off x="576" y="3648"/>
              <a:ext cx="4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90" name="Line 22"/>
            <p:cNvSpPr>
              <a:spLocks noChangeShapeType="1"/>
            </p:cNvSpPr>
            <p:nvPr/>
          </p:nvSpPr>
          <p:spPr bwMode="auto">
            <a:xfrm>
              <a:off x="1536" y="1680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91" name="Line 23"/>
            <p:cNvSpPr>
              <a:spLocks noChangeShapeType="1"/>
            </p:cNvSpPr>
            <p:nvPr/>
          </p:nvSpPr>
          <p:spPr bwMode="auto">
            <a:xfrm>
              <a:off x="576" y="4032"/>
              <a:ext cx="4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92" name="Line 24"/>
            <p:cNvSpPr>
              <a:spLocks noChangeShapeType="1"/>
            </p:cNvSpPr>
            <p:nvPr/>
          </p:nvSpPr>
          <p:spPr bwMode="auto">
            <a:xfrm>
              <a:off x="576" y="1680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93" name="Line 25"/>
            <p:cNvSpPr>
              <a:spLocks noChangeShapeType="1"/>
            </p:cNvSpPr>
            <p:nvPr/>
          </p:nvSpPr>
          <p:spPr bwMode="auto">
            <a:xfrm>
              <a:off x="2736" y="1680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94" name="Line 26"/>
            <p:cNvSpPr>
              <a:spLocks noChangeShapeType="1"/>
            </p:cNvSpPr>
            <p:nvPr/>
          </p:nvSpPr>
          <p:spPr bwMode="auto">
            <a:xfrm>
              <a:off x="3552" y="2160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95" name="Line 27"/>
            <p:cNvSpPr>
              <a:spLocks noChangeShapeType="1"/>
            </p:cNvSpPr>
            <p:nvPr/>
          </p:nvSpPr>
          <p:spPr bwMode="auto">
            <a:xfrm>
              <a:off x="4272" y="2160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96" name="Line 28"/>
            <p:cNvSpPr>
              <a:spLocks noChangeShapeType="1"/>
            </p:cNvSpPr>
            <p:nvPr/>
          </p:nvSpPr>
          <p:spPr bwMode="auto">
            <a:xfrm>
              <a:off x="4992" y="1680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3997" name="Text Box 29"/>
            <p:cNvSpPr txBox="1">
              <a:spLocks noChangeArrowheads="1"/>
            </p:cNvSpPr>
            <p:nvPr/>
          </p:nvSpPr>
          <p:spPr bwMode="auto">
            <a:xfrm>
              <a:off x="2928" y="2592"/>
              <a:ext cx="4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MTBF</a:t>
              </a:r>
              <a:endParaRPr lang="fr-FR"/>
            </a:p>
          </p:txBody>
        </p:sp>
        <p:sp>
          <p:nvSpPr>
            <p:cNvPr id="83998" name="Text Box 30"/>
            <p:cNvSpPr txBox="1">
              <a:spLocks noChangeArrowheads="1"/>
            </p:cNvSpPr>
            <p:nvPr/>
          </p:nvSpPr>
          <p:spPr bwMode="auto">
            <a:xfrm>
              <a:off x="2928" y="2832"/>
              <a:ext cx="4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MTTF</a:t>
              </a:r>
              <a:endParaRPr lang="fr-FR"/>
            </a:p>
          </p:txBody>
        </p:sp>
        <p:sp>
          <p:nvSpPr>
            <p:cNvPr id="83999" name="Text Box 31"/>
            <p:cNvSpPr txBox="1">
              <a:spLocks noChangeArrowheads="1"/>
            </p:cNvSpPr>
            <p:nvPr/>
          </p:nvSpPr>
          <p:spPr bwMode="auto">
            <a:xfrm>
              <a:off x="3648" y="2592"/>
              <a:ext cx="4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MTTR</a:t>
              </a:r>
              <a:endParaRPr lang="fr-FR"/>
            </a:p>
          </p:txBody>
        </p:sp>
        <p:sp>
          <p:nvSpPr>
            <p:cNvPr id="84000" name="Text Box 32"/>
            <p:cNvSpPr txBox="1">
              <a:spLocks noChangeArrowheads="1"/>
            </p:cNvSpPr>
            <p:nvPr/>
          </p:nvSpPr>
          <p:spPr bwMode="auto">
            <a:xfrm>
              <a:off x="3744" y="2832"/>
              <a:ext cx="1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X</a:t>
              </a:r>
              <a:endParaRPr lang="fr-FR"/>
            </a:p>
          </p:txBody>
        </p:sp>
        <p:sp>
          <p:nvSpPr>
            <p:cNvPr id="84001" name="Text Box 33"/>
            <p:cNvSpPr txBox="1">
              <a:spLocks noChangeArrowheads="1"/>
            </p:cNvSpPr>
            <p:nvPr/>
          </p:nvSpPr>
          <p:spPr bwMode="auto">
            <a:xfrm>
              <a:off x="4416" y="2592"/>
              <a:ext cx="2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D</a:t>
              </a:r>
              <a:r>
                <a:rPr lang="fr-FR" sz="1400" i="1" baseline="-25000"/>
                <a:t>op</a:t>
              </a:r>
              <a:endParaRPr lang="fr-FR"/>
            </a:p>
          </p:txBody>
        </p:sp>
        <p:sp>
          <p:nvSpPr>
            <p:cNvPr id="84002" name="Text Box 34"/>
            <p:cNvSpPr txBox="1">
              <a:spLocks noChangeArrowheads="1"/>
            </p:cNvSpPr>
            <p:nvPr/>
          </p:nvSpPr>
          <p:spPr bwMode="auto">
            <a:xfrm>
              <a:off x="4464" y="2832"/>
              <a:ext cx="1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X</a:t>
              </a:r>
              <a:endParaRPr lang="fr-FR"/>
            </a:p>
          </p:txBody>
        </p:sp>
        <p:sp>
          <p:nvSpPr>
            <p:cNvPr id="84003" name="Text Box 35"/>
            <p:cNvSpPr txBox="1">
              <a:spLocks noChangeArrowheads="1"/>
            </p:cNvSpPr>
            <p:nvPr/>
          </p:nvSpPr>
          <p:spPr bwMode="auto">
            <a:xfrm>
              <a:off x="2928" y="3168"/>
              <a:ext cx="40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MTBF</a:t>
              </a:r>
              <a:endParaRPr lang="fr-FR"/>
            </a:p>
          </p:txBody>
        </p:sp>
        <p:sp>
          <p:nvSpPr>
            <p:cNvPr id="84004" name="Text Box 36"/>
            <p:cNvSpPr txBox="1">
              <a:spLocks noChangeArrowheads="1"/>
            </p:cNvSpPr>
            <p:nvPr/>
          </p:nvSpPr>
          <p:spPr bwMode="auto">
            <a:xfrm>
              <a:off x="2928" y="3408"/>
              <a:ext cx="4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MTTF</a:t>
              </a:r>
              <a:endParaRPr lang="fr-FR"/>
            </a:p>
          </p:txBody>
        </p:sp>
        <p:sp>
          <p:nvSpPr>
            <p:cNvPr id="84005" name="Text Box 37"/>
            <p:cNvSpPr txBox="1">
              <a:spLocks noChangeArrowheads="1"/>
            </p:cNvSpPr>
            <p:nvPr/>
          </p:nvSpPr>
          <p:spPr bwMode="auto">
            <a:xfrm>
              <a:off x="3696" y="3168"/>
              <a:ext cx="4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MTTR</a:t>
              </a:r>
              <a:endParaRPr lang="fr-FR"/>
            </a:p>
          </p:txBody>
        </p:sp>
        <p:sp>
          <p:nvSpPr>
            <p:cNvPr id="84006" name="Text Box 38"/>
            <p:cNvSpPr txBox="1">
              <a:spLocks noChangeArrowheads="1"/>
            </p:cNvSpPr>
            <p:nvPr/>
          </p:nvSpPr>
          <p:spPr bwMode="auto">
            <a:xfrm>
              <a:off x="3792" y="3408"/>
              <a:ext cx="1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X</a:t>
              </a:r>
              <a:endParaRPr lang="fr-FR"/>
            </a:p>
          </p:txBody>
        </p:sp>
        <p:sp>
          <p:nvSpPr>
            <p:cNvPr id="84007" name="Text Box 39"/>
            <p:cNvSpPr txBox="1">
              <a:spLocks noChangeArrowheads="1"/>
            </p:cNvSpPr>
            <p:nvPr/>
          </p:nvSpPr>
          <p:spPr bwMode="auto">
            <a:xfrm>
              <a:off x="4464" y="3168"/>
              <a:ext cx="1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X</a:t>
              </a:r>
              <a:endParaRPr lang="fr-FR"/>
            </a:p>
          </p:txBody>
        </p:sp>
        <p:sp>
          <p:nvSpPr>
            <p:cNvPr id="84008" name="Text Box 40"/>
            <p:cNvSpPr txBox="1">
              <a:spLocks noChangeArrowheads="1"/>
            </p:cNvSpPr>
            <p:nvPr/>
          </p:nvSpPr>
          <p:spPr bwMode="auto">
            <a:xfrm>
              <a:off x="4464" y="3408"/>
              <a:ext cx="1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X</a:t>
              </a:r>
              <a:endParaRPr lang="fr-FR"/>
            </a:p>
          </p:txBody>
        </p:sp>
        <p:sp>
          <p:nvSpPr>
            <p:cNvPr id="84009" name="Text Box 41"/>
            <p:cNvSpPr txBox="1">
              <a:spLocks noChangeArrowheads="1"/>
            </p:cNvSpPr>
            <p:nvPr/>
          </p:nvSpPr>
          <p:spPr bwMode="auto">
            <a:xfrm>
              <a:off x="2928" y="3744"/>
              <a:ext cx="4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MTTF</a:t>
              </a:r>
              <a:endParaRPr lang="fr-FR"/>
            </a:p>
          </p:txBody>
        </p:sp>
        <p:sp>
          <p:nvSpPr>
            <p:cNvPr id="84010" name="Text Box 42"/>
            <p:cNvSpPr txBox="1">
              <a:spLocks noChangeArrowheads="1"/>
            </p:cNvSpPr>
            <p:nvPr/>
          </p:nvSpPr>
          <p:spPr bwMode="auto">
            <a:xfrm>
              <a:off x="3840" y="3744"/>
              <a:ext cx="1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X</a:t>
              </a:r>
              <a:endParaRPr lang="fr-FR"/>
            </a:p>
          </p:txBody>
        </p:sp>
        <p:sp>
          <p:nvSpPr>
            <p:cNvPr id="84011" name="Text Box 43"/>
            <p:cNvSpPr txBox="1">
              <a:spLocks noChangeArrowheads="1"/>
            </p:cNvSpPr>
            <p:nvPr/>
          </p:nvSpPr>
          <p:spPr bwMode="auto">
            <a:xfrm>
              <a:off x="4464" y="3744"/>
              <a:ext cx="1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 i="1"/>
                <a:t>X</a:t>
              </a: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9F81-C155-4A15-9617-7B5EA959CEC5}" type="slidenum">
              <a:rPr lang="fr-FR"/>
              <a:pPr/>
              <a:t>17</a:t>
            </a:fld>
            <a:endParaRPr lang="fr-FR"/>
          </a:p>
        </p:txBody>
      </p:sp>
      <p:sp>
        <p:nvSpPr>
          <p:cNvPr id="47106" name="Rectangle 1026"/>
          <p:cNvSpPr>
            <a:spLocks noChangeArrowheads="1"/>
          </p:cNvSpPr>
          <p:nvPr/>
        </p:nvSpPr>
        <p:spPr bwMode="auto">
          <a:xfrm>
            <a:off x="1219200" y="304800"/>
            <a:ext cx="43140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/>
            <a:r>
              <a:rPr lang="fr-FR" sz="3600" b="1" dirty="0" smtClean="0">
                <a:solidFill>
                  <a:schemeClr val="bg1"/>
                </a:solidFill>
                <a:latin typeface="Arial" charset="0"/>
              </a:rPr>
              <a:t>Assurer la </a:t>
            </a:r>
            <a:r>
              <a:rPr lang="fr-FR" sz="3600" b="1" dirty="0" err="1" smtClean="0">
                <a:solidFill>
                  <a:schemeClr val="bg1"/>
                </a:solidFill>
                <a:latin typeface="Arial" charset="0"/>
              </a:rPr>
              <a:t>Fiabilitè</a:t>
            </a:r>
            <a:endParaRPr lang="fr-FR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7107" name="Text Box 1027"/>
          <p:cNvSpPr txBox="1">
            <a:spLocks noChangeArrowheads="1"/>
          </p:cNvSpPr>
          <p:nvPr/>
        </p:nvSpPr>
        <p:spPr bwMode="auto">
          <a:xfrm>
            <a:off x="2743200" y="2209800"/>
            <a:ext cx="45849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dirty="0"/>
              <a:t>Comment assurer la </a:t>
            </a:r>
            <a:r>
              <a:rPr lang="fr-FR" sz="2800" dirty="0" smtClean="0"/>
              <a:t>Fiabilité </a:t>
            </a:r>
            <a:r>
              <a:rPr lang="fr-FR" sz="2800" dirty="0"/>
              <a:t>?</a:t>
            </a:r>
          </a:p>
        </p:txBody>
      </p:sp>
      <p:sp>
        <p:nvSpPr>
          <p:cNvPr id="47108" name="Text Box 1028"/>
          <p:cNvSpPr txBox="1">
            <a:spLocks noChangeArrowheads="1"/>
          </p:cNvSpPr>
          <p:nvPr/>
        </p:nvSpPr>
        <p:spPr bwMode="auto">
          <a:xfrm>
            <a:off x="3733800" y="4572000"/>
            <a:ext cx="2016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/>
              <a:t>Maintenance</a:t>
            </a:r>
            <a:endParaRPr lang="fr-FR"/>
          </a:p>
        </p:txBody>
      </p:sp>
      <p:sp>
        <p:nvSpPr>
          <p:cNvPr id="47109" name="AutoShape 1029"/>
          <p:cNvSpPr>
            <a:spLocks noChangeArrowheads="1"/>
          </p:cNvSpPr>
          <p:nvPr/>
        </p:nvSpPr>
        <p:spPr bwMode="auto">
          <a:xfrm>
            <a:off x="4419600" y="3124200"/>
            <a:ext cx="533400" cy="1219200"/>
          </a:xfrm>
          <a:prstGeom prst="downArrow">
            <a:avLst>
              <a:gd name="adj1" fmla="val 50000"/>
              <a:gd name="adj2" fmla="val 571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E60AB-D840-4701-8E9D-FB3EE06E38A0}" type="slidenum">
              <a:rPr lang="fr-FR"/>
              <a:pPr/>
              <a:t>18</a:t>
            </a:fld>
            <a:endParaRPr lang="fr-FR"/>
          </a:p>
        </p:txBody>
      </p:sp>
      <p:sp>
        <p:nvSpPr>
          <p:cNvPr id="46082" name="Rectangle 1026"/>
          <p:cNvSpPr>
            <a:spLocks noChangeArrowheads="1"/>
          </p:cNvSpPr>
          <p:nvPr/>
        </p:nvSpPr>
        <p:spPr bwMode="auto">
          <a:xfrm>
            <a:off x="1219200" y="80963"/>
            <a:ext cx="346761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3600" dirty="0" smtClean="0">
                <a:solidFill>
                  <a:schemeClr val="bg1"/>
                </a:solidFill>
                <a:latin typeface="Arial" charset="0"/>
              </a:rPr>
              <a:t>La Maintenance</a:t>
            </a:r>
            <a:endParaRPr lang="fr-FR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4" name="Text Box 1028"/>
          <p:cNvSpPr txBox="1">
            <a:spLocks noChangeArrowheads="1"/>
          </p:cNvSpPr>
          <p:nvPr/>
        </p:nvSpPr>
        <p:spPr bwMode="auto">
          <a:xfrm>
            <a:off x="838200" y="1905000"/>
            <a:ext cx="172561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u="sng"/>
              <a:t>NF X60.010</a:t>
            </a:r>
            <a:endParaRPr lang="fr-FR"/>
          </a:p>
        </p:txBody>
      </p:sp>
      <p:sp>
        <p:nvSpPr>
          <p:cNvPr id="46087" name="Text Box 1031"/>
          <p:cNvSpPr txBox="1">
            <a:spLocks noChangeArrowheads="1"/>
          </p:cNvSpPr>
          <p:nvPr/>
        </p:nvSpPr>
        <p:spPr bwMode="auto">
          <a:xfrm>
            <a:off x="381000" y="3048000"/>
            <a:ext cx="8434388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/>
              <a:t>Ensemble des activités destinées à maintenir ou à rétablir un bien </a:t>
            </a:r>
          </a:p>
          <a:p>
            <a:pPr>
              <a:lnSpc>
                <a:spcPct val="150000"/>
              </a:lnSpc>
            </a:pPr>
            <a:r>
              <a:rPr lang="fr-FR"/>
              <a:t>dans un état ou dans des conditions données de sûreté de </a:t>
            </a:r>
          </a:p>
          <a:p>
            <a:pPr>
              <a:lnSpc>
                <a:spcPct val="150000"/>
              </a:lnSpc>
            </a:pPr>
            <a:r>
              <a:rPr lang="fr-FR"/>
              <a:t>fonctionnement, pour accomplir une fonction requise. Ces activités </a:t>
            </a:r>
          </a:p>
          <a:p>
            <a:pPr>
              <a:lnSpc>
                <a:spcPct val="150000"/>
              </a:lnSpc>
            </a:pPr>
            <a:r>
              <a:rPr lang="fr-FR"/>
              <a:t>sont une combinaison d ’activités techniques, administratives et de </a:t>
            </a:r>
          </a:p>
          <a:p>
            <a:pPr>
              <a:lnSpc>
                <a:spcPct val="150000"/>
              </a:lnSpc>
            </a:pPr>
            <a:r>
              <a:rPr lang="fr-FR"/>
              <a:t>management.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42B93-2659-4831-B0DA-4B651EF298B1}" type="slidenum">
              <a:rPr lang="fr-FR"/>
              <a:pPr/>
              <a:t>19</a:t>
            </a:fld>
            <a:endParaRPr lang="fr-FR"/>
          </a:p>
        </p:txBody>
      </p:sp>
      <p:grpSp>
        <p:nvGrpSpPr>
          <p:cNvPr id="36866" name="Group 1026"/>
          <p:cNvGrpSpPr>
            <a:grpSpLocks/>
          </p:cNvGrpSpPr>
          <p:nvPr/>
        </p:nvGrpSpPr>
        <p:grpSpPr bwMode="auto">
          <a:xfrm>
            <a:off x="304800" y="1371600"/>
            <a:ext cx="8521700" cy="4851400"/>
            <a:chOff x="384" y="1128"/>
            <a:chExt cx="5088" cy="2880"/>
          </a:xfrm>
        </p:grpSpPr>
        <p:sp>
          <p:nvSpPr>
            <p:cNvPr id="36867" name="Rectangle 1027"/>
            <p:cNvSpPr>
              <a:spLocks noChangeArrowheads="1"/>
            </p:cNvSpPr>
            <p:nvPr/>
          </p:nvSpPr>
          <p:spPr bwMode="auto">
            <a:xfrm>
              <a:off x="384" y="1128"/>
              <a:ext cx="2064" cy="480"/>
            </a:xfrm>
            <a:prstGeom prst="rect">
              <a:avLst/>
            </a:prstGeom>
            <a:solidFill>
              <a:srgbClr val="148A5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2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6868" name="Rectangle 1028"/>
            <p:cNvSpPr>
              <a:spLocks noChangeArrowheads="1"/>
            </p:cNvSpPr>
            <p:nvPr/>
          </p:nvSpPr>
          <p:spPr bwMode="auto">
            <a:xfrm>
              <a:off x="2448" y="1128"/>
              <a:ext cx="3024" cy="480"/>
            </a:xfrm>
            <a:prstGeom prst="rect">
              <a:avLst/>
            </a:prstGeom>
            <a:solidFill>
              <a:srgbClr val="148A5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2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6869" name="Text Box 1029"/>
            <p:cNvSpPr txBox="1">
              <a:spLocks noChangeArrowheads="1"/>
            </p:cNvSpPr>
            <p:nvPr/>
          </p:nvSpPr>
          <p:spPr bwMode="auto">
            <a:xfrm>
              <a:off x="779" y="1217"/>
              <a:ext cx="839" cy="2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fr-FR">
                  <a:solidFill>
                    <a:schemeClr val="bg1"/>
                  </a:solidFill>
                  <a:latin typeface="Arial" charset="0"/>
                </a:rPr>
                <a:t>Stratégie</a:t>
              </a:r>
            </a:p>
          </p:txBody>
        </p:sp>
        <p:sp>
          <p:nvSpPr>
            <p:cNvPr id="36870" name="Text Box 1030"/>
            <p:cNvSpPr txBox="1">
              <a:spLocks noChangeArrowheads="1"/>
            </p:cNvSpPr>
            <p:nvPr/>
          </p:nvSpPr>
          <p:spPr bwMode="auto">
            <a:xfrm>
              <a:off x="2488" y="1234"/>
              <a:ext cx="2072" cy="2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fr-FR">
                  <a:solidFill>
                    <a:schemeClr val="bg1"/>
                  </a:solidFill>
                  <a:latin typeface="Arial" charset="0"/>
                </a:rPr>
                <a:t>Type de Maintenance</a:t>
              </a:r>
            </a:p>
          </p:txBody>
        </p:sp>
        <p:grpSp>
          <p:nvGrpSpPr>
            <p:cNvPr id="36871" name="Group 1031"/>
            <p:cNvGrpSpPr>
              <a:grpSpLocks/>
            </p:cNvGrpSpPr>
            <p:nvPr/>
          </p:nvGrpSpPr>
          <p:grpSpPr bwMode="auto">
            <a:xfrm>
              <a:off x="384" y="1608"/>
              <a:ext cx="5088" cy="2400"/>
              <a:chOff x="384" y="1608"/>
              <a:chExt cx="5088" cy="2400"/>
            </a:xfrm>
          </p:grpSpPr>
          <p:sp>
            <p:nvSpPr>
              <p:cNvPr id="36872" name="Rectangle 1032"/>
              <p:cNvSpPr>
                <a:spLocks noChangeArrowheads="1"/>
              </p:cNvSpPr>
              <p:nvPr/>
            </p:nvSpPr>
            <p:spPr bwMode="auto">
              <a:xfrm>
                <a:off x="384" y="1608"/>
                <a:ext cx="2064" cy="480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fr-FR" sz="2000">
                    <a:latin typeface="Arial" charset="0"/>
                  </a:rPr>
                  <a:t> Réparer après casse</a:t>
                </a:r>
              </a:p>
            </p:txBody>
          </p:sp>
          <p:sp>
            <p:nvSpPr>
              <p:cNvPr id="36873" name="Rectangle 1033"/>
              <p:cNvSpPr>
                <a:spLocks noChangeArrowheads="1"/>
              </p:cNvSpPr>
              <p:nvPr/>
            </p:nvSpPr>
            <p:spPr bwMode="auto">
              <a:xfrm>
                <a:off x="384" y="2088"/>
                <a:ext cx="2064" cy="480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fr-FR" sz="2000">
                  <a:latin typeface="Arial" charset="0"/>
                </a:endParaRPr>
              </a:p>
            </p:txBody>
          </p:sp>
          <p:sp>
            <p:nvSpPr>
              <p:cNvPr id="36874" name="Rectangle 1034"/>
              <p:cNvSpPr>
                <a:spLocks noChangeArrowheads="1"/>
              </p:cNvSpPr>
              <p:nvPr/>
            </p:nvSpPr>
            <p:spPr bwMode="auto">
              <a:xfrm>
                <a:off x="2448" y="2088"/>
                <a:ext cx="3024" cy="480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fr-FR" sz="2000">
                    <a:latin typeface="Arial" charset="0"/>
                  </a:rPr>
                  <a:t>  Maintenance préventive systématique</a:t>
                </a:r>
              </a:p>
            </p:txBody>
          </p:sp>
          <p:sp>
            <p:nvSpPr>
              <p:cNvPr id="36875" name="Rectangle 1035"/>
              <p:cNvSpPr>
                <a:spLocks noChangeArrowheads="1"/>
              </p:cNvSpPr>
              <p:nvPr/>
            </p:nvSpPr>
            <p:spPr bwMode="auto">
              <a:xfrm>
                <a:off x="384" y="2568"/>
                <a:ext cx="2064" cy="480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r>
                  <a:rPr lang="fr-FR" sz="2000">
                    <a:latin typeface="Arial" charset="0"/>
                  </a:rPr>
                  <a:t>En fonction du niveau de      dégradation</a:t>
                </a:r>
              </a:p>
            </p:txBody>
          </p:sp>
          <p:sp>
            <p:nvSpPr>
              <p:cNvPr id="36876" name="Rectangle 1036"/>
              <p:cNvSpPr>
                <a:spLocks noChangeArrowheads="1"/>
              </p:cNvSpPr>
              <p:nvPr/>
            </p:nvSpPr>
            <p:spPr bwMode="auto">
              <a:xfrm>
                <a:off x="2448" y="2568"/>
                <a:ext cx="3024" cy="480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fr-FR" sz="2000">
                    <a:latin typeface="Arial" charset="0"/>
                  </a:rPr>
                  <a:t>  Maintenance préventive conditionnelle</a:t>
                </a:r>
              </a:p>
              <a:p>
                <a:r>
                  <a:rPr lang="fr-FR" sz="2000">
                    <a:latin typeface="Arial" charset="0"/>
                  </a:rPr>
                  <a:t>  Maintenance préventive prévisionnelle</a:t>
                </a:r>
              </a:p>
            </p:txBody>
          </p:sp>
          <p:sp>
            <p:nvSpPr>
              <p:cNvPr id="36877" name="Rectangle 1037"/>
              <p:cNvSpPr>
                <a:spLocks noChangeArrowheads="1"/>
              </p:cNvSpPr>
              <p:nvPr/>
            </p:nvSpPr>
            <p:spPr bwMode="auto">
              <a:xfrm>
                <a:off x="2448" y="1608"/>
                <a:ext cx="3024" cy="480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fr-FR" sz="2000">
                    <a:latin typeface="Arial" charset="0"/>
                  </a:rPr>
                  <a:t>  Maintenance d’urgence</a:t>
                </a:r>
              </a:p>
              <a:p>
                <a:r>
                  <a:rPr lang="fr-FR" sz="2000">
                    <a:latin typeface="Arial" charset="0"/>
                  </a:rPr>
                  <a:t>  Maintenance corrective</a:t>
                </a:r>
              </a:p>
            </p:txBody>
          </p:sp>
          <p:sp>
            <p:nvSpPr>
              <p:cNvPr id="36878" name="Rectangle 1038"/>
              <p:cNvSpPr>
                <a:spLocks noChangeArrowheads="1"/>
              </p:cNvSpPr>
              <p:nvPr/>
            </p:nvSpPr>
            <p:spPr bwMode="auto">
              <a:xfrm>
                <a:off x="384" y="3048"/>
                <a:ext cx="2064" cy="480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fr-FR" sz="2000">
                    <a:latin typeface="Arial" charset="0"/>
                  </a:rPr>
                  <a:t> Reconception</a:t>
                </a:r>
              </a:p>
            </p:txBody>
          </p:sp>
          <p:sp>
            <p:nvSpPr>
              <p:cNvPr id="36879" name="Rectangle 1039"/>
              <p:cNvSpPr>
                <a:spLocks noChangeArrowheads="1"/>
              </p:cNvSpPr>
              <p:nvPr/>
            </p:nvSpPr>
            <p:spPr bwMode="auto">
              <a:xfrm>
                <a:off x="2448" y="3048"/>
                <a:ext cx="3024" cy="480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fr-FR" sz="2000">
                    <a:latin typeface="Arial" charset="0"/>
                  </a:rPr>
                  <a:t>  Maintenance d’amélioration</a:t>
                </a:r>
              </a:p>
            </p:txBody>
          </p:sp>
          <p:sp>
            <p:nvSpPr>
              <p:cNvPr id="36880" name="Rectangle 1040"/>
              <p:cNvSpPr>
                <a:spLocks noChangeArrowheads="1"/>
              </p:cNvSpPr>
              <p:nvPr/>
            </p:nvSpPr>
            <p:spPr bwMode="auto">
              <a:xfrm>
                <a:off x="384" y="3528"/>
                <a:ext cx="2064" cy="480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fr-FR" sz="2000">
                    <a:latin typeface="Arial" charset="0"/>
                  </a:rPr>
                  <a:t> Recherche d’aléa</a:t>
                </a:r>
              </a:p>
            </p:txBody>
          </p:sp>
          <p:sp>
            <p:nvSpPr>
              <p:cNvPr id="36881" name="Rectangle 1041"/>
              <p:cNvSpPr>
                <a:spLocks noChangeArrowheads="1"/>
              </p:cNvSpPr>
              <p:nvPr/>
            </p:nvSpPr>
            <p:spPr bwMode="auto">
              <a:xfrm>
                <a:off x="2448" y="3528"/>
                <a:ext cx="3024" cy="480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fr-FR" sz="2000">
                    <a:latin typeface="Arial" charset="0"/>
                  </a:rPr>
                  <a:t>  Maintenance de ronde</a:t>
                </a:r>
              </a:p>
            </p:txBody>
          </p:sp>
          <p:sp>
            <p:nvSpPr>
              <p:cNvPr id="36882" name="Text Box 1042"/>
              <p:cNvSpPr txBox="1">
                <a:spLocks noChangeArrowheads="1"/>
              </p:cNvSpPr>
              <p:nvPr/>
            </p:nvSpPr>
            <p:spPr bwMode="auto">
              <a:xfrm>
                <a:off x="443" y="2134"/>
                <a:ext cx="2005" cy="417"/>
              </a:xfrm>
              <a:prstGeom prst="rect">
                <a:avLst/>
              </a:prstGeom>
              <a:solidFill>
                <a:srgbClr val="FFFFCC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fr-FR" sz="2000">
                    <a:latin typeface="Arial" charset="0"/>
                  </a:rPr>
                  <a:t>En fonction du calendrier</a:t>
                </a:r>
              </a:p>
              <a:p>
                <a:pPr algn="ctr"/>
                <a:endParaRPr lang="fr-FR" sz="2000">
                  <a:latin typeface="Arial" charset="0"/>
                </a:endParaRPr>
              </a:p>
            </p:txBody>
          </p:sp>
        </p:grpSp>
      </p:grpSp>
      <p:sp>
        <p:nvSpPr>
          <p:cNvPr id="36887" name="Rectangle 1047"/>
          <p:cNvSpPr>
            <a:spLocks noChangeArrowheads="1"/>
          </p:cNvSpPr>
          <p:nvPr/>
        </p:nvSpPr>
        <p:spPr bwMode="auto">
          <a:xfrm>
            <a:off x="1219200" y="304800"/>
            <a:ext cx="648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/>
            <a:r>
              <a:rPr lang="fr-FR" sz="3600">
                <a:solidFill>
                  <a:schemeClr val="bg1"/>
                </a:solidFill>
                <a:latin typeface="Arial" charset="0"/>
              </a:rPr>
              <a:t>Les Stratégies de Maintenance</a:t>
            </a:r>
            <a:endParaRPr lang="fr-FR" sz="3600" b="1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EB5B-7749-4732-BB68-76361108600C}" type="slidenum">
              <a:rPr lang="fr-FR"/>
              <a:pPr/>
              <a:t>2</a:t>
            </a:fld>
            <a:endParaRPr lang="fr-FR"/>
          </a:p>
        </p:txBody>
      </p:sp>
      <p:sp>
        <p:nvSpPr>
          <p:cNvPr id="61442" name="Text Box 3074"/>
          <p:cNvSpPr txBox="1">
            <a:spLocks noChangeArrowheads="1"/>
          </p:cNvSpPr>
          <p:nvPr/>
        </p:nvSpPr>
        <p:spPr bwMode="auto">
          <a:xfrm>
            <a:off x="457200" y="1905000"/>
            <a:ext cx="340042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u="sng" dirty="0" smtClean="0"/>
              <a:t>Volume hebdomadaire 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dirty="0" smtClean="0"/>
              <a:t>1 </a:t>
            </a:r>
            <a:r>
              <a:rPr lang="fr-FR" dirty="0"/>
              <a:t>cours de </a:t>
            </a:r>
            <a:r>
              <a:rPr lang="fr-FR" dirty="0" smtClean="0"/>
              <a:t>1.5 </a:t>
            </a:r>
            <a:r>
              <a:rPr lang="fr-FR" dirty="0"/>
              <a:t>heures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1</a:t>
            </a:r>
            <a:r>
              <a:rPr lang="fr-FR" dirty="0" smtClean="0"/>
              <a:t> </a:t>
            </a:r>
            <a:r>
              <a:rPr lang="fr-FR" dirty="0"/>
              <a:t>TD de </a:t>
            </a:r>
            <a:r>
              <a:rPr lang="fr-FR" dirty="0" smtClean="0"/>
              <a:t>1.5 </a:t>
            </a:r>
            <a:r>
              <a:rPr lang="fr-FR" dirty="0"/>
              <a:t>heures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61444" name="Text Box 3076"/>
          <p:cNvSpPr txBox="1">
            <a:spLocks noChangeArrowheads="1"/>
          </p:cNvSpPr>
          <p:nvPr/>
        </p:nvSpPr>
        <p:spPr bwMode="auto">
          <a:xfrm>
            <a:off x="1143000" y="0"/>
            <a:ext cx="2571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/>
              <a:t>Déroulement</a:t>
            </a:r>
            <a:endParaRPr lang="fr-FR"/>
          </a:p>
        </p:txBody>
      </p:sp>
      <p:sp>
        <p:nvSpPr>
          <p:cNvPr id="61445" name="Text Box 3077"/>
          <p:cNvSpPr txBox="1">
            <a:spLocks noChangeArrowheads="1"/>
          </p:cNvSpPr>
          <p:nvPr/>
        </p:nvSpPr>
        <p:spPr bwMode="auto">
          <a:xfrm>
            <a:off x="4572000" y="1981200"/>
            <a:ext cx="402013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u="sng" dirty="0"/>
              <a:t>Contrôle de connaissances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 smtClean="0"/>
              <a:t>2 Devoirs surveillés </a:t>
            </a:r>
            <a:r>
              <a:rPr lang="fr-FR" dirty="0"/>
              <a:t>(DS</a:t>
            </a:r>
            <a:r>
              <a:rPr lang="fr-FR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Mini Projet (MP)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Participation et présence (PP)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                  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                     Note TD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Examen final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61446" name="Text Box 3078"/>
          <p:cNvSpPr txBox="1">
            <a:spLocks noChangeArrowheads="1"/>
          </p:cNvSpPr>
          <p:nvPr/>
        </p:nvSpPr>
        <p:spPr bwMode="auto">
          <a:xfrm>
            <a:off x="928662" y="5786454"/>
            <a:ext cx="4929222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Note </a:t>
            </a:r>
            <a:r>
              <a:rPr lang="fr-FR" dirty="0" smtClean="0"/>
              <a:t>finale </a:t>
            </a:r>
            <a:r>
              <a:rPr lang="fr-FR" dirty="0"/>
              <a:t>= </a:t>
            </a:r>
            <a:r>
              <a:rPr lang="fr-FR" dirty="0" smtClean="0"/>
              <a:t>(0.4*TD+0.6*Examen</a:t>
            </a:r>
            <a:endParaRPr lang="fr-FR" dirty="0"/>
          </a:p>
        </p:txBody>
      </p:sp>
      <p:sp>
        <p:nvSpPr>
          <p:cNvPr id="9" name="Flèche vers le bas 8"/>
          <p:cNvSpPr/>
          <p:nvPr/>
        </p:nvSpPr>
        <p:spPr bwMode="auto">
          <a:xfrm>
            <a:off x="6572264" y="4214818"/>
            <a:ext cx="71438" cy="42862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5C12C-1B9D-46D2-9493-31E63EF2A3D1}" type="slidenum">
              <a:rPr lang="fr-FR"/>
              <a:pPr/>
              <a:t>20</a:t>
            </a:fld>
            <a:endParaRPr lang="fr-FR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33400" y="4487863"/>
            <a:ext cx="74882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</a:pPr>
            <a:r>
              <a:rPr kumimoji="1" lang="fr-FR" sz="1800">
                <a:latin typeface="Arial" charset="0"/>
                <a:cs typeface="Arial" charset="0"/>
              </a:rPr>
              <a:t> Caractéristiques  </a:t>
            </a: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ü"/>
            </a:pPr>
            <a:r>
              <a:rPr kumimoji="1" lang="fr-FR" sz="1800">
                <a:latin typeface="Arial" charset="0"/>
                <a:cs typeface="Arial" charset="0"/>
              </a:rPr>
              <a:t>Non programmée</a:t>
            </a: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ü"/>
            </a:pPr>
            <a:r>
              <a:rPr kumimoji="1" lang="fr-FR" sz="1800">
                <a:latin typeface="Arial" charset="0"/>
                <a:cs typeface="Arial" charset="0"/>
              </a:rPr>
              <a:t>Perturbe la charge de travail (pics et vallées)</a:t>
            </a: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ü"/>
            </a:pPr>
            <a:r>
              <a:rPr kumimoji="1" lang="fr-FR" sz="1800">
                <a:latin typeface="Arial" charset="0"/>
                <a:cs typeface="Arial" charset="0"/>
              </a:rPr>
              <a:t>Chère</a:t>
            </a: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ü"/>
            </a:pPr>
            <a:r>
              <a:rPr kumimoji="1" lang="fr-FR" sz="1800">
                <a:latin typeface="Arial" charset="0"/>
                <a:cs typeface="Arial" charset="0"/>
              </a:rPr>
              <a:t>Nécessite une grande réactivité et une logistique en conséquence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219200" y="-223838"/>
            <a:ext cx="6483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3600">
                <a:solidFill>
                  <a:schemeClr val="bg1"/>
                </a:solidFill>
                <a:latin typeface="Arial" charset="0"/>
              </a:rPr>
              <a:t>Les Stratégies de Maintenance</a:t>
            </a:r>
            <a:endParaRPr lang="fr-FR" sz="3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815975"/>
            <a:ext cx="41433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2800" b="1">
                <a:latin typeface="Arial" charset="0"/>
                <a:cs typeface="Arial" charset="0"/>
              </a:rPr>
              <a:t>Maintenance d’urgence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914400" y="1676400"/>
            <a:ext cx="50419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>
                <a:latin typeface="Arial" charset="0"/>
              </a:rPr>
              <a:t>Définition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546100" y="3205163"/>
            <a:ext cx="16129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1" hangingPunct="1">
              <a:lnSpc>
                <a:spcPct val="150000"/>
              </a:lnSpc>
            </a:pPr>
            <a:r>
              <a:rPr lang="fr-FR" sz="1800">
                <a:latin typeface="Arial" charset="0"/>
              </a:rPr>
              <a:t>But  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371600" y="2286000"/>
            <a:ext cx="451485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1800">
                <a:latin typeface="Arial" charset="0"/>
              </a:rPr>
              <a:t>Travail de maintenance nécessitant une intervention immédiate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990600" y="3505200"/>
            <a:ext cx="606742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1" hangingPunct="1">
              <a:lnSpc>
                <a:spcPct val="150000"/>
              </a:lnSpc>
            </a:pPr>
            <a:r>
              <a:rPr lang="fr-FR" sz="1800">
                <a:latin typeface="Arial" charset="0"/>
              </a:rPr>
              <a:t>Supprimer l’immobilisation, réduire le danger ou le risque associé à la défaillance</a:t>
            </a: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762000" y="3873500"/>
            <a:ext cx="8102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260-12EE-4BC8-BF7A-7189795FA9C3}" type="slidenum">
              <a:rPr lang="fr-FR"/>
              <a:pPr/>
              <a:t>21</a:t>
            </a:fld>
            <a:endParaRPr lang="fr-FR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09600" y="1676400"/>
            <a:ext cx="5861050" cy="4953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>
                <a:latin typeface="Tahoma" pitchFamily="34" charset="0"/>
              </a:rPr>
              <a:t>Définition 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2000">
                <a:latin typeface="Tahoma" pitchFamily="34" charset="0"/>
              </a:rPr>
              <a:t>Restaurer le système pour qu’il retrouve un état opérationnel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>
                <a:latin typeface="Tahoma" pitchFamily="34" charset="0"/>
              </a:rPr>
              <a:t>But 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2000">
                <a:latin typeface="Tahoma" pitchFamily="34" charset="0"/>
              </a:rPr>
              <a:t>Permettre l’utilisation du système</a:t>
            </a:r>
            <a:br>
              <a:rPr kumimoji="1" lang="fr-FR" sz="2000">
                <a:latin typeface="Tahoma" pitchFamily="34" charset="0"/>
              </a:rPr>
            </a:br>
            <a:endParaRPr kumimoji="1" lang="fr-FR" sz="2000">
              <a:latin typeface="Tahoma" pitchFamily="34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57200" y="4419600"/>
            <a:ext cx="4127500" cy="219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</a:pPr>
            <a:r>
              <a:rPr kumimoji="1" lang="fr-FR">
                <a:latin typeface="Tahoma" pitchFamily="34" charset="0"/>
              </a:rPr>
              <a:t> Caractéristiques</a:t>
            </a: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ü"/>
            </a:pPr>
            <a:r>
              <a:rPr kumimoji="1" lang="fr-FR" sz="2000">
                <a:latin typeface="Tahoma" pitchFamily="34" charset="0"/>
              </a:rPr>
              <a:t>Planifiée</a:t>
            </a: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ü"/>
            </a:pPr>
            <a:r>
              <a:rPr kumimoji="1" lang="fr-FR" sz="2000">
                <a:latin typeface="Tahoma" pitchFamily="34" charset="0"/>
              </a:rPr>
              <a:t>Création d’un ordre de travail</a:t>
            </a: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ü"/>
            </a:pPr>
            <a:r>
              <a:rPr kumimoji="1" lang="fr-FR" sz="2000">
                <a:latin typeface="Tahoma" pitchFamily="34" charset="0"/>
              </a:rPr>
              <a:t>Préparation du travail</a:t>
            </a:r>
            <a:endParaRPr lang="fr-FR" sz="2000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587375"/>
            <a:ext cx="41449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2800" b="1">
                <a:latin typeface="Arial" charset="0"/>
                <a:cs typeface="Arial" charset="0"/>
              </a:rPr>
              <a:t>Maintenance corrective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9BDED-BE31-4A39-904E-8A6040A29E68}" type="slidenum">
              <a:rPr lang="fr-FR"/>
              <a:pPr/>
              <a:t>22</a:t>
            </a:fld>
            <a:endParaRPr lang="fr-F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457200" y="1828800"/>
            <a:ext cx="7450138" cy="472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Définition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Interventions régulières courtes sur des équipements souvent en état de marche (lubrification,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       inspection, réglages, …)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But 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Réduire les pannes et les temps d’immobilisation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Allonger la durée de vie du système</a:t>
            </a:r>
            <a:br>
              <a:rPr kumimoji="1" lang="fr-FR" sz="1800">
                <a:latin typeface="Tahoma" pitchFamily="34" charset="0"/>
              </a:rPr>
            </a:br>
            <a:endParaRPr kumimoji="1" lang="fr-FR" sz="1800">
              <a:latin typeface="Tahoma" pitchFamily="34" charset="0"/>
            </a:endParaRP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Caractéristiques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Planifiée et préparée</a:t>
            </a:r>
            <a:endParaRPr kumimoji="1" lang="fr-FR" sz="2000">
              <a:latin typeface="Tahoma" pitchFamily="34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04800" y="587375"/>
            <a:ext cx="41624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2800" b="1">
                <a:latin typeface="Arial" charset="0"/>
              </a:rPr>
              <a:t>Maintenance de routine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762000" y="3873500"/>
            <a:ext cx="8102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C49BA-3F6D-4F78-AF83-15B6958117BB}" type="slidenum">
              <a:rPr lang="fr-FR"/>
              <a:pPr/>
              <a:t>23</a:t>
            </a:fld>
            <a:endParaRPr lang="fr-FR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533400" y="1524000"/>
            <a:ext cx="63246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Définition 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Interventions d’inspection et de remplacement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programmées sur la base d’un calendrier ou d’une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durée de fonctionnement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But 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Réduire les pannes et les temps d’immobilisation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Allonger la durée de vie du système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Caractéristiques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Planifiée et préparée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Déterminée à partir d’une probabilité de défaillance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Echéancier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587375"/>
            <a:ext cx="66008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2800" b="1">
                <a:latin typeface="Arial" charset="0"/>
                <a:cs typeface="Arial" charset="0"/>
              </a:rPr>
              <a:t>Maintenance préventive systématique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34AE-926B-4484-827C-9D90610F8AA0}" type="slidenum">
              <a:rPr lang="fr-FR"/>
              <a:pPr/>
              <a:t>24</a:t>
            </a:fld>
            <a:endParaRPr lang="fr-FR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09600" y="1371600"/>
            <a:ext cx="6764338" cy="548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Définition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Interventions d’inspection et de remplacement subordonnées au franchissement d’un seuil prédéterminé significatif de l’état de dégradation du bien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But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Identifier des anomalies (potentielles ou cachées) pour enrayer un mécanisme de défaillance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Caractéristiques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Planifiée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Basée sur un niveau de dégradation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Seuils prédéterminés</a:t>
            </a:r>
            <a:endParaRPr kumimoji="1" lang="fr-FR" sz="2000">
              <a:latin typeface="Tahoma" pitchFamily="34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304800" y="511175"/>
            <a:ext cx="67357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2800" b="1">
                <a:latin typeface="Arial" charset="0"/>
              </a:rPr>
              <a:t>Maintenance préventive conditionnelle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762000" y="3873500"/>
            <a:ext cx="8102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6419-B331-4C13-B3E6-F31AA1184982}" type="slidenum">
              <a:rPr lang="fr-FR"/>
              <a:pPr/>
              <a:t>25</a:t>
            </a:fld>
            <a:endParaRPr lang="fr-FR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457200" y="1447800"/>
            <a:ext cx="7539038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Définition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Interventions d’inspection et de remplacement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subordonnées à l’analyse de l’évolution surveillée de paramètres significatifs de la dégradation du bien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But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Identifier des anomalies (potentielles ou cachées) pour enrayer un mécanisme de défaillance</a:t>
            </a:r>
          </a:p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Caractéristiques 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Planifiée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Basée sur un niveau de dégradation</a:t>
            </a:r>
          </a:p>
          <a:p>
            <a:pPr marL="990600" lvl="1" indent="-5334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fr-FR" sz="1800">
                <a:latin typeface="Tahoma" pitchFamily="34" charset="0"/>
              </a:rPr>
              <a:t>Evolution des paramètres</a:t>
            </a:r>
            <a:endParaRPr kumimoji="1" lang="fr-FR" sz="2000">
              <a:latin typeface="Tahoma" pitchFamily="34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511175"/>
            <a:ext cx="671671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2800" b="1">
                <a:latin typeface="Arial" charset="0"/>
              </a:rPr>
              <a:t>Maintenance préventive prévisionnelle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473075" y="4038600"/>
            <a:ext cx="8102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1C1E-1C36-4CA9-918A-0BEF2A1DCCF0}" type="slidenum">
              <a:rPr lang="fr-FR"/>
              <a:pPr/>
              <a:t>26</a:t>
            </a:fld>
            <a:endParaRPr lang="fr-FR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457200" y="381000"/>
            <a:ext cx="8178800" cy="5562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</a:pPr>
            <a:r>
              <a:rPr kumimoji="1" lang="fr-FR" sz="2800">
                <a:latin typeface="Tahoma" pitchFamily="34" charset="0"/>
              </a:rPr>
              <a:t>Techniques de maintenance prévisionnelle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295400" y="1219200"/>
            <a:ext cx="4252913" cy="468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kumimoji="1" lang="fr-FR" sz="2000">
                <a:latin typeface="Tahoma" pitchFamily="34" charset="0"/>
              </a:rPr>
              <a:t>Analyse de vibrations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kumimoji="1" lang="fr-FR" sz="2000">
                <a:latin typeface="Tahoma" pitchFamily="34" charset="0"/>
              </a:rPr>
              <a:t>Analyse de lubrifiants et d’huiles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kumimoji="1" lang="fr-FR" sz="2000">
                <a:latin typeface="Tahoma" pitchFamily="34" charset="0"/>
              </a:rPr>
              <a:t>Examen des états de surface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kumimoji="1" lang="fr-FR" sz="2000">
                <a:latin typeface="Tahoma" pitchFamily="34" charset="0"/>
              </a:rPr>
              <a:t>Examens structurels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kumimoji="1" lang="fr-FR" sz="2000">
                <a:latin typeface="Tahoma" pitchFamily="34" charset="0"/>
              </a:rPr>
              <a:t>Dissipation d’énergie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kumimoji="1" lang="fr-FR" sz="2000">
                <a:latin typeface="Tahoma" pitchFamily="34" charset="0"/>
              </a:rPr>
              <a:t>Analyse d’effluents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kumimoji="1" lang="fr-FR" sz="2000">
                <a:latin typeface="Tahoma" pitchFamily="34" charset="0"/>
              </a:rPr>
              <a:t>Contrôle du rendement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kumimoji="1" lang="fr-FR" sz="2000">
                <a:latin typeface="Tahoma" pitchFamily="34" charset="0"/>
              </a:rPr>
              <a:t>Émission acoustique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kumimoji="1" lang="fr-FR" sz="2000">
                <a:latin typeface="Tahoma" pitchFamily="34" charset="0"/>
              </a:rPr>
              <a:t>…</a:t>
            </a:r>
            <a:endParaRPr lang="fr-FR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EE5D3-7FEE-421B-90AB-21C388684312}" type="slidenum">
              <a:rPr lang="fr-FR"/>
              <a:pPr/>
              <a:t>27</a:t>
            </a:fld>
            <a:endParaRPr lang="fr-FR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533400" y="80963"/>
            <a:ext cx="8312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3600">
                <a:solidFill>
                  <a:schemeClr val="bg1"/>
                </a:solidFill>
                <a:latin typeface="Arial" charset="0"/>
              </a:rPr>
              <a:t>Maintenance: Indicateurs fondamentaux</a:t>
            </a:r>
            <a:endParaRPr lang="fr-FR" sz="3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746125" y="1946275"/>
            <a:ext cx="781526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/>
              <a:t>La maintenance doit pouvoir être évaluée quantitativement par des indicateurs opérationnels. 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81000" y="2341563"/>
            <a:ext cx="37687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u="sng"/>
              <a:t>Indicateurs de la maintenance préventive</a:t>
            </a:r>
            <a:endParaRPr lang="fr-FR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65125" y="3089275"/>
            <a:ext cx="81549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/>
              <a:t>MMH/OH</a:t>
            </a:r>
            <a:r>
              <a:rPr lang="fr-FR" sz="1600"/>
              <a:t>: Maintenance Man-Hours per Operating hour (charge en hommes-heures par heure de</a:t>
            </a:r>
          </a:p>
          <a:p>
            <a:pPr>
              <a:lnSpc>
                <a:spcPct val="150000"/>
              </a:lnSpc>
            </a:pPr>
            <a:r>
              <a:rPr lang="fr-FR" sz="1600"/>
              <a:t>fonctionnement ou d ’utilisation</a:t>
            </a:r>
            <a:endParaRPr lang="fr-FR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81000" y="4170363"/>
            <a:ext cx="84677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/>
              <a:t>MTBPMA</a:t>
            </a:r>
            <a:r>
              <a:rPr lang="fr-FR" sz="1600"/>
              <a:t>: Mean Time Between Preventive Maintenance Actions (temps moyen de fonctionnement </a:t>
            </a:r>
          </a:p>
          <a:p>
            <a:pPr>
              <a:lnSpc>
                <a:spcPct val="150000"/>
              </a:lnSpc>
            </a:pPr>
            <a:r>
              <a:rPr lang="fr-FR" sz="1600"/>
              <a:t>ou d ’utilisation entre interventions de maintenance preventive).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3B133-5035-409D-8348-3C02F97E1B43}" type="slidenum">
              <a:rPr lang="fr-FR"/>
              <a:pPr/>
              <a:t>28</a:t>
            </a:fld>
            <a:endParaRPr lang="fr-FR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533400" y="80963"/>
            <a:ext cx="8312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3600">
                <a:solidFill>
                  <a:schemeClr val="bg1"/>
                </a:solidFill>
                <a:latin typeface="Arial" charset="0"/>
              </a:rPr>
              <a:t>Maintenance: Indicateurs fondamentaux</a:t>
            </a:r>
            <a:endParaRPr lang="fr-FR" sz="3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37242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u="sng"/>
              <a:t>Indicateurs de la maintenance corrective</a:t>
            </a:r>
            <a:endParaRPr lang="fr-FR"/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520700" y="2209800"/>
            <a:ext cx="86233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/>
              <a:t>MTBUBA</a:t>
            </a:r>
            <a:r>
              <a:rPr lang="fr-FR" sz="1600"/>
              <a:t>: Mean Time Between Unscheduled Maintenance Actions (temps moyen de fonctionnement </a:t>
            </a:r>
          </a:p>
          <a:p>
            <a:pPr>
              <a:lnSpc>
                <a:spcPct val="150000"/>
              </a:lnSpc>
            </a:pPr>
            <a:r>
              <a:rPr lang="fr-FR" sz="1600"/>
              <a:t>ou d ’utilisation entre interventions de maintenance non Programmées).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271463" y="3124200"/>
            <a:ext cx="8872537" cy="3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/>
              <a:t>MTTR</a:t>
            </a:r>
            <a:r>
              <a:rPr lang="fr-FR" sz="1600"/>
              <a:t>: Mean Time To Repair (moyenne des temps techniques de réparation). Il est limité à 4 temps:</a:t>
            </a:r>
          </a:p>
          <a:p>
            <a:pPr>
              <a:lnSpc>
                <a:spcPct val="150000"/>
              </a:lnSpc>
            </a:pPr>
            <a:r>
              <a:rPr lang="fr-FR" sz="1600"/>
              <a:t>- </a:t>
            </a:r>
            <a:r>
              <a:rPr lang="fr-FR" sz="1600" b="1" i="1"/>
              <a:t>t</a:t>
            </a:r>
            <a:r>
              <a:rPr lang="fr-FR" sz="1600" b="1" i="1" baseline="-25000"/>
              <a:t>dg</a:t>
            </a:r>
            <a:r>
              <a:rPr lang="fr-FR" sz="1600"/>
              <a:t>: temps de diagnostic (temps moyen nécessaire pour dérouler le diagnostic au niveau de l ’unité à </a:t>
            </a:r>
          </a:p>
          <a:p>
            <a:pPr>
              <a:lnSpc>
                <a:spcPct val="150000"/>
              </a:lnSpc>
            </a:pPr>
            <a:r>
              <a:rPr lang="fr-FR" sz="1600"/>
              <a:t>déposer ou à remplacer;</a:t>
            </a:r>
          </a:p>
          <a:p>
            <a:pPr>
              <a:lnSpc>
                <a:spcPct val="150000"/>
              </a:lnSpc>
            </a:pPr>
            <a:r>
              <a:rPr lang="fr-FR" sz="1600"/>
              <a:t>- </a:t>
            </a:r>
            <a:r>
              <a:rPr lang="fr-FR" sz="1600" b="1" i="1"/>
              <a:t>t</a:t>
            </a:r>
            <a:r>
              <a:rPr lang="fr-FR" sz="1600" b="1" i="1" baseline="-25000"/>
              <a:t>dp</a:t>
            </a:r>
            <a:r>
              <a:rPr lang="fr-FR" sz="1600"/>
              <a:t>: temps de dépose puis temps de pose (temps moyen pour déposer l ’unité défaillante et à la remplacer </a:t>
            </a:r>
          </a:p>
          <a:p>
            <a:pPr>
              <a:lnSpc>
                <a:spcPct val="150000"/>
              </a:lnSpc>
            </a:pPr>
            <a:r>
              <a:rPr lang="fr-FR" sz="1600"/>
              <a:t>par une pièce saine;</a:t>
            </a:r>
          </a:p>
          <a:p>
            <a:pPr>
              <a:lnSpc>
                <a:spcPct val="150000"/>
              </a:lnSpc>
            </a:pPr>
            <a:r>
              <a:rPr lang="fr-FR" sz="1600"/>
              <a:t>-  </a:t>
            </a:r>
            <a:r>
              <a:rPr lang="fr-FR" sz="1600" b="1" i="1"/>
              <a:t>t</a:t>
            </a:r>
            <a:r>
              <a:rPr lang="fr-FR" sz="1600" b="1" i="1" baseline="-25000"/>
              <a:t>v</a:t>
            </a:r>
            <a:r>
              <a:rPr lang="fr-FR" sz="1600"/>
              <a:t>: temps de vérification (temps moyen nécessaire pour valider l ’intervention et vérifier le bon </a:t>
            </a:r>
          </a:p>
          <a:p>
            <a:pPr>
              <a:lnSpc>
                <a:spcPct val="150000"/>
              </a:lnSpc>
            </a:pPr>
            <a:r>
              <a:rPr lang="fr-FR" sz="1600"/>
              <a:t>fonctionnement du bien après intervention;</a:t>
            </a:r>
          </a:p>
          <a:p>
            <a:pPr>
              <a:lnSpc>
                <a:spcPct val="150000"/>
              </a:lnSpc>
            </a:pPr>
            <a:r>
              <a:rPr lang="fr-FR" sz="1600"/>
              <a:t>-</a:t>
            </a:r>
            <a:r>
              <a:rPr lang="fr-FR" sz="1600" b="1" i="1"/>
              <a:t> t</a:t>
            </a:r>
            <a:r>
              <a:rPr lang="fr-FR" sz="1600" b="1" i="1" baseline="-25000"/>
              <a:t>s</a:t>
            </a:r>
            <a:r>
              <a:rPr lang="fr-FR" sz="1600"/>
              <a:t>: temps de mise en service ou temps de redémarrage. </a:t>
            </a:r>
          </a:p>
          <a:p>
            <a:pPr>
              <a:lnSpc>
                <a:spcPct val="150000"/>
              </a:lnSpc>
            </a:pPr>
            <a:r>
              <a:rPr lang="fr-FR" sz="1600"/>
              <a:t>	</a:t>
            </a:r>
            <a:r>
              <a:rPr lang="fr-FR" sz="1600" b="1" i="1"/>
              <a:t>MTTR =  t</a:t>
            </a:r>
            <a:r>
              <a:rPr lang="fr-FR" sz="1600" b="1" i="1" baseline="-25000"/>
              <a:t>dg</a:t>
            </a:r>
            <a:r>
              <a:rPr lang="fr-FR" sz="1600" b="1" i="1"/>
              <a:t> + t</a:t>
            </a:r>
            <a:r>
              <a:rPr lang="fr-FR" sz="1600" b="1" i="1" baseline="-25000"/>
              <a:t>dp </a:t>
            </a:r>
            <a:r>
              <a:rPr lang="fr-FR" sz="1600" b="1" i="1"/>
              <a:t>+  t</a:t>
            </a:r>
            <a:r>
              <a:rPr lang="fr-FR" sz="1600" b="1" i="1" baseline="-25000"/>
              <a:t>v </a:t>
            </a:r>
            <a:r>
              <a:rPr lang="fr-FR" sz="1600" b="1" i="1"/>
              <a:t>+</a:t>
            </a:r>
            <a:r>
              <a:rPr lang="fr-FR" sz="1600" b="1" i="1" baseline="-25000"/>
              <a:t>  </a:t>
            </a:r>
            <a:r>
              <a:rPr lang="fr-FR" sz="1600" b="1" i="1"/>
              <a:t>t</a:t>
            </a:r>
            <a:r>
              <a:rPr lang="fr-FR" sz="1600" b="1" i="1" baseline="-2500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312E-080E-4C39-9916-482448E0D570}" type="slidenum">
              <a:rPr lang="fr-FR"/>
              <a:pPr/>
              <a:t>29</a:t>
            </a:fld>
            <a:endParaRPr lang="fr-FR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352425" y="80963"/>
            <a:ext cx="8312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3600">
                <a:solidFill>
                  <a:schemeClr val="bg1"/>
                </a:solidFill>
                <a:latin typeface="Arial" charset="0"/>
              </a:rPr>
              <a:t>Maintenance: Indicateurs fondamentaux</a:t>
            </a:r>
            <a:endParaRPr lang="fr-FR" sz="3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352425" y="1600200"/>
            <a:ext cx="37242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u="sng"/>
              <a:t>Indicateurs de la maintenance corrective</a:t>
            </a:r>
            <a:endParaRPr lang="fr-F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39725" y="2209800"/>
            <a:ext cx="79644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/>
              <a:t>MMTR</a:t>
            </a:r>
            <a:r>
              <a:rPr lang="fr-FR" sz="1600"/>
              <a:t>: Mean Man-Hours To Repair (charge moyenne en homme-heures pour réparer le bien)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76225" y="3124200"/>
            <a:ext cx="45783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/>
              <a:t>Mc50</a:t>
            </a:r>
            <a:r>
              <a:rPr lang="fr-FR" sz="1600"/>
              <a:t>: 50th percentile of corrective maintenance time</a:t>
            </a:r>
            <a:endParaRPr lang="fr-FR" sz="1600" b="1" i="1" baseline="-25000"/>
          </a:p>
        </p:txBody>
      </p:sp>
      <p:graphicFrame>
        <p:nvGraphicFramePr>
          <p:cNvPr id="88070" name="Object 6"/>
          <p:cNvGraphicFramePr>
            <a:graphicFrameLocks noChangeAspect="1"/>
          </p:cNvGraphicFramePr>
          <p:nvPr/>
        </p:nvGraphicFramePr>
        <p:xfrm>
          <a:off x="1905000" y="3886200"/>
          <a:ext cx="3429000" cy="357188"/>
        </p:xfrm>
        <a:graphic>
          <a:graphicData uri="http://schemas.openxmlformats.org/presentationml/2006/ole">
            <p:oleObj spid="_x0000_s88070" name="Équation" r:id="rId3" imgW="2057400" imgH="215640" progId="Equation.3">
              <p:embed/>
            </p:oleObj>
          </a:graphicData>
        </a:graphic>
      </p:graphicFrame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228600" y="4648200"/>
            <a:ext cx="45783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/>
              <a:t>Mc90</a:t>
            </a:r>
            <a:r>
              <a:rPr lang="fr-FR" sz="1600"/>
              <a:t>: 90th percentile of corrective maintenance time</a:t>
            </a:r>
            <a:endParaRPr lang="fr-FR" sz="1600" b="1" i="1" baseline="-25000"/>
          </a:p>
        </p:txBody>
      </p:sp>
      <p:graphicFrame>
        <p:nvGraphicFramePr>
          <p:cNvPr id="88072" name="Object 8"/>
          <p:cNvGraphicFramePr>
            <a:graphicFrameLocks noChangeAspect="1"/>
          </p:cNvGraphicFramePr>
          <p:nvPr/>
        </p:nvGraphicFramePr>
        <p:xfrm>
          <a:off x="1752600" y="5486400"/>
          <a:ext cx="3429000" cy="357188"/>
        </p:xfrm>
        <a:graphic>
          <a:graphicData uri="http://schemas.openxmlformats.org/presentationml/2006/ole">
            <p:oleObj spid="_x0000_s88072" name="Équation" r:id="rId4" imgW="20574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A162-CE60-477B-8CD9-F43B531FBF26}" type="slidenum">
              <a:rPr lang="fr-FR"/>
              <a:pPr/>
              <a:t>3</a:t>
            </a:fld>
            <a:endParaRPr lang="fr-FR"/>
          </a:p>
        </p:txBody>
      </p:sp>
      <p:sp>
        <p:nvSpPr>
          <p:cNvPr id="171010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sz="3200"/>
              <a:t>Programme</a:t>
            </a:r>
            <a:endParaRPr lang="fr-FR"/>
          </a:p>
        </p:txBody>
      </p:sp>
      <p:sp>
        <p:nvSpPr>
          <p:cNvPr id="171011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457200" y="1714488"/>
            <a:ext cx="8178800" cy="46434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1800" dirty="0"/>
              <a:t>Introduction &amp; </a:t>
            </a:r>
            <a:r>
              <a:rPr lang="fr-FR" sz="1800" dirty="0" smtClean="0"/>
              <a:t>Définitions</a:t>
            </a:r>
            <a:endParaRPr lang="fr-FR" sz="1800" dirty="0"/>
          </a:p>
          <a:p>
            <a:pPr>
              <a:lnSpc>
                <a:spcPct val="150000"/>
              </a:lnSpc>
            </a:pPr>
            <a:r>
              <a:rPr lang="fr-FR" sz="1800" i="1" dirty="0" smtClean="0"/>
              <a:t>Rappel mathématique et les méthodes de fiabilité</a:t>
            </a:r>
          </a:p>
          <a:p>
            <a:pPr>
              <a:lnSpc>
                <a:spcPct val="150000"/>
              </a:lnSpc>
            </a:pPr>
            <a:r>
              <a:rPr lang="fr-FR" sz="1800" i="1" dirty="0" smtClean="0"/>
              <a:t>Approche de la fiabilité des équipements et des organes par des modèles spécifiques</a:t>
            </a:r>
            <a:endParaRPr lang="fr-FR" sz="1800" dirty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1800" dirty="0" smtClean="0"/>
              <a:t>Modèle exponentiel               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1800" dirty="0" smtClean="0"/>
              <a:t> Modèle de Weibull</a:t>
            </a:r>
          </a:p>
          <a:p>
            <a:pPr>
              <a:lnSpc>
                <a:spcPct val="150000"/>
              </a:lnSpc>
            </a:pPr>
            <a:r>
              <a:rPr lang="fr-FR" sz="1800" i="1" dirty="0" smtClean="0"/>
              <a:t>Utilisation des modèles de fiabilité  pour l’optimisation de la maintenance</a:t>
            </a:r>
          </a:p>
          <a:p>
            <a:pPr>
              <a:lnSpc>
                <a:spcPct val="150000"/>
              </a:lnSpc>
            </a:pPr>
            <a:r>
              <a:rPr lang="fr-FR" sz="1800" i="1" dirty="0" smtClean="0"/>
              <a:t>Utilisation des modèles de fiabilité pour gérer des équipements complexes</a:t>
            </a:r>
          </a:p>
          <a:p>
            <a:pPr>
              <a:lnSpc>
                <a:spcPct val="150000"/>
              </a:lnSpc>
            </a:pPr>
            <a:r>
              <a:rPr lang="fr-FR" sz="1800" i="1" dirty="0" smtClean="0"/>
              <a:t>Modélisation et simulation numérique de la fiabilité</a:t>
            </a:r>
          </a:p>
          <a:p>
            <a:pPr>
              <a:lnSpc>
                <a:spcPct val="150000"/>
              </a:lnSpc>
            </a:pP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E07B-8F7F-4321-A706-B4357AA7B5B0}" type="slidenum">
              <a:rPr lang="fr-FR"/>
              <a:pPr/>
              <a:t>30</a:t>
            </a:fld>
            <a:endParaRPr lang="fr-FR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533400" y="80963"/>
            <a:ext cx="4451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3600">
                <a:solidFill>
                  <a:schemeClr val="bg1"/>
                </a:solidFill>
                <a:latin typeface="Arial" charset="0"/>
              </a:rPr>
              <a:t>Maintenance: Nivaux</a:t>
            </a:r>
            <a:endParaRPr lang="fr-FR" sz="3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28600" y="1731963"/>
            <a:ext cx="84232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/>
              <a:t>Il existe une standardisation sur les niveaux de maintenance utilisables par exemple lors des contrats.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27013" y="2362200"/>
            <a:ext cx="8916987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/>
              <a:t>LRU</a:t>
            </a:r>
            <a:r>
              <a:rPr lang="fr-FR" sz="1600"/>
              <a:t>: Line Replaceable Unit (Unité Remplaçable en Première Ligne)</a:t>
            </a:r>
          </a:p>
          <a:p>
            <a:pPr>
              <a:lnSpc>
                <a:spcPct val="150000"/>
              </a:lnSpc>
            </a:pPr>
            <a:r>
              <a:rPr lang="fr-FR" sz="1600"/>
              <a:t>Un LRU est un élément dont il est possible de détecter sans ambiguïté les défaillances « sur  le système  », </a:t>
            </a:r>
          </a:p>
          <a:p>
            <a:pPr>
              <a:lnSpc>
                <a:spcPct val="150000"/>
              </a:lnSpc>
            </a:pPr>
            <a:r>
              <a:rPr lang="fr-FR" sz="1600"/>
              <a:t>soit à l ’aide d ’un équipement de test, soit grâce à la mise en œuvre d ’une procédure, et qui peut être </a:t>
            </a:r>
          </a:p>
          <a:p>
            <a:pPr>
              <a:lnSpc>
                <a:spcPct val="150000"/>
              </a:lnSpc>
            </a:pPr>
            <a:r>
              <a:rPr lang="fr-FR" sz="1600"/>
              <a:t>démonté du système et échangé par un identique (de même numéro de configuration) sans:</a:t>
            </a:r>
          </a:p>
          <a:p>
            <a:pPr>
              <a:lnSpc>
                <a:spcPct val="150000"/>
              </a:lnSpc>
            </a:pPr>
            <a:r>
              <a:rPr lang="fr-FR" sz="1600"/>
              <a:t>i) faire de choix pour son bon montage ou pour ses performances,</a:t>
            </a:r>
          </a:p>
          <a:p>
            <a:pPr>
              <a:lnSpc>
                <a:spcPct val="150000"/>
              </a:lnSpc>
            </a:pPr>
            <a:r>
              <a:rPr lang="fr-FR" sz="1600"/>
              <a:t>ii) avoir besoin de démonter ou d ’enlever les éléments de son voisinage. </a:t>
            </a:r>
            <a:endParaRPr lang="fr-FR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52400" y="5105400"/>
            <a:ext cx="8448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/>
              <a:t>SRU</a:t>
            </a:r>
            <a:r>
              <a:rPr lang="fr-FR" sz="1600"/>
              <a:t>: Shop Replaceable Unit, est une unité remplaçable en atelier. Ce sont des éléments d ’une unité </a:t>
            </a:r>
          </a:p>
          <a:p>
            <a:pPr>
              <a:lnSpc>
                <a:spcPct val="150000"/>
              </a:lnSpc>
            </a:pPr>
            <a:r>
              <a:rPr lang="fr-FR" sz="1600"/>
              <a:t>déposée qui peuvent être remplacées par des identiques dans un atelier de maintenance approprié.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F4BE-71F3-4552-8DF1-F8E6360491EF}" type="slidenum">
              <a:rPr lang="fr-FR"/>
              <a:pPr/>
              <a:t>31</a:t>
            </a:fld>
            <a:endParaRPr lang="fr-FR"/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533400" y="304800"/>
            <a:ext cx="445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/>
            <a:r>
              <a:rPr lang="fr-FR" sz="3600">
                <a:solidFill>
                  <a:schemeClr val="bg1"/>
                </a:solidFill>
                <a:latin typeface="Arial" charset="0"/>
              </a:rPr>
              <a:t>Maintenance: Nivaux</a:t>
            </a:r>
            <a:endParaRPr lang="fr-FR" sz="3600" b="1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89121" name="Group 33"/>
          <p:cNvGrpSpPr>
            <a:grpSpLocks/>
          </p:cNvGrpSpPr>
          <p:nvPr/>
        </p:nvGrpSpPr>
        <p:grpSpPr bwMode="auto">
          <a:xfrm>
            <a:off x="304800" y="1295400"/>
            <a:ext cx="8382000" cy="5029200"/>
            <a:chOff x="144" y="960"/>
            <a:chExt cx="5280" cy="3168"/>
          </a:xfrm>
        </p:grpSpPr>
        <p:sp>
          <p:nvSpPr>
            <p:cNvPr id="89091" name="Text Box 3"/>
            <p:cNvSpPr txBox="1">
              <a:spLocks noChangeArrowheads="1"/>
            </p:cNvSpPr>
            <p:nvPr/>
          </p:nvSpPr>
          <p:spPr bwMode="auto">
            <a:xfrm>
              <a:off x="384" y="1728"/>
              <a:ext cx="4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200"/>
                <a:t>Primaire</a:t>
              </a:r>
            </a:p>
          </p:txBody>
        </p:sp>
        <p:sp>
          <p:nvSpPr>
            <p:cNvPr id="89092" name="Text Box 4"/>
            <p:cNvSpPr txBox="1">
              <a:spLocks noChangeArrowheads="1"/>
            </p:cNvSpPr>
            <p:nvPr/>
          </p:nvSpPr>
          <p:spPr bwMode="auto">
            <a:xfrm>
              <a:off x="336" y="2928"/>
              <a:ext cx="5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200"/>
                <a:t>Secondaire</a:t>
              </a:r>
            </a:p>
          </p:txBody>
        </p:sp>
        <p:sp>
          <p:nvSpPr>
            <p:cNvPr id="89093" name="Text Box 5"/>
            <p:cNvSpPr txBox="1">
              <a:spLocks noChangeArrowheads="1"/>
            </p:cNvSpPr>
            <p:nvPr/>
          </p:nvSpPr>
          <p:spPr bwMode="auto">
            <a:xfrm>
              <a:off x="144" y="3743"/>
              <a:ext cx="10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200"/>
                <a:t>« overhaul »</a:t>
              </a:r>
            </a:p>
            <a:p>
              <a:r>
                <a:rPr lang="fr-FR" sz="1200"/>
                <a:t>ou grande maintenance</a:t>
              </a:r>
            </a:p>
          </p:txBody>
        </p:sp>
        <p:sp>
          <p:nvSpPr>
            <p:cNvPr id="89094" name="Text Box 6"/>
            <p:cNvSpPr txBox="1">
              <a:spLocks noChangeArrowheads="1"/>
            </p:cNvSpPr>
            <p:nvPr/>
          </p:nvSpPr>
          <p:spPr bwMode="auto">
            <a:xfrm>
              <a:off x="1344" y="1679"/>
              <a:ext cx="668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200"/>
                <a:t>Toute action</a:t>
              </a:r>
            </a:p>
            <a:p>
              <a:r>
                <a:rPr lang="fr-FR" sz="1200"/>
                <a:t>s ’effectuant</a:t>
              </a:r>
            </a:p>
            <a:p>
              <a:r>
                <a:rPr lang="fr-FR" sz="1200"/>
                <a:t>sur le matériel</a:t>
              </a:r>
            </a:p>
          </p:txBody>
        </p:sp>
        <p:sp>
          <p:nvSpPr>
            <p:cNvPr id="89095" name="Text Box 7"/>
            <p:cNvSpPr txBox="1">
              <a:spLocks noChangeArrowheads="1"/>
            </p:cNvSpPr>
            <p:nvPr/>
          </p:nvSpPr>
          <p:spPr bwMode="auto">
            <a:xfrm>
              <a:off x="2352" y="1920"/>
              <a:ext cx="8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200"/>
                <a:t>2. Second niveau</a:t>
              </a:r>
            </a:p>
          </p:txBody>
        </p:sp>
        <p:sp>
          <p:nvSpPr>
            <p:cNvPr id="89096" name="Text Box 8"/>
            <p:cNvSpPr txBox="1">
              <a:spLocks noChangeArrowheads="1"/>
            </p:cNvSpPr>
            <p:nvPr/>
          </p:nvSpPr>
          <p:spPr bwMode="auto">
            <a:xfrm>
              <a:off x="1344" y="2784"/>
              <a:ext cx="60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200"/>
                <a:t>Toute action</a:t>
              </a:r>
            </a:p>
            <a:p>
              <a:r>
                <a:rPr lang="fr-FR" sz="1200"/>
                <a:t>s ’effectuant</a:t>
              </a:r>
            </a:p>
            <a:p>
              <a:r>
                <a:rPr lang="fr-FR" sz="1200"/>
                <a:t>en dehors </a:t>
              </a:r>
            </a:p>
            <a:p>
              <a:r>
                <a:rPr lang="fr-FR" sz="1200"/>
                <a:t>du matériel</a:t>
              </a:r>
            </a:p>
          </p:txBody>
        </p:sp>
        <p:sp>
          <p:nvSpPr>
            <p:cNvPr id="89097" name="Text Box 9"/>
            <p:cNvSpPr txBox="1">
              <a:spLocks noChangeArrowheads="1"/>
            </p:cNvSpPr>
            <p:nvPr/>
          </p:nvSpPr>
          <p:spPr bwMode="auto">
            <a:xfrm>
              <a:off x="1200" y="3792"/>
              <a:ext cx="10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200"/>
                <a:t>Opérations </a:t>
              </a:r>
            </a:p>
            <a:p>
              <a:r>
                <a:rPr lang="fr-FR" sz="1200"/>
                <a:t>de grande maintenance</a:t>
              </a:r>
            </a:p>
          </p:txBody>
        </p:sp>
        <p:sp>
          <p:nvSpPr>
            <p:cNvPr id="89098" name="Text Box 10"/>
            <p:cNvSpPr txBox="1">
              <a:spLocks noChangeArrowheads="1"/>
            </p:cNvSpPr>
            <p:nvPr/>
          </p:nvSpPr>
          <p:spPr bwMode="auto">
            <a:xfrm>
              <a:off x="2304" y="1344"/>
              <a:ext cx="8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200"/>
                <a:t>1. Premier niveau</a:t>
              </a:r>
            </a:p>
          </p:txBody>
        </p:sp>
        <p:sp>
          <p:nvSpPr>
            <p:cNvPr id="89099" name="Text Box 11"/>
            <p:cNvSpPr txBox="1">
              <a:spLocks noChangeArrowheads="1"/>
            </p:cNvSpPr>
            <p:nvPr/>
          </p:nvSpPr>
          <p:spPr bwMode="auto">
            <a:xfrm>
              <a:off x="2304" y="2736"/>
              <a:ext cx="9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200"/>
                <a:t>3. Troisième niveau</a:t>
              </a:r>
            </a:p>
          </p:txBody>
        </p:sp>
        <p:sp>
          <p:nvSpPr>
            <p:cNvPr id="89100" name="Text Box 12"/>
            <p:cNvSpPr txBox="1">
              <a:spLocks noChangeArrowheads="1"/>
            </p:cNvSpPr>
            <p:nvPr/>
          </p:nvSpPr>
          <p:spPr bwMode="auto">
            <a:xfrm>
              <a:off x="2304" y="3360"/>
              <a:ext cx="9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200"/>
                <a:t>4. Quatrième niveau</a:t>
              </a:r>
            </a:p>
          </p:txBody>
        </p:sp>
        <p:sp>
          <p:nvSpPr>
            <p:cNvPr id="89101" name="Text Box 13"/>
            <p:cNvSpPr txBox="1">
              <a:spLocks noChangeArrowheads="1"/>
            </p:cNvSpPr>
            <p:nvPr/>
          </p:nvSpPr>
          <p:spPr bwMode="auto">
            <a:xfrm>
              <a:off x="2304" y="3792"/>
              <a:ext cx="9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200"/>
                <a:t>5. Cinquième niveau</a:t>
              </a:r>
            </a:p>
          </p:txBody>
        </p:sp>
        <p:sp>
          <p:nvSpPr>
            <p:cNvPr id="89102" name="Text Box 14"/>
            <p:cNvSpPr txBox="1">
              <a:spLocks noChangeArrowheads="1"/>
            </p:cNvSpPr>
            <p:nvPr/>
          </p:nvSpPr>
          <p:spPr bwMode="auto">
            <a:xfrm>
              <a:off x="3408" y="1824"/>
              <a:ext cx="16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000"/>
                <a:t>- dépannage par échange standard</a:t>
              </a:r>
            </a:p>
            <a:p>
              <a:r>
                <a:rPr lang="fr-FR" sz="1000"/>
                <a:t>- contrôle de bon fonctionnement / inspections</a:t>
              </a:r>
            </a:p>
            <a:p>
              <a:r>
                <a:rPr lang="fr-FR" sz="1000"/>
                <a:t>- opérations mineures d ’entretien (graissage)</a:t>
              </a:r>
            </a:p>
            <a:p>
              <a:r>
                <a:rPr lang="fr-FR" sz="1000"/>
                <a:t>- concept de LRU</a:t>
              </a:r>
            </a:p>
          </p:txBody>
        </p:sp>
        <p:sp>
          <p:nvSpPr>
            <p:cNvPr id="89103" name="Text Box 15"/>
            <p:cNvSpPr txBox="1">
              <a:spLocks noChangeArrowheads="1"/>
            </p:cNvSpPr>
            <p:nvPr/>
          </p:nvSpPr>
          <p:spPr bwMode="auto">
            <a:xfrm>
              <a:off x="3408" y="1296"/>
              <a:ext cx="1210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000"/>
                <a:t>- opérations de réglages</a:t>
              </a:r>
            </a:p>
            <a:p>
              <a:r>
                <a:rPr lang="fr-FR" sz="1000"/>
                <a:t>- remplacement de consommables</a:t>
              </a:r>
            </a:p>
            <a:p>
              <a:r>
                <a:rPr lang="fr-FR" sz="1000"/>
                <a:t>- reprises légères (peinture)</a:t>
              </a:r>
            </a:p>
          </p:txBody>
        </p:sp>
        <p:sp>
          <p:nvSpPr>
            <p:cNvPr id="89104" name="Text Box 16"/>
            <p:cNvSpPr txBox="1">
              <a:spLocks noChangeArrowheads="1"/>
            </p:cNvSpPr>
            <p:nvPr/>
          </p:nvSpPr>
          <p:spPr bwMode="auto">
            <a:xfrm>
              <a:off x="3408" y="2544"/>
              <a:ext cx="196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000"/>
                <a:t>- interventions hors matériel effectués en atelier ordinaire</a:t>
              </a:r>
            </a:p>
            <a:p>
              <a:r>
                <a:rPr lang="fr-FR" sz="1000"/>
                <a:t>- diagnostic plus fin</a:t>
              </a:r>
            </a:p>
            <a:p>
              <a:r>
                <a:rPr lang="fr-FR" sz="1000"/>
                <a:t>- réparations au niveau composants</a:t>
              </a:r>
            </a:p>
            <a:p>
              <a:r>
                <a:rPr lang="fr-FR" sz="1000"/>
                <a:t>- réparation mécaniques mineures</a:t>
              </a:r>
            </a:p>
            <a:p>
              <a:r>
                <a:rPr lang="fr-FR" sz="1000"/>
                <a:t>- programmation d ’éléments informatiques</a:t>
              </a:r>
            </a:p>
            <a:p>
              <a:r>
                <a:rPr lang="fr-FR" sz="1000"/>
                <a:t>- concept SRU</a:t>
              </a:r>
            </a:p>
          </p:txBody>
        </p:sp>
        <p:sp>
          <p:nvSpPr>
            <p:cNvPr id="89105" name="Text Box 17"/>
            <p:cNvSpPr txBox="1">
              <a:spLocks noChangeArrowheads="1"/>
            </p:cNvSpPr>
            <p:nvPr/>
          </p:nvSpPr>
          <p:spPr bwMode="auto">
            <a:xfrm>
              <a:off x="3408" y="3312"/>
              <a:ext cx="1484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000"/>
                <a:t>- interventions de type spécialisé en atelier</a:t>
              </a:r>
            </a:p>
            <a:p>
              <a:r>
                <a:rPr lang="fr-FR" sz="1000"/>
                <a:t>- réglage d ’instruments de mesure</a:t>
              </a:r>
            </a:p>
            <a:p>
              <a:r>
                <a:rPr lang="fr-FR" sz="1000"/>
                <a:t>- vérification d ’étalons</a:t>
              </a:r>
            </a:p>
          </p:txBody>
        </p:sp>
        <p:sp>
          <p:nvSpPr>
            <p:cNvPr id="89106" name="Text Box 18"/>
            <p:cNvSpPr txBox="1">
              <a:spLocks noChangeArrowheads="1"/>
            </p:cNvSpPr>
            <p:nvPr/>
          </p:nvSpPr>
          <p:spPr bwMode="auto">
            <a:xfrm>
              <a:off x="3408" y="3744"/>
              <a:ext cx="152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000"/>
                <a:t>- retour en usine pour réparations profondes</a:t>
              </a:r>
            </a:p>
            <a:p>
              <a:r>
                <a:rPr lang="fr-FR" sz="1000"/>
                <a:t>- opérations de grande maintenance</a:t>
              </a:r>
            </a:p>
            <a:p>
              <a:r>
                <a:rPr lang="fr-FR" sz="1000"/>
                <a:t>- remise à neuf</a:t>
              </a:r>
            </a:p>
          </p:txBody>
        </p:sp>
        <p:sp>
          <p:nvSpPr>
            <p:cNvPr id="89107" name="Line 19"/>
            <p:cNvSpPr>
              <a:spLocks noChangeShapeType="1"/>
            </p:cNvSpPr>
            <p:nvPr/>
          </p:nvSpPr>
          <p:spPr bwMode="auto">
            <a:xfrm>
              <a:off x="144" y="1248"/>
              <a:ext cx="52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08" name="Text Box 20"/>
            <p:cNvSpPr txBox="1">
              <a:spLocks noChangeArrowheads="1"/>
            </p:cNvSpPr>
            <p:nvPr/>
          </p:nvSpPr>
          <p:spPr bwMode="auto">
            <a:xfrm>
              <a:off x="240" y="1008"/>
              <a:ext cx="132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 b="1"/>
                <a:t>Définitions simplifiées</a:t>
              </a:r>
              <a:endParaRPr lang="fr-FR"/>
            </a:p>
          </p:txBody>
        </p:sp>
        <p:sp>
          <p:nvSpPr>
            <p:cNvPr id="89109" name="Text Box 21"/>
            <p:cNvSpPr txBox="1">
              <a:spLocks noChangeArrowheads="1"/>
            </p:cNvSpPr>
            <p:nvPr/>
          </p:nvSpPr>
          <p:spPr bwMode="auto">
            <a:xfrm>
              <a:off x="3312" y="1008"/>
              <a:ext cx="7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 b="1"/>
                <a:t>NF X60.501</a:t>
              </a:r>
              <a:endParaRPr lang="fr-FR"/>
            </a:p>
          </p:txBody>
        </p:sp>
        <p:sp>
          <p:nvSpPr>
            <p:cNvPr id="89110" name="Line 22"/>
            <p:cNvSpPr>
              <a:spLocks noChangeShapeType="1"/>
            </p:cNvSpPr>
            <p:nvPr/>
          </p:nvSpPr>
          <p:spPr bwMode="auto">
            <a:xfrm>
              <a:off x="144" y="960"/>
              <a:ext cx="0" cy="31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11" name="Line 23"/>
            <p:cNvSpPr>
              <a:spLocks noChangeShapeType="1"/>
            </p:cNvSpPr>
            <p:nvPr/>
          </p:nvSpPr>
          <p:spPr bwMode="auto">
            <a:xfrm>
              <a:off x="144" y="960"/>
              <a:ext cx="52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12" name="Line 24"/>
            <p:cNvSpPr>
              <a:spLocks noChangeShapeType="1"/>
            </p:cNvSpPr>
            <p:nvPr/>
          </p:nvSpPr>
          <p:spPr bwMode="auto">
            <a:xfrm>
              <a:off x="1200" y="1248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13" name="Line 25"/>
            <p:cNvSpPr>
              <a:spLocks noChangeShapeType="1"/>
            </p:cNvSpPr>
            <p:nvPr/>
          </p:nvSpPr>
          <p:spPr bwMode="auto">
            <a:xfrm>
              <a:off x="2256" y="960"/>
              <a:ext cx="0" cy="31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14" name="Line 26"/>
            <p:cNvSpPr>
              <a:spLocks noChangeShapeType="1"/>
            </p:cNvSpPr>
            <p:nvPr/>
          </p:nvSpPr>
          <p:spPr bwMode="auto">
            <a:xfrm>
              <a:off x="3264" y="1248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15" name="Line 27"/>
            <p:cNvSpPr>
              <a:spLocks noChangeShapeType="1"/>
            </p:cNvSpPr>
            <p:nvPr/>
          </p:nvSpPr>
          <p:spPr bwMode="auto">
            <a:xfrm>
              <a:off x="2256" y="1680"/>
              <a:ext cx="31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16" name="Line 28"/>
            <p:cNvSpPr>
              <a:spLocks noChangeShapeType="1"/>
            </p:cNvSpPr>
            <p:nvPr/>
          </p:nvSpPr>
          <p:spPr bwMode="auto">
            <a:xfrm flipV="1">
              <a:off x="144" y="2400"/>
              <a:ext cx="528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17" name="Line 29"/>
            <p:cNvSpPr>
              <a:spLocks noChangeShapeType="1"/>
            </p:cNvSpPr>
            <p:nvPr/>
          </p:nvSpPr>
          <p:spPr bwMode="auto">
            <a:xfrm>
              <a:off x="2256" y="3216"/>
              <a:ext cx="31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18" name="Line 30"/>
            <p:cNvSpPr>
              <a:spLocks noChangeShapeType="1"/>
            </p:cNvSpPr>
            <p:nvPr/>
          </p:nvSpPr>
          <p:spPr bwMode="auto">
            <a:xfrm>
              <a:off x="144" y="3696"/>
              <a:ext cx="528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19" name="Line 31"/>
            <p:cNvSpPr>
              <a:spLocks noChangeShapeType="1"/>
            </p:cNvSpPr>
            <p:nvPr/>
          </p:nvSpPr>
          <p:spPr bwMode="auto">
            <a:xfrm>
              <a:off x="144" y="4128"/>
              <a:ext cx="52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120" name="Line 32"/>
            <p:cNvSpPr>
              <a:spLocks noChangeShapeType="1"/>
            </p:cNvSpPr>
            <p:nvPr/>
          </p:nvSpPr>
          <p:spPr bwMode="auto">
            <a:xfrm>
              <a:off x="5424" y="960"/>
              <a:ext cx="0" cy="31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EB5F-0CA3-4B6E-A1A4-885C3BE9E822}" type="slidenum">
              <a:rPr lang="fr-FR"/>
              <a:pPr/>
              <a:t>4</a:t>
            </a:fld>
            <a:endParaRPr lang="fr-FR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752600" y="1676400"/>
            <a:ext cx="1975221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Fiabilité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Maintenabilité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Disponibilité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5791200" y="1600200"/>
            <a:ext cx="1992853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err="1"/>
              <a:t>Reliability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err="1" smtClean="0"/>
              <a:t>Maintenability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err="1" smtClean="0"/>
              <a:t>Availability</a:t>
            </a: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142976" y="500042"/>
            <a:ext cx="500066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i="1" dirty="0" smtClean="0"/>
              <a:t>Introduction &amp; Définitions</a:t>
            </a:r>
            <a:endParaRPr lang="fr-F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0871-D202-421A-AC17-E1FA0CEF90F9}" type="slidenum">
              <a:rPr lang="fr-FR"/>
              <a:pPr/>
              <a:t>5</a:t>
            </a:fld>
            <a:endParaRPr lang="fr-FR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152400" y="80963"/>
            <a:ext cx="2569934" cy="82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fr-FR" sz="3600" b="1" dirty="0" smtClean="0">
                <a:solidFill>
                  <a:schemeClr val="bg1"/>
                </a:solidFill>
                <a:latin typeface="Arial" charset="0"/>
              </a:rPr>
              <a:t>Définitions</a:t>
            </a:r>
            <a:endParaRPr lang="fr-FR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52400" y="1524000"/>
            <a:ext cx="30861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u="sng"/>
              <a:t>Fiabilité (NF X60.010)</a:t>
            </a:r>
            <a:endParaRPr lang="fr-FR"/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533400" y="2133600"/>
            <a:ext cx="6778625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/>
              <a:t>Aptitude d ’un bien à accomplir une fonction requise, </a:t>
            </a:r>
          </a:p>
          <a:p>
            <a:pPr>
              <a:lnSpc>
                <a:spcPct val="150000"/>
              </a:lnSpc>
            </a:pPr>
            <a:r>
              <a:rPr lang="fr-FR"/>
              <a:t>dans des conditions données, pendant un intervalle </a:t>
            </a:r>
          </a:p>
          <a:p>
            <a:pPr>
              <a:lnSpc>
                <a:spcPct val="150000"/>
              </a:lnSpc>
            </a:pPr>
            <a:r>
              <a:rPr lang="fr-FR"/>
              <a:t>de temps donné.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2895600" y="3463925"/>
            <a:ext cx="59817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1" u="sng" dirty="0"/>
              <a:t>Remarque</a:t>
            </a:r>
            <a:endParaRPr lang="fr-FR" sz="1800" dirty="0"/>
          </a:p>
          <a:p>
            <a:pPr>
              <a:lnSpc>
                <a:spcPct val="150000"/>
              </a:lnSpc>
            </a:pPr>
            <a:r>
              <a:rPr lang="fr-FR" sz="1800" dirty="0"/>
              <a:t>- on suppose que le bien est en état de remplir 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la fonction requise au début de l ’intervalle de temps considéré.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- Cette aptitude est fonction de: 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	- fiabilité des composants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	- architecture du système</a:t>
            </a:r>
          </a:p>
          <a:p>
            <a:pPr>
              <a:lnSpc>
                <a:spcPct val="150000"/>
              </a:lnSpc>
            </a:pPr>
            <a:r>
              <a:rPr lang="fr-FR" sz="1800" dirty="0"/>
              <a:t>	- </a:t>
            </a:r>
            <a:r>
              <a:rPr lang="fr-FR" sz="1800" dirty="0" err="1"/>
              <a:t>maintenabilité</a:t>
            </a:r>
            <a:endParaRPr lang="fr-FR" sz="1800" dirty="0"/>
          </a:p>
          <a:p>
            <a:pPr>
              <a:lnSpc>
                <a:spcPct val="150000"/>
              </a:lnSpc>
            </a:pPr>
            <a:r>
              <a:rPr lang="fr-FR" sz="1800" dirty="0"/>
              <a:t>	- logistique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4B16-398E-42CE-8E70-053F1CA637E7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57158" y="1643051"/>
            <a:ext cx="8572560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 smtClean="0"/>
              <a:t>La </a:t>
            </a:r>
            <a:r>
              <a:rPr lang="fr-FR" dirty="0" smtClean="0"/>
              <a:t>construction de la fiabilité des systèmes techniques s’organise sous quatre </a:t>
            </a:r>
            <a:r>
              <a:rPr lang="fr-FR" dirty="0" smtClean="0"/>
              <a:t>formes </a:t>
            </a:r>
            <a:r>
              <a:rPr lang="fr-FR" dirty="0" smtClean="0"/>
              <a:t>: </a:t>
            </a:r>
            <a:endParaRPr lang="fr-FR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b="1" i="1" dirty="0" smtClean="0"/>
              <a:t>prévisionnelle</a:t>
            </a:r>
            <a:r>
              <a:rPr lang="fr-FR" dirty="0" smtClean="0"/>
              <a:t>, </a:t>
            </a:r>
            <a:r>
              <a:rPr lang="fr-FR" b="1" i="1" dirty="0" smtClean="0"/>
              <a:t>expérimentale, opérationnelle et dynamique</a:t>
            </a:r>
            <a:r>
              <a:rPr lang="fr-FR" dirty="0" smtClean="0"/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dirty="0" smtClean="0"/>
              <a:t>Plus </a:t>
            </a:r>
            <a:r>
              <a:rPr lang="fr-FR" dirty="0" smtClean="0"/>
              <a:t>on </a:t>
            </a:r>
            <a:r>
              <a:rPr lang="fr-FR" dirty="0" smtClean="0"/>
              <a:t>agit </a:t>
            </a:r>
            <a:r>
              <a:rPr lang="fr-FR" dirty="0" smtClean="0"/>
              <a:t>en amont (fiabilité prévisionnelle), plus on est efficace. Cependant, il n’est </a:t>
            </a:r>
            <a:r>
              <a:rPr lang="fr-FR" dirty="0" smtClean="0"/>
              <a:t>pas </a:t>
            </a:r>
            <a:r>
              <a:rPr lang="fr-FR" dirty="0" smtClean="0"/>
              <a:t>toujours possible d’obtenir des évaluations suffisamment robustes dès </a:t>
            </a:r>
            <a:r>
              <a:rPr lang="fr-FR" dirty="0" smtClean="0"/>
              <a:t>les </a:t>
            </a:r>
            <a:r>
              <a:rPr lang="fr-FR" dirty="0" smtClean="0"/>
              <a:t>premières étapes de la conception. On doit alors introduire des essais de </a:t>
            </a:r>
            <a:r>
              <a:rPr lang="fr-FR" dirty="0" smtClean="0"/>
              <a:t>démonstration </a:t>
            </a:r>
            <a:r>
              <a:rPr lang="fr-FR" dirty="0" smtClean="0"/>
              <a:t>et </a:t>
            </a:r>
            <a:r>
              <a:rPr lang="fr-FR" dirty="0" smtClean="0"/>
              <a:t>de validation </a:t>
            </a:r>
            <a:r>
              <a:rPr lang="fr-FR" dirty="0" smtClean="0"/>
              <a:t>avec la fiabilité expérimentale. Plus en aval du </a:t>
            </a:r>
            <a:r>
              <a:rPr lang="fr-FR" dirty="0" smtClean="0"/>
              <a:t>processus </a:t>
            </a:r>
            <a:r>
              <a:rPr lang="fr-FR" dirty="0" smtClean="0"/>
              <a:t>industriel, la fiabilité opérationnelle est mise en application.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14282" y="500042"/>
            <a:ext cx="4202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 smtClean="0"/>
              <a:t>Processus </a:t>
            </a:r>
            <a:r>
              <a:rPr lang="fr-FR" b="1" i="1" dirty="0" smtClean="0"/>
              <a:t>industriel et fiabilité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4B16-398E-42CE-8E70-053F1CA637E7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500034" y="1928802"/>
            <a:ext cx="79296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La fiabilité prévisionnelle  consiste à prévoir la fiabilité dès le début du </a:t>
            </a:r>
            <a:r>
              <a:rPr lang="fr-FR" dirty="0" smtClean="0"/>
              <a:t>projet</a:t>
            </a:r>
            <a:r>
              <a:rPr lang="fr-FR" dirty="0" smtClean="0"/>
              <a:t>, à partir d’une analyse qualitative et/ou quantitative. </a:t>
            </a:r>
            <a:endParaRPr lang="fr-FR" dirty="0" smtClean="0"/>
          </a:p>
          <a:p>
            <a:r>
              <a:rPr lang="fr-FR" dirty="0" smtClean="0"/>
              <a:t>Elle </a:t>
            </a:r>
            <a:r>
              <a:rPr lang="fr-FR" dirty="0" smtClean="0"/>
              <a:t>s’exécute </a:t>
            </a:r>
            <a:r>
              <a:rPr lang="fr-FR" dirty="0" smtClean="0"/>
              <a:t>dès  </a:t>
            </a:r>
            <a:r>
              <a:rPr lang="fr-FR" dirty="0" smtClean="0"/>
              <a:t>la  première  phase  du  projet  sous  forme  de  prévisions  succinctes </a:t>
            </a:r>
            <a:r>
              <a:rPr lang="fr-FR" dirty="0" smtClean="0"/>
              <a:t>(</a:t>
            </a:r>
            <a:r>
              <a:rPr lang="fr-FR" i="1" dirty="0" smtClean="0"/>
              <a:t>part count </a:t>
            </a:r>
            <a:r>
              <a:rPr lang="fr-FR" i="1" dirty="0" err="1" smtClean="0"/>
              <a:t>method</a:t>
            </a:r>
            <a:r>
              <a:rPr lang="fr-FR" dirty="0" smtClean="0"/>
              <a:t>), puis de façon plus détaillée lorsque la définition des </a:t>
            </a:r>
            <a:r>
              <a:rPr lang="fr-FR" dirty="0" smtClean="0"/>
              <a:t>composants </a:t>
            </a:r>
            <a:r>
              <a:rPr lang="fr-FR" dirty="0" smtClean="0"/>
              <a:t>est réalisée (part stress </a:t>
            </a:r>
            <a:r>
              <a:rPr lang="fr-FR" dirty="0" err="1" smtClean="0"/>
              <a:t>analysis</a:t>
            </a:r>
            <a:r>
              <a:rPr lang="fr-FR" dirty="0" smtClean="0"/>
              <a:t> </a:t>
            </a:r>
            <a:r>
              <a:rPr lang="fr-FR" dirty="0" err="1" smtClean="0"/>
              <a:t>method</a:t>
            </a:r>
            <a:r>
              <a:rPr lang="fr-FR" dirty="0" smtClean="0"/>
              <a:t>). </a:t>
            </a:r>
            <a:endParaRPr lang="fr-FR" dirty="0" smtClean="0"/>
          </a:p>
          <a:p>
            <a:r>
              <a:rPr lang="fr-FR" dirty="0" smtClean="0"/>
              <a:t>Elle </a:t>
            </a:r>
            <a:r>
              <a:rPr lang="fr-FR" dirty="0" smtClean="0"/>
              <a:t>permet ainsi </a:t>
            </a:r>
            <a:r>
              <a:rPr lang="fr-FR" dirty="0" smtClean="0"/>
              <a:t>de </a:t>
            </a:r>
            <a:r>
              <a:rPr lang="fr-FR" dirty="0" smtClean="0"/>
              <a:t>prendre des orientations optimales en matière de conception.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928662" y="857232"/>
            <a:ext cx="35092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fiabilité prévisionnelle 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4B16-398E-42CE-8E70-053F1CA637E7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928662" y="1905506"/>
            <a:ext cx="7643866" cy="405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/>
              <a:t>La fiabilité expérimentale  permet de quantifier la fiabilité à partir d’essais </a:t>
            </a:r>
            <a:r>
              <a:rPr lang="fr-FR" dirty="0" smtClean="0"/>
              <a:t>ou </a:t>
            </a:r>
            <a:r>
              <a:rPr lang="fr-FR" dirty="0" smtClean="0"/>
              <a:t>calculs. </a:t>
            </a:r>
            <a:endParaRPr lang="fr-FR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/>
              <a:t>Dès </a:t>
            </a:r>
            <a:r>
              <a:rPr lang="fr-FR" dirty="0" smtClean="0"/>
              <a:t>que l’on dispose de pièces prototypes, il est possible de </a:t>
            </a:r>
            <a:r>
              <a:rPr lang="fr-FR" dirty="0" smtClean="0"/>
              <a:t>réaliser </a:t>
            </a:r>
            <a:r>
              <a:rPr lang="fr-FR" dirty="0" smtClean="0"/>
              <a:t>des essais dits de robustesse </a:t>
            </a:r>
            <a:r>
              <a:rPr lang="fr-FR" dirty="0" smtClean="0"/>
              <a:t>pour connaître </a:t>
            </a:r>
            <a:r>
              <a:rPr lang="fr-FR" dirty="0" smtClean="0"/>
              <a:t>les faiblesses de conception du produit. Lorsque le produit est suffisamment robuste, des </a:t>
            </a:r>
            <a:r>
              <a:rPr lang="fr-FR" dirty="0" smtClean="0"/>
              <a:t>essais de quantification </a:t>
            </a:r>
            <a:r>
              <a:rPr lang="fr-FR" dirty="0" smtClean="0"/>
              <a:t>ou de validation de la fiabilité sont réalisés.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14348" y="714356"/>
            <a:ext cx="3589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i="1" dirty="0" smtClean="0"/>
              <a:t>fiabilité expérimentale </a:t>
            </a:r>
            <a:endParaRPr lang="fr-FR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74B16-398E-42CE-8E70-053F1CA637E7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857224" y="1857364"/>
            <a:ext cx="76438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La  fiabilité  opérationnelle   consiste  à  évaluer  la  fiabilité  en  service  à </a:t>
            </a:r>
            <a:r>
              <a:rPr lang="fr-FR" dirty="0" smtClean="0"/>
              <a:t>partir </a:t>
            </a:r>
            <a:r>
              <a:rPr lang="fr-FR" dirty="0" smtClean="0"/>
              <a:t>de données du retour d’expérience (REX). </a:t>
            </a: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 smtClean="0"/>
              <a:t>Elle </a:t>
            </a:r>
            <a:r>
              <a:rPr lang="fr-FR" dirty="0" smtClean="0"/>
              <a:t>se pratique dès les </a:t>
            </a:r>
            <a:r>
              <a:rPr lang="fr-FR" dirty="0" smtClean="0"/>
              <a:t>premières </a:t>
            </a:r>
            <a:r>
              <a:rPr lang="fr-FR" dirty="0" smtClean="0"/>
              <a:t>mises en service et permet ainsi de corriger des défauts de </a:t>
            </a:r>
            <a:r>
              <a:rPr lang="fr-FR" dirty="0" smtClean="0"/>
              <a:t>conception </a:t>
            </a:r>
            <a:r>
              <a:rPr lang="fr-FR" dirty="0" smtClean="0"/>
              <a:t>et de </a:t>
            </a:r>
            <a:r>
              <a:rPr lang="fr-FR" dirty="0" err="1" smtClean="0"/>
              <a:t>process</a:t>
            </a:r>
            <a:r>
              <a:rPr lang="fr-FR" dirty="0" smtClean="0"/>
              <a:t>. R(t) représente la fiabilité au cours du temps.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57224" y="714356"/>
            <a:ext cx="37208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i="1" dirty="0" smtClean="0"/>
              <a:t>fiabilité  opérationnelle </a:t>
            </a:r>
            <a:endParaRPr lang="fr-FR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in blanc">
  <a:themeElements>
    <a:clrScheme name="Contemporain blanc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in blanc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in blanc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in blanc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in blanc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présentation\Contemporain blanc.pot</Template>
  <TotalTime>4656</TotalTime>
  <Words>1484</Words>
  <Application>Microsoft PowerPoint</Application>
  <PresentationFormat>Affichage à l'écran (4:3)</PresentationFormat>
  <Paragraphs>387</Paragraphs>
  <Slides>31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31</vt:i4>
      </vt:variant>
    </vt:vector>
  </HeadingPairs>
  <TitlesOfParts>
    <vt:vector size="34" baseType="lpstr">
      <vt:lpstr>Contemporain blanc</vt:lpstr>
      <vt:lpstr>Image bitmap</vt:lpstr>
      <vt:lpstr>Équation</vt:lpstr>
      <vt:lpstr>Diapositive 1</vt:lpstr>
      <vt:lpstr>Diapositive 2</vt:lpstr>
      <vt:lpstr>Programme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</vt:vector>
  </TitlesOfParts>
  <Company>GEII, IUT de Tarbes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Fiabilité - Maintenabilité - Disponibilité</dc:title>
  <dc:creator>Tchangani</dc:creator>
  <cp:lastModifiedBy>h</cp:lastModifiedBy>
  <cp:revision>489</cp:revision>
  <cp:lastPrinted>2007-02-16T09:59:38Z</cp:lastPrinted>
  <dcterms:created xsi:type="dcterms:W3CDTF">2005-11-19T09:10:02Z</dcterms:created>
  <dcterms:modified xsi:type="dcterms:W3CDTF">2008-09-01T17:48:18Z</dcterms:modified>
</cp:coreProperties>
</file>