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5" r:id="rId3"/>
    <p:sldId id="257" r:id="rId4"/>
    <p:sldId id="258" r:id="rId5"/>
    <p:sldId id="259" r:id="rId6"/>
    <p:sldId id="260" r:id="rId7"/>
    <p:sldId id="266" r:id="rId8"/>
    <p:sldId id="261" r:id="rId9"/>
    <p:sldId id="262" r:id="rId10"/>
    <p:sldId id="267" r:id="rId11"/>
    <p:sldId id="263" r:id="rId12"/>
    <p:sldId id="264" r:id="rId13"/>
    <p:sldId id="265" r:id="rId14"/>
    <p:sldId id="268" r:id="rId15"/>
    <p:sldId id="269" r:id="rId16"/>
    <p:sldId id="294" r:id="rId17"/>
    <p:sldId id="270" r:id="rId18"/>
    <p:sldId id="271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301" r:id="rId27"/>
    <p:sldId id="280" r:id="rId28"/>
    <p:sldId id="281" r:id="rId29"/>
    <p:sldId id="282" r:id="rId30"/>
    <p:sldId id="292" r:id="rId31"/>
    <p:sldId id="303" r:id="rId32"/>
    <p:sldId id="304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9" r:id="rId42"/>
    <p:sldId id="293" r:id="rId43"/>
    <p:sldId id="300" r:id="rId44"/>
    <p:sldId id="297" r:id="rId45"/>
    <p:sldId id="298" r:id="rId46"/>
    <p:sldId id="296" r:id="rId47"/>
    <p:sldId id="302" r:id="rId4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61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slide" Target="slides/slide41.xml" /><Relationship Id="rId47" Type="http://schemas.openxmlformats.org/officeDocument/2006/relationships/slide" Target="slides/slide46.xml" /><Relationship Id="rId50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46" Type="http://schemas.openxmlformats.org/officeDocument/2006/relationships/slide" Target="slides/slide45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slide" Target="slides/slide40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slide" Target="slides/slide39.xml" /><Relationship Id="rId45" Type="http://schemas.openxmlformats.org/officeDocument/2006/relationships/slide" Target="slides/slide44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49" Type="http://schemas.openxmlformats.org/officeDocument/2006/relationships/presProps" Target="pres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slide" Target="slides/slide43.xml" /><Relationship Id="rId52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slide" Target="slides/slide42.xml" /><Relationship Id="rId48" Type="http://schemas.openxmlformats.org/officeDocument/2006/relationships/slide" Target="slides/slide47.xml" /><Relationship Id="rId8" Type="http://schemas.openxmlformats.org/officeDocument/2006/relationships/slide" Target="slides/slide7.xml" /><Relationship Id="rId51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4118F4-C139-4DCE-9B13-D1B259509C3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F50B09C2-0882-4540-ADBB-3A941C892BA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18F4-C139-4DCE-9B13-D1B259509C3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09C2-0882-4540-ADBB-3A941C892B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18F4-C139-4DCE-9B13-D1B259509C3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09C2-0882-4540-ADBB-3A941C892B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18F4-C139-4DCE-9B13-D1B259509C3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09C2-0882-4540-ADBB-3A941C892BA6}" type="slidenum">
              <a:rPr lang="fr-FR" smtClean="0"/>
              <a:t>‹N°›</a:t>
            </a:fld>
            <a:endParaRPr lang="fr-FR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4118F4-C139-4DCE-9B13-D1B259509C3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09C2-0882-4540-ADBB-3A941C892BA6}" type="slidenum">
              <a:rPr lang="fr-FR" smtClean="0"/>
              <a:t>‹N°›</a:t>
            </a:fld>
            <a:endParaRPr lang="fr-FR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18F4-C139-4DCE-9B13-D1B259509C3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09C2-0882-4540-ADBB-3A941C892BA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18F4-C139-4DCE-9B13-D1B259509C3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09C2-0882-4540-ADBB-3A941C892BA6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24118F4-C139-4DCE-9B13-D1B259509C3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09C2-0882-4540-ADBB-3A941C892BA6}" type="slidenum">
              <a:rPr lang="fr-FR" smtClean="0"/>
              <a:t>‹N°›</a:t>
            </a:fld>
            <a:endParaRPr lang="fr-FR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18F4-C139-4DCE-9B13-D1B259509C3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09C2-0882-4540-ADBB-3A941C892BA6}" type="slidenum">
              <a:rPr lang="fr-FR" smtClean="0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4118F4-C139-4DCE-9B13-D1B259509C3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09C2-0882-4540-ADBB-3A941C892BA6}" type="slidenum">
              <a:rPr lang="fr-FR" smtClean="0"/>
              <a:t>‹N°›</a:t>
            </a:fld>
            <a:endParaRPr lang="fr-FR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24118F4-C139-4DCE-9B13-D1B259509C3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B09C2-0882-4540-ADBB-3A941C892BA6}" type="slidenum">
              <a:rPr lang="fr-FR" smtClean="0"/>
              <a:t>‹N°›</a:t>
            </a:fld>
            <a:endParaRPr lang="fr-FR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/>
              <a:t>Modifiez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F24118F4-C139-4DCE-9B13-D1B259509C3B}" type="datetimeFigureOut">
              <a:rPr lang="fr-FR" smtClean="0"/>
              <a:t>09/05/2020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F50B09C2-0882-4540-ADBB-3A941C892BA6}" type="slidenum">
              <a:rPr lang="fr-FR" smtClean="0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2.xml" 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 /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 /><Relationship Id="rId1" Type="http://schemas.openxmlformats.org/officeDocument/2006/relationships/slideLayout" Target="../slideLayouts/slideLayout2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 /><Relationship Id="rId1" Type="http://schemas.openxmlformats.org/officeDocument/2006/relationships/slideLayout" Target="../slideLayouts/slideLayout2.xml" 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 /><Relationship Id="rId1" Type="http://schemas.openxmlformats.org/officeDocument/2006/relationships/slideLayout" Target="../slideLayouts/slideLayout2.xml" 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 /><Relationship Id="rId1" Type="http://schemas.openxmlformats.org/officeDocument/2006/relationships/slideLayout" Target="../slideLayouts/slideLayout2.xml" 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 /><Relationship Id="rId1" Type="http://schemas.openxmlformats.org/officeDocument/2006/relationships/slideLayout" Target="../slideLayouts/slideLayout2.xml" 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 /><Relationship Id="rId1" Type="http://schemas.openxmlformats.org/officeDocument/2006/relationships/slideLayout" Target="../slideLayouts/slideLayout2.xml" 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fif" /><Relationship Id="rId1" Type="http://schemas.openxmlformats.org/officeDocument/2006/relationships/slideLayout" Target="../slideLayouts/slideLayout2.xml" 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43323" y="4368130"/>
            <a:ext cx="5120640" cy="1581150"/>
          </a:xfrm>
        </p:spPr>
        <p:txBody>
          <a:bodyPr/>
          <a:lstStyle/>
          <a:p>
            <a:r>
              <a:rPr lang="fr-FR"/>
              <a:t>Dr Mansouri. Z</a:t>
            </a:r>
          </a:p>
          <a:p>
            <a:r>
              <a:rPr lang="fr-FR"/>
              <a:t>EHS ABDALLAH NOUAOURIA </a:t>
            </a:r>
          </a:p>
          <a:p>
            <a:r>
              <a:rPr lang="fr-FR"/>
              <a:t>EL BOUNI </a:t>
            </a:r>
          </a:p>
          <a:p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dirty="0"/>
              <a:t>Les explorations en gynécologie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5F53AB61-B395-164F-85AD-240F65597238}"/>
              </a:ext>
            </a:extLst>
          </p:cNvPr>
          <p:cNvSpPr txBox="1"/>
          <p:nvPr/>
        </p:nvSpPr>
        <p:spPr>
          <a:xfrm>
            <a:off x="3320143" y="170056"/>
            <a:ext cx="59508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>
                <a:solidFill>
                  <a:schemeClr val="tx2"/>
                </a:solidFill>
              </a:rPr>
              <a:t>RÉPUBLIQUE ALGÉRIENNE DÉMOCRATIQUE ET POPULAIRE </a:t>
            </a:r>
          </a:p>
          <a:p>
            <a:pPr algn="ctr"/>
            <a:r>
              <a:rPr lang="fr-FR">
                <a:solidFill>
                  <a:schemeClr val="tx2"/>
                </a:solidFill>
              </a:rPr>
              <a:t>Université BADJI MOKHTAR</a:t>
            </a:r>
          </a:p>
          <a:p>
            <a:pPr algn="ctr"/>
            <a:r>
              <a:rPr lang="fr-FR">
                <a:solidFill>
                  <a:schemeClr val="tx2"/>
                </a:solidFill>
              </a:rPr>
              <a:t>FACULTÉ DE MÉDECINE</a:t>
            </a:r>
          </a:p>
          <a:p>
            <a:pPr algn="ctr"/>
            <a:r>
              <a:rPr lang="fr-FR">
                <a:solidFill>
                  <a:schemeClr val="tx2"/>
                </a:solidFill>
              </a:rPr>
              <a:t> ANNABA</a:t>
            </a:r>
          </a:p>
          <a:p>
            <a:pPr algn="l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4916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9914"/>
            <a:ext cx="8285750" cy="6113266"/>
          </a:xfrm>
        </p:spPr>
      </p:pic>
    </p:spTree>
    <p:extLst>
      <p:ext uri="{BB962C8B-B14F-4D97-AF65-F5344CB8AC3E}">
        <p14:creationId xmlns:p14="http://schemas.microsoft.com/office/powerpoint/2010/main" val="2122199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>
                <a:solidFill>
                  <a:srgbClr val="FF0000"/>
                </a:solidFill>
              </a:rPr>
              <a:t>Les prélèvements cytologiques du sein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Les prélèvements des écoulements du mamelon</a:t>
            </a:r>
          </a:p>
          <a:p>
            <a:r>
              <a:rPr lang="fr-FR" dirty="0">
                <a:solidFill>
                  <a:schemeClr val="tx1"/>
                </a:solidFill>
              </a:rPr>
              <a:t>La ponction cytologique du sein (avec ou sans échographie)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420888"/>
            <a:ext cx="6048672" cy="4060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52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La courbe </a:t>
            </a:r>
            <a:r>
              <a:rPr lang="fr-FR" b="1" i="1" dirty="0" err="1">
                <a:solidFill>
                  <a:srgbClr val="FF0000"/>
                </a:solidFill>
              </a:rPr>
              <a:t>ménothermique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4320" y="1731600"/>
            <a:ext cx="8595360" cy="4937760"/>
          </a:xfrm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Prise de température rectale au réveil avant le lever à la même heure pendant 2 ou 3 cycles.</a:t>
            </a:r>
          </a:p>
          <a:p>
            <a:r>
              <a:rPr lang="fr-FR" dirty="0">
                <a:solidFill>
                  <a:schemeClr val="tx1"/>
                </a:solidFill>
              </a:rPr>
              <a:t> une courbe normale est bi-phasique avec un sus-décalage au 12-14j puis un plateau de durée fixe de 14jours</a:t>
            </a:r>
            <a:r>
              <a:rPr lang="fr-FR" dirty="0"/>
              <a:t>.</a:t>
            </a:r>
          </a:p>
          <a:p>
            <a:endParaRPr lang="fr-FR" dirty="0"/>
          </a:p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Quels renseignements tirer de la lecture de la courbe?</a:t>
            </a:r>
          </a:p>
          <a:p>
            <a:r>
              <a:rPr lang="fr-FR" dirty="0">
                <a:solidFill>
                  <a:schemeClr val="tx1"/>
                </a:solidFill>
              </a:rPr>
              <a:t> le décalage et le plateau signent l’ovulation</a:t>
            </a:r>
          </a:p>
          <a:p>
            <a:r>
              <a:rPr lang="fr-FR" dirty="0">
                <a:solidFill>
                  <a:schemeClr val="tx1"/>
                </a:solidFill>
              </a:rPr>
              <a:t>Un plateau absent ou une courbe plate montre l’anovulation</a:t>
            </a:r>
          </a:p>
          <a:p>
            <a:r>
              <a:rPr lang="fr-FR" dirty="0">
                <a:solidFill>
                  <a:schemeClr val="tx1"/>
                </a:solidFill>
              </a:rPr>
              <a:t> la prolongation du plateau au delà de 16j signe la grossesse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024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4320" y="3819832"/>
            <a:ext cx="8595360" cy="493776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intérêt de la courbe </a:t>
            </a:r>
            <a:r>
              <a:rPr lang="fr-FR" b="1" dirty="0" err="1">
                <a:solidFill>
                  <a:srgbClr val="00B050"/>
                </a:solidFill>
              </a:rPr>
              <a:t>ménothermique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Trouble du cycle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Stérilité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Diagnostic précoce de grossesse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fr-FR" dirty="0">
                <a:solidFill>
                  <a:schemeClr val="tx1"/>
                </a:solidFill>
              </a:rPr>
              <a:t>Espacement des naissances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88640"/>
            <a:ext cx="9252520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58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2348880"/>
            <a:ext cx="8591550" cy="2362945"/>
          </a:xfrm>
        </p:spPr>
        <p:txBody>
          <a:bodyPr>
            <a:noAutofit/>
          </a:bodyPr>
          <a:lstStyle/>
          <a:p>
            <a:pPr algn="ctr"/>
            <a:r>
              <a:rPr lang="fr-FR" sz="6000" dirty="0"/>
              <a:t>Les explorations gynécologiques spécialisées</a:t>
            </a:r>
          </a:p>
        </p:txBody>
      </p:sp>
    </p:spTree>
    <p:extLst>
      <p:ext uri="{BB962C8B-B14F-4D97-AF65-F5344CB8AC3E}">
        <p14:creationId xmlns:p14="http://schemas.microsoft.com/office/powerpoint/2010/main" val="343184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La colposcopie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 c’est l’examen du col grâce à un appareil optique grossissant et après un badigeonnage à l’acide acétique et du </a:t>
            </a:r>
            <a:r>
              <a:rPr lang="fr-FR" dirty="0" err="1">
                <a:solidFill>
                  <a:schemeClr val="tx1"/>
                </a:solidFill>
              </a:rPr>
              <a:t>lugol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r>
              <a:rPr lang="fr-FR" dirty="0">
                <a:solidFill>
                  <a:schemeClr val="tx1"/>
                </a:solidFill>
              </a:rPr>
              <a:t> elle permet de mieux voir l’</a:t>
            </a:r>
            <a:r>
              <a:rPr lang="fr-FR" dirty="0" err="1">
                <a:solidFill>
                  <a:schemeClr val="tx1"/>
                </a:solidFill>
              </a:rPr>
              <a:t>epithélium</a:t>
            </a:r>
            <a:r>
              <a:rPr lang="fr-FR" dirty="0">
                <a:solidFill>
                  <a:schemeClr val="tx1"/>
                </a:solidFill>
              </a:rPr>
              <a:t> pavimenteux et cylindrique, la zone de jonction, la vascularisation et la structure du tissu conjonctif sous jacent.</a:t>
            </a:r>
          </a:p>
          <a:p>
            <a:r>
              <a:rPr lang="fr-FR" dirty="0">
                <a:solidFill>
                  <a:schemeClr val="tx1"/>
                </a:solidFill>
              </a:rPr>
              <a:t> elle perme de diriger la biopsie sur la zone la plus suspecte en cas de frottis pathologique, si zone de jonction visible.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319" y="4149080"/>
            <a:ext cx="1327391" cy="232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0289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7056784" cy="6319842"/>
          </a:xfrm>
        </p:spPr>
      </p:pic>
    </p:spTree>
    <p:extLst>
      <p:ext uri="{BB962C8B-B14F-4D97-AF65-F5344CB8AC3E}">
        <p14:creationId xmlns:p14="http://schemas.microsoft.com/office/powerpoint/2010/main" val="3281660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-184557"/>
            <a:ext cx="5544616" cy="7042557"/>
          </a:xfrm>
        </p:spPr>
      </p:pic>
    </p:spTree>
    <p:extLst>
      <p:ext uri="{BB962C8B-B14F-4D97-AF65-F5344CB8AC3E}">
        <p14:creationId xmlns:p14="http://schemas.microsoft.com/office/powerpoint/2010/main" val="702388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76672"/>
            <a:ext cx="6336703" cy="6266295"/>
          </a:xfrm>
        </p:spPr>
      </p:pic>
    </p:spTree>
    <p:extLst>
      <p:ext uri="{BB962C8B-B14F-4D97-AF65-F5344CB8AC3E}">
        <p14:creationId xmlns:p14="http://schemas.microsoft.com/office/powerpoint/2010/main" val="24729299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L’hystérosalpingographie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4320" y="1587584"/>
            <a:ext cx="8595360" cy="4937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Un examen radiologique qui permet la visualisation du canal endocervical, de la cavité utérine et des trompes par l’injection par voie </a:t>
            </a:r>
            <a:r>
              <a:rPr lang="fr-FR" dirty="0" err="1">
                <a:solidFill>
                  <a:schemeClr val="tx1"/>
                </a:solidFill>
              </a:rPr>
              <a:t>intracervicale</a:t>
            </a:r>
            <a:r>
              <a:rPr lang="fr-FR" dirty="0">
                <a:solidFill>
                  <a:schemeClr val="tx1"/>
                </a:solidFill>
              </a:rPr>
              <a:t> d’un produit radio opaque sous faible pression.</a:t>
            </a:r>
          </a:p>
          <a:p>
            <a:pPr marL="0" indent="0">
              <a:lnSpc>
                <a:spcPct val="150000"/>
              </a:lnSpc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B050"/>
                </a:solidFill>
              </a:rPr>
              <a:t> les précautions à prendre avant de la demander: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Éliminer une grossesse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éliminer une infection génitale haute ou basse.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0654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A9053A9-3B29-074C-885A-5FD539A6B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Plan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425676-7B3A-8149-BC09-7F6FBDDDDF4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4320" y="1295401"/>
            <a:ext cx="8595360" cy="4937760"/>
          </a:xfrm>
        </p:spPr>
        <p:txBody>
          <a:bodyPr>
            <a:normAutofit fontScale="92500" lnSpcReduction="10000"/>
          </a:bodyPr>
          <a:lstStyle/>
          <a:p>
            <a:r>
              <a:rPr lang="fr-FR"/>
              <a:t>Objectif</a:t>
            </a:r>
          </a:p>
          <a:p>
            <a:pPr marL="0" indent="0">
              <a:buNone/>
            </a:pPr>
            <a:r>
              <a:rPr lang="fr-FR"/>
              <a:t>1. </a:t>
            </a:r>
            <a:r>
              <a:rPr lang="fr-FR" sz="2400"/>
              <a:t>Les petits gestes associés à l’examen gynécologique normal:- </a:t>
            </a:r>
          </a:p>
          <a:p>
            <a:pPr marL="342900" indent="-342900"/>
            <a:r>
              <a:rPr lang="fr-FR" sz="2400"/>
              <a:t> FCU</a:t>
            </a:r>
          </a:p>
          <a:p>
            <a:pPr marL="342900" indent="-342900"/>
            <a:r>
              <a:rPr lang="fr-FR" sz="2400"/>
              <a:t> Prélèvements endométriaux</a:t>
            </a:r>
          </a:p>
          <a:p>
            <a:pPr marL="342900" indent="-342900"/>
            <a:r>
              <a:rPr lang="fr-FR" sz="2400"/>
              <a:t>Ponction du cul de sac de Douglas </a:t>
            </a:r>
          </a:p>
          <a:p>
            <a:pPr marL="342900" indent="-342900"/>
            <a:r>
              <a:rPr lang="fr-FR" sz="2400"/>
              <a:t> prélèvements cytologiques du sein</a:t>
            </a:r>
          </a:p>
          <a:p>
            <a:pPr marL="342900" indent="-342900"/>
            <a:r>
              <a:rPr lang="fr-FR" sz="2400"/>
              <a:t> courbes ménothermique</a:t>
            </a:r>
          </a:p>
          <a:p>
            <a:pPr marL="0" indent="0">
              <a:buNone/>
            </a:pPr>
            <a:r>
              <a:rPr lang="fr-FR" sz="2400"/>
              <a:t>2. Les explorations gynécologiques spécialisées:</a:t>
            </a:r>
          </a:p>
          <a:p>
            <a:pPr marL="342900" indent="-342900"/>
            <a:r>
              <a:rPr lang="fr-FR" sz="2400"/>
              <a:t> colposcopie </a:t>
            </a:r>
          </a:p>
          <a:p>
            <a:pPr marL="342900" indent="-342900"/>
            <a:r>
              <a:rPr lang="fr-FR"/>
              <a:t> Hystérosalpingographie </a:t>
            </a:r>
          </a:p>
          <a:p>
            <a:pPr marL="342900" indent="-342900"/>
            <a:r>
              <a:rPr lang="fr-FR"/>
              <a:t> échographie </a:t>
            </a:r>
          </a:p>
          <a:p>
            <a:pPr marL="342900" indent="-342900"/>
            <a:r>
              <a:rPr lang="fr-FR"/>
              <a:t> hystéroscopie </a:t>
            </a:r>
          </a:p>
          <a:p>
            <a:pPr marL="342900" indent="-342900"/>
            <a:r>
              <a:rPr lang="fr-FR"/>
              <a:t> coelioscopie </a:t>
            </a:r>
          </a:p>
        </p:txBody>
      </p:sp>
    </p:spTree>
    <p:extLst>
      <p:ext uri="{BB962C8B-B14F-4D97-AF65-F5344CB8AC3E}">
        <p14:creationId xmlns:p14="http://schemas.microsoft.com/office/powerpoint/2010/main" val="4163501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lnSpc>
                <a:spcPct val="150000"/>
              </a:lnSpc>
            </a:pPr>
            <a:r>
              <a:rPr lang="fr-FR" b="1" dirty="0">
                <a:solidFill>
                  <a:srgbClr val="00B050"/>
                </a:solidFill>
              </a:rPr>
              <a:t>pourquoi demander une hystérosalpingographie</a:t>
            </a:r>
            <a:r>
              <a:rPr lang="fr-FR" dirty="0">
                <a:solidFill>
                  <a:schemeClr val="tx1"/>
                </a:solidFill>
              </a:rPr>
              <a:t>?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i="1" dirty="0">
                <a:solidFill>
                  <a:schemeClr val="tx1"/>
                </a:solidFill>
              </a:rPr>
              <a:t>Diagnostic des </a:t>
            </a:r>
            <a:r>
              <a:rPr lang="fr-FR" i="1" dirty="0" err="1">
                <a:solidFill>
                  <a:schemeClr val="tx1"/>
                </a:solidFill>
              </a:rPr>
              <a:t>ménométrorragies</a:t>
            </a:r>
            <a:r>
              <a:rPr lang="fr-FR" i="1" dirty="0">
                <a:solidFill>
                  <a:schemeClr val="tx1"/>
                </a:solidFill>
              </a:rPr>
              <a:t> </a:t>
            </a:r>
            <a:r>
              <a:rPr lang="fr-FR" dirty="0">
                <a:solidFill>
                  <a:schemeClr val="tx1"/>
                </a:solidFill>
              </a:rPr>
              <a:t>; rechercher: </a:t>
            </a:r>
            <a:r>
              <a:rPr lang="fr-FR" dirty="0" err="1">
                <a:solidFill>
                  <a:schemeClr val="tx1"/>
                </a:solidFill>
              </a:rPr>
              <a:t>polype,fribrome</a:t>
            </a:r>
            <a:r>
              <a:rPr lang="fr-FR" dirty="0">
                <a:solidFill>
                  <a:schemeClr val="tx1"/>
                </a:solidFill>
              </a:rPr>
              <a:t> sous-muqueux, cancer de l’</a:t>
            </a:r>
            <a:r>
              <a:rPr lang="fr-FR" dirty="0" err="1">
                <a:solidFill>
                  <a:schemeClr val="tx1"/>
                </a:solidFill>
              </a:rPr>
              <a:t>endometre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adénomyose</a:t>
            </a:r>
            <a:r>
              <a:rPr lang="fr-FR" dirty="0">
                <a:solidFill>
                  <a:schemeClr val="tx1"/>
                </a:solidFill>
              </a:rPr>
              <a:t> utérine.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i="1" dirty="0">
                <a:solidFill>
                  <a:schemeClr val="tx1"/>
                </a:solidFill>
              </a:rPr>
              <a:t> bilan de stérilité</a:t>
            </a:r>
            <a:r>
              <a:rPr lang="fr-FR" dirty="0">
                <a:solidFill>
                  <a:schemeClr val="tx1"/>
                </a:solidFill>
              </a:rPr>
              <a:t>; rechercher: lésions utérine( synéchie, malformation),oblitération </a:t>
            </a:r>
            <a:r>
              <a:rPr lang="fr-FR" dirty="0" err="1">
                <a:solidFill>
                  <a:schemeClr val="tx1"/>
                </a:solidFill>
              </a:rPr>
              <a:t>tubare</a:t>
            </a:r>
            <a:r>
              <a:rPr lang="fr-FR" dirty="0">
                <a:solidFill>
                  <a:schemeClr val="tx1"/>
                </a:solidFill>
              </a:rPr>
              <a:t>, </a:t>
            </a:r>
            <a:r>
              <a:rPr lang="fr-FR" dirty="0" err="1">
                <a:solidFill>
                  <a:schemeClr val="tx1"/>
                </a:solidFill>
              </a:rPr>
              <a:t>endometriose,tuberculose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i="1" dirty="0">
                <a:solidFill>
                  <a:schemeClr val="tx1"/>
                </a:solidFill>
              </a:rPr>
              <a:t>diagnostic des algies pelviennes</a:t>
            </a:r>
            <a:r>
              <a:rPr lang="fr-FR" dirty="0">
                <a:solidFill>
                  <a:schemeClr val="tx1"/>
                </a:solidFill>
              </a:rPr>
              <a:t>: endométriose, malposition…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i="1" dirty="0">
                <a:solidFill>
                  <a:schemeClr val="tx1"/>
                </a:solidFill>
              </a:rPr>
              <a:t> masse pelvienne</a:t>
            </a:r>
            <a:r>
              <a:rPr lang="fr-FR" dirty="0">
                <a:solidFill>
                  <a:schemeClr val="tx1"/>
                </a:solidFill>
              </a:rPr>
              <a:t>: fibrome sous séreux, tumeur </a:t>
            </a:r>
            <a:r>
              <a:rPr lang="fr-FR" dirty="0" err="1">
                <a:solidFill>
                  <a:schemeClr val="tx1"/>
                </a:solidFill>
              </a:rPr>
              <a:t>annexielle</a:t>
            </a:r>
            <a:r>
              <a:rPr lang="fr-FR" dirty="0">
                <a:solidFill>
                  <a:schemeClr val="tx1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8477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r-FR" b="1" dirty="0">
                <a:solidFill>
                  <a:srgbClr val="00B050"/>
                </a:solidFill>
              </a:rPr>
              <a:t>Comment lire une hystérographie?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 elle comprend 5 clichés:</a:t>
            </a:r>
          </a:p>
          <a:p>
            <a:pPr marL="342900" indent="-342900">
              <a:lnSpc>
                <a:spcPct val="160000"/>
              </a:lnSpc>
            </a:pPr>
            <a:r>
              <a:rPr lang="fr-FR" b="1" i="1" dirty="0">
                <a:solidFill>
                  <a:srgbClr val="FF0000"/>
                </a:solidFill>
              </a:rPr>
              <a:t>1</a:t>
            </a:r>
            <a:r>
              <a:rPr lang="fr-FR" b="1" i="1" baseline="30000" dirty="0">
                <a:solidFill>
                  <a:srgbClr val="FF0000"/>
                </a:solidFill>
              </a:rPr>
              <a:t>er</a:t>
            </a:r>
            <a:r>
              <a:rPr lang="fr-FR" b="1" i="1" dirty="0">
                <a:solidFill>
                  <a:srgbClr val="FF0000"/>
                </a:solidFill>
              </a:rPr>
              <a:t> cliché: </a:t>
            </a:r>
            <a:r>
              <a:rPr lang="fr-FR" i="1" dirty="0">
                <a:solidFill>
                  <a:srgbClr val="FF0000"/>
                </a:solidFill>
              </a:rPr>
              <a:t>cliché sans préparation</a:t>
            </a:r>
            <a:r>
              <a:rPr lang="fr-FR" dirty="0">
                <a:solidFill>
                  <a:schemeClr val="tx1"/>
                </a:solidFill>
              </a:rPr>
              <a:t>; il faut chercher:</a:t>
            </a:r>
          </a:p>
          <a:p>
            <a:pPr marL="342900" indent="-342900">
              <a:lnSpc>
                <a:spcPct val="16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Des ganglions calcifiés (tuberculose)</a:t>
            </a:r>
          </a:p>
          <a:p>
            <a:pPr marL="342900" indent="-342900">
              <a:lnSpc>
                <a:spcPct val="16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des calcifications intra-pelvienne en forme de dents(kyste </a:t>
            </a:r>
            <a:r>
              <a:rPr lang="fr-FR" dirty="0" err="1">
                <a:solidFill>
                  <a:schemeClr val="tx1"/>
                </a:solidFill>
              </a:rPr>
              <a:t>dermoide</a:t>
            </a:r>
            <a:r>
              <a:rPr lang="fr-FR" dirty="0">
                <a:solidFill>
                  <a:schemeClr val="tx1"/>
                </a:solidFill>
              </a:rPr>
              <a:t>); arrondie évoquant un fibrome calcifié, un cors étranger (stérilet); lithiase; squelette fœtale.</a:t>
            </a:r>
          </a:p>
          <a:p>
            <a:pPr marL="342900" indent="-342900">
              <a:lnSpc>
                <a:spcPct val="16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- anomalie osseuse.</a:t>
            </a:r>
          </a:p>
          <a:p>
            <a:pPr marL="0" indent="0">
              <a:lnSpc>
                <a:spcPct val="160000"/>
              </a:lnSpc>
              <a:buNone/>
            </a:pP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1668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4320" y="476672"/>
            <a:ext cx="8595360" cy="5759536"/>
          </a:xfrm>
        </p:spPr>
        <p:txBody>
          <a:bodyPr>
            <a:normAutofit lnSpcReduction="10000"/>
          </a:bodyPr>
          <a:lstStyle/>
          <a:p>
            <a:pPr marL="342900" indent="-342900">
              <a:lnSpc>
                <a:spcPct val="160000"/>
              </a:lnSpc>
            </a:pPr>
            <a:r>
              <a:rPr lang="fr-FR" b="1" i="1" dirty="0">
                <a:solidFill>
                  <a:srgbClr val="FF0000"/>
                </a:solidFill>
              </a:rPr>
              <a:t>2eme cliché </a:t>
            </a:r>
            <a:r>
              <a:rPr lang="fr-FR" dirty="0">
                <a:solidFill>
                  <a:schemeClr val="tx1"/>
                </a:solidFill>
              </a:rPr>
              <a:t>: </a:t>
            </a:r>
            <a:r>
              <a:rPr lang="fr-FR" i="1" dirty="0">
                <a:solidFill>
                  <a:srgbClr val="FF0000"/>
                </a:solidFill>
              </a:rPr>
              <a:t>remplissage totale de la cavité utérine</a:t>
            </a:r>
            <a:r>
              <a:rPr lang="fr-FR" dirty="0">
                <a:solidFill>
                  <a:schemeClr val="tx1"/>
                </a:solidFill>
              </a:rPr>
              <a:t>:</a:t>
            </a:r>
          </a:p>
          <a:p>
            <a:pPr marL="0" indent="0">
              <a:lnSpc>
                <a:spcPct val="16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La cavité </a:t>
            </a:r>
            <a:r>
              <a:rPr lang="fr-FR" dirty="0" err="1">
                <a:solidFill>
                  <a:schemeClr val="tx1"/>
                </a:solidFill>
              </a:rPr>
              <a:t>corporéale</a:t>
            </a:r>
            <a:r>
              <a:rPr lang="fr-FR" dirty="0">
                <a:solidFill>
                  <a:schemeClr val="tx1"/>
                </a:solidFill>
              </a:rPr>
              <a:t> est triangulaire: la base correspond au fond utérin, et le sommet situé à l’orifice supérieur de l’isthme. ses bords sont concaves en dehors. L’isthme se dessine comme un long défilé de 10mm de long sur 3cm de large.</a:t>
            </a:r>
            <a:endParaRPr lang="fr-FR" dirty="0"/>
          </a:p>
          <a:p>
            <a:pPr marL="342900" indent="-342900">
              <a:lnSpc>
                <a:spcPct val="150000"/>
              </a:lnSpc>
            </a:pPr>
            <a:r>
              <a:rPr lang="fr-FR" dirty="0"/>
              <a:t> </a:t>
            </a:r>
            <a:r>
              <a:rPr lang="fr-FR" b="1" i="1" dirty="0">
                <a:solidFill>
                  <a:srgbClr val="FF0000"/>
                </a:solidFill>
              </a:rPr>
              <a:t>3eme cliché: </a:t>
            </a:r>
            <a:r>
              <a:rPr lang="fr-FR" dirty="0">
                <a:solidFill>
                  <a:srgbClr val="FF0000"/>
                </a:solidFill>
              </a:rPr>
              <a:t>de profil</a:t>
            </a:r>
            <a:r>
              <a:rPr lang="fr-FR" dirty="0">
                <a:solidFill>
                  <a:schemeClr val="tx1"/>
                </a:solidFill>
              </a:rPr>
              <a:t>; montre une cavité utérine fusiforme du défilé de l’isthme et le col.</a:t>
            </a:r>
          </a:p>
          <a:p>
            <a:pPr marL="342900" indent="-342900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i="1" dirty="0">
                <a:solidFill>
                  <a:srgbClr val="FF0000"/>
                </a:solidFill>
              </a:rPr>
              <a:t>4eme cliché </a:t>
            </a:r>
            <a:r>
              <a:rPr lang="fr-FR" dirty="0">
                <a:solidFill>
                  <a:srgbClr val="FF0000"/>
                </a:solidFill>
              </a:rPr>
              <a:t>en évacuation</a:t>
            </a:r>
            <a:r>
              <a:rPr lang="fr-FR" dirty="0">
                <a:solidFill>
                  <a:schemeClr val="tx1"/>
                </a:solidFill>
              </a:rPr>
              <a:t>: expose la totalité des ombres tubaires</a:t>
            </a:r>
          </a:p>
          <a:p>
            <a:pPr marL="342900" indent="-342900"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i="1" dirty="0">
                <a:solidFill>
                  <a:srgbClr val="FF0000"/>
                </a:solidFill>
              </a:rPr>
              <a:t>5eme cliché </a:t>
            </a:r>
            <a:r>
              <a:rPr lang="fr-FR" dirty="0">
                <a:solidFill>
                  <a:srgbClr val="FF0000"/>
                </a:solidFill>
              </a:rPr>
              <a:t>tardif</a:t>
            </a:r>
            <a:r>
              <a:rPr lang="fr-FR" dirty="0">
                <a:solidFill>
                  <a:schemeClr val="tx1"/>
                </a:solidFill>
              </a:rPr>
              <a:t>: il est fondamental pour l’étude de la perméabilité tubaire. Le liquide de contraste doit diffuser de façon symétrique et bilatérale dans la cavité péritonéale.</a:t>
            </a:r>
          </a:p>
        </p:txBody>
      </p:sp>
    </p:spTree>
    <p:extLst>
      <p:ext uri="{BB962C8B-B14F-4D97-AF65-F5344CB8AC3E}">
        <p14:creationId xmlns:p14="http://schemas.microsoft.com/office/powerpoint/2010/main" val="41383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B050"/>
                </a:solidFill>
              </a:rPr>
              <a:t>Les dangers de l’hystérographie: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Douleurs abdominales: antispasmodique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hémorragie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infection: salpingite, endométrite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intolérance à l’iode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Irradiation intempestive d’un </a:t>
            </a:r>
            <a:r>
              <a:rPr lang="fr-FR" dirty="0" err="1">
                <a:solidFill>
                  <a:schemeClr val="tx1"/>
                </a:solidFill>
              </a:rPr>
              <a:t>oeuf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68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04" y="0"/>
            <a:ext cx="9729080" cy="6851073"/>
          </a:xfrm>
        </p:spPr>
      </p:pic>
    </p:spTree>
    <p:extLst>
      <p:ext uri="{BB962C8B-B14F-4D97-AF65-F5344CB8AC3E}">
        <p14:creationId xmlns:p14="http://schemas.microsoft.com/office/powerpoint/2010/main" val="14596487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384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007121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00" y="260648"/>
            <a:ext cx="8459009" cy="5855372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444946" y="2146175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fr-FR" b="1" i="1" dirty="0">
                <a:ln w="1143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L’échographie</a:t>
            </a:r>
          </a:p>
        </p:txBody>
      </p:sp>
    </p:spTree>
    <p:extLst>
      <p:ext uri="{BB962C8B-B14F-4D97-AF65-F5344CB8AC3E}">
        <p14:creationId xmlns:p14="http://schemas.microsoft.com/office/powerpoint/2010/main" val="316062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4320" y="260648"/>
            <a:ext cx="8595360" cy="68407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 par voie </a:t>
            </a:r>
            <a:r>
              <a:rPr lang="fr-FR" dirty="0" err="1">
                <a:solidFill>
                  <a:schemeClr val="tx1"/>
                </a:solidFill>
              </a:rPr>
              <a:t>endovaginale</a:t>
            </a:r>
            <a:r>
              <a:rPr lang="fr-FR" dirty="0">
                <a:solidFill>
                  <a:schemeClr val="tx1"/>
                </a:solidFill>
              </a:rPr>
              <a:t> ou </a:t>
            </a:r>
            <a:r>
              <a:rPr lang="fr-FR" dirty="0" err="1">
                <a:solidFill>
                  <a:schemeClr val="tx1"/>
                </a:solidFill>
              </a:rPr>
              <a:t>sus-pubienne</a:t>
            </a:r>
            <a:r>
              <a:rPr lang="fr-FR" dirty="0">
                <a:solidFill>
                  <a:schemeClr val="tx1"/>
                </a:solidFill>
              </a:rPr>
              <a:t>; il explore sur des coupes longitudinales et transversales le pelvis.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dirty="0">
                <a:solidFill>
                  <a:srgbClr val="00B050"/>
                </a:solidFill>
              </a:rPr>
              <a:t>l’utérus: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Ovoïde sur les coupes transversales, en massue sur les coupes longitudinales.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mesure 6,5 X 3X4cm chez la nullipare et 8X4X6 cm chez la multipare.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l’épaisseur du myomètre (2-3cm) homogène, échogène.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la ligne de vacuité: l’accolement des 2 faces de l’utérus.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l’endomètre situé entre le myomètre et la ligne de vacuité; apparait sous forme d’une bande moins échogène que le myomètre dont l’épaisseur croit jusqu’à l’ovulation.</a:t>
            </a:r>
          </a:p>
        </p:txBody>
      </p:sp>
    </p:spTree>
    <p:extLst>
      <p:ext uri="{BB962C8B-B14F-4D97-AF65-F5344CB8AC3E}">
        <p14:creationId xmlns:p14="http://schemas.microsoft.com/office/powerpoint/2010/main" val="566259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B050"/>
                </a:solidFill>
              </a:rPr>
              <a:t>Les ovaires: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rgbClr val="00B050"/>
                </a:solidFill>
              </a:rPr>
              <a:t>- </a:t>
            </a:r>
            <a:r>
              <a:rPr lang="fr-FR" dirty="0">
                <a:solidFill>
                  <a:schemeClr val="tx1"/>
                </a:solidFill>
              </a:rPr>
              <a:t>souvent </a:t>
            </a:r>
            <a:r>
              <a:rPr lang="fr-FR" dirty="0" err="1">
                <a:solidFill>
                  <a:schemeClr val="tx1"/>
                </a:solidFill>
              </a:rPr>
              <a:t>latéro</a:t>
            </a:r>
            <a:r>
              <a:rPr lang="fr-FR" dirty="0">
                <a:solidFill>
                  <a:schemeClr val="tx1"/>
                </a:solidFill>
              </a:rPr>
              <a:t>-utérins, ovoïdes, mesurant 30X18mm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Au cours du cycle normal, apparait des follicules.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Le follicule dominant est  identifié  4 à 5 jours avant  l’ovulation; il mesure 10 à 12mm.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r-FR" dirty="0">
                <a:solidFill>
                  <a:schemeClr val="tx1"/>
                </a:solidFill>
              </a:rPr>
              <a:t> - en période post-ovulatoire, une lame liquidienne apparait dans le CDS de Douglas.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>
                <a:solidFill>
                  <a:srgbClr val="00B050"/>
                </a:solidFill>
              </a:rPr>
              <a:t>les trompes</a:t>
            </a:r>
            <a:r>
              <a:rPr lang="fr-FR" dirty="0">
                <a:solidFill>
                  <a:schemeClr val="tx1"/>
                </a:solidFill>
              </a:rPr>
              <a:t>: ne sont pas visibles à l’état normal</a:t>
            </a:r>
            <a:endParaRPr lang="fr-F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8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B050"/>
                </a:solidFill>
              </a:rPr>
              <a:t>Les indications de l’échographie en gynécologie: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Suspicion de GEU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Doute diagnostique entre fibrome et pathologie ovarienne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doute sur la nature fonctionnelle ou organique d’une masse </a:t>
            </a:r>
            <a:r>
              <a:rPr lang="fr-FR" dirty="0" err="1">
                <a:solidFill>
                  <a:schemeClr val="tx1"/>
                </a:solidFill>
              </a:rPr>
              <a:t>annexielle</a:t>
            </a:r>
            <a:r>
              <a:rPr lang="fr-FR" dirty="0">
                <a:solidFill>
                  <a:schemeClr val="tx1"/>
                </a:solidFill>
              </a:rPr>
              <a:t> perçue au TV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surveillance d’un traitement inducteur de l’ovulation.</a:t>
            </a:r>
          </a:p>
        </p:txBody>
      </p:sp>
    </p:spTree>
    <p:extLst>
      <p:ext uri="{BB962C8B-B14F-4D97-AF65-F5344CB8AC3E}">
        <p14:creationId xmlns:p14="http://schemas.microsoft.com/office/powerpoint/2010/main" val="3986757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Objectif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Le but de ce chapitre est de présenter un panorama des examens gynécologiques courants en deux grandes parties: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les petits gestes qui font partie de la consultation gynécologique et que le généraliste doit savoir pratiquer.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dirty="0">
                <a:solidFill>
                  <a:schemeClr val="tx1"/>
                </a:solidFill>
              </a:rPr>
              <a:t> les explorations gynécologiques qui sont du ressort du spécialiste, et dont il doit connaitre les principes, les avantages et les inconvénients et surtout le prix s’il est amené à les prescrire.</a:t>
            </a:r>
          </a:p>
        </p:txBody>
      </p:sp>
    </p:spTree>
    <p:extLst>
      <p:ext uri="{BB962C8B-B14F-4D97-AF65-F5344CB8AC3E}">
        <p14:creationId xmlns:p14="http://schemas.microsoft.com/office/powerpoint/2010/main" val="4019580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6" name="Espace réservé du contenu 3" descr="UterusTransabdominalUl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3999" cy="686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9398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 descr="UterusTransvaginalUlt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331" y="607645"/>
            <a:ext cx="9043669" cy="6457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0195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014" y="-27384"/>
            <a:ext cx="9201014" cy="7350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32611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692696"/>
            <a:ext cx="6859223" cy="5144417"/>
          </a:xfrm>
        </p:spPr>
      </p:pic>
    </p:spTree>
    <p:extLst>
      <p:ext uri="{BB962C8B-B14F-4D97-AF65-F5344CB8AC3E}">
        <p14:creationId xmlns:p14="http://schemas.microsoft.com/office/powerpoint/2010/main" val="12387116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6" y="116632"/>
            <a:ext cx="9139330" cy="6552728"/>
          </a:xfrm>
        </p:spPr>
      </p:pic>
    </p:spTree>
    <p:extLst>
      <p:ext uri="{BB962C8B-B14F-4D97-AF65-F5344CB8AC3E}">
        <p14:creationId xmlns:p14="http://schemas.microsoft.com/office/powerpoint/2010/main" val="16952944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528" y="0"/>
            <a:ext cx="8591550" cy="1066801"/>
          </a:xfrm>
        </p:spPr>
        <p:txBody>
          <a:bodyPr/>
          <a:lstStyle/>
          <a:p>
            <a:pPr algn="ctr"/>
            <a:r>
              <a:rPr lang="fr-FR" b="1" dirty="0">
                <a:solidFill>
                  <a:srgbClr val="FF0000"/>
                </a:solidFill>
              </a:rPr>
              <a:t>L’hystéroscopie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4320" y="1629904"/>
            <a:ext cx="8595360" cy="51834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 c’est l’exploration endoscopique de la cavité utérine grâce à une optique introduite dans l’orifice cervical, la cavité est dilatée par l’injection de Co2:hystéroscopie panoramique.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 2types: diagnostique et opératoire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4005064"/>
            <a:ext cx="1139751" cy="224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B050"/>
                </a:solidFill>
              </a:rPr>
              <a:t> les indications de l’hystéroscopie: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Préciser la topographie d’une synéchie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apprécier l’envahissement de l’endomètre par un cancer de l’endomètre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préciser la présence d’un stérilet dont le fil n’apparait pas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une ligne de vacuité épaisse à l ’ échographie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Vérifier la </a:t>
            </a:r>
            <a:r>
              <a:rPr lang="fr-FR" dirty="0" err="1">
                <a:solidFill>
                  <a:schemeClr val="tx1"/>
                </a:solidFill>
              </a:rPr>
              <a:t>pérsistance</a:t>
            </a:r>
            <a:r>
              <a:rPr lang="fr-FR" dirty="0">
                <a:solidFill>
                  <a:schemeClr val="tx1"/>
                </a:solidFill>
              </a:rPr>
              <a:t> de débris placentaires après une fausse couche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092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B050"/>
                </a:solidFill>
              </a:rPr>
              <a:t>L’hystéroscopie opératoire </a:t>
            </a:r>
            <a:r>
              <a:rPr lang="fr-FR" dirty="0">
                <a:solidFill>
                  <a:schemeClr val="tx1"/>
                </a:solidFill>
              </a:rPr>
              <a:t>permet: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 la biopsie d’une lésion suspecte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 l’ablation d’un stérilet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La résection d’une synéchie ou polype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B050"/>
                </a:solidFill>
              </a:rPr>
              <a:t>Les contre-indications: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La grossesse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les infections génitales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les métrorragies 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les anomalies rendant le col </a:t>
            </a:r>
            <a:r>
              <a:rPr lang="fr-FR" dirty="0" err="1">
                <a:solidFill>
                  <a:schemeClr val="tx1"/>
                </a:solidFill>
              </a:rPr>
              <a:t>incathétérisable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801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8064896" cy="6225533"/>
          </a:xfrm>
        </p:spPr>
      </p:pic>
    </p:spTree>
    <p:extLst>
      <p:ext uri="{BB962C8B-B14F-4D97-AF65-F5344CB8AC3E}">
        <p14:creationId xmlns:p14="http://schemas.microsoft.com/office/powerpoint/2010/main" val="28023926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6712"/>
            <a:ext cx="5256583" cy="5284249"/>
          </a:xfrm>
        </p:spPr>
      </p:pic>
    </p:spTree>
    <p:extLst>
      <p:ext uri="{BB962C8B-B14F-4D97-AF65-F5344CB8AC3E}">
        <p14:creationId xmlns:p14="http://schemas.microsoft.com/office/powerpoint/2010/main" val="1922397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6225" y="764704"/>
            <a:ext cx="8591550" cy="3672408"/>
          </a:xfrm>
        </p:spPr>
        <p:txBody>
          <a:bodyPr>
            <a:normAutofit/>
          </a:bodyPr>
          <a:lstStyle/>
          <a:p>
            <a:pPr algn="ctr"/>
            <a:r>
              <a:rPr lang="fr-FR" sz="5400" dirty="0"/>
              <a:t>Les petits gestes associés à l’examen gynécologique normal</a:t>
            </a:r>
          </a:p>
        </p:txBody>
      </p:sp>
    </p:spTree>
    <p:extLst>
      <p:ext uri="{BB962C8B-B14F-4D97-AF65-F5344CB8AC3E}">
        <p14:creationId xmlns:p14="http://schemas.microsoft.com/office/powerpoint/2010/main" val="33731937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412" y="260648"/>
            <a:ext cx="4297950" cy="6597352"/>
          </a:xfrm>
        </p:spPr>
      </p:pic>
    </p:spTree>
    <p:extLst>
      <p:ext uri="{BB962C8B-B14F-4D97-AF65-F5344CB8AC3E}">
        <p14:creationId xmlns:p14="http://schemas.microsoft.com/office/powerpoint/2010/main" val="9480034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7" y="0"/>
            <a:ext cx="9137824" cy="6381328"/>
          </a:xfr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35496" y="1138063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buNone/>
              <a:defRPr sz="3600" b="0" kern="1200" cap="none" spc="0" baseline="0">
                <a:solidFill>
                  <a:schemeClr val="tx2"/>
                </a:solidFill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fr-FR" b="1" i="1" dirty="0">
                <a:solidFill>
                  <a:srgbClr val="FF0000"/>
                </a:solidFill>
              </a:rPr>
              <a:t>La </a:t>
            </a:r>
            <a:r>
              <a:rPr lang="fr-FR" b="1" i="1" dirty="0" err="1">
                <a:solidFill>
                  <a:srgbClr val="FF0000"/>
                </a:solidFill>
              </a:rPr>
              <a:t>coelioscopie</a:t>
            </a:r>
            <a:endParaRPr lang="fr-FR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76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4320" y="692696"/>
            <a:ext cx="8595360" cy="554351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 c’est l’exploration du pelvis et des organes génitaux grâce à une optique introduite par une incision péri-ombilicale.</a:t>
            </a:r>
          </a:p>
          <a:p>
            <a:pPr>
              <a:lnSpc>
                <a:spcPct val="150000"/>
              </a:lnSpc>
            </a:pPr>
            <a:r>
              <a:rPr lang="fr-FR" dirty="0">
                <a:solidFill>
                  <a:schemeClr val="tx1"/>
                </a:solidFill>
              </a:rPr>
              <a:t> elle nécessite la réalisation d’un pneumopéritoine.</a:t>
            </a:r>
          </a:p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B050"/>
                </a:solidFill>
              </a:rPr>
              <a:t> les indications: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Suspicion de GEU non rompue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suspicion de salpingite aigue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Bilan d’une stérilité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Pratiquer une stérilisation tubaire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La recherche de l’étiologie d’une algie pelvienne</a:t>
            </a:r>
          </a:p>
        </p:txBody>
      </p:sp>
    </p:spTree>
    <p:extLst>
      <p:ext uri="{BB962C8B-B14F-4D97-AF65-F5344CB8AC3E}">
        <p14:creationId xmlns:p14="http://schemas.microsoft.com/office/powerpoint/2010/main" val="199499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005"/>
            <a:ext cx="9135492" cy="6370339"/>
          </a:xfrm>
        </p:spPr>
      </p:pic>
    </p:spTree>
    <p:extLst>
      <p:ext uri="{BB962C8B-B14F-4D97-AF65-F5344CB8AC3E}">
        <p14:creationId xmlns:p14="http://schemas.microsoft.com/office/powerpoint/2010/main" val="24350873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8" y="404664"/>
            <a:ext cx="9001348" cy="5903044"/>
          </a:xfrm>
        </p:spPr>
      </p:pic>
    </p:spTree>
    <p:extLst>
      <p:ext uri="{BB962C8B-B14F-4D97-AF65-F5344CB8AC3E}">
        <p14:creationId xmlns:p14="http://schemas.microsoft.com/office/powerpoint/2010/main" val="9890958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8640"/>
            <a:ext cx="8220215" cy="6120680"/>
          </a:xfrm>
        </p:spPr>
      </p:pic>
    </p:spTree>
    <p:extLst>
      <p:ext uri="{BB962C8B-B14F-4D97-AF65-F5344CB8AC3E}">
        <p14:creationId xmlns:p14="http://schemas.microsoft.com/office/powerpoint/2010/main" val="27589006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fr-FR" b="1" dirty="0">
                <a:solidFill>
                  <a:srgbClr val="00B050"/>
                </a:solidFill>
              </a:rPr>
              <a:t>Les contre-indications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Les cardiopathies, les insuffisances respiratoires sévères, les anomalies de la coagulation et l’obésité.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CI relative: antécédents de laparotomie.</a:t>
            </a:r>
          </a:p>
          <a:p>
            <a:pPr marL="342900" indent="-342900">
              <a:lnSpc>
                <a:spcPct val="150000"/>
              </a:lnSpc>
            </a:pPr>
            <a:r>
              <a:rPr lang="fr-FR" b="1" dirty="0">
                <a:solidFill>
                  <a:srgbClr val="00B050"/>
                </a:solidFill>
              </a:rPr>
              <a:t> incidents et accidents: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hémorragie intrapéritonéale, plaie intestinale</a:t>
            </a: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Emphysème par insufflation sous-cutanée.</a:t>
            </a:r>
          </a:p>
        </p:txBody>
      </p:sp>
    </p:spTree>
    <p:extLst>
      <p:ext uri="{BB962C8B-B14F-4D97-AF65-F5344CB8AC3E}">
        <p14:creationId xmlns:p14="http://schemas.microsoft.com/office/powerpoint/2010/main" val="417448279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1355628" y="5206943"/>
            <a:ext cx="9361040" cy="2002905"/>
          </a:xfrm>
        </p:spPr>
        <p:txBody>
          <a:bodyPr>
            <a:normAutofit/>
          </a:bodyPr>
          <a:lstStyle/>
          <a:p>
            <a:pPr algn="ctr"/>
            <a:r>
              <a:rPr lang="fr-FR"/>
              <a:t>Merci Pour votre attention  </a:t>
            </a:r>
            <a:br>
              <a:rPr lang="fr-FR" dirty="0"/>
            </a:b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96752"/>
            <a:ext cx="3842489" cy="4351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0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Le </a:t>
            </a:r>
            <a:r>
              <a:rPr lang="fr-FR" b="1" i="1">
                <a:solidFill>
                  <a:srgbClr val="FF0000"/>
                </a:solidFill>
              </a:rPr>
              <a:t>frottis cervico-Utérin (FCU)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b="1" i="1" dirty="0">
                <a:solidFill>
                  <a:srgbClr val="00B050"/>
                </a:solidFill>
              </a:rPr>
              <a:t>Pourquoi le faire?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Pour dépister les lésions précancéreuses et cancéreuses du col.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/>
            <a:r>
              <a:rPr lang="fr-FR" i="1" dirty="0">
                <a:solidFill>
                  <a:srgbClr val="00B050"/>
                </a:solidFill>
              </a:rPr>
              <a:t>  </a:t>
            </a:r>
            <a:r>
              <a:rPr lang="fr-FR" b="1" i="1" dirty="0">
                <a:solidFill>
                  <a:srgbClr val="00B050"/>
                </a:solidFill>
              </a:rPr>
              <a:t>quand faire le frottis?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En dehors de la période des règles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alors que la patiente n’a pas fait de toilette vaginale ou subi d’examens gynécologiques depuis 24h.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/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b="1" i="1" dirty="0">
                <a:solidFill>
                  <a:srgbClr val="00B050"/>
                </a:solidFill>
              </a:rPr>
              <a:t>comment faire un frottis</a:t>
            </a:r>
            <a:r>
              <a:rPr lang="fr-FR" dirty="0">
                <a:solidFill>
                  <a:srgbClr val="00B050"/>
                </a:solidFill>
              </a:rPr>
              <a:t>?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Le spéculum est introduit sans lubrifiant avant le TV</a:t>
            </a:r>
          </a:p>
          <a:p>
            <a:pPr marL="342900" indent="-342900">
              <a:buFontTx/>
              <a:buChar char="-"/>
            </a:pPr>
            <a:r>
              <a:rPr lang="fr-FR" dirty="0">
                <a:solidFill>
                  <a:schemeClr val="tx1"/>
                </a:solidFill>
              </a:rPr>
              <a:t> le col exposé par l’ouverture du spéculum, est mouché avec une compresse sèche de façon à le débarrasser des sécrétions qui le recouvrent.</a:t>
            </a:r>
          </a:p>
          <a:p>
            <a:pPr marL="342900" indent="-34290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412776"/>
            <a:ext cx="1029072" cy="2058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1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4320" y="188640"/>
            <a:ext cx="8595360" cy="6047568"/>
          </a:xfrm>
        </p:spPr>
        <p:txBody>
          <a:bodyPr/>
          <a:lstStyle/>
          <a:p>
            <a:pPr marL="342900" indent="-342900"/>
            <a:r>
              <a:rPr lang="fr-FR" dirty="0">
                <a:solidFill>
                  <a:schemeClr val="tx1"/>
                </a:solidFill>
              </a:rPr>
              <a:t>Sites de prélèvement: avec la spatule d’Ayre et une </a:t>
            </a:r>
            <a:r>
              <a:rPr lang="fr-FR" dirty="0" err="1">
                <a:solidFill>
                  <a:schemeClr val="tx1"/>
                </a:solidFill>
              </a:rPr>
              <a:t>cytobrosse</a:t>
            </a:r>
            <a:r>
              <a:rPr lang="fr-FR" dirty="0">
                <a:solidFill>
                  <a:schemeClr val="tx1"/>
                </a:solidFill>
              </a:rPr>
              <a:t>, au niveau de l’endocol, la zone de jonction, l’</a:t>
            </a:r>
            <a:r>
              <a:rPr lang="fr-FR" dirty="0" err="1">
                <a:solidFill>
                  <a:schemeClr val="tx1"/>
                </a:solidFill>
              </a:rPr>
              <a:t>exocol</a:t>
            </a:r>
            <a:r>
              <a:rPr lang="fr-FR" dirty="0">
                <a:solidFill>
                  <a:schemeClr val="tx1"/>
                </a:solidFill>
              </a:rPr>
              <a:t>, CDS, parois vaginales.</a:t>
            </a:r>
          </a:p>
          <a:p>
            <a:pPr marL="342900" indent="-342900"/>
            <a:r>
              <a:rPr lang="fr-FR" dirty="0">
                <a:solidFill>
                  <a:schemeClr val="tx1"/>
                </a:solidFill>
              </a:rPr>
              <a:t> étalement sur lame se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fait d ’un seul trait sans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 mouvement rotatoire.</a:t>
            </a:r>
          </a:p>
          <a:p>
            <a:pPr marL="342900" indent="-342900"/>
            <a:r>
              <a:rPr lang="fr-FR" dirty="0">
                <a:solidFill>
                  <a:schemeClr val="tx1"/>
                </a:solidFill>
              </a:rPr>
              <a:t> fixation</a:t>
            </a:r>
          </a:p>
          <a:p>
            <a:pPr marL="342900" indent="-342900"/>
            <a:r>
              <a:rPr lang="fr-FR" dirty="0">
                <a:solidFill>
                  <a:schemeClr val="tx1"/>
                </a:solidFill>
              </a:rPr>
              <a:t>Feuille de renseignement.</a:t>
            </a:r>
          </a:p>
          <a:p>
            <a:pPr marL="342900" indent="-342900">
              <a:buFontTx/>
              <a:buChar char="-"/>
            </a:pP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196752"/>
            <a:ext cx="5292080" cy="5661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4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10949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Les prélèvements </a:t>
            </a:r>
            <a:r>
              <a:rPr lang="fr-FR" b="1" i="1" dirty="0" err="1">
                <a:solidFill>
                  <a:srgbClr val="FF0000"/>
                </a:solidFill>
              </a:rPr>
              <a:t>endométriaux</a:t>
            </a:r>
            <a:endParaRPr lang="fr-FR" b="1" i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274320" y="1587584"/>
            <a:ext cx="8595360" cy="4937760"/>
          </a:xfrm>
        </p:spPr>
        <p:txBody>
          <a:bodyPr/>
          <a:lstStyle/>
          <a:p>
            <a:r>
              <a:rPr lang="fr-FR" dirty="0">
                <a:solidFill>
                  <a:schemeClr val="tx1"/>
                </a:solidFill>
              </a:rPr>
              <a:t>Pour dépister le cancer de l’</a:t>
            </a:r>
            <a:r>
              <a:rPr lang="fr-FR" dirty="0" err="1">
                <a:solidFill>
                  <a:schemeClr val="tx1"/>
                </a:solidFill>
              </a:rPr>
              <a:t>endométre</a:t>
            </a: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On introduit l’</a:t>
            </a:r>
            <a:r>
              <a:rPr lang="fr-FR" dirty="0" err="1">
                <a:solidFill>
                  <a:schemeClr val="tx1"/>
                </a:solidFill>
              </a:rPr>
              <a:t>endocell</a:t>
            </a:r>
            <a:r>
              <a:rPr lang="fr-FR" dirty="0">
                <a:solidFill>
                  <a:schemeClr val="tx1"/>
                </a:solidFill>
              </a:rPr>
              <a:t>, après désinfection vaginale, en exerçant une traction douce sur le col</a:t>
            </a:r>
          </a:p>
          <a:p>
            <a:r>
              <a:rPr lang="fr-FR" dirty="0">
                <a:solidFill>
                  <a:schemeClr val="tx1"/>
                </a:solidFill>
              </a:rPr>
              <a:t> on effectue des mouvements de rotation permettant le grattage de la muqueuse</a:t>
            </a:r>
          </a:p>
          <a:p>
            <a:r>
              <a:rPr lang="fr-FR" dirty="0">
                <a:solidFill>
                  <a:schemeClr val="tx1"/>
                </a:solidFill>
              </a:rPr>
              <a:t> étalement des prélèvements </a:t>
            </a: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sur lame puis fixation</a:t>
            </a:r>
          </a:p>
          <a:p>
            <a:r>
              <a:rPr lang="fr-FR" dirty="0">
                <a:solidFill>
                  <a:schemeClr val="tx1"/>
                </a:solidFill>
              </a:rPr>
              <a:t>CI: hémorragie, </a:t>
            </a:r>
            <a:r>
              <a:rPr lang="fr-FR" dirty="0" err="1">
                <a:solidFill>
                  <a:schemeClr val="tx1"/>
                </a:solidFill>
              </a:rPr>
              <a:t>pyométrie</a:t>
            </a:r>
            <a:endParaRPr lang="fr-FR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>
                <a:solidFill>
                  <a:schemeClr val="tx1"/>
                </a:solidFill>
              </a:rPr>
              <a:t> ou atrésie du col.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068960"/>
            <a:ext cx="4836368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20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1" i="1" dirty="0">
                <a:solidFill>
                  <a:srgbClr val="FF0000"/>
                </a:solidFill>
              </a:rPr>
              <a:t>La ponction du Douglas (</a:t>
            </a:r>
            <a:r>
              <a:rPr lang="fr-FR" b="1" i="1" dirty="0" err="1">
                <a:solidFill>
                  <a:srgbClr val="FF0000"/>
                </a:solidFill>
              </a:rPr>
              <a:t>culdocentèse</a:t>
            </a:r>
            <a:r>
              <a:rPr lang="fr-FR" b="1" i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a pour but de recueillir le liquide péritonéal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>
                <a:solidFill>
                  <a:schemeClr val="tx1"/>
                </a:solidFill>
              </a:rPr>
              <a:t>la patiente </a:t>
            </a:r>
            <a:r>
              <a:rPr lang="fr-FR" dirty="0">
                <a:solidFill>
                  <a:schemeClr val="tx1"/>
                </a:solidFill>
              </a:rPr>
              <a:t>est mise en position gynécologique, le spéculum bloquant la lèvre postérieure sous sa valve antérieure de façon à bien exposer le CDS postérieur.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Ponction à 15mm de l’insertion cervicale du vagin, et on fera pénétrer l’aiguille dans un plan horizontal sur 1 ou 2 cm.</a:t>
            </a:r>
          </a:p>
          <a:p>
            <a:pPr marL="0" indent="0">
              <a:buNone/>
            </a:pPr>
            <a:endParaRPr lang="fr-FR" dirty="0">
              <a:solidFill>
                <a:schemeClr val="tx1"/>
              </a:solidFill>
            </a:endParaRPr>
          </a:p>
          <a:p>
            <a:r>
              <a:rPr lang="fr-FR" dirty="0">
                <a:solidFill>
                  <a:schemeClr val="tx1"/>
                </a:solidFill>
              </a:rPr>
              <a:t>On retira l’aiguille de son mandrin et on verra le liquide</a:t>
            </a:r>
            <a:r>
              <a:rPr lang="fr-F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322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Soho">
  <a:themeElements>
    <a:clrScheme name="Essentie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</Template>
  <TotalTime>221</TotalTime>
  <Words>1290</Words>
  <Application>Microsoft Office PowerPoint</Application>
  <PresentationFormat>Affichage à l'écran (4:3)</PresentationFormat>
  <Paragraphs>144</Paragraphs>
  <Slides>47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47</vt:i4>
      </vt:variant>
    </vt:vector>
  </HeadingPairs>
  <TitlesOfParts>
    <vt:vector size="48" baseType="lpstr">
      <vt:lpstr>Soho</vt:lpstr>
      <vt:lpstr>Les explorations en gynécologie</vt:lpstr>
      <vt:lpstr>Plan</vt:lpstr>
      <vt:lpstr>Objectif </vt:lpstr>
      <vt:lpstr>Les petits gestes associés à l’examen gynécologique normal</vt:lpstr>
      <vt:lpstr>Le frottis cervico-Utérin (FCU)</vt:lpstr>
      <vt:lpstr>Présentation PowerPoint</vt:lpstr>
      <vt:lpstr>Présentation PowerPoint</vt:lpstr>
      <vt:lpstr>Les prélèvements endométriaux</vt:lpstr>
      <vt:lpstr>La ponction du Douglas (culdocentèse)</vt:lpstr>
      <vt:lpstr>Présentation PowerPoint</vt:lpstr>
      <vt:lpstr>Les prélèvements cytologiques du sein</vt:lpstr>
      <vt:lpstr>La courbe ménothermique</vt:lpstr>
      <vt:lpstr>Présentation PowerPoint</vt:lpstr>
      <vt:lpstr>Les explorations gynécologiques spécialisées</vt:lpstr>
      <vt:lpstr>La colposcopie</vt:lpstr>
      <vt:lpstr>Présentation PowerPoint</vt:lpstr>
      <vt:lpstr>Présentation PowerPoint</vt:lpstr>
      <vt:lpstr>Présentation PowerPoint</vt:lpstr>
      <vt:lpstr>L’hystérosalpingographie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L’hystéroscopie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explorations en gynécologie</dc:title>
  <dc:creator>MINOUCHA</dc:creator>
  <cp:lastModifiedBy>Utilisateur inconnu</cp:lastModifiedBy>
  <cp:revision>64</cp:revision>
  <dcterms:created xsi:type="dcterms:W3CDTF">2015-03-12T19:29:43Z</dcterms:created>
  <dcterms:modified xsi:type="dcterms:W3CDTF">2020-05-09T17:16:45Z</dcterms:modified>
</cp:coreProperties>
</file>