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51" r:id="rId2"/>
    <p:sldId id="533" r:id="rId3"/>
    <p:sldId id="435" r:id="rId4"/>
    <p:sldId id="436" r:id="rId5"/>
    <p:sldId id="437" r:id="rId6"/>
    <p:sldId id="438" r:id="rId7"/>
    <p:sldId id="423" r:id="rId8"/>
    <p:sldId id="439" r:id="rId9"/>
  </p:sldIdLst>
  <p:sldSz cx="9118600" cy="6845300"/>
  <p:notesSz cx="9872663" cy="67421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FD17"/>
    <a:srgbClr val="D0FEA2"/>
    <a:srgbClr val="BCF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040" cy="337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905" y="0"/>
            <a:ext cx="4278040" cy="337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BEFC8-8B99-4A3F-98A1-060956633ECF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70263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6579" y="3202191"/>
            <a:ext cx="7899505" cy="303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4382"/>
            <a:ext cx="4278040" cy="3361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905" y="6404382"/>
            <a:ext cx="4278040" cy="3361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027B6-BDFE-4E9F-B68E-9FE2D38542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18461" y="144007"/>
            <a:ext cx="5281676" cy="496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7790" y="3833368"/>
            <a:ext cx="638302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C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C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930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6079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C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18600" cy="684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1070" y="29971"/>
            <a:ext cx="8236458" cy="740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C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650" y="1226820"/>
            <a:ext cx="8749299" cy="184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0324" y="6366129"/>
            <a:ext cx="2917952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930" y="6366129"/>
            <a:ext cx="209727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65392" y="6366129"/>
            <a:ext cx="209727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dz/url?sa=i&amp;rct=j&amp;q=&amp;esrc=s&amp;source=images&amp;cd=&amp;cad=rja&amp;uact=8&amp;ved=0ahUKEwj3npH3stbJAhUC6xQKHXFmBhwQjRwIBw&amp;url=http://www.djazairess.com/fr/latribune/32712&amp;psig=AFQjCNH5dO-w46Rwc9HBxaJWXIR2CFsBsQ&amp;ust=1450011872228323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1"/>
          <p:cNvSpPr txBox="1"/>
          <p:nvPr/>
        </p:nvSpPr>
        <p:spPr>
          <a:xfrm>
            <a:off x="0" y="1423591"/>
            <a:ext cx="9118600" cy="18466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fr-FR" sz="6000" spc="-5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Pollution par les </a:t>
            </a:r>
            <a:r>
              <a:rPr lang="fr-FR" sz="6000"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hydrocarbures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8455" y="3431579"/>
            <a:ext cx="8686800" cy="46680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11"/>
          <p:cNvSpPr txBox="1"/>
          <p:nvPr/>
        </p:nvSpPr>
        <p:spPr>
          <a:xfrm>
            <a:off x="3873500" y="298450"/>
            <a:ext cx="914400" cy="9233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fr-FR" sz="6000"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sz="6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9700" y="4513934"/>
            <a:ext cx="8610600" cy="89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12700" marR="5080" algn="just"/>
            <a:r>
              <a:rPr lang="fr-FR" sz="2000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Origines et impacts des pollutions marines</a:t>
            </a:r>
            <a:r>
              <a:rPr lang="fr-FR" sz="2000" spc="-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kern="0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kern="0" spc="-5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/>
            <a:r>
              <a:rPr lang="fr-FR" sz="20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Pollution par les contaminants émergents 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/>
            <a:r>
              <a:rPr lang="fr-FR" sz="2000" spc="-5" dirty="0" smtClean="0">
                <a:solidFill>
                  <a:schemeClr val="bg1"/>
                </a:solidFill>
                <a:latin typeface="Arial"/>
                <a:cs typeface="Arial"/>
              </a:rPr>
              <a:t>La bioaccumulation </a:t>
            </a:r>
          </a:p>
        </p:txBody>
      </p:sp>
    </p:spTree>
    <p:extLst>
      <p:ext uri="{BB962C8B-B14F-4D97-AF65-F5344CB8AC3E}">
        <p14:creationId xmlns:p14="http://schemas.microsoft.com/office/powerpoint/2010/main" val="4765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1700" y="1974850"/>
            <a:ext cx="334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Pollution par les hydrocarbures</a:t>
            </a:r>
          </a:p>
        </p:txBody>
      </p:sp>
    </p:spTree>
    <p:extLst>
      <p:ext uri="{BB962C8B-B14F-4D97-AF65-F5344CB8AC3E}">
        <p14:creationId xmlns:p14="http://schemas.microsoft.com/office/powerpoint/2010/main" val="8459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444500" y="944994"/>
            <a:ext cx="8404859" cy="4687456"/>
            <a:chOff x="444500" y="944994"/>
            <a:chExt cx="8404859" cy="4687456"/>
          </a:xfrm>
        </p:grpSpPr>
        <p:sp>
          <p:nvSpPr>
            <p:cNvPr id="3" name="object 9"/>
            <p:cNvSpPr/>
            <p:nvPr/>
          </p:nvSpPr>
          <p:spPr>
            <a:xfrm>
              <a:off x="444500" y="1365250"/>
              <a:ext cx="4267200" cy="4267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0"/>
            <p:cNvSpPr/>
            <p:nvPr/>
          </p:nvSpPr>
          <p:spPr>
            <a:xfrm>
              <a:off x="5168900" y="1060450"/>
              <a:ext cx="3680459" cy="2898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2"/>
            <p:cNvSpPr/>
            <p:nvPr/>
          </p:nvSpPr>
          <p:spPr>
            <a:xfrm>
              <a:off x="6007100" y="944994"/>
              <a:ext cx="1441450" cy="579120"/>
            </a:xfrm>
            <a:custGeom>
              <a:avLst/>
              <a:gdLst/>
              <a:ahLst/>
              <a:cxnLst/>
              <a:rect l="l" t="t" r="r" b="b"/>
              <a:pathLst>
                <a:path w="1441450" h="502919">
                  <a:moveTo>
                    <a:pt x="720077" y="0"/>
                  </a:moveTo>
                  <a:lnTo>
                    <a:pt x="650717" y="1153"/>
                  </a:lnTo>
                  <a:lnTo>
                    <a:pt x="583224" y="4541"/>
                  </a:lnTo>
                  <a:lnTo>
                    <a:pt x="517902" y="10058"/>
                  </a:lnTo>
                  <a:lnTo>
                    <a:pt x="455050" y="17599"/>
                  </a:lnTo>
                  <a:lnTo>
                    <a:pt x="394970" y="27056"/>
                  </a:lnTo>
                  <a:lnTo>
                    <a:pt x="337964" y="38325"/>
                  </a:lnTo>
                  <a:lnTo>
                    <a:pt x="284334" y="51298"/>
                  </a:lnTo>
                  <a:lnTo>
                    <a:pt x="234380" y="65871"/>
                  </a:lnTo>
                  <a:lnTo>
                    <a:pt x="188405" y="81935"/>
                  </a:lnTo>
                  <a:lnTo>
                    <a:pt x="146710" y="99387"/>
                  </a:lnTo>
                  <a:lnTo>
                    <a:pt x="109595" y="118119"/>
                  </a:lnTo>
                  <a:lnTo>
                    <a:pt x="50317" y="159000"/>
                  </a:lnTo>
                  <a:lnTo>
                    <a:pt x="12981" y="203729"/>
                  </a:lnTo>
                  <a:lnTo>
                    <a:pt x="0" y="251459"/>
                  </a:lnTo>
                  <a:lnTo>
                    <a:pt x="3295" y="275647"/>
                  </a:lnTo>
                  <a:lnTo>
                    <a:pt x="28755" y="321983"/>
                  </a:lnTo>
                  <a:lnTo>
                    <a:pt x="77364" y="364894"/>
                  </a:lnTo>
                  <a:lnTo>
                    <a:pt x="146710" y="403532"/>
                  </a:lnTo>
                  <a:lnTo>
                    <a:pt x="188405" y="420984"/>
                  </a:lnTo>
                  <a:lnTo>
                    <a:pt x="234380" y="437048"/>
                  </a:lnTo>
                  <a:lnTo>
                    <a:pt x="284334" y="451621"/>
                  </a:lnTo>
                  <a:lnTo>
                    <a:pt x="337964" y="464594"/>
                  </a:lnTo>
                  <a:lnTo>
                    <a:pt x="394970" y="475863"/>
                  </a:lnTo>
                  <a:lnTo>
                    <a:pt x="455050" y="485320"/>
                  </a:lnTo>
                  <a:lnTo>
                    <a:pt x="517902" y="492861"/>
                  </a:lnTo>
                  <a:lnTo>
                    <a:pt x="583224" y="498378"/>
                  </a:lnTo>
                  <a:lnTo>
                    <a:pt x="650717" y="501766"/>
                  </a:lnTo>
                  <a:lnTo>
                    <a:pt x="720077" y="502919"/>
                  </a:lnTo>
                  <a:lnTo>
                    <a:pt x="789564" y="501766"/>
                  </a:lnTo>
                  <a:lnTo>
                    <a:pt x="857168" y="498378"/>
                  </a:lnTo>
                  <a:lnTo>
                    <a:pt x="922590" y="492861"/>
                  </a:lnTo>
                  <a:lnTo>
                    <a:pt x="985527" y="485320"/>
                  </a:lnTo>
                  <a:lnTo>
                    <a:pt x="1045680" y="475863"/>
                  </a:lnTo>
                  <a:lnTo>
                    <a:pt x="1102748" y="464594"/>
                  </a:lnTo>
                  <a:lnTo>
                    <a:pt x="1156431" y="451621"/>
                  </a:lnTo>
                  <a:lnTo>
                    <a:pt x="1206428" y="437048"/>
                  </a:lnTo>
                  <a:lnTo>
                    <a:pt x="1252438" y="420984"/>
                  </a:lnTo>
                  <a:lnTo>
                    <a:pt x="1294161" y="403532"/>
                  </a:lnTo>
                  <a:lnTo>
                    <a:pt x="1331296" y="384800"/>
                  </a:lnTo>
                  <a:lnTo>
                    <a:pt x="1390600" y="343919"/>
                  </a:lnTo>
                  <a:lnTo>
                    <a:pt x="1427946" y="299190"/>
                  </a:lnTo>
                  <a:lnTo>
                    <a:pt x="1440929" y="251459"/>
                  </a:lnTo>
                  <a:lnTo>
                    <a:pt x="1437633" y="227272"/>
                  </a:lnTo>
                  <a:lnTo>
                    <a:pt x="1412168" y="180936"/>
                  </a:lnTo>
                  <a:lnTo>
                    <a:pt x="1363542" y="138025"/>
                  </a:lnTo>
                  <a:lnTo>
                    <a:pt x="1294161" y="99387"/>
                  </a:lnTo>
                  <a:lnTo>
                    <a:pt x="1252438" y="81935"/>
                  </a:lnTo>
                  <a:lnTo>
                    <a:pt x="1206428" y="65871"/>
                  </a:lnTo>
                  <a:lnTo>
                    <a:pt x="1156431" y="51298"/>
                  </a:lnTo>
                  <a:lnTo>
                    <a:pt x="1102748" y="38325"/>
                  </a:lnTo>
                  <a:lnTo>
                    <a:pt x="1045680" y="27056"/>
                  </a:lnTo>
                  <a:lnTo>
                    <a:pt x="985527" y="17599"/>
                  </a:lnTo>
                  <a:lnTo>
                    <a:pt x="922590" y="10058"/>
                  </a:lnTo>
                  <a:lnTo>
                    <a:pt x="857168" y="4541"/>
                  </a:lnTo>
                  <a:lnTo>
                    <a:pt x="789564" y="1153"/>
                  </a:lnTo>
                  <a:lnTo>
                    <a:pt x="720077" y="0"/>
                  </a:lnTo>
                  <a:close/>
                </a:path>
              </a:pathLst>
            </a:custGeom>
            <a:ln w="254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2"/>
            <p:cNvSpPr/>
            <p:nvPr/>
          </p:nvSpPr>
          <p:spPr>
            <a:xfrm>
              <a:off x="6007100" y="2448210"/>
              <a:ext cx="1289050" cy="838200"/>
            </a:xfrm>
            <a:custGeom>
              <a:avLst/>
              <a:gdLst/>
              <a:ahLst/>
              <a:cxnLst/>
              <a:rect l="l" t="t" r="r" b="b"/>
              <a:pathLst>
                <a:path w="1441450" h="502919">
                  <a:moveTo>
                    <a:pt x="720077" y="0"/>
                  </a:moveTo>
                  <a:lnTo>
                    <a:pt x="650717" y="1153"/>
                  </a:lnTo>
                  <a:lnTo>
                    <a:pt x="583224" y="4541"/>
                  </a:lnTo>
                  <a:lnTo>
                    <a:pt x="517902" y="10058"/>
                  </a:lnTo>
                  <a:lnTo>
                    <a:pt x="455050" y="17599"/>
                  </a:lnTo>
                  <a:lnTo>
                    <a:pt x="394970" y="27056"/>
                  </a:lnTo>
                  <a:lnTo>
                    <a:pt x="337964" y="38325"/>
                  </a:lnTo>
                  <a:lnTo>
                    <a:pt x="284334" y="51298"/>
                  </a:lnTo>
                  <a:lnTo>
                    <a:pt x="234380" y="65871"/>
                  </a:lnTo>
                  <a:lnTo>
                    <a:pt x="188405" y="81935"/>
                  </a:lnTo>
                  <a:lnTo>
                    <a:pt x="146710" y="99387"/>
                  </a:lnTo>
                  <a:lnTo>
                    <a:pt x="109595" y="118119"/>
                  </a:lnTo>
                  <a:lnTo>
                    <a:pt x="50317" y="159000"/>
                  </a:lnTo>
                  <a:lnTo>
                    <a:pt x="12981" y="203729"/>
                  </a:lnTo>
                  <a:lnTo>
                    <a:pt x="0" y="251459"/>
                  </a:lnTo>
                  <a:lnTo>
                    <a:pt x="3295" y="275647"/>
                  </a:lnTo>
                  <a:lnTo>
                    <a:pt x="28755" y="321983"/>
                  </a:lnTo>
                  <a:lnTo>
                    <a:pt x="77364" y="364894"/>
                  </a:lnTo>
                  <a:lnTo>
                    <a:pt x="146710" y="403532"/>
                  </a:lnTo>
                  <a:lnTo>
                    <a:pt x="188405" y="420984"/>
                  </a:lnTo>
                  <a:lnTo>
                    <a:pt x="234380" y="437048"/>
                  </a:lnTo>
                  <a:lnTo>
                    <a:pt x="284334" y="451621"/>
                  </a:lnTo>
                  <a:lnTo>
                    <a:pt x="337964" y="464594"/>
                  </a:lnTo>
                  <a:lnTo>
                    <a:pt x="394970" y="475863"/>
                  </a:lnTo>
                  <a:lnTo>
                    <a:pt x="455050" y="485320"/>
                  </a:lnTo>
                  <a:lnTo>
                    <a:pt x="517902" y="492861"/>
                  </a:lnTo>
                  <a:lnTo>
                    <a:pt x="583224" y="498378"/>
                  </a:lnTo>
                  <a:lnTo>
                    <a:pt x="650717" y="501766"/>
                  </a:lnTo>
                  <a:lnTo>
                    <a:pt x="720077" y="502919"/>
                  </a:lnTo>
                  <a:lnTo>
                    <a:pt x="789564" y="501766"/>
                  </a:lnTo>
                  <a:lnTo>
                    <a:pt x="857168" y="498378"/>
                  </a:lnTo>
                  <a:lnTo>
                    <a:pt x="922590" y="492861"/>
                  </a:lnTo>
                  <a:lnTo>
                    <a:pt x="985527" y="485320"/>
                  </a:lnTo>
                  <a:lnTo>
                    <a:pt x="1045680" y="475863"/>
                  </a:lnTo>
                  <a:lnTo>
                    <a:pt x="1102748" y="464594"/>
                  </a:lnTo>
                  <a:lnTo>
                    <a:pt x="1156431" y="451621"/>
                  </a:lnTo>
                  <a:lnTo>
                    <a:pt x="1206428" y="437048"/>
                  </a:lnTo>
                  <a:lnTo>
                    <a:pt x="1252438" y="420984"/>
                  </a:lnTo>
                  <a:lnTo>
                    <a:pt x="1294161" y="403532"/>
                  </a:lnTo>
                  <a:lnTo>
                    <a:pt x="1331296" y="384800"/>
                  </a:lnTo>
                  <a:lnTo>
                    <a:pt x="1390600" y="343919"/>
                  </a:lnTo>
                  <a:lnTo>
                    <a:pt x="1427946" y="299190"/>
                  </a:lnTo>
                  <a:lnTo>
                    <a:pt x="1440929" y="251459"/>
                  </a:lnTo>
                  <a:lnTo>
                    <a:pt x="1437633" y="227272"/>
                  </a:lnTo>
                  <a:lnTo>
                    <a:pt x="1412168" y="180936"/>
                  </a:lnTo>
                  <a:lnTo>
                    <a:pt x="1363542" y="138025"/>
                  </a:lnTo>
                  <a:lnTo>
                    <a:pt x="1294161" y="99387"/>
                  </a:lnTo>
                  <a:lnTo>
                    <a:pt x="1252438" y="81935"/>
                  </a:lnTo>
                  <a:lnTo>
                    <a:pt x="1206428" y="65871"/>
                  </a:lnTo>
                  <a:lnTo>
                    <a:pt x="1156431" y="51298"/>
                  </a:lnTo>
                  <a:lnTo>
                    <a:pt x="1102748" y="38325"/>
                  </a:lnTo>
                  <a:lnTo>
                    <a:pt x="1045680" y="27056"/>
                  </a:lnTo>
                  <a:lnTo>
                    <a:pt x="985527" y="17599"/>
                  </a:lnTo>
                  <a:lnTo>
                    <a:pt x="922590" y="10058"/>
                  </a:lnTo>
                  <a:lnTo>
                    <a:pt x="857168" y="4541"/>
                  </a:lnTo>
                  <a:lnTo>
                    <a:pt x="789564" y="1153"/>
                  </a:lnTo>
                  <a:lnTo>
                    <a:pt x="720077" y="0"/>
                  </a:lnTo>
                  <a:close/>
                </a:path>
              </a:pathLst>
            </a:custGeom>
            <a:ln w="254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6"/>
            <p:cNvSpPr/>
            <p:nvPr/>
          </p:nvSpPr>
          <p:spPr>
            <a:xfrm rot="20601718">
              <a:off x="2974512" y="3343827"/>
              <a:ext cx="3322628" cy="1007842"/>
            </a:xfrm>
            <a:custGeom>
              <a:avLst/>
              <a:gdLst/>
              <a:ahLst/>
              <a:cxnLst/>
              <a:rect l="l" t="t" r="r" b="b"/>
              <a:pathLst>
                <a:path w="2455545" h="647064">
                  <a:moveTo>
                    <a:pt x="160833" y="535906"/>
                  </a:moveTo>
                  <a:lnTo>
                    <a:pt x="147827" y="480060"/>
                  </a:lnTo>
                  <a:lnTo>
                    <a:pt x="0" y="602742"/>
                  </a:lnTo>
                  <a:lnTo>
                    <a:pt x="132587" y="634130"/>
                  </a:lnTo>
                  <a:lnTo>
                    <a:pt x="132587" y="542544"/>
                  </a:lnTo>
                  <a:lnTo>
                    <a:pt x="160833" y="535906"/>
                  </a:lnTo>
                  <a:close/>
                </a:path>
                <a:path w="2455545" h="647064">
                  <a:moveTo>
                    <a:pt x="173826" y="591702"/>
                  </a:moveTo>
                  <a:lnTo>
                    <a:pt x="160833" y="535906"/>
                  </a:lnTo>
                  <a:lnTo>
                    <a:pt x="132587" y="542544"/>
                  </a:lnTo>
                  <a:lnTo>
                    <a:pt x="146303" y="598170"/>
                  </a:lnTo>
                  <a:lnTo>
                    <a:pt x="173826" y="591702"/>
                  </a:lnTo>
                  <a:close/>
                </a:path>
                <a:path w="2455545" h="647064">
                  <a:moveTo>
                    <a:pt x="186689" y="646938"/>
                  </a:moveTo>
                  <a:lnTo>
                    <a:pt x="173826" y="591702"/>
                  </a:lnTo>
                  <a:lnTo>
                    <a:pt x="146303" y="598170"/>
                  </a:lnTo>
                  <a:lnTo>
                    <a:pt x="132587" y="542544"/>
                  </a:lnTo>
                  <a:lnTo>
                    <a:pt x="132587" y="634130"/>
                  </a:lnTo>
                  <a:lnTo>
                    <a:pt x="186689" y="646938"/>
                  </a:lnTo>
                  <a:close/>
                </a:path>
                <a:path w="2455545" h="647064">
                  <a:moveTo>
                    <a:pt x="2455164" y="55625"/>
                  </a:moveTo>
                  <a:lnTo>
                    <a:pt x="2441448" y="0"/>
                  </a:lnTo>
                  <a:lnTo>
                    <a:pt x="160833" y="535906"/>
                  </a:lnTo>
                  <a:lnTo>
                    <a:pt x="173826" y="591702"/>
                  </a:lnTo>
                  <a:lnTo>
                    <a:pt x="2455164" y="5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6"/>
            <p:cNvSpPr/>
            <p:nvPr/>
          </p:nvSpPr>
          <p:spPr>
            <a:xfrm>
              <a:off x="2578100" y="1212850"/>
              <a:ext cx="3505200" cy="761999"/>
            </a:xfrm>
            <a:custGeom>
              <a:avLst/>
              <a:gdLst/>
              <a:ahLst/>
              <a:cxnLst/>
              <a:rect l="l" t="t" r="r" b="b"/>
              <a:pathLst>
                <a:path w="2455545" h="647064">
                  <a:moveTo>
                    <a:pt x="160833" y="535906"/>
                  </a:moveTo>
                  <a:lnTo>
                    <a:pt x="147827" y="480060"/>
                  </a:lnTo>
                  <a:lnTo>
                    <a:pt x="0" y="602742"/>
                  </a:lnTo>
                  <a:lnTo>
                    <a:pt x="132587" y="634130"/>
                  </a:lnTo>
                  <a:lnTo>
                    <a:pt x="132587" y="542544"/>
                  </a:lnTo>
                  <a:lnTo>
                    <a:pt x="160833" y="535906"/>
                  </a:lnTo>
                  <a:close/>
                </a:path>
                <a:path w="2455545" h="647064">
                  <a:moveTo>
                    <a:pt x="173826" y="591702"/>
                  </a:moveTo>
                  <a:lnTo>
                    <a:pt x="160833" y="535906"/>
                  </a:lnTo>
                  <a:lnTo>
                    <a:pt x="132587" y="542544"/>
                  </a:lnTo>
                  <a:lnTo>
                    <a:pt x="146303" y="598170"/>
                  </a:lnTo>
                  <a:lnTo>
                    <a:pt x="173826" y="591702"/>
                  </a:lnTo>
                  <a:close/>
                </a:path>
                <a:path w="2455545" h="647064">
                  <a:moveTo>
                    <a:pt x="186689" y="646938"/>
                  </a:moveTo>
                  <a:lnTo>
                    <a:pt x="173826" y="591702"/>
                  </a:lnTo>
                  <a:lnTo>
                    <a:pt x="146303" y="598170"/>
                  </a:lnTo>
                  <a:lnTo>
                    <a:pt x="132587" y="542544"/>
                  </a:lnTo>
                  <a:lnTo>
                    <a:pt x="132587" y="634130"/>
                  </a:lnTo>
                  <a:lnTo>
                    <a:pt x="186689" y="646938"/>
                  </a:lnTo>
                  <a:close/>
                </a:path>
                <a:path w="2455545" h="647064">
                  <a:moveTo>
                    <a:pt x="2455164" y="55625"/>
                  </a:moveTo>
                  <a:lnTo>
                    <a:pt x="2441448" y="0"/>
                  </a:lnTo>
                  <a:lnTo>
                    <a:pt x="160833" y="535906"/>
                  </a:lnTo>
                  <a:lnTo>
                    <a:pt x="173826" y="591702"/>
                  </a:lnTo>
                  <a:lnTo>
                    <a:pt x="2455164" y="55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"/>
            <p:cNvSpPr txBox="1"/>
            <p:nvPr/>
          </p:nvSpPr>
          <p:spPr>
            <a:xfrm>
              <a:off x="4940300" y="3956050"/>
              <a:ext cx="3810000" cy="98488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sz="1600" spc="-5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millions de tonnes d'hydrocarbures introduites tous les ans dans les océans.  (800 000 litres par jour dans le golfe du Mexique</a:t>
              </a:r>
              <a:r>
                <a:rPr sz="1600" spc="-15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sz="1600" spc="-5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!)</a:t>
              </a:r>
              <a:endPara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58900" y="31530"/>
            <a:ext cx="6019800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fr-FR" sz="3200" spc="-5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Pollution par les hydrocarbures</a:t>
            </a:r>
            <a:endParaRPr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/>
          <p:nvPr/>
        </p:nvSpPr>
        <p:spPr>
          <a:xfrm>
            <a:off x="215900" y="1974850"/>
            <a:ext cx="44958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/>
          <p:cNvSpPr/>
          <p:nvPr/>
        </p:nvSpPr>
        <p:spPr>
          <a:xfrm>
            <a:off x="4787900" y="1060450"/>
            <a:ext cx="39624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/>
          <p:cNvSpPr txBox="1"/>
          <p:nvPr/>
        </p:nvSpPr>
        <p:spPr>
          <a:xfrm>
            <a:off x="1358900" y="31530"/>
            <a:ext cx="6019800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fr-FR" sz="3200" spc="-5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Pollution par les hydrocarbures</a:t>
            </a:r>
            <a:endParaRPr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212850"/>
            <a:ext cx="51054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5900" y="527050"/>
            <a:ext cx="2778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 d’une marée</a:t>
            </a:r>
            <a:r>
              <a:rPr lang="fr-FR" spc="-5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noire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215900" y="4794250"/>
            <a:ext cx="8610600" cy="166199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L’impact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peut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varier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selon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nature et la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quantité du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pétrole déversé, la  courantologie, la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distance de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côte et la nature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littoral touché, la</a:t>
            </a:r>
            <a:r>
              <a:rPr spc="-4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météo...</a:t>
            </a:r>
            <a:endParaRPr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L’impact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faune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 la flore a différentes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conséquences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intoxication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 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différentes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espèces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(oiseaux marins,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poissons,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invertébrés, crustacés…)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contact </a:t>
            </a:r>
            <a:r>
              <a:rPr spc="-1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 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ingestion du produit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polluant, croissance ralentie, réduction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fécondité,  modification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comportement,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baisse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d’activité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algues</a:t>
            </a:r>
            <a:r>
              <a:rPr spc="3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planctoniques...</a:t>
            </a:r>
            <a:endParaRPr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786" name="Picture 2" descr="Résultat de recherche d'images pour &quot;Pollution par les hydrocarbur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6100" y="1289050"/>
            <a:ext cx="2619375" cy="2895600"/>
          </a:xfrm>
          <a:prstGeom prst="rect">
            <a:avLst/>
          </a:prstGeom>
          <a:noFill/>
        </p:spPr>
      </p:pic>
      <p:sp>
        <p:nvSpPr>
          <p:cNvPr id="7" name="object 11"/>
          <p:cNvSpPr txBox="1"/>
          <p:nvPr/>
        </p:nvSpPr>
        <p:spPr>
          <a:xfrm>
            <a:off x="1358900" y="31530"/>
            <a:ext cx="6019800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fr-FR" sz="3200" spc="-5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Pollution par les hydrocarbures</a:t>
            </a:r>
            <a:endParaRPr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520700" y="679450"/>
            <a:ext cx="8229600" cy="5704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931463" y="6318250"/>
            <a:ext cx="1735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400" spc="-5" dirty="0" smtClean="0">
                <a:solidFill>
                  <a:schemeClr val="bg1"/>
                </a:solidFill>
                <a:latin typeface="Arial"/>
                <a:cs typeface="Arial"/>
              </a:rPr>
              <a:t>Source: </a:t>
            </a:r>
            <a:r>
              <a:rPr lang="fr-FR" sz="1400" spc="-5" dirty="0" err="1" smtClean="0">
                <a:solidFill>
                  <a:schemeClr val="bg1"/>
                </a:solidFill>
                <a:latin typeface="Arial"/>
                <a:cs typeface="Arial"/>
              </a:rPr>
              <a:t>cedre</a:t>
            </a:r>
            <a:r>
              <a:rPr lang="fr-FR" sz="1400" spc="-8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1400" spc="-10" dirty="0" smtClean="0">
                <a:solidFill>
                  <a:schemeClr val="bg1"/>
                </a:solidFill>
                <a:latin typeface="Arial"/>
                <a:cs typeface="Arial"/>
              </a:rPr>
              <a:t>2006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11"/>
          <p:cNvSpPr txBox="1"/>
          <p:nvPr/>
        </p:nvSpPr>
        <p:spPr>
          <a:xfrm>
            <a:off x="1358900" y="31530"/>
            <a:ext cx="6019800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fr-FR" sz="3200" spc="-5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Pollution par les hydrocarbures</a:t>
            </a:r>
            <a:endParaRPr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700" y="60325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334645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ject 6"/>
          <p:cNvSpPr/>
          <p:nvPr/>
        </p:nvSpPr>
        <p:spPr>
          <a:xfrm>
            <a:off x="4711700" y="3346450"/>
            <a:ext cx="4267200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 descr="http://images0.djazairess.com/fr/latribune/3271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3250"/>
            <a:ext cx="4406900" cy="2590800"/>
          </a:xfrm>
          <a:prstGeom prst="rect">
            <a:avLst/>
          </a:prstGeom>
          <a:noFill/>
        </p:spPr>
      </p:pic>
      <p:sp>
        <p:nvSpPr>
          <p:cNvPr id="11" name="object 11"/>
          <p:cNvSpPr txBox="1"/>
          <p:nvPr/>
        </p:nvSpPr>
        <p:spPr>
          <a:xfrm>
            <a:off x="1358900" y="31530"/>
            <a:ext cx="6019800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fr-FR" sz="3200" spc="-5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Pollution par les hydrocarbures</a:t>
            </a:r>
            <a:endParaRPr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8900" y="60325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Exemple de marée noire: impact sur</a:t>
            </a:r>
            <a:r>
              <a:rPr lang="fr-FR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l’environnement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object 2"/>
          <p:cNvSpPr/>
          <p:nvPr/>
        </p:nvSpPr>
        <p:spPr>
          <a:xfrm>
            <a:off x="4025900" y="984250"/>
            <a:ext cx="4727447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0" y="908050"/>
            <a:ext cx="4025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Evolution temporelle de l’abondance (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m</a:t>
            </a:r>
            <a:r>
              <a:rPr kumimoji="0" lang="fr-FR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après la marée noire de  l’Amoco Cadiz en avril 1978 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fr-FR" sz="1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Dauvin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1998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39700" y="4413250"/>
            <a:ext cx="373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 délai de retour à l’équilibre dépend des conditions propres à chaque marée noire, et des  facteurs physiques contrôlant les processus de biodégradation. Un délai de 7 ans est  suffisant pour faire disparaître presque toutes les traces de la catastrophe. </a:t>
            </a: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92100" y="1898650"/>
            <a:ext cx="35814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4787900" y="3498850"/>
            <a:ext cx="1247775" cy="3048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Amoco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Cadiz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4559300" y="4260850"/>
            <a:ext cx="171450" cy="828675"/>
          </a:xfrm>
          <a:custGeom>
            <a:avLst/>
            <a:gdLst/>
            <a:ahLst/>
            <a:cxnLst/>
            <a:rect l="l" t="t" r="r" b="b"/>
            <a:pathLst>
              <a:path w="171450" h="828675">
                <a:moveTo>
                  <a:pt x="171450" y="656843"/>
                </a:moveTo>
                <a:lnTo>
                  <a:pt x="0" y="656843"/>
                </a:lnTo>
                <a:lnTo>
                  <a:pt x="57150" y="771654"/>
                </a:lnTo>
                <a:lnTo>
                  <a:pt x="57150" y="685800"/>
                </a:lnTo>
                <a:lnTo>
                  <a:pt x="114300" y="685800"/>
                </a:lnTo>
                <a:lnTo>
                  <a:pt x="114300" y="770638"/>
                </a:lnTo>
                <a:lnTo>
                  <a:pt x="171450" y="656843"/>
                </a:lnTo>
                <a:close/>
              </a:path>
              <a:path w="171450" h="828675">
                <a:moveTo>
                  <a:pt x="114300" y="656843"/>
                </a:moveTo>
                <a:lnTo>
                  <a:pt x="114300" y="0"/>
                </a:lnTo>
                <a:lnTo>
                  <a:pt x="57150" y="0"/>
                </a:lnTo>
                <a:lnTo>
                  <a:pt x="57150" y="656843"/>
                </a:lnTo>
                <a:lnTo>
                  <a:pt x="114300" y="656843"/>
                </a:lnTo>
                <a:close/>
              </a:path>
              <a:path w="171450" h="828675">
                <a:moveTo>
                  <a:pt x="114300" y="770638"/>
                </a:moveTo>
                <a:lnTo>
                  <a:pt x="114300" y="685800"/>
                </a:lnTo>
                <a:lnTo>
                  <a:pt x="57150" y="685800"/>
                </a:lnTo>
                <a:lnTo>
                  <a:pt x="57150" y="771654"/>
                </a:lnTo>
                <a:lnTo>
                  <a:pt x="85343" y="828293"/>
                </a:lnTo>
                <a:lnTo>
                  <a:pt x="114300" y="7706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>
            <a:off x="5702300" y="1593850"/>
            <a:ext cx="1981199" cy="3657600"/>
          </a:xfrm>
          <a:custGeom>
            <a:avLst/>
            <a:gdLst/>
            <a:ahLst/>
            <a:cxnLst/>
            <a:rect l="l" t="t" r="r" b="b"/>
            <a:pathLst>
              <a:path w="658495" h="1087120">
                <a:moveTo>
                  <a:pt x="630354" y="72096"/>
                </a:moveTo>
                <a:lnTo>
                  <a:pt x="608424" y="58834"/>
                </a:lnTo>
                <a:lnTo>
                  <a:pt x="0" y="1072895"/>
                </a:lnTo>
                <a:lnTo>
                  <a:pt x="22085" y="1086611"/>
                </a:lnTo>
                <a:lnTo>
                  <a:pt x="630354" y="72096"/>
                </a:lnTo>
                <a:close/>
              </a:path>
              <a:path w="658495" h="1087120">
                <a:moveTo>
                  <a:pt x="658355" y="0"/>
                </a:moveTo>
                <a:lnTo>
                  <a:pt x="586740" y="45719"/>
                </a:lnTo>
                <a:lnTo>
                  <a:pt x="608424" y="58834"/>
                </a:lnTo>
                <a:lnTo>
                  <a:pt x="614921" y="48006"/>
                </a:lnTo>
                <a:lnTo>
                  <a:pt x="637032" y="60959"/>
                </a:lnTo>
                <a:lnTo>
                  <a:pt x="637032" y="76135"/>
                </a:lnTo>
                <a:lnTo>
                  <a:pt x="652259" y="85343"/>
                </a:lnTo>
                <a:lnTo>
                  <a:pt x="658355" y="0"/>
                </a:lnTo>
                <a:close/>
              </a:path>
              <a:path w="658495" h="1087120">
                <a:moveTo>
                  <a:pt x="637032" y="60959"/>
                </a:moveTo>
                <a:lnTo>
                  <a:pt x="614921" y="48006"/>
                </a:lnTo>
                <a:lnTo>
                  <a:pt x="608424" y="58834"/>
                </a:lnTo>
                <a:lnTo>
                  <a:pt x="630354" y="72096"/>
                </a:lnTo>
                <a:lnTo>
                  <a:pt x="637032" y="60959"/>
                </a:lnTo>
                <a:close/>
              </a:path>
              <a:path w="658495" h="1087120">
                <a:moveTo>
                  <a:pt x="637032" y="76135"/>
                </a:moveTo>
                <a:lnTo>
                  <a:pt x="637032" y="60959"/>
                </a:lnTo>
                <a:lnTo>
                  <a:pt x="630354" y="72096"/>
                </a:lnTo>
                <a:lnTo>
                  <a:pt x="637032" y="761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76200" y="6242050"/>
            <a:ext cx="904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r-FR" spc="-5" dirty="0" smtClean="0">
                <a:solidFill>
                  <a:srgbClr val="FF0000"/>
                </a:solidFill>
                <a:latin typeface="Arial"/>
                <a:cs typeface="Arial"/>
              </a:rPr>
              <a:t>1978 </a:t>
            </a:r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Amoco </a:t>
            </a:r>
            <a:r>
              <a:rPr lang="fr-FR" spc="-5" dirty="0" smtClean="0">
                <a:solidFill>
                  <a:srgbClr val="FF0000"/>
                </a:solidFill>
                <a:latin typeface="Arial"/>
                <a:cs typeface="Arial"/>
              </a:rPr>
              <a:t>Cadiz 227000 t de pétrole brut, Nord Finistère, 360 km de </a:t>
            </a:r>
            <a:r>
              <a:rPr lang="fr-FR" spc="-10" dirty="0" smtClean="0">
                <a:solidFill>
                  <a:srgbClr val="FF0000"/>
                </a:solidFill>
                <a:latin typeface="Arial"/>
                <a:cs typeface="Arial"/>
              </a:rPr>
              <a:t>littoral  </a:t>
            </a:r>
            <a:r>
              <a:rPr lang="fr-FR" spc="-5" dirty="0" smtClean="0">
                <a:solidFill>
                  <a:srgbClr val="FF0000"/>
                </a:solidFill>
                <a:latin typeface="Arial"/>
                <a:cs typeface="Arial"/>
              </a:rPr>
              <a:t>affectés</a:t>
            </a:r>
            <a:endParaRPr lang="fr-FR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1358900" y="31530"/>
            <a:ext cx="6019800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fr-FR" sz="3200" spc="-5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Pollution par les hydrocarbures</a:t>
            </a:r>
            <a:endParaRPr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4978</TotalTime>
  <Words>173</Words>
  <Application>Microsoft Office PowerPoint</Application>
  <PresentationFormat>Personnalisé</PresentationFormat>
  <Paragraphs>22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nassima</dc:creator>
  <cp:lastModifiedBy>LENOVO</cp:lastModifiedBy>
  <cp:revision>344</cp:revision>
  <dcterms:created xsi:type="dcterms:W3CDTF">2015-12-08T14:00:35Z</dcterms:created>
  <dcterms:modified xsi:type="dcterms:W3CDTF">2020-04-01T18:30:55Z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2012-01-06T00:00:00Z</vt:filetime>
  </property>
  <property fmtid="{D5CDD505-2E9C-101B-9397-08002B2CF9AE}" pid="3" name="Creator">
    <vt:lpwstr>Acrobat PDFMaker 7.0.5 pour PowerPoint</vt:lpwstr>
  </property>
  <property fmtid="{D5CDD505-2E9C-101B-9397-08002B2CF9AE}" pid="4" name="LastSaved">
    <vt:filetime>2015-12-08T00:00:00Z</vt:filetime>
  </property>
</Properties>
</file>