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tags/tag12.xml" ContentType="application/vnd.openxmlformats-officedocument.presentationml.tags+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tags/tag15.xml" ContentType="application/vnd.openxmlformats-officedocument.presentationml.tags+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tags/tag1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9" r:id="rId1"/>
  </p:sldMasterIdLst>
  <p:notesMasterIdLst>
    <p:notesMasterId r:id="rId67"/>
  </p:notesMasterIdLst>
  <p:handoutMasterIdLst>
    <p:handoutMasterId r:id="rId68"/>
  </p:handoutMasterIdLst>
  <p:sldIdLst>
    <p:sldId id="256" r:id="rId2"/>
    <p:sldId id="360" r:id="rId3"/>
    <p:sldId id="361" r:id="rId4"/>
    <p:sldId id="336" r:id="rId5"/>
    <p:sldId id="276" r:id="rId6"/>
    <p:sldId id="362" r:id="rId7"/>
    <p:sldId id="337" r:id="rId8"/>
    <p:sldId id="338" r:id="rId9"/>
    <p:sldId id="367" r:id="rId10"/>
    <p:sldId id="368" r:id="rId11"/>
    <p:sldId id="369" r:id="rId12"/>
    <p:sldId id="370" r:id="rId13"/>
    <p:sldId id="371" r:id="rId14"/>
    <p:sldId id="277" r:id="rId15"/>
    <p:sldId id="279" r:id="rId16"/>
    <p:sldId id="280" r:id="rId17"/>
    <p:sldId id="366" r:id="rId18"/>
    <p:sldId id="281" r:id="rId19"/>
    <p:sldId id="282" r:id="rId20"/>
    <p:sldId id="283" r:id="rId21"/>
    <p:sldId id="284" r:id="rId22"/>
    <p:sldId id="285" r:id="rId23"/>
    <p:sldId id="286" r:id="rId24"/>
    <p:sldId id="287" r:id="rId25"/>
    <p:sldId id="288" r:id="rId26"/>
    <p:sldId id="308" r:id="rId27"/>
    <p:sldId id="289" r:id="rId28"/>
    <p:sldId id="290" r:id="rId29"/>
    <p:sldId id="291" r:id="rId30"/>
    <p:sldId id="292" r:id="rId31"/>
    <p:sldId id="293" r:id="rId32"/>
    <p:sldId id="294" r:id="rId33"/>
    <p:sldId id="295"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325" r:id="rId50"/>
    <p:sldId id="326" r:id="rId51"/>
    <p:sldId id="353" r:id="rId52"/>
    <p:sldId id="355" r:id="rId53"/>
    <p:sldId id="357" r:id="rId54"/>
    <p:sldId id="358" r:id="rId55"/>
    <p:sldId id="339" r:id="rId56"/>
    <p:sldId id="340" r:id="rId57"/>
    <p:sldId id="341" r:id="rId58"/>
    <p:sldId id="350" r:id="rId59"/>
    <p:sldId id="348" r:id="rId60"/>
    <p:sldId id="342" r:id="rId61"/>
    <p:sldId id="344" r:id="rId62"/>
    <p:sldId id="345" r:id="rId63"/>
    <p:sldId id="346" r:id="rId64"/>
    <p:sldId id="363" r:id="rId65"/>
    <p:sldId id="365" r:id="rId66"/>
  </p:sldIdLst>
  <p:sldSz cx="9144000" cy="6858000" type="screen4x3"/>
  <p:notesSz cx="6881813"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99FF"/>
    <a:srgbClr val="66FF66"/>
    <a:srgbClr val="FFFF66"/>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43" autoAdjust="0"/>
    <p:restoredTop sz="90929"/>
  </p:normalViewPr>
  <p:slideViewPr>
    <p:cSldViewPr>
      <p:cViewPr varScale="1">
        <p:scale>
          <a:sx n="66" d="100"/>
          <a:sy n="66" d="100"/>
        </p:scale>
        <p:origin x="-64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764" y="-90"/>
      </p:cViewPr>
      <p:guideLst>
        <p:guide orient="horz" pos="2928"/>
        <p:guide pos="216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748E5A-CCE6-426F-914B-704470388249}" type="doc">
      <dgm:prSet loTypeId="urn:microsoft.com/office/officeart/2005/8/layout/process1" loCatId="process" qsTypeId="urn:microsoft.com/office/officeart/2005/8/quickstyle/3d3" qsCatId="3D" csTypeId="urn:microsoft.com/office/officeart/2005/8/colors/accent0_1" csCatId="mainScheme" phldr="1"/>
      <dgm:spPr/>
      <dgm:t>
        <a:bodyPr/>
        <a:lstStyle/>
        <a:p>
          <a:endParaRPr lang="fr-FR"/>
        </a:p>
      </dgm:t>
    </dgm:pt>
    <dgm:pt modelId="{9A673BF2-46CE-4395-B054-565C729BC172}">
      <dgm:prSet phldrT="[Texte]" custT="1"/>
      <dgm:spPr/>
      <dgm:t>
        <a:bodyPr/>
        <a:lstStyle/>
        <a:p>
          <a:r>
            <a:rPr lang="fr-FR" sz="2200" b="1" dirty="0" smtClean="0"/>
            <a:t>Transformation</a:t>
          </a:r>
          <a:endParaRPr lang="fr-FR" sz="2200" b="1" dirty="0"/>
        </a:p>
      </dgm:t>
    </dgm:pt>
    <dgm:pt modelId="{A117455E-ED0C-4C5A-A9F6-6F9EFFDDB13D}" type="parTrans" cxnId="{84F5A818-F609-4C5B-9412-556AADCC5383}">
      <dgm:prSet/>
      <dgm:spPr/>
      <dgm:t>
        <a:bodyPr/>
        <a:lstStyle/>
        <a:p>
          <a:endParaRPr lang="fr-FR" sz="2200" b="1"/>
        </a:p>
      </dgm:t>
    </dgm:pt>
    <dgm:pt modelId="{3CBE9BB9-6DDF-4547-AD33-224314338516}" type="sibTrans" cxnId="{84F5A818-F609-4C5B-9412-556AADCC5383}">
      <dgm:prSet/>
      <dgm:spPr/>
      <dgm:t>
        <a:bodyPr/>
        <a:lstStyle/>
        <a:p>
          <a:endParaRPr lang="fr-FR" sz="2200" b="1"/>
        </a:p>
      </dgm:t>
    </dgm:pt>
    <dgm:pt modelId="{4D224CD3-E245-4B0B-BDCF-A76F2C60A158}">
      <dgm:prSet phldrT="[Texte]" custT="1"/>
      <dgm:spPr/>
      <dgm:t>
        <a:bodyPr/>
        <a:lstStyle/>
        <a:p>
          <a:r>
            <a:rPr lang="fr-FR" sz="2200" b="1" dirty="0" smtClean="0"/>
            <a:t>Quantification</a:t>
          </a:r>
          <a:endParaRPr lang="fr-FR" sz="2200" b="1" dirty="0"/>
        </a:p>
      </dgm:t>
    </dgm:pt>
    <dgm:pt modelId="{B3E31280-F2E3-4E00-9008-299EB001D5C8}" type="sibTrans" cxnId="{E7F7097F-C56D-4DA4-B094-622DFF6F7098}">
      <dgm:prSet/>
      <dgm:spPr/>
      <dgm:t>
        <a:bodyPr/>
        <a:lstStyle/>
        <a:p>
          <a:endParaRPr lang="fr-FR" sz="2200" b="1"/>
        </a:p>
      </dgm:t>
    </dgm:pt>
    <dgm:pt modelId="{FD83D4E0-7AF8-4598-B432-26B783D69D8F}" type="parTrans" cxnId="{E7F7097F-C56D-4DA4-B094-622DFF6F7098}">
      <dgm:prSet/>
      <dgm:spPr/>
      <dgm:t>
        <a:bodyPr/>
        <a:lstStyle/>
        <a:p>
          <a:endParaRPr lang="fr-FR" sz="2200" b="1"/>
        </a:p>
      </dgm:t>
    </dgm:pt>
    <dgm:pt modelId="{C3AEE6EB-0258-4A1E-B156-7F1EC080EAB9}">
      <dgm:prSet phldrT="[Texte]" custT="1"/>
      <dgm:spPr/>
      <dgm:t>
        <a:bodyPr/>
        <a:lstStyle/>
        <a:p>
          <a:r>
            <a:rPr lang="fr-FR" sz="2200" b="1" dirty="0" smtClean="0"/>
            <a:t>Codage entropique</a:t>
          </a:r>
          <a:endParaRPr lang="fr-FR" sz="2200" b="1" dirty="0"/>
        </a:p>
      </dgm:t>
    </dgm:pt>
    <dgm:pt modelId="{04B187A2-EF12-4406-BCAC-B399B36C6B1C}" type="sibTrans" cxnId="{158196A7-8C61-459D-96E8-12752E91DCE2}">
      <dgm:prSet/>
      <dgm:spPr/>
      <dgm:t>
        <a:bodyPr/>
        <a:lstStyle/>
        <a:p>
          <a:endParaRPr lang="fr-FR" sz="2200" b="1"/>
        </a:p>
      </dgm:t>
    </dgm:pt>
    <dgm:pt modelId="{0C4B48B5-5F39-41A0-BC80-243058F7F2B3}" type="parTrans" cxnId="{158196A7-8C61-459D-96E8-12752E91DCE2}">
      <dgm:prSet/>
      <dgm:spPr/>
      <dgm:t>
        <a:bodyPr/>
        <a:lstStyle/>
        <a:p>
          <a:endParaRPr lang="fr-FR" sz="2200" b="1"/>
        </a:p>
      </dgm:t>
    </dgm:pt>
    <dgm:pt modelId="{73B16254-8E07-4873-A481-62AFE7D216A7}" type="pres">
      <dgm:prSet presAssocID="{C9748E5A-CCE6-426F-914B-704470388249}" presName="Name0" presStyleCnt="0">
        <dgm:presLayoutVars>
          <dgm:dir/>
          <dgm:resizeHandles val="exact"/>
        </dgm:presLayoutVars>
      </dgm:prSet>
      <dgm:spPr/>
      <dgm:t>
        <a:bodyPr/>
        <a:lstStyle/>
        <a:p>
          <a:endParaRPr lang="fr-FR"/>
        </a:p>
      </dgm:t>
    </dgm:pt>
    <dgm:pt modelId="{60023F6B-F0E6-467C-A9DD-A58EB7A8F6E6}" type="pres">
      <dgm:prSet presAssocID="{9A673BF2-46CE-4395-B054-565C729BC172}" presName="node" presStyleLbl="node1" presStyleIdx="0" presStyleCnt="3" custScaleX="145425">
        <dgm:presLayoutVars>
          <dgm:bulletEnabled val="1"/>
        </dgm:presLayoutVars>
      </dgm:prSet>
      <dgm:spPr/>
      <dgm:t>
        <a:bodyPr/>
        <a:lstStyle/>
        <a:p>
          <a:endParaRPr lang="fr-FR"/>
        </a:p>
      </dgm:t>
    </dgm:pt>
    <dgm:pt modelId="{B922260C-A830-4616-BCC1-DA9477145B1B}" type="pres">
      <dgm:prSet presAssocID="{3CBE9BB9-6DDF-4547-AD33-224314338516}" presName="sibTrans" presStyleLbl="sibTrans2D1" presStyleIdx="0" presStyleCnt="2"/>
      <dgm:spPr/>
      <dgm:t>
        <a:bodyPr/>
        <a:lstStyle/>
        <a:p>
          <a:endParaRPr lang="fr-FR"/>
        </a:p>
      </dgm:t>
    </dgm:pt>
    <dgm:pt modelId="{49565D00-9971-492F-886B-7C6115B55524}" type="pres">
      <dgm:prSet presAssocID="{3CBE9BB9-6DDF-4547-AD33-224314338516}" presName="connectorText" presStyleLbl="sibTrans2D1" presStyleIdx="0" presStyleCnt="2"/>
      <dgm:spPr/>
      <dgm:t>
        <a:bodyPr/>
        <a:lstStyle/>
        <a:p>
          <a:endParaRPr lang="fr-FR"/>
        </a:p>
      </dgm:t>
    </dgm:pt>
    <dgm:pt modelId="{07D92391-2EF7-4A01-AA37-E2A1A85A159C}" type="pres">
      <dgm:prSet presAssocID="{4D224CD3-E245-4B0B-BDCF-A76F2C60A158}" presName="node" presStyleLbl="node1" presStyleIdx="1" presStyleCnt="3" custScaleX="135160" custLinFactNeighborX="-1965">
        <dgm:presLayoutVars>
          <dgm:bulletEnabled val="1"/>
        </dgm:presLayoutVars>
      </dgm:prSet>
      <dgm:spPr/>
      <dgm:t>
        <a:bodyPr/>
        <a:lstStyle/>
        <a:p>
          <a:endParaRPr lang="fr-FR"/>
        </a:p>
      </dgm:t>
    </dgm:pt>
    <dgm:pt modelId="{22AE5116-017E-4614-AE07-767BA5349DA0}" type="pres">
      <dgm:prSet presAssocID="{B3E31280-F2E3-4E00-9008-299EB001D5C8}" presName="sibTrans" presStyleLbl="sibTrans2D1" presStyleIdx="1" presStyleCnt="2"/>
      <dgm:spPr/>
      <dgm:t>
        <a:bodyPr/>
        <a:lstStyle/>
        <a:p>
          <a:endParaRPr lang="fr-FR"/>
        </a:p>
      </dgm:t>
    </dgm:pt>
    <dgm:pt modelId="{FC45605D-AB42-4B8D-B9D1-E0F6609D0C5F}" type="pres">
      <dgm:prSet presAssocID="{B3E31280-F2E3-4E00-9008-299EB001D5C8}" presName="connectorText" presStyleLbl="sibTrans2D1" presStyleIdx="1" presStyleCnt="2"/>
      <dgm:spPr/>
      <dgm:t>
        <a:bodyPr/>
        <a:lstStyle/>
        <a:p>
          <a:endParaRPr lang="fr-FR"/>
        </a:p>
      </dgm:t>
    </dgm:pt>
    <dgm:pt modelId="{0A258DE5-D21E-4B5D-95B5-618E647AD453}" type="pres">
      <dgm:prSet presAssocID="{C3AEE6EB-0258-4A1E-B156-7F1EC080EAB9}" presName="node" presStyleLbl="node1" presStyleIdx="2" presStyleCnt="3" custScaleX="113462" custLinFactX="44608" custLinFactNeighborX="100000">
        <dgm:presLayoutVars>
          <dgm:bulletEnabled val="1"/>
        </dgm:presLayoutVars>
      </dgm:prSet>
      <dgm:spPr/>
      <dgm:t>
        <a:bodyPr/>
        <a:lstStyle/>
        <a:p>
          <a:endParaRPr lang="fr-FR"/>
        </a:p>
      </dgm:t>
    </dgm:pt>
  </dgm:ptLst>
  <dgm:cxnLst>
    <dgm:cxn modelId="{EE60A329-A5B3-46BE-8664-4D9CE93950A0}" type="presOf" srcId="{B3E31280-F2E3-4E00-9008-299EB001D5C8}" destId="{FC45605D-AB42-4B8D-B9D1-E0F6609D0C5F}" srcOrd="1" destOrd="0" presId="urn:microsoft.com/office/officeart/2005/8/layout/process1"/>
    <dgm:cxn modelId="{4EF88DB8-2816-4687-B60D-042B03BFC9D4}" type="presOf" srcId="{4D224CD3-E245-4B0B-BDCF-A76F2C60A158}" destId="{07D92391-2EF7-4A01-AA37-E2A1A85A159C}" srcOrd="0" destOrd="0" presId="urn:microsoft.com/office/officeart/2005/8/layout/process1"/>
    <dgm:cxn modelId="{7F9A1C34-5A36-49AC-83B1-915B8FFE114F}" type="presOf" srcId="{3CBE9BB9-6DDF-4547-AD33-224314338516}" destId="{B922260C-A830-4616-BCC1-DA9477145B1B}" srcOrd="0" destOrd="0" presId="urn:microsoft.com/office/officeart/2005/8/layout/process1"/>
    <dgm:cxn modelId="{AFD9B0EA-A640-4605-8199-6F1759837546}" type="presOf" srcId="{9A673BF2-46CE-4395-B054-565C729BC172}" destId="{60023F6B-F0E6-467C-A9DD-A58EB7A8F6E6}" srcOrd="0" destOrd="0" presId="urn:microsoft.com/office/officeart/2005/8/layout/process1"/>
    <dgm:cxn modelId="{E7F7097F-C56D-4DA4-B094-622DFF6F7098}" srcId="{C9748E5A-CCE6-426F-914B-704470388249}" destId="{4D224CD3-E245-4B0B-BDCF-A76F2C60A158}" srcOrd="1" destOrd="0" parTransId="{FD83D4E0-7AF8-4598-B432-26B783D69D8F}" sibTransId="{B3E31280-F2E3-4E00-9008-299EB001D5C8}"/>
    <dgm:cxn modelId="{E5309ACC-8DA9-4647-87B9-5105038F6D57}" type="presOf" srcId="{C3AEE6EB-0258-4A1E-B156-7F1EC080EAB9}" destId="{0A258DE5-D21E-4B5D-95B5-618E647AD453}" srcOrd="0" destOrd="0" presId="urn:microsoft.com/office/officeart/2005/8/layout/process1"/>
    <dgm:cxn modelId="{1C168F3A-A70A-4BFD-B9F0-2758DB14EF56}" type="presOf" srcId="{3CBE9BB9-6DDF-4547-AD33-224314338516}" destId="{49565D00-9971-492F-886B-7C6115B55524}" srcOrd="1" destOrd="0" presId="urn:microsoft.com/office/officeart/2005/8/layout/process1"/>
    <dgm:cxn modelId="{E6A8F687-0CE1-44C1-A40E-91A859829718}" type="presOf" srcId="{C9748E5A-CCE6-426F-914B-704470388249}" destId="{73B16254-8E07-4873-A481-62AFE7D216A7}" srcOrd="0" destOrd="0" presId="urn:microsoft.com/office/officeart/2005/8/layout/process1"/>
    <dgm:cxn modelId="{84F5A818-F609-4C5B-9412-556AADCC5383}" srcId="{C9748E5A-CCE6-426F-914B-704470388249}" destId="{9A673BF2-46CE-4395-B054-565C729BC172}" srcOrd="0" destOrd="0" parTransId="{A117455E-ED0C-4C5A-A9F6-6F9EFFDDB13D}" sibTransId="{3CBE9BB9-6DDF-4547-AD33-224314338516}"/>
    <dgm:cxn modelId="{979C5173-FDB0-420D-B8EE-F4B1233AEB46}" type="presOf" srcId="{B3E31280-F2E3-4E00-9008-299EB001D5C8}" destId="{22AE5116-017E-4614-AE07-767BA5349DA0}" srcOrd="0" destOrd="0" presId="urn:microsoft.com/office/officeart/2005/8/layout/process1"/>
    <dgm:cxn modelId="{158196A7-8C61-459D-96E8-12752E91DCE2}" srcId="{C9748E5A-CCE6-426F-914B-704470388249}" destId="{C3AEE6EB-0258-4A1E-B156-7F1EC080EAB9}" srcOrd="2" destOrd="0" parTransId="{0C4B48B5-5F39-41A0-BC80-243058F7F2B3}" sibTransId="{04B187A2-EF12-4406-BCAC-B399B36C6B1C}"/>
    <dgm:cxn modelId="{3D845F1E-A05F-4D29-A9B2-A522B7F98A59}" type="presParOf" srcId="{73B16254-8E07-4873-A481-62AFE7D216A7}" destId="{60023F6B-F0E6-467C-A9DD-A58EB7A8F6E6}" srcOrd="0" destOrd="0" presId="urn:microsoft.com/office/officeart/2005/8/layout/process1"/>
    <dgm:cxn modelId="{5F863F76-F47D-4CC3-A919-C155B57E3C0F}" type="presParOf" srcId="{73B16254-8E07-4873-A481-62AFE7D216A7}" destId="{B922260C-A830-4616-BCC1-DA9477145B1B}" srcOrd="1" destOrd="0" presId="urn:microsoft.com/office/officeart/2005/8/layout/process1"/>
    <dgm:cxn modelId="{F108DE55-5544-401B-9A90-B27D2CD0E0F5}" type="presParOf" srcId="{B922260C-A830-4616-BCC1-DA9477145B1B}" destId="{49565D00-9971-492F-886B-7C6115B55524}" srcOrd="0" destOrd="0" presId="urn:microsoft.com/office/officeart/2005/8/layout/process1"/>
    <dgm:cxn modelId="{85A485D4-3D2A-4699-B558-E1CF91DC638C}" type="presParOf" srcId="{73B16254-8E07-4873-A481-62AFE7D216A7}" destId="{07D92391-2EF7-4A01-AA37-E2A1A85A159C}" srcOrd="2" destOrd="0" presId="urn:microsoft.com/office/officeart/2005/8/layout/process1"/>
    <dgm:cxn modelId="{90CD7577-E5A8-4131-BB85-366816E0A57D}" type="presParOf" srcId="{73B16254-8E07-4873-A481-62AFE7D216A7}" destId="{22AE5116-017E-4614-AE07-767BA5349DA0}" srcOrd="3" destOrd="0" presId="urn:microsoft.com/office/officeart/2005/8/layout/process1"/>
    <dgm:cxn modelId="{6D2E154D-F32F-457D-9B72-5413C6F09E10}" type="presParOf" srcId="{22AE5116-017E-4614-AE07-767BA5349DA0}" destId="{FC45605D-AB42-4B8D-B9D1-E0F6609D0C5F}" srcOrd="0" destOrd="0" presId="urn:microsoft.com/office/officeart/2005/8/layout/process1"/>
    <dgm:cxn modelId="{8C69CCB1-CC49-44D1-9C3C-0ED74DFD079F}" type="presParOf" srcId="{73B16254-8E07-4873-A481-62AFE7D216A7}" destId="{0A258DE5-D21E-4B5D-95B5-618E647AD453}" srcOrd="4" destOrd="0" presId="urn:microsoft.com/office/officeart/2005/8/layout/process1"/>
  </dgm:cxnLst>
  <dgm:bg/>
  <dgm:whole/>
</dgm:dataModel>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82913"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fr-CA"/>
          </a:p>
        </p:txBody>
      </p:sp>
      <p:sp>
        <p:nvSpPr>
          <p:cNvPr id="46083" name="Rectangle 3"/>
          <p:cNvSpPr>
            <a:spLocks noGrp="1" noChangeArrowheads="1"/>
          </p:cNvSpPr>
          <p:nvPr>
            <p:ph type="dt" sz="quarter" idx="1"/>
          </p:nvPr>
        </p:nvSpPr>
        <p:spPr bwMode="auto">
          <a:xfrm>
            <a:off x="3898900" y="0"/>
            <a:ext cx="2982913"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fr-CA"/>
          </a:p>
        </p:txBody>
      </p:sp>
      <p:sp>
        <p:nvSpPr>
          <p:cNvPr id="46084" name="Rectangle 4"/>
          <p:cNvSpPr>
            <a:spLocks noGrp="1" noChangeArrowheads="1"/>
          </p:cNvSpPr>
          <p:nvPr>
            <p:ph type="ftr" sz="quarter" idx="2"/>
          </p:nvPr>
        </p:nvSpPr>
        <p:spPr bwMode="auto">
          <a:xfrm>
            <a:off x="0" y="8831263"/>
            <a:ext cx="2982913" cy="465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fr-CA"/>
          </a:p>
        </p:txBody>
      </p:sp>
      <p:sp>
        <p:nvSpPr>
          <p:cNvPr id="46085" name="Rectangle 5"/>
          <p:cNvSpPr>
            <a:spLocks noGrp="1" noChangeArrowheads="1"/>
          </p:cNvSpPr>
          <p:nvPr>
            <p:ph type="sldNum" sz="quarter" idx="3"/>
          </p:nvPr>
        </p:nvSpPr>
        <p:spPr bwMode="auto">
          <a:xfrm>
            <a:off x="3898900" y="8831263"/>
            <a:ext cx="2982913" cy="465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fld id="{227C61A5-CA84-4CCF-B170-263CDE103214}" type="slidenum">
              <a:rPr lang="fr-CA" altLang="fr-FR"/>
              <a:pPr/>
              <a:t>‹N°›</a:t>
            </a:fld>
            <a:endParaRPr lang="fr-CA"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82913"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fr-CA"/>
          </a:p>
        </p:txBody>
      </p:sp>
      <p:sp>
        <p:nvSpPr>
          <p:cNvPr id="7171" name="Rectangle 3"/>
          <p:cNvSpPr>
            <a:spLocks noGrp="1" noChangeArrowheads="1"/>
          </p:cNvSpPr>
          <p:nvPr>
            <p:ph type="dt" idx="1"/>
          </p:nvPr>
        </p:nvSpPr>
        <p:spPr bwMode="auto">
          <a:xfrm>
            <a:off x="3898900" y="0"/>
            <a:ext cx="2982913"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fr-CA"/>
          </a:p>
        </p:txBody>
      </p:sp>
      <p:sp>
        <p:nvSpPr>
          <p:cNvPr id="3076"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17575" y="4416425"/>
            <a:ext cx="5046663" cy="4183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fr-CA" noProof="0" smtClean="0"/>
              <a:t>Cliquez pour modifier les styles du texte du masque</a:t>
            </a:r>
          </a:p>
          <a:p>
            <a:pPr lvl="1"/>
            <a:r>
              <a:rPr lang="fr-CA" noProof="0" smtClean="0"/>
              <a:t>Deuxième niveau</a:t>
            </a:r>
          </a:p>
          <a:p>
            <a:pPr lvl="2"/>
            <a:r>
              <a:rPr lang="fr-CA" noProof="0" smtClean="0"/>
              <a:t>Troisième niveau</a:t>
            </a:r>
          </a:p>
          <a:p>
            <a:pPr lvl="3"/>
            <a:r>
              <a:rPr lang="fr-CA" noProof="0" smtClean="0"/>
              <a:t>Quatrième niveau</a:t>
            </a:r>
          </a:p>
          <a:p>
            <a:pPr lvl="4"/>
            <a:r>
              <a:rPr lang="fr-CA" noProof="0" smtClean="0"/>
              <a:t>Cinquième niveau</a:t>
            </a:r>
          </a:p>
        </p:txBody>
      </p:sp>
      <p:sp>
        <p:nvSpPr>
          <p:cNvPr id="7174" name="Rectangle 6"/>
          <p:cNvSpPr>
            <a:spLocks noGrp="1" noChangeArrowheads="1"/>
          </p:cNvSpPr>
          <p:nvPr>
            <p:ph type="ftr" sz="quarter" idx="4"/>
          </p:nvPr>
        </p:nvSpPr>
        <p:spPr bwMode="auto">
          <a:xfrm>
            <a:off x="0" y="8831263"/>
            <a:ext cx="2982913" cy="465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fr-CA"/>
          </a:p>
        </p:txBody>
      </p:sp>
      <p:sp>
        <p:nvSpPr>
          <p:cNvPr id="7175" name="Rectangle 7"/>
          <p:cNvSpPr>
            <a:spLocks noGrp="1" noChangeArrowheads="1"/>
          </p:cNvSpPr>
          <p:nvPr>
            <p:ph type="sldNum" sz="quarter" idx="5"/>
          </p:nvPr>
        </p:nvSpPr>
        <p:spPr bwMode="auto">
          <a:xfrm>
            <a:off x="3898900" y="8831263"/>
            <a:ext cx="2982913" cy="465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fld id="{8B6D5B6D-5435-4FFB-8D33-98245DCC4DFA}" type="slidenum">
              <a:rPr lang="fr-CA" altLang="fr-FR"/>
              <a:pPr/>
              <a:t>‹N°›</a:t>
            </a:fld>
            <a:endParaRPr lang="fr-CA"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miter lim="800000"/>
            <a:headEnd/>
            <a:tailEnd/>
          </a:ln>
        </p:spPr>
        <p:txBody>
          <a:bodyPr/>
          <a:lstStyle/>
          <a:p>
            <a:fld id="{64D09FE8-BBC4-4BA3-A8C6-79C85EAA25C9}" type="slidenum">
              <a:rPr lang="fr-CA" altLang="fr-FR"/>
              <a:pPr/>
              <a:t>5</a:t>
            </a:fld>
            <a:endParaRPr lang="fr-CA" altLang="fr-F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endParaRPr lang="fr-CA" alt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BFBE825-D3B3-4643-9D35-45C1E9706A64}" type="slidenum">
              <a:rPr lang="fr-CA" altLang="fr-FR"/>
              <a:pPr/>
              <a:t>16</a:t>
            </a:fld>
            <a:endParaRPr lang="fr-CA" altLang="fr-F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endParaRPr lang="fr-CA" alt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B06C28F9-4B84-4CFD-9F60-A561C4D1CCDB}" type="slidenum">
              <a:rPr lang="fr-CA" altLang="fr-FR"/>
              <a:pPr/>
              <a:t>18</a:t>
            </a:fld>
            <a:endParaRPr lang="fr-CA" altLang="fr-F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endParaRPr lang="fr-CA" alt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F306CD3F-58C9-4F02-996A-4B975D9DF81A}" type="slidenum">
              <a:rPr lang="fr-CA" altLang="fr-FR"/>
              <a:pPr/>
              <a:t>19</a:t>
            </a:fld>
            <a:endParaRPr lang="fr-CA" altLang="fr-F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fr-CA" alt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0DED02C7-1627-4E0E-86D1-F084AC676047}" type="slidenum">
              <a:rPr lang="fr-CA" altLang="fr-FR"/>
              <a:pPr/>
              <a:t>20</a:t>
            </a:fld>
            <a:endParaRPr lang="fr-CA" altLang="fr-F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endParaRPr lang="fr-CA" alt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783BE668-2ED7-416A-BB2D-5D5F5473FEC2}" type="slidenum">
              <a:rPr lang="fr-CA" altLang="fr-FR"/>
              <a:pPr/>
              <a:t>21</a:t>
            </a:fld>
            <a:endParaRPr lang="fr-CA" altLang="fr-F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endParaRPr lang="fr-CA" alt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882CBBFF-1DD1-4D05-9340-2B06F1D74050}" type="slidenum">
              <a:rPr lang="fr-CA" altLang="fr-FR"/>
              <a:pPr/>
              <a:t>22</a:t>
            </a:fld>
            <a:endParaRPr lang="fr-CA" altLang="fr-F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endParaRPr lang="fr-CA" alt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CD5E26CB-E855-4A1E-B965-FC0685C09A08}" type="slidenum">
              <a:rPr lang="fr-CA" altLang="fr-FR"/>
              <a:pPr/>
              <a:t>23</a:t>
            </a:fld>
            <a:endParaRPr lang="fr-CA" altLang="fr-F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endParaRPr lang="fr-CA" alt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8F21060-3425-4209-8A12-AF9CC056C7AD}" type="slidenum">
              <a:rPr lang="fr-CA" altLang="fr-FR"/>
              <a:pPr/>
              <a:t>24</a:t>
            </a:fld>
            <a:endParaRPr lang="fr-CA" altLang="fr-F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endParaRPr lang="fr-CA" alt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47B6FFFD-91A0-43A1-A2CE-636167E8D0A5}" type="slidenum">
              <a:rPr lang="fr-CA" altLang="fr-FR"/>
              <a:pPr/>
              <a:t>25</a:t>
            </a:fld>
            <a:endParaRPr lang="fr-CA" altLang="fr-F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endParaRPr lang="fr-CA" alt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31D5BAB9-AB9C-404B-B507-BEA9D2810243}" type="slidenum">
              <a:rPr lang="fr-CA" altLang="fr-FR"/>
              <a:pPr/>
              <a:t>26</a:t>
            </a:fld>
            <a:endParaRPr lang="fr-CA" altLang="fr-F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fr-CA"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miter lim="800000"/>
            <a:headEnd/>
            <a:tailEnd/>
          </a:ln>
        </p:spPr>
        <p:txBody>
          <a:bodyPr/>
          <a:lstStyle/>
          <a:p>
            <a:fld id="{64D09FE8-BBC4-4BA3-A8C6-79C85EAA25C9}" type="slidenum">
              <a:rPr lang="fr-CA" altLang="fr-FR"/>
              <a:pPr/>
              <a:t>6</a:t>
            </a:fld>
            <a:endParaRPr lang="fr-CA" altLang="fr-F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endParaRPr lang="fr-CA" alt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940C1321-01D1-4183-BC8F-2201D00B4B00}" type="slidenum">
              <a:rPr lang="fr-CA" altLang="fr-FR"/>
              <a:pPr/>
              <a:t>27</a:t>
            </a:fld>
            <a:endParaRPr lang="fr-CA" altLang="fr-F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fr-CA" alt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837EDF46-A8D9-4EAF-8B17-6E88EE15DE98}" type="slidenum">
              <a:rPr lang="fr-CA" altLang="fr-FR"/>
              <a:pPr/>
              <a:t>28</a:t>
            </a:fld>
            <a:endParaRPr lang="fr-CA" altLang="fr-F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endParaRPr lang="fr-CA" alt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fld id="{4089C22B-D580-4AFC-AD99-386B9470B64A}" type="slidenum">
              <a:rPr lang="fr-CA" altLang="fr-FR"/>
              <a:pPr/>
              <a:t>29</a:t>
            </a:fld>
            <a:endParaRPr lang="fr-CA" altLang="fr-F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fr-CA" alt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16B6DDA4-7A69-4D5E-8FA5-7324268B8D3C}" type="slidenum">
              <a:rPr lang="fr-CA" altLang="fr-FR"/>
              <a:pPr/>
              <a:t>30</a:t>
            </a:fld>
            <a:endParaRPr lang="fr-CA" altLang="fr-F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endParaRPr lang="fr-CA" alt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miter lim="800000"/>
            <a:headEnd/>
            <a:tailEnd/>
          </a:ln>
        </p:spPr>
        <p:txBody>
          <a:bodyPr/>
          <a:lstStyle/>
          <a:p>
            <a:fld id="{3C366B04-80EF-4261-8801-75A746F7296D}" type="slidenum">
              <a:rPr lang="fr-CA" altLang="fr-FR"/>
              <a:pPr/>
              <a:t>31</a:t>
            </a:fld>
            <a:endParaRPr lang="fr-CA" altLang="fr-F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endParaRPr lang="fr-CA" alt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miter lim="800000"/>
            <a:headEnd/>
            <a:tailEnd/>
          </a:ln>
        </p:spPr>
        <p:txBody>
          <a:bodyPr/>
          <a:lstStyle/>
          <a:p>
            <a:fld id="{B792F063-0F47-4E09-A017-CA96587C1CB7}" type="slidenum">
              <a:rPr lang="fr-CA" altLang="fr-FR"/>
              <a:pPr/>
              <a:t>32</a:t>
            </a:fld>
            <a:endParaRPr lang="fr-CA" altLang="fr-F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endParaRPr lang="fr-CA" alt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9A36C113-0FF0-4ACE-8A49-6B5721D1F54B}" type="slidenum">
              <a:rPr lang="fr-CA" altLang="fr-FR"/>
              <a:pPr/>
              <a:t>33</a:t>
            </a:fld>
            <a:endParaRPr lang="fr-CA" altLang="fr-F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fr-CA"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B78DCCF-419B-4184-A834-5CACCFBD53EC}" type="slidenum">
              <a:rPr lang="fr-FR" smtClean="0"/>
              <a:pPr/>
              <a:t>8</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F82D802B-82D1-4C68-8ED4-F4E96A30A206}" type="slidenum">
              <a:rPr lang="fr-CA" altLang="fr-FR"/>
              <a:pPr/>
              <a:t>9</a:t>
            </a:fld>
            <a:endParaRPr lang="fr-CA" altLang="fr-F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r>
              <a:rPr lang="fr-CA" altLang="fr-FR" smtClean="0"/>
              <a:t>Transmission de la chrominance en DSB-SC (multiplexage en quadrature)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52BD5429-470D-4214-8042-5F665BF8667D}" type="slidenum">
              <a:rPr lang="fr-CA" altLang="fr-FR"/>
              <a:pPr/>
              <a:t>10</a:t>
            </a:fld>
            <a:endParaRPr lang="fr-CA" altLang="fr-F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endParaRPr lang="fr-CA" alt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miter lim="800000"/>
            <a:headEnd/>
            <a:tailEnd/>
          </a:ln>
        </p:spPr>
        <p:txBody>
          <a:bodyPr/>
          <a:lstStyle/>
          <a:p>
            <a:fld id="{EAE16F02-8B6C-4A99-A37A-C1531A9A1825}" type="slidenum">
              <a:rPr lang="fr-CA" altLang="fr-FR"/>
              <a:pPr/>
              <a:t>11</a:t>
            </a:fld>
            <a:endParaRPr lang="fr-CA" altLang="fr-F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endParaRPr lang="fr-CA" alt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30300783-C943-4394-AC6B-4E7DEAEA4EC5}" type="slidenum">
              <a:rPr lang="fr-CA" altLang="fr-FR"/>
              <a:pPr/>
              <a:t>12</a:t>
            </a:fld>
            <a:endParaRPr lang="fr-CA" altLang="fr-F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endParaRPr lang="fr-CA" alt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miter lim="800000"/>
            <a:headEnd/>
            <a:tailEnd/>
          </a:ln>
        </p:spPr>
        <p:txBody>
          <a:bodyPr/>
          <a:lstStyle/>
          <a:p>
            <a:fld id="{5DF9D704-A673-4D07-809A-4B7C466E83AC}" type="slidenum">
              <a:rPr lang="fr-CA" altLang="fr-FR"/>
              <a:pPr/>
              <a:t>14</a:t>
            </a:fld>
            <a:endParaRPr lang="fr-CA" altLang="fr-F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endParaRPr lang="fr-CA" alt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A5D978EF-3446-4794-BACB-34DD036827BA}" type="slidenum">
              <a:rPr lang="fr-CA" altLang="fr-FR"/>
              <a:pPr/>
              <a:t>15</a:t>
            </a:fld>
            <a:endParaRPr lang="fr-CA" altLang="fr-F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endParaRPr lang="fr-CA"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fld id="{42420431-02D6-4A54-B6E7-914FE751B498}" type="slidenum">
              <a:rPr lang="fr-FR" altLang="fr-FR" smtClean="0"/>
              <a:pPr/>
              <a:t>‹N°›</a:t>
            </a:fld>
            <a:endParaRPr lang="fr-FR" alt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fld id="{EF373EFE-E7FB-4F6F-BDFA-AF53D5207019}" type="slidenum">
              <a:rPr lang="fr-FR" altLang="fr-FR" smtClean="0"/>
              <a:pPr/>
              <a:t>‹N°›</a:t>
            </a:fld>
            <a:endParaRPr lang="fr-FR" alt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fld id="{2E4B5896-CC34-45B4-82E2-FC4B35D1E4D2}" type="slidenum">
              <a:rPr lang="fr-FR" altLang="fr-FR" smtClean="0"/>
              <a:pPr/>
              <a:t>‹N°›</a:t>
            </a:fld>
            <a:endParaRPr lang="fr-FR" alt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fld id="{71651A6A-A245-4D2D-B75A-7780EA71A9B5}" type="slidenum">
              <a:rPr lang="fr-FR" altLang="fr-FR" smtClean="0"/>
              <a:pPr/>
              <a:t>‹N°›</a:t>
            </a:fld>
            <a:endParaRPr lang="fr-FR"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fld id="{BB2DF517-A2AC-4778-83C6-AB4DD9BBF172}" type="slidenum">
              <a:rPr lang="fr-FR" altLang="fr-FR" smtClean="0"/>
              <a:pPr/>
              <a:t>‹N°›</a:t>
            </a:fld>
            <a:endParaRPr lang="fr-FR" alt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fld id="{0551A8DD-59E0-4E5F-9758-35CF1F9FB9F8}" type="slidenum">
              <a:rPr lang="fr-FR" altLang="fr-FR" smtClean="0"/>
              <a:pPr/>
              <a:t>‹N°›</a:t>
            </a:fld>
            <a:endParaRPr lang="fr-FR"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a:defRPr/>
            </a:pPr>
            <a:endParaRPr lang="fr-FR"/>
          </a:p>
        </p:txBody>
      </p:sp>
      <p:sp>
        <p:nvSpPr>
          <p:cNvPr id="8" name="Espace réservé du pied de page 7"/>
          <p:cNvSpPr>
            <a:spLocks noGrp="1"/>
          </p:cNvSpPr>
          <p:nvPr>
            <p:ph type="ftr" sz="quarter" idx="11"/>
          </p:nvPr>
        </p:nvSpPr>
        <p:spPr/>
        <p:txBody>
          <a:bodyPr/>
          <a:lstStyle/>
          <a:p>
            <a:pPr>
              <a:defRPr/>
            </a:pPr>
            <a:endParaRPr lang="fr-FR"/>
          </a:p>
        </p:txBody>
      </p:sp>
      <p:sp>
        <p:nvSpPr>
          <p:cNvPr id="9" name="Espace réservé du numéro de diapositive 8"/>
          <p:cNvSpPr>
            <a:spLocks noGrp="1"/>
          </p:cNvSpPr>
          <p:nvPr>
            <p:ph type="sldNum" sz="quarter" idx="12"/>
          </p:nvPr>
        </p:nvSpPr>
        <p:spPr/>
        <p:txBody>
          <a:bodyPr/>
          <a:lstStyle/>
          <a:p>
            <a:fld id="{0C97F64F-8012-43E6-B978-724B9C58C025}" type="slidenum">
              <a:rPr lang="fr-FR" altLang="fr-FR" smtClean="0"/>
              <a:pPr/>
              <a:t>‹N°›</a:t>
            </a:fld>
            <a:endParaRPr lang="fr-FR" alt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pPr>
              <a:defRPr/>
            </a:pPr>
            <a:endParaRPr lang="fr-FR"/>
          </a:p>
        </p:txBody>
      </p:sp>
      <p:sp>
        <p:nvSpPr>
          <p:cNvPr id="4" name="Espace réservé du pied de page 3"/>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fld id="{094982DF-B89B-45CE-9E36-4AD51699868E}" type="slidenum">
              <a:rPr lang="fr-FR" altLang="fr-FR" smtClean="0"/>
              <a:pPr/>
              <a:t>‹N°›</a:t>
            </a:fld>
            <a:endParaRPr lang="fr-FR" alt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fld id="{12A66FE4-0FDB-4030-BF41-F7FCD44609F2}" type="slidenum">
              <a:rPr lang="fr-FR" altLang="fr-FR" smtClean="0"/>
              <a:pPr/>
              <a:t>‹N°›</a:t>
            </a:fld>
            <a:endParaRPr lang="fr-FR"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fld id="{EDCCAACA-BEDE-4900-BC5F-39D4C11DD851}" type="slidenum">
              <a:rPr lang="fr-FR" altLang="fr-FR" smtClean="0"/>
              <a:pPr/>
              <a:t>‹N°›</a:t>
            </a:fld>
            <a:endParaRPr lang="fr-FR" alt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fld id="{BC5E4553-E467-4116-98DB-E328353EC73C}" type="slidenum">
              <a:rPr lang="fr-FR" altLang="fr-FR" smtClean="0"/>
              <a:pPr/>
              <a:t>‹N°›</a:t>
            </a:fld>
            <a:endParaRPr lang="fr-FR" alt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7388E9-DD9E-4AED-A006-A0B5E765F652}" type="slidenum">
              <a:rPr lang="fr-FR" altLang="fr-FR" smtClean="0"/>
              <a:pPr/>
              <a:t>‹N°›</a:t>
            </a:fld>
            <a:endParaRPr lang="fr-FR" altLang="fr-F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Document_Microsoft_Office_Word_97_-_20031.doc"/></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Document_Microsoft_Office_Word_97_-_20032.doc"/></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Feuille_Microsoft_Office_Excel_97-20033.xls"/><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3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Feuille_Microsoft_Office_Excel_97-20034.xls"/><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Feuille_Microsoft_Office_Excel_97-20035.xls"/><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Feuille_Microsoft_Office_Excel_97-20036.xls"/><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Feuille_Microsoft_Office_Excel_97-20037.xls"/><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Feuille_Microsoft_Office_Excel_97-20038.xls"/><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Feuille_Microsoft_Office_Excel_97-20039.xls"/><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Feuille_Microsoft_Office_Excel_97-200310.xls"/><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12.bin"/></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3.xml"/><Relationship Id="rId3" Type="http://schemas.openxmlformats.org/officeDocument/2006/relationships/tags" Target="../tags/tag3.xml"/><Relationship Id="rId21" Type="http://schemas.openxmlformats.org/officeDocument/2006/relationships/image" Target="../media/image4.jpe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1.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3.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image" Target="../media/image2.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0" y="3101983"/>
            <a:ext cx="9144000" cy="1470025"/>
          </a:xfrm>
        </p:spPr>
        <p:txBody>
          <a:bodyPr>
            <a:normAutofit fontScale="90000"/>
          </a:bodyPr>
          <a:lstStyle/>
          <a:p>
            <a:r>
              <a:rPr kumimoji="1" lang="fr-CA" altLang="fr-FR" b="1" dirty="0" smtClean="0">
                <a:solidFill>
                  <a:srgbClr val="FF0000"/>
                </a:solidFill>
                <a:latin typeface="Times New Roman" pitchFamily="18" charset="0"/>
                <a:cs typeface="Times New Roman" pitchFamily="18" charset="0"/>
              </a:rPr>
              <a:t>COMPRESSION  </a:t>
            </a:r>
            <a:r>
              <a:rPr kumimoji="1" lang="fr-CA" altLang="fr-FR" b="1" dirty="0" smtClean="0">
                <a:solidFill>
                  <a:srgbClr val="FF0000"/>
                </a:solidFill>
                <a:latin typeface="Times New Roman" pitchFamily="18" charset="0"/>
                <a:cs typeface="Times New Roman" pitchFamily="18" charset="0"/>
              </a:rPr>
              <a:t>JPEG</a:t>
            </a:r>
            <a:br>
              <a:rPr kumimoji="1" lang="fr-CA" altLang="fr-FR" b="1" dirty="0" smtClean="0">
                <a:solidFill>
                  <a:srgbClr val="FF0000"/>
                </a:solidFill>
                <a:latin typeface="Times New Roman" pitchFamily="18" charset="0"/>
                <a:cs typeface="Times New Roman" pitchFamily="18" charset="0"/>
              </a:rPr>
            </a:br>
            <a:r>
              <a:rPr kumimoji="1" lang="fr-CA" altLang="fr-FR" b="1" dirty="0" smtClean="0">
                <a:solidFill>
                  <a:srgbClr val="FF0000"/>
                </a:solidFill>
                <a:latin typeface="Times New Roman" pitchFamily="18" charset="0"/>
                <a:cs typeface="Times New Roman" pitchFamily="18" charset="0"/>
              </a:rPr>
              <a:t/>
            </a:r>
            <a:br>
              <a:rPr kumimoji="1" lang="fr-CA" altLang="fr-FR" b="1" dirty="0" smtClean="0">
                <a:solidFill>
                  <a:srgbClr val="FF0000"/>
                </a:solidFill>
                <a:latin typeface="Times New Roman" pitchFamily="18" charset="0"/>
                <a:cs typeface="Times New Roman" pitchFamily="18" charset="0"/>
              </a:rPr>
            </a:br>
            <a:r>
              <a:rPr kumimoji="1" lang="fr-CA" altLang="fr-FR" b="1" dirty="0" smtClean="0">
                <a:solidFill>
                  <a:srgbClr val="FF0000"/>
                </a:solidFill>
                <a:latin typeface="Times New Roman" pitchFamily="18" charset="0"/>
                <a:cs typeface="Times New Roman" pitchFamily="18" charset="0"/>
              </a:rPr>
              <a:t>Joint </a:t>
            </a:r>
            <a:r>
              <a:rPr kumimoji="1" lang="fr-CA" altLang="fr-FR" b="1" dirty="0" err="1" smtClean="0">
                <a:solidFill>
                  <a:srgbClr val="FF0000"/>
                </a:solidFill>
                <a:latin typeface="Times New Roman" pitchFamily="18" charset="0"/>
                <a:cs typeface="Times New Roman" pitchFamily="18" charset="0"/>
              </a:rPr>
              <a:t>Photographic</a:t>
            </a:r>
            <a:r>
              <a:rPr kumimoji="1" lang="fr-CA" altLang="fr-FR" b="1" dirty="0" smtClean="0">
                <a:solidFill>
                  <a:srgbClr val="FF0000"/>
                </a:solidFill>
                <a:latin typeface="Times New Roman" pitchFamily="18" charset="0"/>
                <a:cs typeface="Times New Roman" pitchFamily="18" charset="0"/>
              </a:rPr>
              <a:t> Expert Group</a:t>
            </a:r>
            <a:r>
              <a:rPr kumimoji="1" lang="fr-CA" altLang="fr-FR" dirty="0" smtClean="0">
                <a:solidFill>
                  <a:schemeClr val="tx2"/>
                </a:solidFill>
              </a:rPr>
              <a:t/>
            </a:r>
            <a:br>
              <a:rPr kumimoji="1" lang="fr-CA" altLang="fr-FR" dirty="0" smtClean="0">
                <a:solidFill>
                  <a:schemeClr val="tx2"/>
                </a:solidFill>
              </a:rPr>
            </a:br>
            <a:r>
              <a:rPr kumimoji="1" lang="fr-CA" altLang="fr-FR" dirty="0" smtClean="0">
                <a:solidFill>
                  <a:schemeClr val="tx2"/>
                </a:solidFill>
              </a:rPr>
              <a:t/>
            </a:r>
            <a:br>
              <a:rPr kumimoji="1" lang="fr-CA" altLang="fr-FR" dirty="0" smtClean="0">
                <a:solidFill>
                  <a:schemeClr val="tx2"/>
                </a:solidFill>
              </a:rPr>
            </a:br>
            <a:r>
              <a:rPr kumimoji="1" lang="fr-CA" altLang="fr-FR" dirty="0" smtClean="0">
                <a:solidFill>
                  <a:schemeClr val="tx2"/>
                </a:solidFill>
              </a:rPr>
              <a:t/>
            </a:r>
            <a:br>
              <a:rPr kumimoji="1" lang="fr-CA" altLang="fr-FR" dirty="0" smtClean="0">
                <a:solidFill>
                  <a:schemeClr val="tx2"/>
                </a:solidFill>
              </a:rPr>
            </a:br>
            <a:endParaRPr kumimoji="1" lang="fr-CA" altLang="fr-FR" dirty="0" smtClean="0">
              <a:solidFill>
                <a:schemeClr val="tx2"/>
              </a:solidFill>
            </a:endParaRPr>
          </a:p>
        </p:txBody>
      </p:sp>
      <p:sp>
        <p:nvSpPr>
          <p:cNvPr id="5122" name="Rectangle 6"/>
          <p:cNvSpPr>
            <a:spLocks noGrp="1" noChangeArrowheads="1"/>
          </p:cNvSpPr>
          <p:nvPr>
            <p:ph type="sldNum" sz="quarter" idx="12"/>
          </p:nvPr>
        </p:nvSpPr>
        <p:spPr>
          <a:noFill/>
          <a:ln>
            <a:miter lim="800000"/>
            <a:headEnd/>
            <a:tailEnd/>
          </a:ln>
        </p:spPr>
        <p:txBody>
          <a:bodyPr/>
          <a:lstStyle/>
          <a:p>
            <a:fld id="{E6E54F54-7AB6-4D00-8752-B6E3EC540534}" type="slidenum">
              <a:rPr lang="fr-FR" altLang="fr-FR"/>
              <a:pPr/>
              <a:t>1</a:t>
            </a:fld>
            <a:endParaRPr lang="fr-FR" alt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idx="1"/>
          </p:nvPr>
        </p:nvSpPr>
        <p:spPr>
          <a:xfrm>
            <a:off x="457200" y="1885950"/>
            <a:ext cx="8382000" cy="4171950"/>
          </a:xfrm>
        </p:spPr>
        <p:txBody>
          <a:bodyPr/>
          <a:lstStyle/>
          <a:p>
            <a:pPr>
              <a:lnSpc>
                <a:spcPct val="90000"/>
              </a:lnSpc>
            </a:pPr>
            <a:r>
              <a:rPr lang="fr-CA" altLang="fr-FR" dirty="0" smtClean="0"/>
              <a:t>La transformée de Fourier génère des composantes imaginaires.</a:t>
            </a:r>
          </a:p>
          <a:p>
            <a:pPr>
              <a:lnSpc>
                <a:spcPct val="90000"/>
              </a:lnSpc>
            </a:pPr>
            <a:endParaRPr lang="fr-CA" altLang="fr-FR" dirty="0" smtClean="0"/>
          </a:p>
          <a:p>
            <a:pPr>
              <a:lnSpc>
                <a:spcPct val="90000"/>
              </a:lnSpc>
            </a:pPr>
            <a:r>
              <a:rPr lang="fr-CA" altLang="fr-FR" dirty="0" smtClean="0">
                <a:solidFill>
                  <a:srgbClr val="0099FF"/>
                </a:solidFill>
              </a:rPr>
              <a:t>La transformée </a:t>
            </a:r>
            <a:r>
              <a:rPr lang="fr-CA" altLang="fr-FR" dirty="0" err="1" smtClean="0">
                <a:solidFill>
                  <a:srgbClr val="0099FF"/>
                </a:solidFill>
              </a:rPr>
              <a:t>cosinusoïdale</a:t>
            </a:r>
            <a:r>
              <a:rPr lang="fr-CA" altLang="fr-FR" dirty="0" smtClean="0">
                <a:solidFill>
                  <a:srgbClr val="0099FF"/>
                </a:solidFill>
              </a:rPr>
              <a:t> directe discrète 2D (DCT) est très populaire en imagerie.</a:t>
            </a:r>
          </a:p>
          <a:p>
            <a:pPr lvl="1">
              <a:lnSpc>
                <a:spcPct val="90000"/>
              </a:lnSpc>
            </a:pPr>
            <a:r>
              <a:rPr lang="fr-CA" altLang="fr-FR" i="1" dirty="0" smtClean="0">
                <a:solidFill>
                  <a:srgbClr val="00B050"/>
                </a:solidFill>
              </a:rPr>
              <a:t>Pas de composantes imaginaires à traiter.</a:t>
            </a:r>
          </a:p>
          <a:p>
            <a:pPr lvl="1">
              <a:lnSpc>
                <a:spcPct val="90000"/>
              </a:lnSpc>
            </a:pPr>
            <a:r>
              <a:rPr lang="fr-CA" altLang="fr-FR" i="1" dirty="0" smtClean="0">
                <a:solidFill>
                  <a:srgbClr val="002060"/>
                </a:solidFill>
              </a:rPr>
              <a:t>Est appliquée sur des blocs d’image de 8 x 8.</a:t>
            </a:r>
          </a:p>
        </p:txBody>
      </p:sp>
      <p:sp>
        <p:nvSpPr>
          <p:cNvPr id="8194" name="Espace réservé du numéro de diapositive 5"/>
          <p:cNvSpPr>
            <a:spLocks noGrp="1"/>
          </p:cNvSpPr>
          <p:nvPr>
            <p:ph type="sldNum" sz="quarter" idx="12"/>
          </p:nvPr>
        </p:nvSpPr>
        <p:spPr>
          <a:noFill/>
          <a:ln>
            <a:miter lim="800000"/>
            <a:headEnd/>
            <a:tailEnd/>
          </a:ln>
        </p:spPr>
        <p:txBody>
          <a:bodyPr/>
          <a:lstStyle/>
          <a:p>
            <a:fld id="{F92C57FE-CA8D-4B07-B47C-42D9F9450402}" type="slidenum">
              <a:rPr lang="fr-FR" altLang="fr-FR"/>
              <a:pPr/>
              <a:t>10</a:t>
            </a:fld>
            <a:endParaRPr lang="fr-FR" altLang="fr-FR"/>
          </a:p>
        </p:txBody>
      </p:sp>
      <p:sp>
        <p:nvSpPr>
          <p:cNvPr id="7" name="Rectangle 2"/>
          <p:cNvSpPr txBox="1">
            <a:spLocks noChangeArrowheads="1"/>
          </p:cNvSpPr>
          <p:nvPr/>
        </p:nvSpPr>
        <p:spPr>
          <a:xfrm>
            <a:off x="0" y="0"/>
            <a:ext cx="9144000" cy="7143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idx="1"/>
          </p:nvPr>
        </p:nvSpPr>
        <p:spPr>
          <a:xfrm>
            <a:off x="457200" y="1885950"/>
            <a:ext cx="8382000" cy="4171950"/>
          </a:xfrm>
        </p:spPr>
        <p:txBody>
          <a:bodyPr/>
          <a:lstStyle/>
          <a:p>
            <a:r>
              <a:rPr lang="fr-CA" altLang="fr-FR" dirty="0" smtClean="0"/>
              <a:t>Équation:</a:t>
            </a:r>
          </a:p>
          <a:p>
            <a:endParaRPr lang="fr-CA" altLang="fr-FR" dirty="0" smtClean="0"/>
          </a:p>
          <a:p>
            <a:endParaRPr lang="fr-CA" altLang="fr-FR" dirty="0" smtClean="0"/>
          </a:p>
          <a:p>
            <a:pPr lvl="1"/>
            <a:r>
              <a:rPr lang="fr-CA" altLang="fr-FR" dirty="0" err="1" smtClean="0"/>
              <a:t>x,y</a:t>
            </a:r>
            <a:r>
              <a:rPr lang="fr-CA" altLang="fr-FR" dirty="0" smtClean="0"/>
              <a:t>: position du pixel;</a:t>
            </a:r>
          </a:p>
          <a:p>
            <a:pPr lvl="1"/>
            <a:r>
              <a:rPr lang="fr-CA" altLang="fr-FR" dirty="0" err="1" smtClean="0"/>
              <a:t>u,v</a:t>
            </a:r>
            <a:r>
              <a:rPr lang="fr-CA" altLang="fr-FR" dirty="0" smtClean="0"/>
              <a:t>: position de la composante du spectre;</a:t>
            </a:r>
          </a:p>
          <a:p>
            <a:pPr lvl="2"/>
            <a:r>
              <a:rPr lang="fr-CA" altLang="fr-FR" dirty="0" smtClean="0"/>
              <a:t>de 0 à 7.</a:t>
            </a:r>
          </a:p>
          <a:p>
            <a:pPr lvl="1"/>
            <a:r>
              <a:rPr lang="fr-CA" altLang="fr-FR" dirty="0" smtClean="0"/>
              <a:t>f(</a:t>
            </a:r>
            <a:r>
              <a:rPr lang="fr-CA" altLang="fr-FR" dirty="0" err="1" smtClean="0"/>
              <a:t>x,y</a:t>
            </a:r>
            <a:r>
              <a:rPr lang="fr-CA" altLang="fr-FR" dirty="0" smtClean="0"/>
              <a:t>): amplitude du pixel.</a:t>
            </a:r>
          </a:p>
        </p:txBody>
      </p:sp>
      <p:sp>
        <p:nvSpPr>
          <p:cNvPr id="10242" name="Espace réservé du numéro de diapositive 5"/>
          <p:cNvSpPr>
            <a:spLocks noGrp="1"/>
          </p:cNvSpPr>
          <p:nvPr>
            <p:ph type="sldNum" sz="quarter" idx="12"/>
          </p:nvPr>
        </p:nvSpPr>
        <p:spPr>
          <a:noFill/>
          <a:ln>
            <a:miter lim="800000"/>
            <a:headEnd/>
            <a:tailEnd/>
          </a:ln>
        </p:spPr>
        <p:txBody>
          <a:bodyPr/>
          <a:lstStyle/>
          <a:p>
            <a:fld id="{D9202341-DE08-48D7-9453-1AFC1226B785}" type="slidenum">
              <a:rPr lang="fr-FR" altLang="fr-FR"/>
              <a:pPr/>
              <a:t>11</a:t>
            </a:fld>
            <a:endParaRPr lang="fr-FR" altLang="fr-FR" dirty="0"/>
          </a:p>
        </p:txBody>
      </p:sp>
      <p:graphicFrame>
        <p:nvGraphicFramePr>
          <p:cNvPr id="10245" name="Object 4"/>
          <p:cNvGraphicFramePr>
            <a:graphicFrameLocks noChangeAspect="1"/>
          </p:cNvGraphicFramePr>
          <p:nvPr/>
        </p:nvGraphicFramePr>
        <p:xfrm>
          <a:off x="838200" y="2514600"/>
          <a:ext cx="8153400" cy="1030288"/>
        </p:xfrm>
        <a:graphic>
          <a:graphicData uri="http://schemas.openxmlformats.org/presentationml/2006/ole">
            <p:oleObj spid="_x0000_s105474" name="Equation" r:id="rId4" imgW="4305300" imgH="546100" progId="">
              <p:embed/>
            </p:oleObj>
          </a:graphicData>
        </a:graphic>
      </p:graphicFrame>
      <p:graphicFrame>
        <p:nvGraphicFramePr>
          <p:cNvPr id="10246" name="Object 5"/>
          <p:cNvGraphicFramePr>
            <a:graphicFrameLocks noChangeAspect="1"/>
          </p:cNvGraphicFramePr>
          <p:nvPr/>
        </p:nvGraphicFramePr>
        <p:xfrm>
          <a:off x="3265488" y="5715000"/>
          <a:ext cx="3511550" cy="960438"/>
        </p:xfrm>
        <a:graphic>
          <a:graphicData uri="http://schemas.openxmlformats.org/presentationml/2006/ole">
            <p:oleObj spid="_x0000_s105475" name="Equation" r:id="rId5" imgW="1854200" imgH="508000" progId="">
              <p:embed/>
            </p:oleObj>
          </a:graphicData>
        </a:graphic>
      </p:graphicFrame>
      <p:sp>
        <p:nvSpPr>
          <p:cNvPr id="8" name="Rectangle 2"/>
          <p:cNvSpPr>
            <a:spLocks noGrp="1" noChangeArrowheads="1"/>
          </p:cNvSpPr>
          <p:nvPr>
            <p:ph type="title"/>
          </p:nvPr>
        </p:nvSpPr>
        <p:spPr>
          <a:xfrm>
            <a:off x="0" y="0"/>
            <a:ext cx="9144000" cy="1000108"/>
          </a:xfrm>
        </p:spPr>
        <p:txBody>
          <a:bodyPr>
            <a:normAutofit/>
          </a:bodyPr>
          <a:lstStyle/>
          <a:p>
            <a:r>
              <a:rPr lang="fr-CA" altLang="fr-FR" sz="3600" b="1" dirty="0" smtClean="0">
                <a:solidFill>
                  <a:srgbClr val="FF0000"/>
                </a:solidFill>
                <a:latin typeface="Times New Roman" pitchFamily="18" charset="0"/>
                <a:cs typeface="Times New Roman" pitchFamily="18" charset="0"/>
              </a:rPr>
              <a:t>RAPPELS SUR LA DCT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idx="1"/>
          </p:nvPr>
        </p:nvSpPr>
        <p:spPr>
          <a:xfrm>
            <a:off x="457200" y="1885950"/>
            <a:ext cx="8382000" cy="4171950"/>
          </a:xfrm>
        </p:spPr>
        <p:txBody>
          <a:bodyPr/>
          <a:lstStyle/>
          <a:p>
            <a:r>
              <a:rPr lang="fr-CA" altLang="fr-FR" dirty="0" smtClean="0"/>
              <a:t>Équation:</a:t>
            </a:r>
          </a:p>
          <a:p>
            <a:endParaRPr lang="fr-CA" altLang="fr-FR" dirty="0" smtClean="0"/>
          </a:p>
          <a:p>
            <a:endParaRPr lang="fr-CA" altLang="fr-FR" dirty="0" smtClean="0"/>
          </a:p>
          <a:p>
            <a:pPr lvl="1"/>
            <a:r>
              <a:rPr lang="fr-CA" altLang="fr-FR" dirty="0" err="1" smtClean="0"/>
              <a:t>x,y</a:t>
            </a:r>
            <a:r>
              <a:rPr lang="fr-CA" altLang="fr-FR" dirty="0" smtClean="0"/>
              <a:t>: position du pixel;</a:t>
            </a:r>
          </a:p>
          <a:p>
            <a:pPr lvl="1"/>
            <a:r>
              <a:rPr lang="fr-CA" altLang="fr-FR" dirty="0" err="1" smtClean="0"/>
              <a:t>u,v</a:t>
            </a:r>
            <a:r>
              <a:rPr lang="fr-CA" altLang="fr-FR" dirty="0" smtClean="0"/>
              <a:t>: position de la composante du spectre;</a:t>
            </a:r>
          </a:p>
          <a:p>
            <a:pPr lvl="2"/>
            <a:r>
              <a:rPr lang="fr-CA" altLang="fr-FR" dirty="0" smtClean="0"/>
              <a:t>de 0 à 7.</a:t>
            </a:r>
          </a:p>
          <a:p>
            <a:pPr lvl="1"/>
            <a:r>
              <a:rPr lang="fr-CA" altLang="fr-FR" dirty="0" smtClean="0"/>
              <a:t>F(</a:t>
            </a:r>
            <a:r>
              <a:rPr lang="fr-CA" altLang="fr-FR" dirty="0" err="1" smtClean="0"/>
              <a:t>u,v</a:t>
            </a:r>
            <a:r>
              <a:rPr lang="fr-CA" altLang="fr-FR" dirty="0" smtClean="0"/>
              <a:t>): amplitude de la composante.</a:t>
            </a:r>
          </a:p>
        </p:txBody>
      </p:sp>
      <p:sp>
        <p:nvSpPr>
          <p:cNvPr id="12290" name="Espace réservé du numéro de diapositive 5"/>
          <p:cNvSpPr>
            <a:spLocks noGrp="1"/>
          </p:cNvSpPr>
          <p:nvPr>
            <p:ph type="sldNum" sz="quarter" idx="12"/>
          </p:nvPr>
        </p:nvSpPr>
        <p:spPr>
          <a:noFill/>
          <a:ln>
            <a:miter lim="800000"/>
            <a:headEnd/>
            <a:tailEnd/>
          </a:ln>
        </p:spPr>
        <p:txBody>
          <a:bodyPr/>
          <a:lstStyle/>
          <a:p>
            <a:fld id="{5B41E36D-DC61-412D-AE3F-569891FBE531}" type="slidenum">
              <a:rPr lang="fr-FR" altLang="fr-FR"/>
              <a:pPr/>
              <a:t>12</a:t>
            </a:fld>
            <a:endParaRPr lang="fr-FR" altLang="fr-FR"/>
          </a:p>
        </p:txBody>
      </p:sp>
      <p:graphicFrame>
        <p:nvGraphicFramePr>
          <p:cNvPr id="12293" name="Object 4"/>
          <p:cNvGraphicFramePr>
            <a:graphicFrameLocks noChangeAspect="1"/>
          </p:cNvGraphicFramePr>
          <p:nvPr/>
        </p:nvGraphicFramePr>
        <p:xfrm>
          <a:off x="762000" y="2514600"/>
          <a:ext cx="8153400" cy="1030288"/>
        </p:xfrm>
        <a:graphic>
          <a:graphicData uri="http://schemas.openxmlformats.org/presentationml/2006/ole">
            <p:oleObj spid="_x0000_s106498" name="Equation" r:id="rId4" imgW="4305300" imgH="546100" progId="">
              <p:embed/>
            </p:oleObj>
          </a:graphicData>
        </a:graphic>
      </p:graphicFrame>
      <p:graphicFrame>
        <p:nvGraphicFramePr>
          <p:cNvPr id="12294" name="Object 5"/>
          <p:cNvGraphicFramePr>
            <a:graphicFrameLocks noChangeAspect="1"/>
          </p:cNvGraphicFramePr>
          <p:nvPr/>
        </p:nvGraphicFramePr>
        <p:xfrm>
          <a:off x="3276600" y="5715000"/>
          <a:ext cx="3487738" cy="960438"/>
        </p:xfrm>
        <a:graphic>
          <a:graphicData uri="http://schemas.openxmlformats.org/presentationml/2006/ole">
            <p:oleObj spid="_x0000_s106499" name="Equation" r:id="rId5" imgW="1841500" imgH="508000" progId="">
              <p:embed/>
            </p:oleObj>
          </a:graphicData>
        </a:graphic>
      </p:graphicFrame>
      <p:sp>
        <p:nvSpPr>
          <p:cNvPr id="8" name="Rectangle 2"/>
          <p:cNvSpPr>
            <a:spLocks noGrp="1" noChangeArrowheads="1"/>
          </p:cNvSpPr>
          <p:nvPr>
            <p:ph type="title"/>
          </p:nvPr>
        </p:nvSpPr>
        <p:spPr>
          <a:xfrm>
            <a:off x="0" y="0"/>
            <a:ext cx="9144000" cy="928670"/>
          </a:xfrm>
        </p:spPr>
        <p:txBody>
          <a:bodyPr>
            <a:normAutofit/>
          </a:bodyPr>
          <a:lstStyle/>
          <a:p>
            <a:r>
              <a:rPr lang="fr-CA" altLang="fr-FR" sz="3600" b="1" dirty="0" smtClean="0">
                <a:solidFill>
                  <a:srgbClr val="FF0000"/>
                </a:solidFill>
                <a:latin typeface="Times New Roman" pitchFamily="18" charset="0"/>
                <a:cs typeface="Times New Roman" pitchFamily="18" charset="0"/>
              </a:rPr>
              <a:t>RAPPELS SUR LA DCT INVERSE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2A66FE4-0FDB-4030-BF41-F7FCD44609F2}" type="slidenum">
              <a:rPr lang="fr-FR" altLang="fr-FR" smtClean="0"/>
              <a:pPr/>
              <a:t>13</a:t>
            </a:fld>
            <a:endParaRPr lang="fr-FR" altLang="fr-FR"/>
          </a:p>
        </p:txBody>
      </p:sp>
      <p:sp>
        <p:nvSpPr>
          <p:cNvPr id="3" name="Rectangle 2"/>
          <p:cNvSpPr txBox="1">
            <a:spLocks noChangeArrowheads="1"/>
          </p:cNvSpPr>
          <p:nvPr/>
        </p:nvSpPr>
        <p:spPr>
          <a:xfrm>
            <a:off x="0" y="0"/>
            <a:ext cx="9144000" cy="92867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DECOUPAGE EN BLOCS 8 </a:t>
            </a: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sym typeface="Symbol"/>
              </a:rPr>
              <a:t> 8</a:t>
            </a:r>
            <a:endPar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
        <p:nvSpPr>
          <p:cNvPr id="4" name="ZoneTexte 3"/>
          <p:cNvSpPr txBox="1"/>
          <p:nvPr/>
        </p:nvSpPr>
        <p:spPr>
          <a:xfrm>
            <a:off x="0" y="642918"/>
            <a:ext cx="9144000" cy="6186309"/>
          </a:xfrm>
          <a:prstGeom prst="rect">
            <a:avLst/>
          </a:prstGeom>
          <a:noFill/>
        </p:spPr>
        <p:txBody>
          <a:bodyPr wrap="square" rtlCol="0">
            <a:spAutoFit/>
          </a:bodyPr>
          <a:lstStyle/>
          <a:p>
            <a:pPr algn="just"/>
            <a:r>
              <a:rPr lang="fr-FR" sz="2200" b="1" dirty="0" smtClean="0">
                <a:solidFill>
                  <a:srgbClr val="7030A0"/>
                </a:solidFill>
              </a:rPr>
              <a:t>Pourquoi l’image originale est découpée en blocs 8</a:t>
            </a:r>
            <a:r>
              <a:rPr lang="fr-FR" sz="2200" b="1" dirty="0" smtClean="0">
                <a:solidFill>
                  <a:srgbClr val="7030A0"/>
                </a:solidFill>
                <a:sym typeface="Symbol"/>
              </a:rPr>
              <a:t></a:t>
            </a:r>
            <a:r>
              <a:rPr lang="fr-FR" sz="2200" b="1" dirty="0" smtClean="0">
                <a:solidFill>
                  <a:srgbClr val="7030A0"/>
                </a:solidFill>
              </a:rPr>
              <a:t>8 avant d’appliquer les DCT 2D ?</a:t>
            </a:r>
          </a:p>
          <a:p>
            <a:pPr algn="just"/>
            <a:endParaRPr lang="fr-FR" sz="2200" dirty="0" smtClean="0">
              <a:solidFill>
                <a:srgbClr val="7030A0"/>
              </a:solidFill>
            </a:endParaRPr>
          </a:p>
          <a:p>
            <a:pPr algn="just"/>
            <a:r>
              <a:rPr lang="fr-FR" sz="2200" b="1" u="sng" dirty="0" smtClean="0">
                <a:solidFill>
                  <a:srgbClr val="002060"/>
                </a:solidFill>
              </a:rPr>
              <a:t>Pour deux raisons essentielles :</a:t>
            </a:r>
          </a:p>
          <a:p>
            <a:pPr algn="just"/>
            <a:endParaRPr lang="fr-FR" sz="2200" dirty="0" smtClean="0">
              <a:solidFill>
                <a:srgbClr val="002060"/>
              </a:solidFill>
            </a:endParaRPr>
          </a:p>
          <a:p>
            <a:pPr marL="457200" indent="-457200" algn="just">
              <a:buFont typeface="+mj-lt"/>
              <a:buAutoNum type="arabicPeriod"/>
            </a:pPr>
            <a:r>
              <a:rPr lang="fr-FR" sz="2200" dirty="0" smtClean="0">
                <a:solidFill>
                  <a:srgbClr val="7030A0"/>
                </a:solidFill>
              </a:rPr>
              <a:t>Le temps de calcul : la DCT consomme approximativement 60% du temps d’exécution d’un codeur JPEG. Réduire la complexité de la DCT permet de réduire le temps de calcul du JPEG. Or, nous savons que la complexité de calcul d’un algorithme rapide de la DCT augmente rapidement avec la taille de l’image. Autrement dit, le calcul de M blocs de tailles 8</a:t>
            </a:r>
            <a:r>
              <a:rPr lang="fr-FR" sz="2200" dirty="0" smtClean="0">
                <a:solidFill>
                  <a:srgbClr val="7030A0"/>
                </a:solidFill>
                <a:sym typeface="Symbol"/>
              </a:rPr>
              <a:t></a:t>
            </a:r>
            <a:r>
              <a:rPr lang="fr-FR" sz="2200" dirty="0" smtClean="0">
                <a:solidFill>
                  <a:srgbClr val="7030A0"/>
                </a:solidFill>
              </a:rPr>
              <a:t>8  formant une image est beaucoup plus rapide que de calculer la DCT 2D de toute l’image.</a:t>
            </a:r>
          </a:p>
          <a:p>
            <a:pPr marL="457200" indent="-457200" algn="just">
              <a:buFont typeface="+mj-lt"/>
              <a:buAutoNum type="arabicPeriod"/>
            </a:pPr>
            <a:endParaRPr lang="fr-FR" sz="2200" dirty="0" smtClean="0">
              <a:solidFill>
                <a:srgbClr val="002060"/>
              </a:solidFill>
            </a:endParaRPr>
          </a:p>
          <a:p>
            <a:pPr marL="457200" indent="-457200" algn="just">
              <a:buFont typeface="+mj-lt"/>
              <a:buAutoNum type="arabicPeriod"/>
            </a:pPr>
            <a:r>
              <a:rPr lang="fr-FR" sz="2200" dirty="0" smtClean="0">
                <a:solidFill>
                  <a:srgbClr val="00B0F0"/>
                </a:solidFill>
              </a:rPr>
              <a:t>La DCT comme la TFD permet de détecter les composantes fréquentielles présentes dans l’image sans pour autant les localiser dans l’espace. Une image naturelle est par définition non-stationnaire mais un bloc de 8</a:t>
            </a:r>
            <a:r>
              <a:rPr lang="fr-FR" sz="2200" dirty="0" smtClean="0">
                <a:solidFill>
                  <a:srgbClr val="00B0F0"/>
                </a:solidFill>
                <a:sym typeface="Symbol"/>
              </a:rPr>
              <a:t></a:t>
            </a:r>
            <a:r>
              <a:rPr lang="fr-FR" sz="2200" dirty="0" smtClean="0">
                <a:solidFill>
                  <a:srgbClr val="00B0F0"/>
                </a:solidFill>
              </a:rPr>
              <a:t>8 pixels est homogène  (stationnaire). Sa DCT définit alors les composantes présentes dans tout le bloc.</a:t>
            </a:r>
            <a:endParaRPr lang="fr-FR" sz="2200" dirty="0">
              <a:solidFill>
                <a:srgbClr val="00B0F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1"/>
          </p:nvPr>
        </p:nvSpPr>
        <p:spPr>
          <a:xfrm>
            <a:off x="457200" y="1885950"/>
            <a:ext cx="8382000" cy="4171950"/>
          </a:xfrm>
        </p:spPr>
        <p:txBody>
          <a:bodyPr/>
          <a:lstStyle/>
          <a:p>
            <a:r>
              <a:rPr lang="fr-CA" altLang="fr-FR" smtClean="0"/>
              <a:t>Schéma de traitement - compression :</a:t>
            </a:r>
          </a:p>
        </p:txBody>
      </p:sp>
      <p:sp>
        <p:nvSpPr>
          <p:cNvPr id="16386" name="Espace réservé du numéro de diapositive 5"/>
          <p:cNvSpPr>
            <a:spLocks noGrp="1"/>
          </p:cNvSpPr>
          <p:nvPr>
            <p:ph type="sldNum" sz="quarter" idx="12"/>
          </p:nvPr>
        </p:nvSpPr>
        <p:spPr>
          <a:noFill/>
          <a:ln>
            <a:miter lim="800000"/>
            <a:headEnd/>
            <a:tailEnd/>
          </a:ln>
        </p:spPr>
        <p:txBody>
          <a:bodyPr/>
          <a:lstStyle/>
          <a:p>
            <a:fld id="{1793A310-8E9E-4E3C-A0B4-A3DE94C3D748}" type="slidenum">
              <a:rPr lang="fr-FR" altLang="fr-FR"/>
              <a:pPr/>
              <a:t>14</a:t>
            </a:fld>
            <a:endParaRPr lang="fr-FR" altLang="fr-FR"/>
          </a:p>
        </p:txBody>
      </p:sp>
      <p:sp>
        <p:nvSpPr>
          <p:cNvPr id="16389" name="Text Box 4"/>
          <p:cNvSpPr txBox="1">
            <a:spLocks noChangeArrowheads="1"/>
          </p:cNvSpPr>
          <p:nvPr/>
        </p:nvSpPr>
        <p:spPr bwMode="auto">
          <a:xfrm>
            <a:off x="457200" y="2890838"/>
            <a:ext cx="990600" cy="466725"/>
          </a:xfrm>
          <a:prstGeom prst="rect">
            <a:avLst/>
          </a:prstGeom>
          <a:solidFill>
            <a:srgbClr val="FFFF66"/>
          </a:solidFill>
          <a:ln w="9525">
            <a:solidFill>
              <a:schemeClr val="tx1"/>
            </a:solidFill>
            <a:miter lim="800000"/>
            <a:headEnd/>
            <a:tailEnd/>
          </a:ln>
          <a:effectLst/>
        </p:spPr>
        <p:txBody>
          <a:bodyPr>
            <a:spAutoFit/>
          </a:bodyPr>
          <a:lstStyle/>
          <a:p>
            <a:pPr>
              <a:spcBef>
                <a:spcPct val="50000"/>
              </a:spcBef>
            </a:pPr>
            <a:r>
              <a:rPr lang="fr-CA" altLang="fr-FR"/>
              <a:t>Image</a:t>
            </a:r>
          </a:p>
        </p:txBody>
      </p:sp>
      <p:sp>
        <p:nvSpPr>
          <p:cNvPr id="16390" name="Rectangle 5"/>
          <p:cNvSpPr>
            <a:spLocks noChangeArrowheads="1"/>
          </p:cNvSpPr>
          <p:nvPr/>
        </p:nvSpPr>
        <p:spPr bwMode="auto">
          <a:xfrm>
            <a:off x="3048000" y="2819400"/>
            <a:ext cx="1524000" cy="609600"/>
          </a:xfrm>
          <a:prstGeom prst="rect">
            <a:avLst/>
          </a:prstGeom>
          <a:solidFill>
            <a:schemeClr val="accent2"/>
          </a:solidFill>
          <a:ln w="9525">
            <a:solidFill>
              <a:schemeClr val="tx1"/>
            </a:solidFill>
            <a:miter lim="800000"/>
            <a:headEnd/>
            <a:tailEnd/>
          </a:ln>
          <a:effectLst/>
        </p:spPr>
        <p:txBody>
          <a:bodyPr wrap="none" anchor="ctr"/>
          <a:lstStyle/>
          <a:p>
            <a:pPr algn="ctr"/>
            <a:r>
              <a:rPr lang="fr-CA" altLang="fr-FR" b="1">
                <a:latin typeface="Arial" charset="0"/>
              </a:rPr>
              <a:t>DCT</a:t>
            </a:r>
          </a:p>
        </p:txBody>
      </p:sp>
      <p:sp>
        <p:nvSpPr>
          <p:cNvPr id="16391" name="Rectangle 6"/>
          <p:cNvSpPr>
            <a:spLocks noChangeArrowheads="1"/>
          </p:cNvSpPr>
          <p:nvPr/>
        </p:nvSpPr>
        <p:spPr bwMode="auto">
          <a:xfrm>
            <a:off x="6172200" y="2819400"/>
            <a:ext cx="2286000" cy="609600"/>
          </a:xfrm>
          <a:prstGeom prst="rect">
            <a:avLst/>
          </a:prstGeom>
          <a:solidFill>
            <a:schemeClr val="accent2"/>
          </a:solidFill>
          <a:ln w="9525">
            <a:solidFill>
              <a:schemeClr val="tx1"/>
            </a:solidFill>
            <a:miter lim="800000"/>
            <a:headEnd/>
            <a:tailEnd/>
          </a:ln>
          <a:effectLst/>
        </p:spPr>
        <p:txBody>
          <a:bodyPr wrap="none" anchor="ctr"/>
          <a:lstStyle/>
          <a:p>
            <a:pPr algn="ctr"/>
            <a:r>
              <a:rPr lang="fr-CA" altLang="fr-FR" b="1">
                <a:latin typeface="Arial" charset="0"/>
              </a:rPr>
              <a:t>Quantificateur</a:t>
            </a:r>
          </a:p>
        </p:txBody>
      </p:sp>
      <p:sp>
        <p:nvSpPr>
          <p:cNvPr id="16392" name="AutoShape 7"/>
          <p:cNvSpPr>
            <a:spLocks noChangeArrowheads="1"/>
          </p:cNvSpPr>
          <p:nvPr/>
        </p:nvSpPr>
        <p:spPr bwMode="auto">
          <a:xfrm>
            <a:off x="1524000" y="3048000"/>
            <a:ext cx="1524000" cy="152400"/>
          </a:xfrm>
          <a:custGeom>
            <a:avLst/>
            <a:gdLst>
              <a:gd name="T0" fmla="*/ 2147483646 w 21600"/>
              <a:gd name="T1" fmla="*/ 0 h 21600"/>
              <a:gd name="T2" fmla="*/ 0 w 21600"/>
              <a:gd name="T3" fmla="*/ 26763839 h 21600"/>
              <a:gd name="T4" fmla="*/ 2147483646 w 21600"/>
              <a:gd name="T5" fmla="*/ 53527720 h 21600"/>
              <a:gd name="T6" fmla="*/ 2147483646 w 21600"/>
              <a:gd name="T7" fmla="*/ 2676383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p:spPr>
        <p:txBody>
          <a:bodyPr wrap="none" anchor="ctr"/>
          <a:lstStyle/>
          <a:p>
            <a:endParaRPr lang="fr-FR"/>
          </a:p>
        </p:txBody>
      </p:sp>
      <p:sp>
        <p:nvSpPr>
          <p:cNvPr id="16393" name="AutoShape 8"/>
          <p:cNvSpPr>
            <a:spLocks noChangeArrowheads="1"/>
          </p:cNvSpPr>
          <p:nvPr/>
        </p:nvSpPr>
        <p:spPr bwMode="auto">
          <a:xfrm>
            <a:off x="4648200" y="3048000"/>
            <a:ext cx="1524000" cy="152400"/>
          </a:xfrm>
          <a:custGeom>
            <a:avLst/>
            <a:gdLst>
              <a:gd name="T0" fmla="*/ 2147483646 w 21600"/>
              <a:gd name="T1" fmla="*/ 0 h 21600"/>
              <a:gd name="T2" fmla="*/ 0 w 21600"/>
              <a:gd name="T3" fmla="*/ 26763839 h 21600"/>
              <a:gd name="T4" fmla="*/ 2147483646 w 21600"/>
              <a:gd name="T5" fmla="*/ 53527720 h 21600"/>
              <a:gd name="T6" fmla="*/ 2147483646 w 21600"/>
              <a:gd name="T7" fmla="*/ 2676383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p:spPr>
        <p:txBody>
          <a:bodyPr wrap="none" anchor="ctr"/>
          <a:lstStyle/>
          <a:p>
            <a:endParaRPr lang="fr-FR"/>
          </a:p>
        </p:txBody>
      </p:sp>
      <p:sp>
        <p:nvSpPr>
          <p:cNvPr id="16394" name="AutoShape 9"/>
          <p:cNvSpPr>
            <a:spLocks noChangeArrowheads="1"/>
          </p:cNvSpPr>
          <p:nvPr/>
        </p:nvSpPr>
        <p:spPr bwMode="auto">
          <a:xfrm rot="5400000">
            <a:off x="6553200" y="4114800"/>
            <a:ext cx="1524000" cy="152400"/>
          </a:xfrm>
          <a:custGeom>
            <a:avLst/>
            <a:gdLst>
              <a:gd name="T0" fmla="*/ 2147483646 w 21600"/>
              <a:gd name="T1" fmla="*/ 0 h 21600"/>
              <a:gd name="T2" fmla="*/ 0 w 21600"/>
              <a:gd name="T3" fmla="*/ 26763839 h 21600"/>
              <a:gd name="T4" fmla="*/ 2147483646 w 21600"/>
              <a:gd name="T5" fmla="*/ 53527720 h 21600"/>
              <a:gd name="T6" fmla="*/ 2147483646 w 21600"/>
              <a:gd name="T7" fmla="*/ 2676383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p:spPr>
        <p:txBody>
          <a:bodyPr wrap="none" anchor="ctr"/>
          <a:lstStyle/>
          <a:p>
            <a:endParaRPr lang="fr-FR"/>
          </a:p>
        </p:txBody>
      </p:sp>
      <p:sp>
        <p:nvSpPr>
          <p:cNvPr id="16395" name="Rectangle 10"/>
          <p:cNvSpPr>
            <a:spLocks noChangeArrowheads="1"/>
          </p:cNvSpPr>
          <p:nvPr/>
        </p:nvSpPr>
        <p:spPr bwMode="auto">
          <a:xfrm>
            <a:off x="6362700" y="4951413"/>
            <a:ext cx="1905000" cy="609600"/>
          </a:xfrm>
          <a:prstGeom prst="rect">
            <a:avLst/>
          </a:prstGeom>
          <a:solidFill>
            <a:schemeClr val="accent2"/>
          </a:solidFill>
          <a:ln w="9525">
            <a:solidFill>
              <a:schemeClr val="tx1"/>
            </a:solidFill>
            <a:miter lim="800000"/>
            <a:headEnd/>
            <a:tailEnd/>
          </a:ln>
          <a:effectLst/>
        </p:spPr>
        <p:txBody>
          <a:bodyPr wrap="none" anchor="ctr"/>
          <a:lstStyle/>
          <a:p>
            <a:pPr algn="ctr"/>
            <a:r>
              <a:rPr lang="fr-CA" altLang="fr-FR" b="1">
                <a:latin typeface="Arial" charset="0"/>
              </a:rPr>
              <a:t>Codeur de</a:t>
            </a:r>
          </a:p>
          <a:p>
            <a:pPr algn="ctr"/>
            <a:r>
              <a:rPr lang="fr-CA" altLang="fr-FR" b="1">
                <a:latin typeface="Arial" charset="0"/>
              </a:rPr>
              <a:t>coefficient</a:t>
            </a:r>
          </a:p>
        </p:txBody>
      </p:sp>
      <p:sp>
        <p:nvSpPr>
          <p:cNvPr id="16396" name="Rectangle 11"/>
          <p:cNvSpPr>
            <a:spLocks noChangeArrowheads="1"/>
          </p:cNvSpPr>
          <p:nvPr/>
        </p:nvSpPr>
        <p:spPr bwMode="auto">
          <a:xfrm>
            <a:off x="3124200" y="4951413"/>
            <a:ext cx="1676400" cy="609600"/>
          </a:xfrm>
          <a:prstGeom prst="rect">
            <a:avLst/>
          </a:prstGeom>
          <a:solidFill>
            <a:schemeClr val="accent2"/>
          </a:solidFill>
          <a:ln w="9525">
            <a:solidFill>
              <a:schemeClr val="tx1"/>
            </a:solidFill>
            <a:miter lim="800000"/>
            <a:headEnd/>
            <a:tailEnd/>
          </a:ln>
          <a:effectLst/>
        </p:spPr>
        <p:txBody>
          <a:bodyPr wrap="none" anchor="ctr"/>
          <a:lstStyle/>
          <a:p>
            <a:pPr algn="ctr"/>
            <a:r>
              <a:rPr lang="fr-CA" altLang="fr-FR" b="1">
                <a:latin typeface="Arial" charset="0"/>
              </a:rPr>
              <a:t>Codeur de</a:t>
            </a:r>
          </a:p>
          <a:p>
            <a:pPr algn="ctr"/>
            <a:r>
              <a:rPr lang="fr-CA" altLang="fr-FR" b="1">
                <a:latin typeface="Arial" charset="0"/>
              </a:rPr>
              <a:t>Huffman</a:t>
            </a:r>
          </a:p>
        </p:txBody>
      </p:sp>
      <p:sp>
        <p:nvSpPr>
          <p:cNvPr id="16397" name="AutoShape 12"/>
          <p:cNvSpPr>
            <a:spLocks noChangeArrowheads="1"/>
          </p:cNvSpPr>
          <p:nvPr/>
        </p:nvSpPr>
        <p:spPr bwMode="auto">
          <a:xfrm flipH="1">
            <a:off x="4800600" y="5180013"/>
            <a:ext cx="1524000" cy="152400"/>
          </a:xfrm>
          <a:custGeom>
            <a:avLst/>
            <a:gdLst>
              <a:gd name="T0" fmla="*/ 2147483646 w 21600"/>
              <a:gd name="T1" fmla="*/ 0 h 21600"/>
              <a:gd name="T2" fmla="*/ 0 w 21600"/>
              <a:gd name="T3" fmla="*/ 26763839 h 21600"/>
              <a:gd name="T4" fmla="*/ 2147483646 w 21600"/>
              <a:gd name="T5" fmla="*/ 53527720 h 21600"/>
              <a:gd name="T6" fmla="*/ 2147483646 w 21600"/>
              <a:gd name="T7" fmla="*/ 2676383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p:spPr>
        <p:txBody>
          <a:bodyPr wrap="none" anchor="ctr"/>
          <a:lstStyle/>
          <a:p>
            <a:endParaRPr lang="fr-FR"/>
          </a:p>
        </p:txBody>
      </p:sp>
      <p:sp>
        <p:nvSpPr>
          <p:cNvPr id="16398" name="AutoShape 13"/>
          <p:cNvSpPr>
            <a:spLocks noChangeArrowheads="1"/>
          </p:cNvSpPr>
          <p:nvPr/>
        </p:nvSpPr>
        <p:spPr bwMode="auto">
          <a:xfrm flipH="1">
            <a:off x="1752600" y="5180013"/>
            <a:ext cx="1295400" cy="152400"/>
          </a:xfrm>
          <a:custGeom>
            <a:avLst/>
            <a:gdLst>
              <a:gd name="T0" fmla="*/ 2147483646 w 21600"/>
              <a:gd name="T1" fmla="*/ 0 h 21600"/>
              <a:gd name="T2" fmla="*/ 0 w 21600"/>
              <a:gd name="T3" fmla="*/ 26763839 h 21600"/>
              <a:gd name="T4" fmla="*/ 2147483646 w 21600"/>
              <a:gd name="T5" fmla="*/ 53527720 h 21600"/>
              <a:gd name="T6" fmla="*/ 2147483646 w 21600"/>
              <a:gd name="T7" fmla="*/ 2676383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p:spPr>
        <p:txBody>
          <a:bodyPr wrap="none" anchor="ctr"/>
          <a:lstStyle/>
          <a:p>
            <a:endParaRPr lang="fr-FR"/>
          </a:p>
        </p:txBody>
      </p:sp>
      <p:sp>
        <p:nvSpPr>
          <p:cNvPr id="16399" name="Text Box 14"/>
          <p:cNvSpPr txBox="1">
            <a:spLocks noChangeArrowheads="1"/>
          </p:cNvSpPr>
          <p:nvPr/>
        </p:nvSpPr>
        <p:spPr bwMode="auto">
          <a:xfrm>
            <a:off x="457200" y="4876800"/>
            <a:ext cx="1295400" cy="758825"/>
          </a:xfrm>
          <a:prstGeom prst="rect">
            <a:avLst/>
          </a:prstGeom>
          <a:solidFill>
            <a:srgbClr val="FFFF66"/>
          </a:solidFill>
          <a:ln w="9525">
            <a:solidFill>
              <a:schemeClr val="tx1"/>
            </a:solidFill>
            <a:miter lim="800000"/>
            <a:headEnd/>
            <a:tailEnd/>
          </a:ln>
          <a:effectLst/>
        </p:spPr>
        <p:txBody>
          <a:bodyPr>
            <a:spAutoFit/>
          </a:bodyPr>
          <a:lstStyle/>
          <a:p>
            <a:pPr>
              <a:lnSpc>
                <a:spcPct val="90000"/>
              </a:lnSpc>
              <a:spcBef>
                <a:spcPct val="50000"/>
              </a:spcBef>
            </a:pPr>
            <a:r>
              <a:rPr lang="fr-CA" altLang="fr-FR"/>
              <a:t>Image encodée</a:t>
            </a:r>
          </a:p>
        </p:txBody>
      </p:sp>
      <p:sp>
        <p:nvSpPr>
          <p:cNvPr id="50191" name="AutoShape 15"/>
          <p:cNvSpPr>
            <a:spLocks noChangeArrowheads="1"/>
          </p:cNvSpPr>
          <p:nvPr/>
        </p:nvSpPr>
        <p:spPr bwMode="auto">
          <a:xfrm>
            <a:off x="838200" y="3581400"/>
            <a:ext cx="2590800" cy="1295400"/>
          </a:xfrm>
          <a:prstGeom prst="cloudCallout">
            <a:avLst>
              <a:gd name="adj1" fmla="val -40745"/>
              <a:gd name="adj2" fmla="val -69241"/>
            </a:avLst>
          </a:prstGeom>
          <a:solidFill>
            <a:srgbClr val="66FF66"/>
          </a:solidFill>
          <a:ln w="9525">
            <a:solidFill>
              <a:schemeClr val="tx1"/>
            </a:solidFill>
            <a:round/>
            <a:headEnd/>
            <a:tailEnd/>
          </a:ln>
          <a:effectLst/>
        </p:spPr>
        <p:txBody>
          <a:bodyPr wrap="none" anchor="ctr"/>
          <a:lstStyle/>
          <a:p>
            <a:pPr algn="ctr"/>
            <a:r>
              <a:rPr lang="fr-CA" altLang="fr-FR"/>
              <a:t>Séparée en</a:t>
            </a:r>
          </a:p>
          <a:p>
            <a:pPr algn="ctr"/>
            <a:r>
              <a:rPr lang="fr-CA" altLang="fr-FR"/>
              <a:t>blocs de 8 x 8</a:t>
            </a:r>
          </a:p>
        </p:txBody>
      </p:sp>
      <p:sp>
        <p:nvSpPr>
          <p:cNvPr id="50192" name="AutoShape 16"/>
          <p:cNvSpPr>
            <a:spLocks noChangeArrowheads="1"/>
          </p:cNvSpPr>
          <p:nvPr/>
        </p:nvSpPr>
        <p:spPr bwMode="auto">
          <a:xfrm>
            <a:off x="3886200" y="3505200"/>
            <a:ext cx="2819400" cy="1295400"/>
          </a:xfrm>
          <a:prstGeom prst="cloudCallout">
            <a:avLst>
              <a:gd name="adj1" fmla="val 55801"/>
              <a:gd name="adj2" fmla="val -59560"/>
            </a:avLst>
          </a:prstGeom>
          <a:solidFill>
            <a:srgbClr val="66FF66"/>
          </a:solidFill>
          <a:ln w="9525">
            <a:solidFill>
              <a:schemeClr val="tx1"/>
            </a:solidFill>
            <a:round/>
            <a:headEnd/>
            <a:tailEnd/>
          </a:ln>
          <a:effectLst/>
        </p:spPr>
        <p:txBody>
          <a:bodyPr wrap="none" anchor="ctr"/>
          <a:lstStyle/>
          <a:p>
            <a:pPr algn="ctr"/>
            <a:r>
              <a:rPr lang="fr-CA" altLang="fr-FR"/>
              <a:t>Plus de bits</a:t>
            </a:r>
          </a:p>
          <a:p>
            <a:pPr algn="ctr"/>
            <a:r>
              <a:rPr lang="fr-CA" altLang="fr-FR"/>
              <a:t>à base fréquence</a:t>
            </a:r>
          </a:p>
        </p:txBody>
      </p:sp>
      <p:sp>
        <p:nvSpPr>
          <p:cNvPr id="50194" name="AutoShape 18"/>
          <p:cNvSpPr>
            <a:spLocks/>
          </p:cNvSpPr>
          <p:nvPr/>
        </p:nvSpPr>
        <p:spPr bwMode="auto">
          <a:xfrm rot="-5400000">
            <a:off x="5448300" y="3086100"/>
            <a:ext cx="457200" cy="5410200"/>
          </a:xfrm>
          <a:prstGeom prst="leftBrace">
            <a:avLst>
              <a:gd name="adj1" fmla="val 106555"/>
              <a:gd name="adj2" fmla="val 50440"/>
            </a:avLst>
          </a:prstGeom>
          <a:noFill/>
          <a:ln w="28575">
            <a:solidFill>
              <a:schemeClr val="tx1"/>
            </a:solidFill>
            <a:round/>
            <a:headEnd/>
            <a:tailEnd/>
          </a:ln>
          <a:effectLst/>
        </p:spPr>
        <p:txBody>
          <a:bodyPr wrap="none" anchor="ctr"/>
          <a:lstStyle/>
          <a:p>
            <a:endParaRPr lang="fr-FR" altLang="fr-FR"/>
          </a:p>
        </p:txBody>
      </p:sp>
      <p:sp>
        <p:nvSpPr>
          <p:cNvPr id="50195" name="Text Box 19"/>
          <p:cNvSpPr txBox="1">
            <a:spLocks noChangeArrowheads="1"/>
          </p:cNvSpPr>
          <p:nvPr/>
        </p:nvSpPr>
        <p:spPr bwMode="auto">
          <a:xfrm>
            <a:off x="4000500" y="6019800"/>
            <a:ext cx="3352800" cy="457200"/>
          </a:xfrm>
          <a:prstGeom prst="rect">
            <a:avLst/>
          </a:prstGeom>
          <a:noFill/>
          <a:ln w="9525">
            <a:noFill/>
            <a:miter lim="800000"/>
            <a:headEnd/>
            <a:tailEnd/>
          </a:ln>
          <a:effectLst/>
        </p:spPr>
        <p:txBody>
          <a:bodyPr>
            <a:spAutoFit/>
          </a:bodyPr>
          <a:lstStyle/>
          <a:p>
            <a:pPr>
              <a:spcBef>
                <a:spcPct val="50000"/>
              </a:spcBef>
            </a:pPr>
            <a:r>
              <a:rPr lang="fr-CA" altLang="fr-FR"/>
              <a:t>Compression de l’image</a:t>
            </a:r>
          </a:p>
        </p:txBody>
      </p:sp>
      <p:sp>
        <p:nvSpPr>
          <p:cNvPr id="20" name="Rectangle 2"/>
          <p:cNvSpPr txBox="1">
            <a:spLocks noChangeArrowheads="1"/>
          </p:cNvSpPr>
          <p:nvPr/>
        </p:nvSpPr>
        <p:spPr>
          <a:xfrm>
            <a:off x="0" y="0"/>
            <a:ext cx="9144000" cy="7143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1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0194"/>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50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1" grpId="0" animBg="1" autoUpdateAnimBg="0"/>
      <p:bldP spid="50192" grpId="0" animBg="1" autoUpdateAnimBg="0"/>
      <p:bldP spid="50194" grpId="0" animBg="1"/>
      <p:bldP spid="5019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idx="1"/>
          </p:nvPr>
        </p:nvSpPr>
        <p:spPr>
          <a:xfrm>
            <a:off x="457200" y="1885950"/>
            <a:ext cx="8382000" cy="4171950"/>
          </a:xfrm>
        </p:spPr>
        <p:txBody>
          <a:bodyPr/>
          <a:lstStyle/>
          <a:p>
            <a:r>
              <a:rPr lang="fr-CA" altLang="fr-FR" smtClean="0"/>
              <a:t>Transformée DCT:</a:t>
            </a:r>
          </a:p>
        </p:txBody>
      </p:sp>
      <p:sp>
        <p:nvSpPr>
          <p:cNvPr id="20482" name="Espace réservé du numéro de diapositive 5"/>
          <p:cNvSpPr>
            <a:spLocks noGrp="1"/>
          </p:cNvSpPr>
          <p:nvPr>
            <p:ph type="sldNum" sz="quarter" idx="12"/>
          </p:nvPr>
        </p:nvSpPr>
        <p:spPr>
          <a:noFill/>
          <a:ln>
            <a:miter lim="800000"/>
            <a:headEnd/>
            <a:tailEnd/>
          </a:ln>
        </p:spPr>
        <p:txBody>
          <a:bodyPr/>
          <a:lstStyle/>
          <a:p>
            <a:fld id="{79A78755-0932-4FD3-BBD7-011AE5C61BCC}" type="slidenum">
              <a:rPr lang="fr-FR" altLang="fr-FR"/>
              <a:pPr/>
              <a:t>15</a:t>
            </a:fld>
            <a:endParaRPr lang="fr-FR" altLang="fr-FR"/>
          </a:p>
        </p:txBody>
      </p:sp>
      <p:pic>
        <p:nvPicPr>
          <p:cNvPr id="20485" name="Picture 11"/>
          <p:cNvPicPr>
            <a:picLocks noChangeAspect="1" noChangeArrowheads="1"/>
          </p:cNvPicPr>
          <p:nvPr/>
        </p:nvPicPr>
        <p:blipFill>
          <a:blip r:embed="rId3"/>
          <a:srcRect/>
          <a:stretch>
            <a:fillRect/>
          </a:stretch>
        </p:blipFill>
        <p:spPr bwMode="auto">
          <a:xfrm>
            <a:off x="0" y="2874963"/>
            <a:ext cx="3962400" cy="2981325"/>
          </a:xfrm>
          <a:prstGeom prst="rect">
            <a:avLst/>
          </a:prstGeom>
          <a:noFill/>
          <a:ln w="9525">
            <a:noFill/>
            <a:miter lim="800000"/>
            <a:headEnd/>
            <a:tailEnd/>
          </a:ln>
          <a:effectLst/>
        </p:spPr>
      </p:pic>
      <p:pic>
        <p:nvPicPr>
          <p:cNvPr id="20486" name="Picture 12"/>
          <p:cNvPicPr>
            <a:picLocks noChangeAspect="1" noChangeArrowheads="1"/>
          </p:cNvPicPr>
          <p:nvPr/>
        </p:nvPicPr>
        <p:blipFill>
          <a:blip r:embed="rId4"/>
          <a:srcRect/>
          <a:stretch>
            <a:fillRect/>
          </a:stretch>
        </p:blipFill>
        <p:spPr bwMode="auto">
          <a:xfrm>
            <a:off x="4876800" y="2819400"/>
            <a:ext cx="4114800" cy="3094038"/>
          </a:xfrm>
          <a:prstGeom prst="rect">
            <a:avLst/>
          </a:prstGeom>
          <a:noFill/>
          <a:ln w="9525">
            <a:noFill/>
            <a:miter lim="800000"/>
            <a:headEnd/>
            <a:tailEnd/>
          </a:ln>
          <a:effectLst/>
        </p:spPr>
      </p:pic>
      <p:sp>
        <p:nvSpPr>
          <p:cNvPr id="20487" name="AutoShape 13"/>
          <p:cNvSpPr>
            <a:spLocks noChangeArrowheads="1"/>
          </p:cNvSpPr>
          <p:nvPr/>
        </p:nvSpPr>
        <p:spPr bwMode="auto">
          <a:xfrm>
            <a:off x="3733800" y="4024313"/>
            <a:ext cx="1524000" cy="685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p:spPr>
        <p:txBody>
          <a:bodyPr wrap="none" anchor="ctr"/>
          <a:lstStyle/>
          <a:p>
            <a:endParaRPr lang="fr-FR"/>
          </a:p>
        </p:txBody>
      </p:sp>
      <p:sp>
        <p:nvSpPr>
          <p:cNvPr id="20488" name="Text Box 14"/>
          <p:cNvSpPr txBox="1">
            <a:spLocks noChangeArrowheads="1"/>
          </p:cNvSpPr>
          <p:nvPr/>
        </p:nvSpPr>
        <p:spPr bwMode="auto">
          <a:xfrm>
            <a:off x="4419600" y="2362200"/>
            <a:ext cx="2409825" cy="457200"/>
          </a:xfrm>
          <a:prstGeom prst="rect">
            <a:avLst/>
          </a:prstGeom>
          <a:noFill/>
          <a:ln w="9525">
            <a:noFill/>
            <a:miter lim="800000"/>
            <a:headEnd/>
            <a:tailEnd/>
          </a:ln>
          <a:effectLst/>
        </p:spPr>
        <p:txBody>
          <a:bodyPr wrap="none">
            <a:spAutoFit/>
          </a:bodyPr>
          <a:lstStyle/>
          <a:p>
            <a:r>
              <a:rPr lang="fr-CA" altLang="fr-FR"/>
              <a:t>Basses fréquences</a:t>
            </a:r>
          </a:p>
        </p:txBody>
      </p:sp>
      <p:sp>
        <p:nvSpPr>
          <p:cNvPr id="20489" name="Text Box 15"/>
          <p:cNvSpPr txBox="1">
            <a:spLocks noChangeArrowheads="1"/>
          </p:cNvSpPr>
          <p:nvPr/>
        </p:nvSpPr>
        <p:spPr bwMode="auto">
          <a:xfrm>
            <a:off x="6553200" y="5791200"/>
            <a:ext cx="2357438" cy="457200"/>
          </a:xfrm>
          <a:prstGeom prst="rect">
            <a:avLst/>
          </a:prstGeom>
          <a:noFill/>
          <a:ln w="9525">
            <a:noFill/>
            <a:miter lim="800000"/>
            <a:headEnd/>
            <a:tailEnd/>
          </a:ln>
          <a:effectLst/>
        </p:spPr>
        <p:txBody>
          <a:bodyPr wrap="none">
            <a:spAutoFit/>
          </a:bodyPr>
          <a:lstStyle/>
          <a:p>
            <a:r>
              <a:rPr lang="fr-CA" altLang="fr-FR"/>
              <a:t>hautes fréquences</a:t>
            </a:r>
          </a:p>
        </p:txBody>
      </p:sp>
      <p:sp>
        <p:nvSpPr>
          <p:cNvPr id="10" name="Rectangle 2"/>
          <p:cNvSpPr txBox="1">
            <a:spLocks noChangeArrowheads="1"/>
          </p:cNvSpPr>
          <p:nvPr/>
        </p:nvSpPr>
        <p:spPr>
          <a:xfrm>
            <a:off x="0" y="0"/>
            <a:ext cx="9144000" cy="7143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idx="1"/>
          </p:nvPr>
        </p:nvSpPr>
        <p:spPr>
          <a:xfrm>
            <a:off x="457200" y="1885950"/>
            <a:ext cx="8382000" cy="4171950"/>
          </a:xfrm>
        </p:spPr>
        <p:txBody>
          <a:bodyPr/>
          <a:lstStyle/>
          <a:p>
            <a:r>
              <a:rPr lang="fr-CA" altLang="fr-FR" smtClean="0"/>
              <a:t>Quantification :</a:t>
            </a:r>
          </a:p>
          <a:p>
            <a:pPr lvl="1"/>
            <a:r>
              <a:rPr lang="fr-CA" altLang="fr-FR" smtClean="0"/>
              <a:t>Calcul de la quantification:</a:t>
            </a:r>
          </a:p>
          <a:p>
            <a:pPr lvl="1"/>
            <a:endParaRPr lang="fr-CA" altLang="fr-FR" smtClean="0"/>
          </a:p>
          <a:p>
            <a:pPr lvl="1"/>
            <a:endParaRPr lang="fr-CA" altLang="fr-FR" smtClean="0"/>
          </a:p>
          <a:p>
            <a:pPr lvl="1"/>
            <a:r>
              <a:rPr lang="fr-CA" altLang="fr-FR" smtClean="0"/>
              <a:t>Matrice de quantification:</a:t>
            </a:r>
          </a:p>
        </p:txBody>
      </p:sp>
      <p:sp>
        <p:nvSpPr>
          <p:cNvPr id="22530" name="Espace réservé du numéro de diapositive 5"/>
          <p:cNvSpPr>
            <a:spLocks noGrp="1"/>
          </p:cNvSpPr>
          <p:nvPr>
            <p:ph type="sldNum" sz="quarter" idx="12"/>
          </p:nvPr>
        </p:nvSpPr>
        <p:spPr>
          <a:noFill/>
          <a:ln>
            <a:miter lim="800000"/>
            <a:headEnd/>
            <a:tailEnd/>
          </a:ln>
        </p:spPr>
        <p:txBody>
          <a:bodyPr/>
          <a:lstStyle/>
          <a:p>
            <a:fld id="{9897B901-1087-4F11-BF97-89976B1C3574}" type="slidenum">
              <a:rPr lang="fr-FR" altLang="fr-FR"/>
              <a:pPr/>
              <a:t>16</a:t>
            </a:fld>
            <a:endParaRPr lang="fr-FR" altLang="fr-FR"/>
          </a:p>
        </p:txBody>
      </p:sp>
      <p:graphicFrame>
        <p:nvGraphicFramePr>
          <p:cNvPr id="22533" name="Object 8"/>
          <p:cNvGraphicFramePr>
            <a:graphicFrameLocks noChangeAspect="1"/>
          </p:cNvGraphicFramePr>
          <p:nvPr/>
        </p:nvGraphicFramePr>
        <p:xfrm>
          <a:off x="3455988" y="2965450"/>
          <a:ext cx="3222625" cy="889000"/>
        </p:xfrm>
        <a:graphic>
          <a:graphicData uri="http://schemas.openxmlformats.org/presentationml/2006/ole">
            <p:oleObj spid="_x0000_s22533" name="Equation" r:id="rId4" imgW="1701800" imgH="469900" progId="">
              <p:embed/>
            </p:oleObj>
          </a:graphicData>
        </a:graphic>
      </p:graphicFrame>
      <p:sp>
        <p:nvSpPr>
          <p:cNvPr id="22534" name="Text Box 9"/>
          <p:cNvSpPr txBox="1">
            <a:spLocks noChangeArrowheads="1"/>
          </p:cNvSpPr>
          <p:nvPr/>
        </p:nvSpPr>
        <p:spPr bwMode="auto">
          <a:xfrm>
            <a:off x="1571604" y="4568825"/>
            <a:ext cx="4572000" cy="2289175"/>
          </a:xfrm>
          <a:prstGeom prst="rect">
            <a:avLst/>
          </a:prstGeom>
          <a:noFill/>
          <a:ln w="9525">
            <a:noFill/>
            <a:miter lim="800000"/>
            <a:headEnd/>
            <a:tailEnd/>
          </a:ln>
          <a:effectLst/>
        </p:spPr>
        <p:txBody>
          <a:bodyPr>
            <a:spAutoFit/>
          </a:bodyPr>
          <a:lstStyle/>
          <a:p>
            <a:r>
              <a:rPr lang="fr-CA" altLang="fr-FR" sz="1800" dirty="0"/>
              <a:t>Q =     6     9    12    15    18    21    24    27</a:t>
            </a:r>
          </a:p>
          <a:p>
            <a:r>
              <a:rPr lang="fr-CA" altLang="fr-FR" sz="1800" dirty="0"/>
              <a:t>           9    12    15    18    21    24    27    30</a:t>
            </a:r>
          </a:p>
          <a:p>
            <a:r>
              <a:rPr lang="fr-CA" altLang="fr-FR" sz="1800" dirty="0"/>
              <a:t>         12    15    18    21    24    27    30    33</a:t>
            </a:r>
          </a:p>
          <a:p>
            <a:r>
              <a:rPr lang="fr-CA" altLang="fr-FR" sz="1800" dirty="0"/>
              <a:t>         15    18    21    24    27    30    33    36</a:t>
            </a:r>
          </a:p>
          <a:p>
            <a:r>
              <a:rPr lang="fr-CA" altLang="fr-FR" sz="1800" dirty="0"/>
              <a:t>         18    21    24    27    30    33    36    39</a:t>
            </a:r>
          </a:p>
          <a:p>
            <a:r>
              <a:rPr lang="fr-CA" altLang="fr-FR" sz="1800" dirty="0"/>
              <a:t>         21    24    27    30    33    36    39    42</a:t>
            </a:r>
          </a:p>
          <a:p>
            <a:r>
              <a:rPr lang="fr-CA" altLang="fr-FR" sz="1800" dirty="0"/>
              <a:t>         24    27    30    33    36    39    42    45</a:t>
            </a:r>
          </a:p>
          <a:p>
            <a:r>
              <a:rPr lang="fr-CA" altLang="fr-FR" sz="1800" dirty="0"/>
              <a:t>         27    30    33    36    39    42    45    48</a:t>
            </a:r>
          </a:p>
        </p:txBody>
      </p:sp>
      <p:sp>
        <p:nvSpPr>
          <p:cNvPr id="22535" name="Line 10"/>
          <p:cNvSpPr>
            <a:spLocks noChangeShapeType="1"/>
          </p:cNvSpPr>
          <p:nvPr/>
        </p:nvSpPr>
        <p:spPr bwMode="auto">
          <a:xfrm>
            <a:off x="2209800" y="4648200"/>
            <a:ext cx="0" cy="2209800"/>
          </a:xfrm>
          <a:prstGeom prst="line">
            <a:avLst/>
          </a:prstGeom>
          <a:noFill/>
          <a:ln w="9525">
            <a:solidFill>
              <a:schemeClr val="tx1"/>
            </a:solidFill>
            <a:round/>
            <a:headEnd/>
            <a:tailEnd/>
          </a:ln>
          <a:effectLst/>
        </p:spPr>
        <p:txBody>
          <a:bodyPr wrap="none" anchor="ctr"/>
          <a:lstStyle/>
          <a:p>
            <a:endParaRPr lang="fr-FR"/>
          </a:p>
        </p:txBody>
      </p:sp>
      <p:sp>
        <p:nvSpPr>
          <p:cNvPr id="22536" name="Line 11"/>
          <p:cNvSpPr>
            <a:spLocks noChangeShapeType="1"/>
          </p:cNvSpPr>
          <p:nvPr/>
        </p:nvSpPr>
        <p:spPr bwMode="auto">
          <a:xfrm>
            <a:off x="5791200" y="4648200"/>
            <a:ext cx="0" cy="2209800"/>
          </a:xfrm>
          <a:prstGeom prst="line">
            <a:avLst/>
          </a:prstGeom>
          <a:noFill/>
          <a:ln w="9525">
            <a:solidFill>
              <a:schemeClr val="tx1"/>
            </a:solidFill>
            <a:round/>
            <a:headEnd/>
            <a:tailEnd/>
          </a:ln>
          <a:effectLst/>
        </p:spPr>
        <p:txBody>
          <a:bodyPr wrap="none" anchor="ctr"/>
          <a:lstStyle/>
          <a:p>
            <a:endParaRPr lang="fr-FR"/>
          </a:p>
        </p:txBody>
      </p:sp>
      <p:pic>
        <p:nvPicPr>
          <p:cNvPr id="22537" name="Picture 12"/>
          <p:cNvPicPr>
            <a:picLocks noChangeAspect="1" noChangeArrowheads="1"/>
          </p:cNvPicPr>
          <p:nvPr/>
        </p:nvPicPr>
        <p:blipFill>
          <a:blip r:embed="rId5"/>
          <a:srcRect/>
          <a:stretch>
            <a:fillRect/>
          </a:stretch>
        </p:blipFill>
        <p:spPr bwMode="auto">
          <a:xfrm>
            <a:off x="5786446" y="4338638"/>
            <a:ext cx="3352800" cy="2519362"/>
          </a:xfrm>
          <a:prstGeom prst="rect">
            <a:avLst/>
          </a:prstGeom>
          <a:noFill/>
          <a:ln w="9525">
            <a:noFill/>
            <a:miter lim="800000"/>
            <a:headEnd/>
            <a:tailEnd/>
          </a:ln>
          <a:effectLst/>
        </p:spPr>
      </p:pic>
      <p:sp>
        <p:nvSpPr>
          <p:cNvPr id="10" name="Rectangle 2"/>
          <p:cNvSpPr txBox="1">
            <a:spLocks noChangeArrowheads="1"/>
          </p:cNvSpPr>
          <p:nvPr/>
        </p:nvSpPr>
        <p:spPr>
          <a:xfrm>
            <a:off x="0" y="0"/>
            <a:ext cx="9144000" cy="7143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2A66FE4-0FDB-4030-BF41-F7FCD44609F2}" type="slidenum">
              <a:rPr lang="fr-FR" altLang="fr-FR" smtClean="0"/>
              <a:pPr/>
              <a:t>17</a:t>
            </a:fld>
            <a:endParaRPr lang="fr-FR" altLang="fr-FR"/>
          </a:p>
        </p:txBody>
      </p:sp>
      <p:sp>
        <p:nvSpPr>
          <p:cNvPr id="3" name="ZoneTexte 2"/>
          <p:cNvSpPr txBox="1"/>
          <p:nvPr/>
        </p:nvSpPr>
        <p:spPr>
          <a:xfrm>
            <a:off x="0" y="785794"/>
            <a:ext cx="9144000" cy="1785104"/>
          </a:xfrm>
          <a:prstGeom prst="rect">
            <a:avLst/>
          </a:prstGeom>
          <a:noFill/>
        </p:spPr>
        <p:txBody>
          <a:bodyPr wrap="square" rtlCol="0">
            <a:spAutoFit/>
          </a:bodyPr>
          <a:lstStyle/>
          <a:p>
            <a:pPr algn="just"/>
            <a:r>
              <a:rPr lang="fr-FR" sz="2200" dirty="0" smtClean="0">
                <a:solidFill>
                  <a:srgbClr val="0070C0"/>
                </a:solidFill>
              </a:rPr>
              <a:t>Basé sur des expériences de </a:t>
            </a:r>
            <a:r>
              <a:rPr lang="fr-FR" sz="2200" dirty="0" smtClean="0">
                <a:solidFill>
                  <a:srgbClr val="0070C0"/>
                </a:solidFill>
              </a:rPr>
              <a:t>seuillage  </a:t>
            </a:r>
            <a:r>
              <a:rPr lang="fr-FR" sz="2200" dirty="0" err="1" smtClean="0">
                <a:solidFill>
                  <a:srgbClr val="0070C0"/>
                </a:solidFill>
              </a:rPr>
              <a:t>psychovisuel</a:t>
            </a:r>
            <a:r>
              <a:rPr lang="fr-FR" sz="2200" dirty="0" smtClean="0">
                <a:solidFill>
                  <a:srgbClr val="0070C0"/>
                </a:solidFill>
              </a:rPr>
              <a:t> </a:t>
            </a:r>
            <a:r>
              <a:rPr lang="fr-FR" sz="2200" dirty="0" smtClean="0">
                <a:solidFill>
                  <a:srgbClr val="0070C0"/>
                </a:solidFill>
              </a:rPr>
              <a:t> deux tables de quantification sont recommandées (ci-dessous). </a:t>
            </a:r>
            <a:r>
              <a:rPr lang="fr-FR" sz="2200" dirty="0" smtClean="0">
                <a:solidFill>
                  <a:srgbClr val="7030A0"/>
                </a:solidFill>
              </a:rPr>
              <a:t>La première pour la luminance et la seconde pour la chrominance. </a:t>
            </a:r>
            <a:r>
              <a:rPr lang="fr-FR" sz="2200" dirty="0" smtClean="0">
                <a:solidFill>
                  <a:srgbClr val="002060"/>
                </a:solidFill>
              </a:rPr>
              <a:t>En effet, l’œil humain </a:t>
            </a:r>
            <a:r>
              <a:rPr lang="fr-FR" sz="2200" dirty="0" smtClean="0">
                <a:solidFill>
                  <a:srgbClr val="002060"/>
                </a:solidFill>
              </a:rPr>
              <a:t>est plus sensible aux basses </a:t>
            </a:r>
            <a:r>
              <a:rPr lang="fr-FR" sz="2200" dirty="0" smtClean="0">
                <a:solidFill>
                  <a:srgbClr val="002060"/>
                </a:solidFill>
              </a:rPr>
              <a:t>fréquences (u et v faibles proches de 0) </a:t>
            </a:r>
            <a:r>
              <a:rPr lang="fr-FR" sz="2200" dirty="0" smtClean="0">
                <a:solidFill>
                  <a:srgbClr val="002060"/>
                </a:solidFill>
              </a:rPr>
              <a:t>qu'aux hautes </a:t>
            </a:r>
            <a:r>
              <a:rPr lang="fr-FR" sz="2200" dirty="0" smtClean="0">
                <a:solidFill>
                  <a:srgbClr val="002060"/>
                </a:solidFill>
              </a:rPr>
              <a:t>fréquences (u et v élevés proches de 7). </a:t>
            </a:r>
          </a:p>
        </p:txBody>
      </p:sp>
      <p:sp>
        <p:nvSpPr>
          <p:cNvPr id="5" name="Rectangle 2"/>
          <p:cNvSpPr txBox="1">
            <a:spLocks noChangeArrowheads="1"/>
          </p:cNvSpPr>
          <p:nvPr/>
        </p:nvSpPr>
        <p:spPr>
          <a:xfrm>
            <a:off x="0" y="0"/>
            <a:ext cx="9144000" cy="7143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pic>
        <p:nvPicPr>
          <p:cNvPr id="104450" name="Picture 2"/>
          <p:cNvPicPr>
            <a:picLocks noChangeAspect="1" noChangeArrowheads="1"/>
          </p:cNvPicPr>
          <p:nvPr/>
        </p:nvPicPr>
        <p:blipFill>
          <a:blip r:embed="rId2"/>
          <a:srcRect/>
          <a:stretch>
            <a:fillRect/>
          </a:stretch>
        </p:blipFill>
        <p:spPr bwMode="auto">
          <a:xfrm>
            <a:off x="214282" y="2714620"/>
            <a:ext cx="8429684" cy="4143404"/>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idx="1"/>
          </p:nvPr>
        </p:nvSpPr>
        <p:spPr>
          <a:xfrm>
            <a:off x="457200" y="1885950"/>
            <a:ext cx="8382000" cy="4171950"/>
          </a:xfrm>
        </p:spPr>
        <p:txBody>
          <a:bodyPr/>
          <a:lstStyle/>
          <a:p>
            <a:r>
              <a:rPr lang="fr-CA" altLang="fr-FR" smtClean="0"/>
              <a:t>Quantification :</a:t>
            </a:r>
          </a:p>
        </p:txBody>
      </p:sp>
      <p:sp>
        <p:nvSpPr>
          <p:cNvPr id="24578" name="Espace réservé du numéro de diapositive 5"/>
          <p:cNvSpPr>
            <a:spLocks noGrp="1"/>
          </p:cNvSpPr>
          <p:nvPr>
            <p:ph type="sldNum" sz="quarter" idx="12"/>
          </p:nvPr>
        </p:nvSpPr>
        <p:spPr>
          <a:noFill/>
          <a:ln>
            <a:miter lim="800000"/>
            <a:headEnd/>
            <a:tailEnd/>
          </a:ln>
        </p:spPr>
        <p:txBody>
          <a:bodyPr/>
          <a:lstStyle/>
          <a:p>
            <a:fld id="{2F0AFC21-39D2-42F7-85E3-DCC0A2569AF5}" type="slidenum">
              <a:rPr lang="fr-FR" altLang="fr-FR"/>
              <a:pPr/>
              <a:t>18</a:t>
            </a:fld>
            <a:endParaRPr lang="fr-FR" altLang="fr-FR"/>
          </a:p>
        </p:txBody>
      </p:sp>
      <p:pic>
        <p:nvPicPr>
          <p:cNvPr id="24581" name="Picture 4"/>
          <p:cNvPicPr>
            <a:picLocks noChangeAspect="1" noChangeArrowheads="1"/>
          </p:cNvPicPr>
          <p:nvPr/>
        </p:nvPicPr>
        <p:blipFill>
          <a:blip r:embed="rId3"/>
          <a:srcRect/>
          <a:stretch>
            <a:fillRect/>
          </a:stretch>
        </p:blipFill>
        <p:spPr bwMode="auto">
          <a:xfrm>
            <a:off x="0" y="2819400"/>
            <a:ext cx="4114800" cy="3094038"/>
          </a:xfrm>
          <a:prstGeom prst="rect">
            <a:avLst/>
          </a:prstGeom>
          <a:noFill/>
          <a:ln w="9525">
            <a:noFill/>
            <a:miter lim="800000"/>
            <a:headEnd/>
            <a:tailEnd/>
          </a:ln>
          <a:effectLst/>
        </p:spPr>
      </p:pic>
      <p:pic>
        <p:nvPicPr>
          <p:cNvPr id="24582" name="Picture 5"/>
          <p:cNvPicPr>
            <a:picLocks noChangeAspect="1" noChangeArrowheads="1"/>
          </p:cNvPicPr>
          <p:nvPr/>
        </p:nvPicPr>
        <p:blipFill>
          <a:blip r:embed="rId4"/>
          <a:srcRect/>
          <a:stretch>
            <a:fillRect/>
          </a:stretch>
        </p:blipFill>
        <p:spPr bwMode="auto">
          <a:xfrm>
            <a:off x="5029200" y="2743200"/>
            <a:ext cx="4114800" cy="3094038"/>
          </a:xfrm>
          <a:prstGeom prst="rect">
            <a:avLst/>
          </a:prstGeom>
          <a:noFill/>
          <a:ln w="9525">
            <a:noFill/>
            <a:miter lim="800000"/>
            <a:headEnd/>
            <a:tailEnd/>
          </a:ln>
          <a:effectLst/>
        </p:spPr>
      </p:pic>
      <p:sp>
        <p:nvSpPr>
          <p:cNvPr id="24583" name="AutoShape 6"/>
          <p:cNvSpPr>
            <a:spLocks noChangeArrowheads="1"/>
          </p:cNvSpPr>
          <p:nvPr/>
        </p:nvSpPr>
        <p:spPr bwMode="auto">
          <a:xfrm>
            <a:off x="4038600" y="4038600"/>
            <a:ext cx="1295400" cy="685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p:spPr>
        <p:txBody>
          <a:bodyPr wrap="none" anchor="ctr"/>
          <a:lstStyle/>
          <a:p>
            <a:endParaRPr lang="fr-FR"/>
          </a:p>
        </p:txBody>
      </p:sp>
      <p:sp>
        <p:nvSpPr>
          <p:cNvPr id="58375" name="AutoShape 7"/>
          <p:cNvSpPr>
            <a:spLocks noChangeArrowheads="1"/>
          </p:cNvSpPr>
          <p:nvPr/>
        </p:nvSpPr>
        <p:spPr bwMode="auto">
          <a:xfrm>
            <a:off x="4800600" y="5715000"/>
            <a:ext cx="2362200" cy="685800"/>
          </a:xfrm>
          <a:prstGeom prst="cloudCallout">
            <a:avLst>
              <a:gd name="adj1" fmla="val 37972"/>
              <a:gd name="adj2" fmla="val -87500"/>
            </a:avLst>
          </a:prstGeom>
          <a:solidFill>
            <a:srgbClr val="66FF66"/>
          </a:solidFill>
          <a:ln w="9525">
            <a:solidFill>
              <a:schemeClr val="tx1"/>
            </a:solidFill>
            <a:round/>
            <a:headEnd/>
            <a:tailEnd/>
          </a:ln>
          <a:effectLst/>
        </p:spPr>
        <p:txBody>
          <a:bodyPr wrap="none" anchor="ctr"/>
          <a:lstStyle/>
          <a:p>
            <a:pPr algn="ctr"/>
            <a:r>
              <a:rPr lang="fr-CA" altLang="fr-FR"/>
              <a:t>Plein de 0</a:t>
            </a:r>
          </a:p>
        </p:txBody>
      </p:sp>
      <p:sp>
        <p:nvSpPr>
          <p:cNvPr id="9" name="Rectangle 2"/>
          <p:cNvSpPr txBox="1">
            <a:spLocks noChangeArrowheads="1"/>
          </p:cNvSpPr>
          <p:nvPr/>
        </p:nvSpPr>
        <p:spPr>
          <a:xfrm>
            <a:off x="0" y="0"/>
            <a:ext cx="9144000" cy="7143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idx="1"/>
          </p:nvPr>
        </p:nvSpPr>
        <p:spPr>
          <a:xfrm>
            <a:off x="457200" y="1885950"/>
            <a:ext cx="8382000" cy="4171950"/>
          </a:xfrm>
        </p:spPr>
        <p:txBody>
          <a:bodyPr/>
          <a:lstStyle/>
          <a:p>
            <a:r>
              <a:rPr lang="fr-CA" altLang="fr-FR" smtClean="0"/>
              <a:t>Codeur de coefficients (codage entropique):</a:t>
            </a:r>
          </a:p>
          <a:p>
            <a:pPr lvl="1"/>
            <a:r>
              <a:rPr lang="fr-CA" altLang="fr-FR" smtClean="0"/>
              <a:t>Mise en ordre des composantes</a:t>
            </a:r>
          </a:p>
          <a:p>
            <a:endParaRPr lang="fr-CA" altLang="fr-FR" smtClean="0"/>
          </a:p>
        </p:txBody>
      </p:sp>
      <p:sp>
        <p:nvSpPr>
          <p:cNvPr id="26626" name="Espace réservé du numéro de diapositive 5"/>
          <p:cNvSpPr>
            <a:spLocks noGrp="1"/>
          </p:cNvSpPr>
          <p:nvPr>
            <p:ph type="sldNum" sz="quarter" idx="12"/>
          </p:nvPr>
        </p:nvSpPr>
        <p:spPr>
          <a:noFill/>
          <a:ln>
            <a:miter lim="800000"/>
            <a:headEnd/>
            <a:tailEnd/>
          </a:ln>
        </p:spPr>
        <p:txBody>
          <a:bodyPr/>
          <a:lstStyle/>
          <a:p>
            <a:fld id="{1D5DF5B7-2DC1-4237-B5DF-F5DFCA22C9AA}" type="slidenum">
              <a:rPr lang="fr-FR" altLang="fr-FR"/>
              <a:pPr/>
              <a:t>19</a:t>
            </a:fld>
            <a:endParaRPr lang="fr-FR" altLang="fr-FR"/>
          </a:p>
        </p:txBody>
      </p:sp>
      <p:pic>
        <p:nvPicPr>
          <p:cNvPr id="26629" name="Picture 8"/>
          <p:cNvPicPr>
            <a:picLocks noChangeAspect="1" noChangeArrowheads="1"/>
          </p:cNvPicPr>
          <p:nvPr/>
        </p:nvPicPr>
        <p:blipFill>
          <a:blip r:embed="rId3"/>
          <a:srcRect/>
          <a:stretch>
            <a:fillRect/>
          </a:stretch>
        </p:blipFill>
        <p:spPr bwMode="auto">
          <a:xfrm>
            <a:off x="2819400" y="3605213"/>
            <a:ext cx="3733800" cy="3252787"/>
          </a:xfrm>
          <a:prstGeom prst="rect">
            <a:avLst/>
          </a:prstGeom>
          <a:noFill/>
          <a:ln w="9525">
            <a:noFill/>
            <a:miter lim="800000"/>
            <a:headEnd/>
            <a:tailEnd/>
          </a:ln>
          <a:effectLst/>
        </p:spPr>
      </p:pic>
      <p:sp>
        <p:nvSpPr>
          <p:cNvPr id="6" name="Rectangle 2"/>
          <p:cNvSpPr txBox="1">
            <a:spLocks noChangeArrowheads="1"/>
          </p:cNvSpPr>
          <p:nvPr/>
        </p:nvSpPr>
        <p:spPr>
          <a:xfrm>
            <a:off x="0" y="0"/>
            <a:ext cx="9144000" cy="7143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2A66FE4-0FDB-4030-BF41-F7FCD44609F2}" type="slidenum">
              <a:rPr lang="fr-FR" altLang="fr-FR" smtClean="0"/>
              <a:pPr/>
              <a:t>2</a:t>
            </a:fld>
            <a:endParaRPr lang="fr-FR" altLang="fr-FR"/>
          </a:p>
        </p:txBody>
      </p:sp>
      <p:sp>
        <p:nvSpPr>
          <p:cNvPr id="3" name="ZoneTexte 2"/>
          <p:cNvSpPr txBox="1"/>
          <p:nvPr/>
        </p:nvSpPr>
        <p:spPr>
          <a:xfrm>
            <a:off x="0" y="785794"/>
            <a:ext cx="9144000" cy="5170646"/>
          </a:xfrm>
          <a:prstGeom prst="rect">
            <a:avLst/>
          </a:prstGeom>
          <a:noFill/>
        </p:spPr>
        <p:txBody>
          <a:bodyPr wrap="square" rtlCol="0">
            <a:spAutoFit/>
          </a:bodyPr>
          <a:lstStyle/>
          <a:p>
            <a:pPr algn="just"/>
            <a:r>
              <a:rPr lang="fr-FR" sz="2200" dirty="0" smtClean="0">
                <a:solidFill>
                  <a:srgbClr val="002060"/>
                </a:solidFill>
                <a:latin typeface="Times New Roman" pitchFamily="18" charset="0"/>
                <a:cs typeface="Times New Roman" pitchFamily="18" charset="0"/>
              </a:rPr>
              <a:t>Prenons un exemple simple d’une image en niveaux de gris de format standard 768×576 (définition d’images utilisée dans les DVD </a:t>
            </a:r>
            <a:r>
              <a:rPr lang="fr-FR" sz="2000" dirty="0" smtClean="0"/>
              <a:t>en standard PAL</a:t>
            </a:r>
            <a:r>
              <a:rPr lang="fr-FR" sz="2000" baseline="30000" dirty="0" smtClean="0"/>
              <a:t>1</a:t>
            </a:r>
            <a:r>
              <a:rPr lang="fr-FR" sz="2000" dirty="0" smtClean="0"/>
              <a:t>) </a:t>
            </a:r>
            <a:r>
              <a:rPr lang="fr-FR" sz="2200" dirty="0" smtClean="0">
                <a:solidFill>
                  <a:srgbClr val="002060"/>
                </a:solidFill>
                <a:latin typeface="Times New Roman" pitchFamily="18" charset="0"/>
                <a:cs typeface="Times New Roman" pitchFamily="18" charset="0"/>
              </a:rPr>
              <a:t>avec 8 bits par pixel. La taille de cette image sera donc égale à 432 </a:t>
            </a:r>
            <a:r>
              <a:rPr lang="fr-FR" sz="2200" dirty="0" err="1" smtClean="0">
                <a:solidFill>
                  <a:srgbClr val="002060"/>
                </a:solidFill>
                <a:latin typeface="Times New Roman" pitchFamily="18" charset="0"/>
                <a:cs typeface="Times New Roman" pitchFamily="18" charset="0"/>
              </a:rPr>
              <a:t>koctets</a:t>
            </a:r>
            <a:r>
              <a:rPr lang="fr-FR" sz="2200" dirty="0" smtClean="0">
                <a:solidFill>
                  <a:srgbClr val="002060"/>
                </a:solidFill>
                <a:latin typeface="Times New Roman" pitchFamily="18" charset="0"/>
                <a:cs typeface="Times New Roman" pitchFamily="18" charset="0"/>
              </a:rPr>
              <a:t>.</a:t>
            </a:r>
          </a:p>
          <a:p>
            <a:pPr algn="just"/>
            <a:endParaRPr lang="fr-FR" sz="2200" dirty="0" smtClean="0">
              <a:solidFill>
                <a:srgbClr val="7030A0"/>
              </a:solidFill>
              <a:cs typeface="Times New Roman" pitchFamily="18" charset="0"/>
            </a:endParaRPr>
          </a:p>
          <a:p>
            <a:pPr algn="just"/>
            <a:r>
              <a:rPr lang="fr-FR" sz="2200" dirty="0" smtClean="0">
                <a:solidFill>
                  <a:srgbClr val="0070C0"/>
                </a:solidFill>
                <a:latin typeface="Times New Roman" pitchFamily="18" charset="0"/>
                <a:cs typeface="Times New Roman" pitchFamily="18" charset="0"/>
              </a:rPr>
              <a:t>Si l’image est en couleur, sa taille sera pratiquement trois fois plus volumineuse.</a:t>
            </a:r>
          </a:p>
          <a:p>
            <a:pPr algn="just"/>
            <a:endParaRPr lang="fr-FR" sz="2200" dirty="0" smtClean="0">
              <a:solidFill>
                <a:srgbClr val="7030A0"/>
              </a:solidFill>
              <a:cs typeface="Times New Roman" pitchFamily="18" charset="0"/>
            </a:endParaRPr>
          </a:p>
          <a:p>
            <a:pPr algn="just"/>
            <a:r>
              <a:rPr lang="fr-FR" sz="2200" dirty="0" smtClean="0">
                <a:solidFill>
                  <a:srgbClr val="00B050"/>
                </a:solidFill>
                <a:cs typeface="Times New Roman" pitchFamily="18" charset="0"/>
              </a:rPr>
              <a:t>Qu’en sera-t-il des images numériques avec des résolutions beaucou plus élevée à l’instar des HD, 4K et 8K ?</a:t>
            </a:r>
          </a:p>
          <a:p>
            <a:pPr algn="just"/>
            <a:endParaRPr lang="fr-FR" sz="2200" dirty="0" smtClean="0">
              <a:solidFill>
                <a:srgbClr val="7030A0"/>
              </a:solidFill>
              <a:latin typeface="Times New Roman" pitchFamily="18" charset="0"/>
              <a:cs typeface="Times New Roman" pitchFamily="18" charset="0"/>
            </a:endParaRPr>
          </a:p>
          <a:p>
            <a:pPr algn="just"/>
            <a:r>
              <a:rPr lang="fr-FR" sz="2200" dirty="0" smtClean="0">
                <a:solidFill>
                  <a:srgbClr val="FF0000"/>
                </a:solidFill>
                <a:cs typeface="Times New Roman" pitchFamily="18" charset="0"/>
              </a:rPr>
              <a:t>Combien d’images de ce type nous arriverons donc à stocker dans les mémoires de nos caméras ?</a:t>
            </a:r>
          </a:p>
          <a:p>
            <a:pPr algn="just"/>
            <a:endParaRPr lang="fr-FR" sz="2200" dirty="0" smtClean="0">
              <a:solidFill>
                <a:srgbClr val="7030A0"/>
              </a:solidFill>
              <a:latin typeface="Times New Roman" pitchFamily="18" charset="0"/>
              <a:cs typeface="Times New Roman" pitchFamily="18" charset="0"/>
            </a:endParaRPr>
          </a:p>
          <a:p>
            <a:pPr algn="just"/>
            <a:r>
              <a:rPr lang="fr-FR" sz="2200" dirty="0" smtClean="0">
                <a:solidFill>
                  <a:schemeClr val="accent2">
                    <a:lumMod val="75000"/>
                  </a:schemeClr>
                </a:solidFill>
                <a:latin typeface="Times New Roman" pitchFamily="18" charset="0"/>
                <a:cs typeface="Times New Roman" pitchFamily="18" charset="0"/>
              </a:rPr>
              <a:t>Quel est la durée nécessaire pour transmettre ces images à travers une connexion internet avec un débit pas assez élevé ?</a:t>
            </a:r>
            <a:endParaRPr lang="fr-FR" sz="2200" dirty="0" smtClean="0">
              <a:solidFill>
                <a:schemeClr val="accent2">
                  <a:lumMod val="75000"/>
                </a:schemeClr>
              </a:solidFill>
              <a:latin typeface="Times New Roman" pitchFamily="18" charset="0"/>
              <a:cs typeface="Times New Roman" pitchFamily="18" charset="0"/>
            </a:endParaRPr>
          </a:p>
        </p:txBody>
      </p:sp>
      <p:sp>
        <p:nvSpPr>
          <p:cNvPr id="5" name="Rectangle 2"/>
          <p:cNvSpPr txBox="1">
            <a:spLocks noChangeArrowheads="1"/>
          </p:cNvSpPr>
          <p:nvPr/>
        </p:nvSpPr>
        <p:spPr>
          <a:xfrm>
            <a:off x="0" y="-24"/>
            <a:ext cx="91440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smtClean="0">
                <a:ln>
                  <a:noFill/>
                </a:ln>
                <a:solidFill>
                  <a:srgbClr val="FF0000"/>
                </a:solidFill>
                <a:effectLst/>
                <a:uLnTx/>
                <a:uFillTx/>
                <a:latin typeface="Times New Roman" pitchFamily="18" charset="0"/>
                <a:ea typeface="+mj-ea"/>
                <a:cs typeface="Times New Roman" pitchFamily="18" charset="0"/>
              </a:rPr>
              <a:t>INTRODUCTION</a:t>
            </a:r>
            <a:endPar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
        <p:nvSpPr>
          <p:cNvPr id="6" name="ZoneTexte 5"/>
          <p:cNvSpPr txBox="1"/>
          <p:nvPr/>
        </p:nvSpPr>
        <p:spPr>
          <a:xfrm>
            <a:off x="0" y="6150138"/>
            <a:ext cx="9144000" cy="646331"/>
          </a:xfrm>
          <a:prstGeom prst="rect">
            <a:avLst/>
          </a:prstGeom>
          <a:noFill/>
        </p:spPr>
        <p:txBody>
          <a:bodyPr wrap="square" rtlCol="0">
            <a:spAutoFit/>
          </a:bodyPr>
          <a:lstStyle/>
          <a:p>
            <a:pPr algn="just"/>
            <a:r>
              <a:rPr lang="fr-FR" sz="1800" i="1" baseline="30000" dirty="0" smtClean="0"/>
              <a:t>1 </a:t>
            </a:r>
            <a:r>
              <a:rPr lang="fr-FR" sz="1800" i="1" dirty="0" smtClean="0"/>
              <a:t>PAL: </a:t>
            </a:r>
            <a:r>
              <a:rPr lang="fr-FR" sz="1800" b="1" i="1" dirty="0" smtClean="0"/>
              <a:t>Phase </a:t>
            </a:r>
            <a:r>
              <a:rPr lang="fr-FR" sz="1800" b="1" i="1" dirty="0" err="1" smtClean="0"/>
              <a:t>Alternating</a:t>
            </a:r>
            <a:r>
              <a:rPr lang="fr-FR" sz="1800" b="1" i="1" dirty="0" smtClean="0"/>
              <a:t> Line</a:t>
            </a:r>
            <a:r>
              <a:rPr lang="fr-FR" sz="1800" i="1" dirty="0" smtClean="0"/>
              <a:t> </a:t>
            </a:r>
            <a:r>
              <a:rPr lang="fr-FR" sz="1800" i="1" dirty="0" smtClean="0"/>
              <a:t> est </a:t>
            </a:r>
            <a:r>
              <a:rPr lang="fr-FR" sz="1800" i="1" dirty="0" smtClean="0"/>
              <a:t>un des trois principaux standards historiques de codage de la couleur utilisés lors de la radiodiffusion d'un signal vidéo analogique.</a:t>
            </a:r>
            <a:endParaRPr lang="fr-FR" sz="1800"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idx="1"/>
          </p:nvPr>
        </p:nvSpPr>
        <p:spPr>
          <a:xfrm>
            <a:off x="457200" y="1885950"/>
            <a:ext cx="8382000" cy="4171950"/>
          </a:xfrm>
        </p:spPr>
        <p:txBody>
          <a:bodyPr/>
          <a:lstStyle/>
          <a:p>
            <a:r>
              <a:rPr lang="fr-CA" altLang="fr-FR" smtClean="0"/>
              <a:t>Codeur de coefficients (codage entropique):</a:t>
            </a:r>
          </a:p>
          <a:p>
            <a:pPr lvl="1"/>
            <a:r>
              <a:rPr lang="fr-CA" altLang="fr-FR" smtClean="0"/>
              <a:t>Codage du niveau DC des blocs successifs</a:t>
            </a:r>
          </a:p>
          <a:p>
            <a:pPr lvl="3"/>
            <a:r>
              <a:rPr lang="fr-CA" altLang="fr-FR" smtClean="0"/>
              <a:t>La différence prend moins de bits...</a:t>
            </a:r>
          </a:p>
          <a:p>
            <a:pPr lvl="1"/>
            <a:endParaRPr lang="fr-CA" altLang="fr-FR" smtClean="0"/>
          </a:p>
          <a:p>
            <a:endParaRPr lang="fr-CA" altLang="fr-FR" smtClean="0"/>
          </a:p>
        </p:txBody>
      </p:sp>
      <p:sp>
        <p:nvSpPr>
          <p:cNvPr id="28674" name="Espace réservé du numéro de diapositive 5"/>
          <p:cNvSpPr>
            <a:spLocks noGrp="1"/>
          </p:cNvSpPr>
          <p:nvPr>
            <p:ph type="sldNum" sz="quarter" idx="12"/>
          </p:nvPr>
        </p:nvSpPr>
        <p:spPr>
          <a:noFill/>
          <a:ln>
            <a:miter lim="800000"/>
            <a:headEnd/>
            <a:tailEnd/>
          </a:ln>
        </p:spPr>
        <p:txBody>
          <a:bodyPr/>
          <a:lstStyle/>
          <a:p>
            <a:fld id="{343CF2F5-148C-4EC2-A228-C80CA9E1FEA1}" type="slidenum">
              <a:rPr lang="fr-FR" altLang="fr-FR"/>
              <a:pPr/>
              <a:t>20</a:t>
            </a:fld>
            <a:endParaRPr lang="fr-FR" altLang="fr-FR"/>
          </a:p>
        </p:txBody>
      </p:sp>
      <p:pic>
        <p:nvPicPr>
          <p:cNvPr id="28677" name="Picture 5"/>
          <p:cNvPicPr>
            <a:picLocks noChangeAspect="1" noChangeArrowheads="1"/>
          </p:cNvPicPr>
          <p:nvPr/>
        </p:nvPicPr>
        <p:blipFill>
          <a:blip r:embed="rId3"/>
          <a:srcRect/>
          <a:stretch>
            <a:fillRect/>
          </a:stretch>
        </p:blipFill>
        <p:spPr bwMode="auto">
          <a:xfrm>
            <a:off x="4176730" y="3962400"/>
            <a:ext cx="2895600" cy="2617788"/>
          </a:xfrm>
          <a:prstGeom prst="rect">
            <a:avLst/>
          </a:prstGeom>
          <a:noFill/>
          <a:ln w="9525">
            <a:noFill/>
            <a:miter lim="800000"/>
            <a:headEnd/>
            <a:tailEnd/>
          </a:ln>
          <a:effectLst/>
        </p:spPr>
      </p:pic>
      <p:sp>
        <p:nvSpPr>
          <p:cNvPr id="6" name="Rectangle 2"/>
          <p:cNvSpPr txBox="1">
            <a:spLocks noChangeArrowheads="1"/>
          </p:cNvSpPr>
          <p:nvPr/>
        </p:nvSpPr>
        <p:spPr>
          <a:xfrm>
            <a:off x="0" y="0"/>
            <a:ext cx="9144000" cy="7143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3"/>
          <p:cNvSpPr>
            <a:spLocks noGrp="1" noChangeArrowheads="1"/>
          </p:cNvSpPr>
          <p:nvPr>
            <p:ph idx="1"/>
          </p:nvPr>
        </p:nvSpPr>
        <p:spPr>
          <a:xfrm>
            <a:off x="457200" y="1885950"/>
            <a:ext cx="8382000" cy="4171950"/>
          </a:xfrm>
        </p:spPr>
        <p:txBody>
          <a:bodyPr/>
          <a:lstStyle/>
          <a:p>
            <a:r>
              <a:rPr lang="fr-CA" altLang="fr-FR" sz="2800" smtClean="0"/>
              <a:t>Codeur de coefficients (codage entropique):</a:t>
            </a:r>
          </a:p>
          <a:p>
            <a:pPr lvl="1"/>
            <a:r>
              <a:rPr lang="fr-CA" altLang="fr-FR" sz="2400" smtClean="0"/>
              <a:t>Symbolisation des composantes AC:</a:t>
            </a:r>
          </a:p>
          <a:p>
            <a:pPr lvl="1"/>
            <a:endParaRPr lang="fr-CA" altLang="fr-FR" sz="2400" smtClean="0"/>
          </a:p>
          <a:p>
            <a:pPr lvl="1"/>
            <a:endParaRPr lang="fr-CA" altLang="fr-FR" sz="2400" smtClean="0"/>
          </a:p>
          <a:p>
            <a:pPr lvl="2"/>
            <a:endParaRPr lang="fr-CA" altLang="fr-FR" sz="2000" smtClean="0"/>
          </a:p>
          <a:p>
            <a:pPr lvl="2"/>
            <a:r>
              <a:rPr lang="fr-CA" altLang="fr-FR" sz="2000" smtClean="0"/>
              <a:t>« longueur » = nombre de 0 successifs (de 0 à 15);</a:t>
            </a:r>
          </a:p>
          <a:p>
            <a:pPr lvl="2"/>
            <a:r>
              <a:rPr lang="fr-CA" altLang="fr-FR" sz="2000" smtClean="0"/>
              <a:t>« taille » = nombre de bits requis pour l’amplitude;</a:t>
            </a:r>
          </a:p>
          <a:p>
            <a:pPr lvl="2"/>
            <a:r>
              <a:rPr lang="fr-CA" altLang="fr-FR" sz="2000" smtClean="0"/>
              <a:t>« amplitude » = amplitude de la composante AC.</a:t>
            </a:r>
          </a:p>
          <a:p>
            <a:pPr lvl="4"/>
            <a:r>
              <a:rPr lang="fr-CA" altLang="fr-FR" sz="1800" smtClean="0"/>
              <a:t>Complément à 1.</a:t>
            </a:r>
          </a:p>
        </p:txBody>
      </p:sp>
      <p:sp>
        <p:nvSpPr>
          <p:cNvPr id="30722" name="Espace réservé du numéro de diapositive 5"/>
          <p:cNvSpPr>
            <a:spLocks noGrp="1"/>
          </p:cNvSpPr>
          <p:nvPr>
            <p:ph type="sldNum" sz="quarter" idx="12"/>
          </p:nvPr>
        </p:nvSpPr>
        <p:spPr>
          <a:noFill/>
          <a:ln>
            <a:miter lim="800000"/>
            <a:headEnd/>
            <a:tailEnd/>
          </a:ln>
        </p:spPr>
        <p:txBody>
          <a:bodyPr/>
          <a:lstStyle/>
          <a:p>
            <a:fld id="{3C0A4CE4-C919-4D1A-97A5-77526059FD8C}" type="slidenum">
              <a:rPr lang="fr-FR" altLang="fr-FR"/>
              <a:pPr/>
              <a:t>21</a:t>
            </a:fld>
            <a:endParaRPr lang="fr-FR" altLang="fr-FR"/>
          </a:p>
        </p:txBody>
      </p:sp>
      <p:graphicFrame>
        <p:nvGraphicFramePr>
          <p:cNvPr id="30725" name="Object 5"/>
          <p:cNvGraphicFramePr>
            <a:graphicFrameLocks noChangeAspect="1"/>
          </p:cNvGraphicFramePr>
          <p:nvPr/>
        </p:nvGraphicFramePr>
        <p:xfrm>
          <a:off x="2819400" y="2971800"/>
          <a:ext cx="3679825" cy="838200"/>
        </p:xfrm>
        <a:graphic>
          <a:graphicData uri="http://schemas.openxmlformats.org/presentationml/2006/ole">
            <p:oleObj spid="_x0000_s30725" name="Equation" r:id="rId4" imgW="1943100" imgH="444500" progId="">
              <p:embed/>
            </p:oleObj>
          </a:graphicData>
        </a:graphic>
      </p:graphicFrame>
      <p:sp>
        <p:nvSpPr>
          <p:cNvPr id="6" name="Rectangle 2"/>
          <p:cNvSpPr txBox="1">
            <a:spLocks noChangeArrowheads="1"/>
          </p:cNvSpPr>
          <p:nvPr/>
        </p:nvSpPr>
        <p:spPr>
          <a:xfrm>
            <a:off x="0" y="0"/>
            <a:ext cx="9144000" cy="7143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noGrp="1" noChangeArrowheads="1"/>
          </p:cNvSpPr>
          <p:nvPr>
            <p:ph idx="1"/>
          </p:nvPr>
        </p:nvSpPr>
        <p:spPr>
          <a:xfrm>
            <a:off x="457200" y="1885950"/>
            <a:ext cx="8382000" cy="4171950"/>
          </a:xfrm>
        </p:spPr>
        <p:txBody>
          <a:bodyPr/>
          <a:lstStyle/>
          <a:p>
            <a:r>
              <a:rPr lang="fr-CA" altLang="fr-FR" sz="2800" smtClean="0"/>
              <a:t>Codeur de coefficients (codage entropique):</a:t>
            </a:r>
          </a:p>
          <a:p>
            <a:pPr lvl="1"/>
            <a:r>
              <a:rPr lang="fr-CA" altLang="fr-FR" sz="2400" smtClean="0"/>
              <a:t>Symbolisation des composantes AC:</a:t>
            </a:r>
          </a:p>
          <a:p>
            <a:pPr lvl="2"/>
            <a:r>
              <a:rPr lang="fr-CA" altLang="fr-FR" sz="2000" smtClean="0"/>
              <a:t>Exemple: (6,2)(3)</a:t>
            </a:r>
          </a:p>
          <a:p>
            <a:pPr lvl="3"/>
            <a:r>
              <a:rPr lang="fr-CA" altLang="fr-FR" sz="1800" smtClean="0"/>
              <a:t>Amplitude = 3 </a:t>
            </a:r>
            <a:r>
              <a:rPr lang="fr-CA" altLang="fr-FR" sz="1800" smtClean="0">
                <a:sym typeface="WP IconicSymbolsB" pitchFamily="2" charset="2"/>
              </a:rPr>
              <a:t> requiert 2 bits</a:t>
            </a:r>
          </a:p>
          <a:p>
            <a:pPr lvl="3"/>
            <a:r>
              <a:rPr lang="fr-CA" altLang="fr-FR" sz="1800" smtClean="0">
                <a:sym typeface="WP IconicSymbolsB" pitchFamily="2" charset="2"/>
              </a:rPr>
              <a:t>Taille = 2</a:t>
            </a:r>
          </a:p>
          <a:p>
            <a:pPr lvl="3"/>
            <a:r>
              <a:rPr lang="fr-CA" altLang="fr-FR" sz="1800" smtClean="0">
                <a:sym typeface="WP IconicSymbolsB" pitchFamily="2" charset="2"/>
              </a:rPr>
              <a:t>6 zéros de suite avant la valeur 3</a:t>
            </a:r>
          </a:p>
          <a:p>
            <a:pPr lvl="3"/>
            <a:endParaRPr lang="fr-CA" altLang="fr-FR" sz="1800" smtClean="0">
              <a:sym typeface="WP IconicSymbolsB" pitchFamily="2" charset="2"/>
            </a:endParaRPr>
          </a:p>
          <a:p>
            <a:pPr lvl="3"/>
            <a:r>
              <a:rPr lang="fr-CA" altLang="fr-FR" sz="1800" smtClean="0">
                <a:sym typeface="WP IconicSymbolsB" pitchFamily="2" charset="2"/>
              </a:rPr>
              <a:t>Donc X,0,0,0,0,0,0,3</a:t>
            </a:r>
          </a:p>
          <a:p>
            <a:pPr lvl="3"/>
            <a:endParaRPr lang="fr-CA" altLang="fr-FR" sz="1800" smtClean="0">
              <a:sym typeface="WP IconicSymbolsB" pitchFamily="2" charset="2"/>
            </a:endParaRPr>
          </a:p>
          <a:p>
            <a:pPr lvl="3"/>
            <a:r>
              <a:rPr lang="fr-CA" altLang="fr-FR" sz="1800" smtClean="0"/>
              <a:t>Économie de 46 bits (10 bits au lieu de 56)</a:t>
            </a:r>
          </a:p>
        </p:txBody>
      </p:sp>
      <p:sp>
        <p:nvSpPr>
          <p:cNvPr id="32770" name="Espace réservé du numéro de diapositive 5"/>
          <p:cNvSpPr>
            <a:spLocks noGrp="1"/>
          </p:cNvSpPr>
          <p:nvPr>
            <p:ph type="sldNum" sz="quarter" idx="12"/>
          </p:nvPr>
        </p:nvSpPr>
        <p:spPr>
          <a:noFill/>
          <a:ln>
            <a:miter lim="800000"/>
            <a:headEnd/>
            <a:tailEnd/>
          </a:ln>
        </p:spPr>
        <p:txBody>
          <a:bodyPr/>
          <a:lstStyle/>
          <a:p>
            <a:fld id="{27D26696-3E57-4B71-8FDE-B4677DD60525}" type="slidenum">
              <a:rPr lang="fr-FR" altLang="fr-FR"/>
              <a:pPr/>
              <a:t>22</a:t>
            </a:fld>
            <a:endParaRPr lang="fr-FR" altLang="fr-FR"/>
          </a:p>
        </p:txBody>
      </p:sp>
      <p:sp>
        <p:nvSpPr>
          <p:cNvPr id="5" name="Rectangle 2"/>
          <p:cNvSpPr txBox="1">
            <a:spLocks noChangeArrowheads="1"/>
          </p:cNvSpPr>
          <p:nvPr/>
        </p:nvSpPr>
        <p:spPr>
          <a:xfrm>
            <a:off x="0" y="0"/>
            <a:ext cx="9144000" cy="7143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p:cNvSpPr>
            <a:spLocks noGrp="1" noChangeArrowheads="1"/>
          </p:cNvSpPr>
          <p:nvPr>
            <p:ph idx="1"/>
          </p:nvPr>
        </p:nvSpPr>
        <p:spPr>
          <a:xfrm>
            <a:off x="457200" y="1885950"/>
            <a:ext cx="8382000" cy="4171950"/>
          </a:xfrm>
        </p:spPr>
        <p:txBody>
          <a:bodyPr/>
          <a:lstStyle/>
          <a:p>
            <a:r>
              <a:rPr lang="fr-CA" altLang="fr-FR" smtClean="0"/>
              <a:t>Codeur de coefficients (codage entropique):</a:t>
            </a:r>
          </a:p>
          <a:p>
            <a:pPr lvl="1"/>
            <a:r>
              <a:rPr lang="fr-CA" altLang="fr-FR" smtClean="0"/>
              <a:t>Symbolisation des composantes AC:</a:t>
            </a:r>
          </a:p>
          <a:p>
            <a:pPr lvl="2"/>
            <a:r>
              <a:rPr lang="fr-CA" altLang="fr-FR" smtClean="0"/>
              <a:t>Que faire si plus de 15 zéros de suite.</a:t>
            </a:r>
          </a:p>
          <a:p>
            <a:pPr lvl="2"/>
            <a:endParaRPr lang="fr-CA" altLang="fr-FR" smtClean="0"/>
          </a:p>
          <a:p>
            <a:pPr lvl="2"/>
            <a:r>
              <a:rPr lang="fr-CA" altLang="fr-FR" smtClean="0"/>
              <a:t>Code (15,0) = 16 zéros de suite;</a:t>
            </a:r>
          </a:p>
          <a:p>
            <a:pPr lvl="4"/>
            <a:r>
              <a:rPr lang="fr-CA" altLang="fr-FR" smtClean="0"/>
              <a:t>8 bits au lieu de 128</a:t>
            </a:r>
          </a:p>
          <a:p>
            <a:pPr lvl="2"/>
            <a:r>
              <a:rPr lang="fr-CA" altLang="fr-FR" smtClean="0"/>
              <a:t>(15,0)(15,0)(15,0)=48 zéros de suite.</a:t>
            </a:r>
          </a:p>
          <a:p>
            <a:pPr lvl="2"/>
            <a:r>
              <a:rPr lang="fr-CA" altLang="fr-FR" smtClean="0"/>
              <a:t>(0,0) = fin du bloc (il ne reste que des 0).</a:t>
            </a:r>
          </a:p>
        </p:txBody>
      </p:sp>
      <p:sp>
        <p:nvSpPr>
          <p:cNvPr id="34818" name="Espace réservé du numéro de diapositive 5"/>
          <p:cNvSpPr>
            <a:spLocks noGrp="1"/>
          </p:cNvSpPr>
          <p:nvPr>
            <p:ph type="sldNum" sz="quarter" idx="12"/>
          </p:nvPr>
        </p:nvSpPr>
        <p:spPr>
          <a:noFill/>
          <a:ln>
            <a:miter lim="800000"/>
            <a:headEnd/>
            <a:tailEnd/>
          </a:ln>
        </p:spPr>
        <p:txBody>
          <a:bodyPr/>
          <a:lstStyle/>
          <a:p>
            <a:fld id="{3D5987C4-95E7-4AFC-8A15-ECE02C353262}" type="slidenum">
              <a:rPr lang="fr-FR" altLang="fr-FR"/>
              <a:pPr/>
              <a:t>23</a:t>
            </a:fld>
            <a:endParaRPr lang="fr-FR" altLang="fr-FR"/>
          </a:p>
        </p:txBody>
      </p:sp>
      <p:sp>
        <p:nvSpPr>
          <p:cNvPr id="5" name="Rectangle 2"/>
          <p:cNvSpPr txBox="1">
            <a:spLocks noChangeArrowheads="1"/>
          </p:cNvSpPr>
          <p:nvPr/>
        </p:nvSpPr>
        <p:spPr>
          <a:xfrm>
            <a:off x="0" y="0"/>
            <a:ext cx="9144000" cy="7143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3"/>
          <p:cNvSpPr>
            <a:spLocks noGrp="1" noChangeArrowheads="1"/>
          </p:cNvSpPr>
          <p:nvPr>
            <p:ph idx="1"/>
          </p:nvPr>
        </p:nvSpPr>
        <p:spPr>
          <a:xfrm>
            <a:off x="457200" y="1885950"/>
            <a:ext cx="8382000" cy="4171950"/>
          </a:xfrm>
        </p:spPr>
        <p:txBody>
          <a:bodyPr/>
          <a:lstStyle/>
          <a:p>
            <a:r>
              <a:rPr lang="fr-CA" altLang="fr-FR" sz="2800" smtClean="0"/>
              <a:t>Codeur de coefficients (codage entropique):</a:t>
            </a:r>
          </a:p>
          <a:p>
            <a:pPr lvl="1"/>
            <a:r>
              <a:rPr lang="fr-CA" altLang="fr-FR" sz="2400" smtClean="0"/>
              <a:t>Symbolisation des composantes DC:</a:t>
            </a:r>
          </a:p>
          <a:p>
            <a:pPr lvl="1"/>
            <a:endParaRPr lang="fr-CA" altLang="fr-FR" sz="2400" smtClean="0"/>
          </a:p>
          <a:p>
            <a:pPr lvl="1"/>
            <a:endParaRPr lang="fr-CA" altLang="fr-FR" sz="2400" smtClean="0"/>
          </a:p>
          <a:p>
            <a:pPr lvl="2"/>
            <a:endParaRPr lang="fr-CA" altLang="fr-FR" sz="2000" smtClean="0"/>
          </a:p>
          <a:p>
            <a:pPr lvl="2"/>
            <a:r>
              <a:rPr lang="fr-CA" altLang="fr-FR" sz="2000" smtClean="0"/>
              <a:t>Premier bloc:</a:t>
            </a:r>
          </a:p>
          <a:p>
            <a:pPr lvl="3"/>
            <a:r>
              <a:rPr lang="fr-CA" altLang="fr-FR" sz="1800" smtClean="0"/>
              <a:t>amplitude réelle de la composante DC;</a:t>
            </a:r>
          </a:p>
          <a:p>
            <a:pPr lvl="2"/>
            <a:r>
              <a:rPr lang="fr-CA" altLang="fr-FR" sz="2000" smtClean="0"/>
              <a:t>Ensuite:</a:t>
            </a:r>
          </a:p>
          <a:p>
            <a:pPr lvl="3"/>
            <a:r>
              <a:rPr lang="fr-CA" altLang="fr-FR" sz="1800" smtClean="0"/>
              <a:t>amplitude de l’écart de la composante DC avec celle du bloc précédent.</a:t>
            </a:r>
          </a:p>
        </p:txBody>
      </p:sp>
      <p:sp>
        <p:nvSpPr>
          <p:cNvPr id="36866" name="Espace réservé du numéro de diapositive 5"/>
          <p:cNvSpPr>
            <a:spLocks noGrp="1"/>
          </p:cNvSpPr>
          <p:nvPr>
            <p:ph type="sldNum" sz="quarter" idx="12"/>
          </p:nvPr>
        </p:nvSpPr>
        <p:spPr>
          <a:noFill/>
          <a:ln>
            <a:miter lim="800000"/>
            <a:headEnd/>
            <a:tailEnd/>
          </a:ln>
        </p:spPr>
        <p:txBody>
          <a:bodyPr/>
          <a:lstStyle/>
          <a:p>
            <a:fld id="{E0076D88-66E2-4241-A271-F868CE96C535}" type="slidenum">
              <a:rPr lang="fr-FR" altLang="fr-FR"/>
              <a:pPr/>
              <a:t>24</a:t>
            </a:fld>
            <a:endParaRPr lang="fr-FR" altLang="fr-FR"/>
          </a:p>
        </p:txBody>
      </p:sp>
      <p:graphicFrame>
        <p:nvGraphicFramePr>
          <p:cNvPr id="36869" name="Object 4"/>
          <p:cNvGraphicFramePr>
            <a:graphicFrameLocks noChangeAspect="1"/>
          </p:cNvGraphicFramePr>
          <p:nvPr/>
        </p:nvGraphicFramePr>
        <p:xfrm>
          <a:off x="3200400" y="2971800"/>
          <a:ext cx="2957513" cy="838200"/>
        </p:xfrm>
        <a:graphic>
          <a:graphicData uri="http://schemas.openxmlformats.org/presentationml/2006/ole">
            <p:oleObj spid="_x0000_s36869" name="Equation" r:id="rId4" imgW="1562100" imgH="444500" progId="">
              <p:embed/>
            </p:oleObj>
          </a:graphicData>
        </a:graphic>
      </p:graphicFrame>
      <p:sp>
        <p:nvSpPr>
          <p:cNvPr id="6" name="Rectangle 2"/>
          <p:cNvSpPr txBox="1">
            <a:spLocks noChangeArrowheads="1"/>
          </p:cNvSpPr>
          <p:nvPr/>
        </p:nvSpPr>
        <p:spPr>
          <a:xfrm>
            <a:off x="0" y="0"/>
            <a:ext cx="9144000" cy="7143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Grp="1" noChangeArrowheads="1"/>
          </p:cNvSpPr>
          <p:nvPr>
            <p:ph idx="1"/>
          </p:nvPr>
        </p:nvSpPr>
        <p:spPr>
          <a:xfrm>
            <a:off x="457200" y="1885950"/>
            <a:ext cx="8382000" cy="4171950"/>
          </a:xfrm>
        </p:spPr>
        <p:txBody>
          <a:bodyPr/>
          <a:lstStyle/>
          <a:p>
            <a:r>
              <a:rPr lang="fr-CA" altLang="fr-FR" sz="2800" smtClean="0"/>
              <a:t>Codeur de coefficients (codage entropique):</a:t>
            </a:r>
          </a:p>
          <a:p>
            <a:pPr lvl="1"/>
            <a:r>
              <a:rPr lang="fr-CA" altLang="fr-FR" sz="2400" smtClean="0"/>
              <a:t>Symbolisation des composantes DC:</a:t>
            </a:r>
          </a:p>
          <a:p>
            <a:pPr lvl="2"/>
            <a:r>
              <a:rPr lang="fr-CA" altLang="fr-FR" sz="2000" smtClean="0"/>
              <a:t>Exemple:</a:t>
            </a:r>
          </a:p>
          <a:p>
            <a:pPr lvl="3"/>
            <a:r>
              <a:rPr lang="fr-CA" altLang="fr-FR" sz="1800" smtClean="0"/>
              <a:t>(7)(100) … bloc 1 … (2)(4) … bloc 2 … (3)(-5) … bloc 3 …</a:t>
            </a:r>
          </a:p>
          <a:p>
            <a:pPr lvl="3"/>
            <a:endParaRPr lang="fr-CA" altLang="fr-FR" sz="1800" smtClean="0"/>
          </a:p>
          <a:p>
            <a:pPr lvl="3"/>
            <a:r>
              <a:rPr lang="fr-CA" altLang="fr-FR" sz="1800" smtClean="0"/>
              <a:t>Composantes DC</a:t>
            </a:r>
          </a:p>
          <a:p>
            <a:pPr lvl="4"/>
            <a:r>
              <a:rPr lang="fr-CA" altLang="fr-FR" sz="1800" smtClean="0"/>
              <a:t>Bloc 1 = 100;</a:t>
            </a:r>
          </a:p>
          <a:p>
            <a:pPr lvl="4"/>
            <a:r>
              <a:rPr lang="fr-CA" altLang="fr-FR" sz="1800" smtClean="0"/>
              <a:t>Bloc 2 = 104;</a:t>
            </a:r>
          </a:p>
          <a:p>
            <a:pPr lvl="4"/>
            <a:r>
              <a:rPr lang="fr-CA" altLang="fr-FR" sz="1800" smtClean="0"/>
              <a:t>Bloc 3 = 99.</a:t>
            </a:r>
          </a:p>
          <a:p>
            <a:pPr lvl="3"/>
            <a:r>
              <a:rPr lang="fr-CA" altLang="fr-FR" sz="1800" smtClean="0"/>
              <a:t>Économie de 9 bits (12 bits au lieu de 21 ou même 24)</a:t>
            </a:r>
          </a:p>
        </p:txBody>
      </p:sp>
      <p:sp>
        <p:nvSpPr>
          <p:cNvPr id="38914" name="Espace réservé du numéro de diapositive 5"/>
          <p:cNvSpPr>
            <a:spLocks noGrp="1"/>
          </p:cNvSpPr>
          <p:nvPr>
            <p:ph type="sldNum" sz="quarter" idx="12"/>
          </p:nvPr>
        </p:nvSpPr>
        <p:spPr>
          <a:noFill/>
          <a:ln>
            <a:miter lim="800000"/>
            <a:headEnd/>
            <a:tailEnd/>
          </a:ln>
        </p:spPr>
        <p:txBody>
          <a:bodyPr/>
          <a:lstStyle/>
          <a:p>
            <a:fld id="{85449A7B-FF54-4309-962F-A6BD1F60580E}" type="slidenum">
              <a:rPr lang="fr-FR" altLang="fr-FR"/>
              <a:pPr/>
              <a:t>25</a:t>
            </a:fld>
            <a:endParaRPr lang="fr-FR" altLang="fr-FR"/>
          </a:p>
        </p:txBody>
      </p:sp>
      <p:sp>
        <p:nvSpPr>
          <p:cNvPr id="6"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Grp="1" noChangeArrowheads="1"/>
          </p:cNvSpPr>
          <p:nvPr>
            <p:ph idx="1"/>
          </p:nvPr>
        </p:nvSpPr>
        <p:spPr>
          <a:xfrm>
            <a:off x="457200" y="1885950"/>
            <a:ext cx="8382000" cy="4171950"/>
          </a:xfrm>
        </p:spPr>
        <p:txBody>
          <a:bodyPr/>
          <a:lstStyle/>
          <a:p>
            <a:r>
              <a:rPr lang="fr-CA" altLang="fr-FR" smtClean="0"/>
              <a:t>Codeur de coefficients (codage entropique):</a:t>
            </a:r>
          </a:p>
        </p:txBody>
      </p:sp>
      <p:sp>
        <p:nvSpPr>
          <p:cNvPr id="40962" name="Espace réservé du numéro de diapositive 5"/>
          <p:cNvSpPr>
            <a:spLocks noGrp="1"/>
          </p:cNvSpPr>
          <p:nvPr>
            <p:ph type="sldNum" sz="quarter" idx="12"/>
          </p:nvPr>
        </p:nvSpPr>
        <p:spPr>
          <a:noFill/>
          <a:ln>
            <a:miter lim="800000"/>
            <a:headEnd/>
            <a:tailEnd/>
          </a:ln>
        </p:spPr>
        <p:txBody>
          <a:bodyPr/>
          <a:lstStyle/>
          <a:p>
            <a:fld id="{1807A708-B21B-4D1A-A5BF-99A74B7D0100}" type="slidenum">
              <a:rPr lang="fr-FR" altLang="fr-FR"/>
              <a:pPr/>
              <a:t>26</a:t>
            </a:fld>
            <a:endParaRPr lang="fr-FR" altLang="fr-FR"/>
          </a:p>
        </p:txBody>
      </p:sp>
      <p:pic>
        <p:nvPicPr>
          <p:cNvPr id="40965" name="Picture 4"/>
          <p:cNvPicPr>
            <a:picLocks noChangeAspect="1" noChangeArrowheads="1"/>
          </p:cNvPicPr>
          <p:nvPr/>
        </p:nvPicPr>
        <p:blipFill>
          <a:blip r:embed="rId3"/>
          <a:srcRect/>
          <a:stretch>
            <a:fillRect/>
          </a:stretch>
        </p:blipFill>
        <p:spPr bwMode="auto">
          <a:xfrm>
            <a:off x="2895600" y="3048000"/>
            <a:ext cx="3886200" cy="3482975"/>
          </a:xfrm>
          <a:prstGeom prst="rect">
            <a:avLst/>
          </a:prstGeom>
          <a:noFill/>
          <a:ln w="9525">
            <a:noFill/>
            <a:miter lim="800000"/>
            <a:headEnd/>
            <a:tailEnd/>
          </a:ln>
          <a:effectLst/>
        </p:spPr>
      </p:pic>
      <p:sp>
        <p:nvSpPr>
          <p:cNvPr id="7"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ph idx="1"/>
          </p:nvPr>
        </p:nvSpPr>
        <p:spPr>
          <a:xfrm>
            <a:off x="457200" y="1885950"/>
            <a:ext cx="8382000" cy="4171950"/>
          </a:xfrm>
        </p:spPr>
        <p:txBody>
          <a:bodyPr/>
          <a:lstStyle/>
          <a:p>
            <a:r>
              <a:rPr lang="fr-CA" altLang="fr-FR" smtClean="0"/>
              <a:t>Codeur de coefficients (codage entropique):</a:t>
            </a:r>
          </a:p>
          <a:p>
            <a:pPr lvl="2"/>
            <a:r>
              <a:rPr lang="fr-CA" altLang="fr-FR" smtClean="0"/>
              <a:t>Valeur DC précédente = 12</a:t>
            </a:r>
          </a:p>
          <a:p>
            <a:pPr lvl="1"/>
            <a:endParaRPr lang="fr-CA" altLang="fr-FR" smtClean="0"/>
          </a:p>
        </p:txBody>
      </p:sp>
      <p:sp>
        <p:nvSpPr>
          <p:cNvPr id="43010" name="Espace réservé du numéro de diapositive 5"/>
          <p:cNvSpPr>
            <a:spLocks noGrp="1"/>
          </p:cNvSpPr>
          <p:nvPr>
            <p:ph type="sldNum" sz="quarter" idx="12"/>
          </p:nvPr>
        </p:nvSpPr>
        <p:spPr>
          <a:noFill/>
          <a:ln>
            <a:miter lim="800000"/>
            <a:headEnd/>
            <a:tailEnd/>
          </a:ln>
        </p:spPr>
        <p:txBody>
          <a:bodyPr/>
          <a:lstStyle/>
          <a:p>
            <a:fld id="{EC842350-6B83-40D4-AFC9-87EB6CA62488}" type="slidenum">
              <a:rPr lang="fr-FR" altLang="fr-FR"/>
              <a:pPr/>
              <a:t>27</a:t>
            </a:fld>
            <a:endParaRPr lang="fr-FR" altLang="fr-FR"/>
          </a:p>
        </p:txBody>
      </p:sp>
      <p:pic>
        <p:nvPicPr>
          <p:cNvPr id="43013" name="Picture 4"/>
          <p:cNvPicPr>
            <a:picLocks noChangeAspect="1" noChangeArrowheads="1"/>
          </p:cNvPicPr>
          <p:nvPr/>
        </p:nvPicPr>
        <p:blipFill>
          <a:blip r:embed="rId3"/>
          <a:srcRect/>
          <a:stretch>
            <a:fillRect/>
          </a:stretch>
        </p:blipFill>
        <p:spPr bwMode="auto">
          <a:xfrm>
            <a:off x="914400" y="3581400"/>
            <a:ext cx="2857500" cy="2352675"/>
          </a:xfrm>
          <a:prstGeom prst="rect">
            <a:avLst/>
          </a:prstGeom>
          <a:noFill/>
          <a:ln w="9525">
            <a:noFill/>
            <a:miter lim="800000"/>
            <a:headEnd/>
            <a:tailEnd/>
          </a:ln>
          <a:effectLst/>
        </p:spPr>
      </p:pic>
      <p:sp>
        <p:nvSpPr>
          <p:cNvPr id="43014" name="AutoShape 5"/>
          <p:cNvSpPr>
            <a:spLocks noChangeArrowheads="1"/>
          </p:cNvSpPr>
          <p:nvPr/>
        </p:nvSpPr>
        <p:spPr bwMode="auto">
          <a:xfrm>
            <a:off x="3962400" y="4419600"/>
            <a:ext cx="1295400" cy="685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p:spPr>
        <p:txBody>
          <a:bodyPr wrap="none" anchor="ctr"/>
          <a:lstStyle/>
          <a:p>
            <a:endParaRPr lang="fr-FR"/>
          </a:p>
        </p:txBody>
      </p:sp>
      <p:sp>
        <p:nvSpPr>
          <p:cNvPr id="43015" name="Text Box 6"/>
          <p:cNvSpPr txBox="1">
            <a:spLocks noChangeArrowheads="1"/>
          </p:cNvSpPr>
          <p:nvPr/>
        </p:nvSpPr>
        <p:spPr bwMode="auto">
          <a:xfrm>
            <a:off x="5410200" y="4038600"/>
            <a:ext cx="3124200" cy="1552575"/>
          </a:xfrm>
          <a:prstGeom prst="rect">
            <a:avLst/>
          </a:prstGeom>
          <a:solidFill>
            <a:srgbClr val="FFFF66"/>
          </a:solidFill>
          <a:ln w="9525">
            <a:noFill/>
            <a:miter lim="800000"/>
            <a:headEnd/>
            <a:tailEnd/>
          </a:ln>
          <a:effectLst/>
        </p:spPr>
        <p:txBody>
          <a:bodyPr>
            <a:spAutoFit/>
          </a:bodyPr>
          <a:lstStyle/>
          <a:p>
            <a:pPr>
              <a:spcBef>
                <a:spcPct val="50000"/>
              </a:spcBef>
            </a:pPr>
            <a:r>
              <a:rPr lang="fr-CA" altLang="fr-FR">
                <a:latin typeface="Arial Black" pitchFamily="34" charset="0"/>
              </a:rPr>
              <a:t>(2)(3), (1,2)(-2),  (0,1)(-1), (0,1)(-1), (0,1)(-1), (2,1)(-1), (0,0)</a:t>
            </a:r>
            <a:endParaRPr lang="fr-CA" altLang="fr-FR"/>
          </a:p>
        </p:txBody>
      </p:sp>
      <p:sp>
        <p:nvSpPr>
          <p:cNvPr id="74759" name="Rectangle 7"/>
          <p:cNvSpPr>
            <a:spLocks noChangeArrowheads="1"/>
          </p:cNvSpPr>
          <p:nvPr/>
        </p:nvSpPr>
        <p:spPr bwMode="auto">
          <a:xfrm>
            <a:off x="1524000" y="6019800"/>
            <a:ext cx="1447800" cy="457200"/>
          </a:xfrm>
          <a:prstGeom prst="rect">
            <a:avLst/>
          </a:prstGeom>
          <a:solidFill>
            <a:schemeClr val="accent2"/>
          </a:solidFill>
          <a:ln w="9525">
            <a:solidFill>
              <a:schemeClr val="tx1"/>
            </a:solidFill>
            <a:miter lim="800000"/>
            <a:headEnd/>
            <a:tailEnd/>
          </a:ln>
          <a:effectLst/>
        </p:spPr>
        <p:txBody>
          <a:bodyPr wrap="none" anchor="ctr"/>
          <a:lstStyle/>
          <a:p>
            <a:pPr algn="ctr"/>
            <a:r>
              <a:rPr lang="fr-CA" altLang="fr-FR"/>
              <a:t>512 bits</a:t>
            </a:r>
          </a:p>
        </p:txBody>
      </p:sp>
      <p:sp>
        <p:nvSpPr>
          <p:cNvPr id="74760" name="Rectangle 8"/>
          <p:cNvSpPr>
            <a:spLocks noChangeArrowheads="1"/>
          </p:cNvSpPr>
          <p:nvPr/>
        </p:nvSpPr>
        <p:spPr bwMode="auto">
          <a:xfrm>
            <a:off x="6172200" y="6019800"/>
            <a:ext cx="1447800" cy="457200"/>
          </a:xfrm>
          <a:prstGeom prst="rect">
            <a:avLst/>
          </a:prstGeom>
          <a:solidFill>
            <a:schemeClr val="accent2"/>
          </a:solidFill>
          <a:ln w="9525">
            <a:solidFill>
              <a:schemeClr val="tx1"/>
            </a:solidFill>
            <a:miter lim="800000"/>
            <a:headEnd/>
            <a:tailEnd/>
          </a:ln>
          <a:effectLst/>
        </p:spPr>
        <p:txBody>
          <a:bodyPr wrap="none" anchor="ctr"/>
          <a:lstStyle/>
          <a:p>
            <a:pPr algn="ctr"/>
            <a:r>
              <a:rPr lang="fr-CA" altLang="fr-FR"/>
              <a:t>64 bits</a:t>
            </a:r>
          </a:p>
        </p:txBody>
      </p:sp>
      <p:sp>
        <p:nvSpPr>
          <p:cNvPr id="74761" name="Rectangle 9"/>
          <p:cNvSpPr>
            <a:spLocks noChangeArrowheads="1"/>
          </p:cNvSpPr>
          <p:nvPr/>
        </p:nvSpPr>
        <p:spPr bwMode="auto">
          <a:xfrm>
            <a:off x="3962400" y="6019800"/>
            <a:ext cx="1447800" cy="457200"/>
          </a:xfrm>
          <a:prstGeom prst="rect">
            <a:avLst/>
          </a:prstGeom>
          <a:solidFill>
            <a:schemeClr val="accent2"/>
          </a:solidFill>
          <a:ln w="9525">
            <a:solidFill>
              <a:schemeClr val="tx1"/>
            </a:solidFill>
            <a:miter lim="800000"/>
            <a:headEnd/>
            <a:tailEnd/>
          </a:ln>
          <a:effectLst/>
        </p:spPr>
        <p:txBody>
          <a:bodyPr wrap="none" anchor="ctr"/>
          <a:lstStyle/>
          <a:p>
            <a:pPr algn="ctr"/>
            <a:r>
              <a:rPr lang="fr-CA" altLang="fr-FR">
                <a:sym typeface="Symbol" pitchFamily="18" charset="2"/>
              </a:rPr>
              <a:t> 8</a:t>
            </a:r>
            <a:endParaRPr lang="fr-CA" altLang="fr-FR"/>
          </a:p>
        </p:txBody>
      </p:sp>
      <p:sp>
        <p:nvSpPr>
          <p:cNvPr id="11" name="Rectangle 2"/>
          <p:cNvSpPr txBox="1">
            <a:spLocks noChangeArrowheads="1"/>
          </p:cNvSpPr>
          <p:nvPr/>
        </p:nvSpPr>
        <p:spPr>
          <a:xfrm>
            <a:off x="0" y="0"/>
            <a:ext cx="9144000" cy="7143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animBg="1" autoUpdateAnimBg="0"/>
      <p:bldP spid="74760" grpId="0" animBg="1" autoUpdateAnimBg="0"/>
      <p:bldP spid="74761"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Grp="1" noChangeArrowheads="1"/>
          </p:cNvSpPr>
          <p:nvPr>
            <p:ph idx="1"/>
          </p:nvPr>
        </p:nvSpPr>
        <p:spPr>
          <a:xfrm>
            <a:off x="457200" y="1885950"/>
            <a:ext cx="8382000" cy="4171950"/>
          </a:xfrm>
        </p:spPr>
        <p:txBody>
          <a:bodyPr/>
          <a:lstStyle/>
          <a:p>
            <a:r>
              <a:rPr lang="fr-CA" altLang="fr-FR" smtClean="0"/>
              <a:t>Codeur de Huffman (codage entropique):</a:t>
            </a:r>
          </a:p>
          <a:p>
            <a:pPr lvl="1"/>
            <a:r>
              <a:rPr lang="fr-CA" altLang="fr-FR" smtClean="0"/>
              <a:t>Fréquence des symboles-1 ( </a:t>
            </a:r>
            <a:r>
              <a:rPr lang="fr-CA" altLang="fr-FR" sz="2000" smtClean="0"/>
              <a:t>moins l ’amplitude</a:t>
            </a:r>
            <a:r>
              <a:rPr lang="fr-CA" altLang="fr-FR" smtClean="0"/>
              <a:t>)</a:t>
            </a:r>
          </a:p>
        </p:txBody>
      </p:sp>
      <p:sp>
        <p:nvSpPr>
          <p:cNvPr id="45058" name="Espace réservé du numéro de diapositive 5"/>
          <p:cNvSpPr>
            <a:spLocks noGrp="1"/>
          </p:cNvSpPr>
          <p:nvPr>
            <p:ph type="sldNum" sz="quarter" idx="12"/>
          </p:nvPr>
        </p:nvSpPr>
        <p:spPr>
          <a:noFill/>
          <a:ln>
            <a:miter lim="800000"/>
            <a:headEnd/>
            <a:tailEnd/>
          </a:ln>
        </p:spPr>
        <p:txBody>
          <a:bodyPr/>
          <a:lstStyle/>
          <a:p>
            <a:fld id="{50597086-D33D-49A7-9399-19FF0711AA50}" type="slidenum">
              <a:rPr lang="fr-FR" altLang="fr-FR"/>
              <a:pPr/>
              <a:t>28</a:t>
            </a:fld>
            <a:endParaRPr lang="fr-FR" altLang="fr-FR"/>
          </a:p>
        </p:txBody>
      </p:sp>
      <p:graphicFrame>
        <p:nvGraphicFramePr>
          <p:cNvPr id="45061" name="Object 10"/>
          <p:cNvGraphicFramePr>
            <a:graphicFrameLocks noChangeAspect="1"/>
          </p:cNvGraphicFramePr>
          <p:nvPr/>
        </p:nvGraphicFramePr>
        <p:xfrm>
          <a:off x="2368550" y="3127375"/>
          <a:ext cx="6100763" cy="4016375"/>
        </p:xfrm>
        <a:graphic>
          <a:graphicData uri="http://schemas.openxmlformats.org/presentationml/2006/ole">
            <p:oleObj spid="_x0000_s45061" name="Document" r:id="rId4" imgW="6105144" imgH="4020312" progId="Word.Document.8">
              <p:embed/>
            </p:oleObj>
          </a:graphicData>
        </a:graphic>
      </p:graphicFrame>
      <p:sp>
        <p:nvSpPr>
          <p:cNvPr id="6" name="Rectangle 2"/>
          <p:cNvSpPr txBox="1">
            <a:spLocks noChangeArrowheads="1"/>
          </p:cNvSpPr>
          <p:nvPr/>
        </p:nvSpPr>
        <p:spPr>
          <a:xfrm>
            <a:off x="0" y="0"/>
            <a:ext cx="9144000" cy="7143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3"/>
          <p:cNvSpPr>
            <a:spLocks noGrp="1" noChangeArrowheads="1"/>
          </p:cNvSpPr>
          <p:nvPr>
            <p:ph idx="1"/>
          </p:nvPr>
        </p:nvSpPr>
        <p:spPr>
          <a:xfrm>
            <a:off x="457200" y="1885950"/>
            <a:ext cx="8382000" cy="4171950"/>
          </a:xfrm>
        </p:spPr>
        <p:txBody>
          <a:bodyPr/>
          <a:lstStyle/>
          <a:p>
            <a:r>
              <a:rPr lang="fr-CA" altLang="fr-FR" smtClean="0"/>
              <a:t>Codeur de Huffman (codage entropique):</a:t>
            </a:r>
          </a:p>
          <a:p>
            <a:pPr lvl="1"/>
            <a:r>
              <a:rPr lang="fr-CA" altLang="fr-FR" smtClean="0"/>
              <a:t>Arborescence des symboles-1</a:t>
            </a:r>
          </a:p>
        </p:txBody>
      </p:sp>
      <p:sp>
        <p:nvSpPr>
          <p:cNvPr id="47106" name="Espace réservé du numéro de diapositive 5"/>
          <p:cNvSpPr>
            <a:spLocks noGrp="1"/>
          </p:cNvSpPr>
          <p:nvPr>
            <p:ph type="sldNum" sz="quarter" idx="12"/>
          </p:nvPr>
        </p:nvSpPr>
        <p:spPr>
          <a:noFill/>
          <a:ln>
            <a:miter lim="800000"/>
            <a:headEnd/>
            <a:tailEnd/>
          </a:ln>
        </p:spPr>
        <p:txBody>
          <a:bodyPr/>
          <a:lstStyle/>
          <a:p>
            <a:fld id="{71993941-A7C2-4E8B-815B-AABBDBA8E68E}" type="slidenum">
              <a:rPr lang="fr-FR" altLang="fr-FR"/>
              <a:pPr/>
              <a:t>29</a:t>
            </a:fld>
            <a:endParaRPr lang="fr-FR" altLang="fr-FR"/>
          </a:p>
        </p:txBody>
      </p:sp>
      <p:sp>
        <p:nvSpPr>
          <p:cNvPr id="47109" name="Oval 5"/>
          <p:cNvSpPr>
            <a:spLocks noChangeArrowheads="1"/>
          </p:cNvSpPr>
          <p:nvPr/>
        </p:nvSpPr>
        <p:spPr bwMode="auto">
          <a:xfrm>
            <a:off x="3962400" y="3124200"/>
            <a:ext cx="228600" cy="228600"/>
          </a:xfrm>
          <a:prstGeom prst="ellipse">
            <a:avLst/>
          </a:prstGeom>
          <a:solidFill>
            <a:schemeClr val="accent1"/>
          </a:solidFill>
          <a:ln w="9525">
            <a:solidFill>
              <a:schemeClr val="tx1"/>
            </a:solidFill>
            <a:round/>
            <a:headEnd/>
            <a:tailEnd/>
          </a:ln>
          <a:effectLst/>
        </p:spPr>
        <p:txBody>
          <a:bodyPr wrap="none" anchor="ctr"/>
          <a:lstStyle/>
          <a:p>
            <a:endParaRPr lang="fr-FR" altLang="fr-FR"/>
          </a:p>
        </p:txBody>
      </p:sp>
      <p:sp>
        <p:nvSpPr>
          <p:cNvPr id="47110" name="Text Box 6"/>
          <p:cNvSpPr txBox="1">
            <a:spLocks noChangeArrowheads="1"/>
          </p:cNvSpPr>
          <p:nvPr/>
        </p:nvSpPr>
        <p:spPr bwMode="auto">
          <a:xfrm>
            <a:off x="2362200" y="3733800"/>
            <a:ext cx="990600" cy="485775"/>
          </a:xfrm>
          <a:prstGeom prst="rect">
            <a:avLst/>
          </a:prstGeom>
          <a:solidFill>
            <a:srgbClr val="FFFF66"/>
          </a:solidFill>
          <a:ln w="28575">
            <a:solidFill>
              <a:schemeClr val="tx1"/>
            </a:solidFill>
            <a:miter lim="800000"/>
            <a:headEnd/>
            <a:tailEnd/>
          </a:ln>
          <a:effectLst/>
        </p:spPr>
        <p:txBody>
          <a:bodyPr>
            <a:spAutoFit/>
          </a:bodyPr>
          <a:lstStyle/>
          <a:p>
            <a:pPr algn="ctr">
              <a:spcBef>
                <a:spcPct val="50000"/>
              </a:spcBef>
            </a:pPr>
            <a:r>
              <a:rPr lang="fr-CA" altLang="fr-FR"/>
              <a:t>(0,1)</a:t>
            </a:r>
          </a:p>
        </p:txBody>
      </p:sp>
      <p:sp>
        <p:nvSpPr>
          <p:cNvPr id="47111" name="Line 7"/>
          <p:cNvSpPr>
            <a:spLocks noChangeShapeType="1"/>
          </p:cNvSpPr>
          <p:nvPr/>
        </p:nvSpPr>
        <p:spPr bwMode="auto">
          <a:xfrm flipV="1">
            <a:off x="3352800" y="3276600"/>
            <a:ext cx="685800" cy="457200"/>
          </a:xfrm>
          <a:prstGeom prst="line">
            <a:avLst/>
          </a:prstGeom>
          <a:noFill/>
          <a:ln w="28575">
            <a:solidFill>
              <a:schemeClr val="tx1"/>
            </a:solidFill>
            <a:round/>
            <a:headEnd/>
            <a:tailEnd/>
          </a:ln>
          <a:effectLst/>
        </p:spPr>
        <p:txBody>
          <a:bodyPr wrap="none" anchor="ctr"/>
          <a:lstStyle/>
          <a:p>
            <a:endParaRPr lang="fr-FR"/>
          </a:p>
        </p:txBody>
      </p:sp>
      <p:sp>
        <p:nvSpPr>
          <p:cNvPr id="47112" name="Oval 9"/>
          <p:cNvSpPr>
            <a:spLocks noChangeArrowheads="1"/>
          </p:cNvSpPr>
          <p:nvPr/>
        </p:nvSpPr>
        <p:spPr bwMode="auto">
          <a:xfrm>
            <a:off x="4724400" y="3657600"/>
            <a:ext cx="228600" cy="228600"/>
          </a:xfrm>
          <a:prstGeom prst="ellipse">
            <a:avLst/>
          </a:prstGeom>
          <a:solidFill>
            <a:schemeClr val="accent1"/>
          </a:solidFill>
          <a:ln w="9525">
            <a:solidFill>
              <a:schemeClr val="tx1"/>
            </a:solidFill>
            <a:round/>
            <a:headEnd/>
            <a:tailEnd/>
          </a:ln>
          <a:effectLst/>
        </p:spPr>
        <p:txBody>
          <a:bodyPr wrap="none" anchor="ctr"/>
          <a:lstStyle/>
          <a:p>
            <a:endParaRPr lang="fr-FR" altLang="fr-FR"/>
          </a:p>
        </p:txBody>
      </p:sp>
      <p:sp>
        <p:nvSpPr>
          <p:cNvPr id="47113" name="Line 10"/>
          <p:cNvSpPr>
            <a:spLocks noChangeShapeType="1"/>
          </p:cNvSpPr>
          <p:nvPr/>
        </p:nvSpPr>
        <p:spPr bwMode="auto">
          <a:xfrm flipH="1" flipV="1">
            <a:off x="4114800" y="3276600"/>
            <a:ext cx="685800" cy="457200"/>
          </a:xfrm>
          <a:prstGeom prst="line">
            <a:avLst/>
          </a:prstGeom>
          <a:noFill/>
          <a:ln w="28575">
            <a:solidFill>
              <a:schemeClr val="tx1"/>
            </a:solidFill>
            <a:round/>
            <a:headEnd/>
            <a:tailEnd/>
          </a:ln>
          <a:effectLst/>
        </p:spPr>
        <p:txBody>
          <a:bodyPr wrap="none" anchor="ctr"/>
          <a:lstStyle/>
          <a:p>
            <a:endParaRPr lang="fr-FR"/>
          </a:p>
        </p:txBody>
      </p:sp>
      <p:sp>
        <p:nvSpPr>
          <p:cNvPr id="47114" name="Line 11"/>
          <p:cNvSpPr>
            <a:spLocks noChangeShapeType="1"/>
          </p:cNvSpPr>
          <p:nvPr/>
        </p:nvSpPr>
        <p:spPr bwMode="auto">
          <a:xfrm flipV="1">
            <a:off x="3200400" y="3810000"/>
            <a:ext cx="1600200" cy="1066800"/>
          </a:xfrm>
          <a:prstGeom prst="line">
            <a:avLst/>
          </a:prstGeom>
          <a:noFill/>
          <a:ln w="28575">
            <a:solidFill>
              <a:schemeClr val="tx1"/>
            </a:solidFill>
            <a:round/>
            <a:headEnd/>
            <a:tailEnd/>
          </a:ln>
          <a:effectLst/>
        </p:spPr>
        <p:txBody>
          <a:bodyPr wrap="none" anchor="ctr"/>
          <a:lstStyle/>
          <a:p>
            <a:endParaRPr lang="fr-FR"/>
          </a:p>
        </p:txBody>
      </p:sp>
      <p:sp>
        <p:nvSpPr>
          <p:cNvPr id="47115" name="Oval 12"/>
          <p:cNvSpPr>
            <a:spLocks noChangeArrowheads="1"/>
          </p:cNvSpPr>
          <p:nvPr/>
        </p:nvSpPr>
        <p:spPr bwMode="auto">
          <a:xfrm>
            <a:off x="3124200" y="4724400"/>
            <a:ext cx="228600" cy="228600"/>
          </a:xfrm>
          <a:prstGeom prst="ellipse">
            <a:avLst/>
          </a:prstGeom>
          <a:solidFill>
            <a:schemeClr val="accent1"/>
          </a:solidFill>
          <a:ln w="9525">
            <a:solidFill>
              <a:schemeClr val="tx1"/>
            </a:solidFill>
            <a:round/>
            <a:headEnd/>
            <a:tailEnd/>
          </a:ln>
          <a:effectLst/>
        </p:spPr>
        <p:txBody>
          <a:bodyPr wrap="none" anchor="ctr"/>
          <a:lstStyle/>
          <a:p>
            <a:endParaRPr lang="fr-FR" altLang="fr-FR"/>
          </a:p>
        </p:txBody>
      </p:sp>
      <p:sp>
        <p:nvSpPr>
          <p:cNvPr id="47116" name="Text Box 13"/>
          <p:cNvSpPr txBox="1">
            <a:spLocks noChangeArrowheads="1"/>
          </p:cNvSpPr>
          <p:nvPr/>
        </p:nvSpPr>
        <p:spPr bwMode="auto">
          <a:xfrm>
            <a:off x="1524000" y="5334000"/>
            <a:ext cx="990600" cy="485775"/>
          </a:xfrm>
          <a:prstGeom prst="rect">
            <a:avLst/>
          </a:prstGeom>
          <a:solidFill>
            <a:srgbClr val="FFFF66"/>
          </a:solidFill>
          <a:ln w="28575">
            <a:solidFill>
              <a:schemeClr val="tx1"/>
            </a:solidFill>
            <a:miter lim="800000"/>
            <a:headEnd/>
            <a:tailEnd/>
          </a:ln>
          <a:effectLst/>
        </p:spPr>
        <p:txBody>
          <a:bodyPr>
            <a:spAutoFit/>
          </a:bodyPr>
          <a:lstStyle/>
          <a:p>
            <a:pPr algn="ctr">
              <a:spcBef>
                <a:spcPct val="50000"/>
              </a:spcBef>
            </a:pPr>
            <a:r>
              <a:rPr lang="fr-CA" altLang="fr-FR"/>
              <a:t>(2)</a:t>
            </a:r>
          </a:p>
        </p:txBody>
      </p:sp>
      <p:sp>
        <p:nvSpPr>
          <p:cNvPr id="47117" name="Line 14"/>
          <p:cNvSpPr>
            <a:spLocks noChangeShapeType="1"/>
          </p:cNvSpPr>
          <p:nvPr/>
        </p:nvSpPr>
        <p:spPr bwMode="auto">
          <a:xfrm flipV="1">
            <a:off x="2514600" y="4876800"/>
            <a:ext cx="685800" cy="457200"/>
          </a:xfrm>
          <a:prstGeom prst="line">
            <a:avLst/>
          </a:prstGeom>
          <a:noFill/>
          <a:ln w="28575">
            <a:solidFill>
              <a:schemeClr val="tx1"/>
            </a:solidFill>
            <a:round/>
            <a:headEnd/>
            <a:tailEnd/>
          </a:ln>
          <a:effectLst/>
        </p:spPr>
        <p:txBody>
          <a:bodyPr wrap="none" anchor="ctr"/>
          <a:lstStyle/>
          <a:p>
            <a:endParaRPr lang="fr-FR"/>
          </a:p>
        </p:txBody>
      </p:sp>
      <p:sp>
        <p:nvSpPr>
          <p:cNvPr id="47118" name="Line 16"/>
          <p:cNvSpPr>
            <a:spLocks noChangeShapeType="1"/>
          </p:cNvSpPr>
          <p:nvPr/>
        </p:nvSpPr>
        <p:spPr bwMode="auto">
          <a:xfrm flipH="1" flipV="1">
            <a:off x="3276600" y="4876800"/>
            <a:ext cx="533400" cy="457200"/>
          </a:xfrm>
          <a:prstGeom prst="line">
            <a:avLst/>
          </a:prstGeom>
          <a:noFill/>
          <a:ln w="28575">
            <a:solidFill>
              <a:schemeClr val="tx1"/>
            </a:solidFill>
            <a:round/>
            <a:headEnd/>
            <a:tailEnd/>
          </a:ln>
          <a:effectLst/>
        </p:spPr>
        <p:txBody>
          <a:bodyPr wrap="none" anchor="ctr"/>
          <a:lstStyle/>
          <a:p>
            <a:endParaRPr lang="fr-FR"/>
          </a:p>
        </p:txBody>
      </p:sp>
      <p:sp>
        <p:nvSpPr>
          <p:cNvPr id="47119" name="Text Box 17"/>
          <p:cNvSpPr txBox="1">
            <a:spLocks noChangeArrowheads="1"/>
          </p:cNvSpPr>
          <p:nvPr/>
        </p:nvSpPr>
        <p:spPr bwMode="auto">
          <a:xfrm>
            <a:off x="3352800" y="5334000"/>
            <a:ext cx="990600" cy="485775"/>
          </a:xfrm>
          <a:prstGeom prst="rect">
            <a:avLst/>
          </a:prstGeom>
          <a:solidFill>
            <a:srgbClr val="FFFF66"/>
          </a:solidFill>
          <a:ln w="28575">
            <a:solidFill>
              <a:schemeClr val="tx1"/>
            </a:solidFill>
            <a:miter lim="800000"/>
            <a:headEnd/>
            <a:tailEnd/>
          </a:ln>
          <a:effectLst/>
        </p:spPr>
        <p:txBody>
          <a:bodyPr>
            <a:spAutoFit/>
          </a:bodyPr>
          <a:lstStyle/>
          <a:p>
            <a:pPr algn="ctr">
              <a:spcBef>
                <a:spcPct val="50000"/>
              </a:spcBef>
            </a:pPr>
            <a:r>
              <a:rPr lang="fr-CA" altLang="fr-FR"/>
              <a:t>(0,0)</a:t>
            </a:r>
          </a:p>
        </p:txBody>
      </p:sp>
      <p:sp>
        <p:nvSpPr>
          <p:cNvPr id="47120" name="Line 18"/>
          <p:cNvSpPr>
            <a:spLocks noChangeShapeType="1"/>
          </p:cNvSpPr>
          <p:nvPr/>
        </p:nvSpPr>
        <p:spPr bwMode="auto">
          <a:xfrm flipH="1" flipV="1">
            <a:off x="4876800" y="3810000"/>
            <a:ext cx="1600200" cy="1066800"/>
          </a:xfrm>
          <a:prstGeom prst="line">
            <a:avLst/>
          </a:prstGeom>
          <a:noFill/>
          <a:ln w="28575">
            <a:solidFill>
              <a:schemeClr val="tx1"/>
            </a:solidFill>
            <a:round/>
            <a:headEnd/>
            <a:tailEnd/>
          </a:ln>
          <a:effectLst/>
        </p:spPr>
        <p:txBody>
          <a:bodyPr wrap="none" anchor="ctr"/>
          <a:lstStyle/>
          <a:p>
            <a:endParaRPr lang="fr-FR"/>
          </a:p>
        </p:txBody>
      </p:sp>
      <p:sp>
        <p:nvSpPr>
          <p:cNvPr id="47121" name="Oval 19"/>
          <p:cNvSpPr>
            <a:spLocks noChangeArrowheads="1"/>
          </p:cNvSpPr>
          <p:nvPr/>
        </p:nvSpPr>
        <p:spPr bwMode="auto">
          <a:xfrm>
            <a:off x="6400800" y="4724400"/>
            <a:ext cx="228600" cy="228600"/>
          </a:xfrm>
          <a:prstGeom prst="ellipse">
            <a:avLst/>
          </a:prstGeom>
          <a:solidFill>
            <a:schemeClr val="accent1"/>
          </a:solidFill>
          <a:ln w="9525">
            <a:solidFill>
              <a:schemeClr val="tx1"/>
            </a:solidFill>
            <a:round/>
            <a:headEnd/>
            <a:tailEnd/>
          </a:ln>
          <a:effectLst/>
        </p:spPr>
        <p:txBody>
          <a:bodyPr wrap="none" anchor="ctr"/>
          <a:lstStyle/>
          <a:p>
            <a:endParaRPr lang="fr-FR" altLang="fr-FR"/>
          </a:p>
        </p:txBody>
      </p:sp>
      <p:sp>
        <p:nvSpPr>
          <p:cNvPr id="47122" name="Text Box 20"/>
          <p:cNvSpPr txBox="1">
            <a:spLocks noChangeArrowheads="1"/>
          </p:cNvSpPr>
          <p:nvPr/>
        </p:nvSpPr>
        <p:spPr bwMode="auto">
          <a:xfrm>
            <a:off x="5257800" y="5334000"/>
            <a:ext cx="990600" cy="485775"/>
          </a:xfrm>
          <a:prstGeom prst="rect">
            <a:avLst/>
          </a:prstGeom>
          <a:solidFill>
            <a:srgbClr val="FFFF66"/>
          </a:solidFill>
          <a:ln w="28575">
            <a:solidFill>
              <a:schemeClr val="tx1"/>
            </a:solidFill>
            <a:miter lim="800000"/>
            <a:headEnd/>
            <a:tailEnd/>
          </a:ln>
          <a:effectLst/>
        </p:spPr>
        <p:txBody>
          <a:bodyPr>
            <a:spAutoFit/>
          </a:bodyPr>
          <a:lstStyle/>
          <a:p>
            <a:pPr algn="ctr">
              <a:spcBef>
                <a:spcPct val="50000"/>
              </a:spcBef>
            </a:pPr>
            <a:r>
              <a:rPr lang="fr-CA" altLang="fr-FR"/>
              <a:t>(1,2)</a:t>
            </a:r>
          </a:p>
        </p:txBody>
      </p:sp>
      <p:sp>
        <p:nvSpPr>
          <p:cNvPr id="47123" name="Line 21"/>
          <p:cNvSpPr>
            <a:spLocks noChangeShapeType="1"/>
          </p:cNvSpPr>
          <p:nvPr/>
        </p:nvSpPr>
        <p:spPr bwMode="auto">
          <a:xfrm flipV="1">
            <a:off x="5791200" y="4876800"/>
            <a:ext cx="685800" cy="457200"/>
          </a:xfrm>
          <a:prstGeom prst="line">
            <a:avLst/>
          </a:prstGeom>
          <a:noFill/>
          <a:ln w="28575">
            <a:solidFill>
              <a:schemeClr val="tx1"/>
            </a:solidFill>
            <a:round/>
            <a:headEnd/>
            <a:tailEnd/>
          </a:ln>
          <a:effectLst/>
        </p:spPr>
        <p:txBody>
          <a:bodyPr wrap="none" anchor="ctr"/>
          <a:lstStyle/>
          <a:p>
            <a:endParaRPr lang="fr-FR"/>
          </a:p>
        </p:txBody>
      </p:sp>
      <p:sp>
        <p:nvSpPr>
          <p:cNvPr id="47124" name="Line 22"/>
          <p:cNvSpPr>
            <a:spLocks noChangeShapeType="1"/>
          </p:cNvSpPr>
          <p:nvPr/>
        </p:nvSpPr>
        <p:spPr bwMode="auto">
          <a:xfrm flipH="1" flipV="1">
            <a:off x="6553200" y="4876800"/>
            <a:ext cx="685800" cy="457200"/>
          </a:xfrm>
          <a:prstGeom prst="line">
            <a:avLst/>
          </a:prstGeom>
          <a:noFill/>
          <a:ln w="28575">
            <a:solidFill>
              <a:schemeClr val="tx1"/>
            </a:solidFill>
            <a:round/>
            <a:headEnd/>
            <a:tailEnd/>
          </a:ln>
          <a:effectLst/>
        </p:spPr>
        <p:txBody>
          <a:bodyPr wrap="none" anchor="ctr"/>
          <a:lstStyle/>
          <a:p>
            <a:endParaRPr lang="fr-FR"/>
          </a:p>
        </p:txBody>
      </p:sp>
      <p:sp>
        <p:nvSpPr>
          <p:cNvPr id="47125" name="Text Box 23"/>
          <p:cNvSpPr txBox="1">
            <a:spLocks noChangeArrowheads="1"/>
          </p:cNvSpPr>
          <p:nvPr/>
        </p:nvSpPr>
        <p:spPr bwMode="auto">
          <a:xfrm>
            <a:off x="7239000" y="5334000"/>
            <a:ext cx="990600" cy="485775"/>
          </a:xfrm>
          <a:prstGeom prst="rect">
            <a:avLst/>
          </a:prstGeom>
          <a:solidFill>
            <a:srgbClr val="FFFF66"/>
          </a:solidFill>
          <a:ln w="28575">
            <a:solidFill>
              <a:schemeClr val="tx1"/>
            </a:solidFill>
            <a:miter lim="800000"/>
            <a:headEnd/>
            <a:tailEnd/>
          </a:ln>
          <a:effectLst/>
        </p:spPr>
        <p:txBody>
          <a:bodyPr>
            <a:spAutoFit/>
          </a:bodyPr>
          <a:lstStyle/>
          <a:p>
            <a:pPr algn="ctr">
              <a:spcBef>
                <a:spcPct val="50000"/>
              </a:spcBef>
            </a:pPr>
            <a:r>
              <a:rPr lang="fr-CA" altLang="fr-FR"/>
              <a:t>(2,1)</a:t>
            </a:r>
          </a:p>
        </p:txBody>
      </p:sp>
      <p:sp>
        <p:nvSpPr>
          <p:cNvPr id="47126" name="Text Box 24"/>
          <p:cNvSpPr txBox="1">
            <a:spLocks noChangeArrowheads="1"/>
          </p:cNvSpPr>
          <p:nvPr/>
        </p:nvSpPr>
        <p:spPr bwMode="auto">
          <a:xfrm>
            <a:off x="3657600" y="4724400"/>
            <a:ext cx="336550" cy="457200"/>
          </a:xfrm>
          <a:prstGeom prst="rect">
            <a:avLst/>
          </a:prstGeom>
          <a:noFill/>
          <a:ln w="9525">
            <a:noFill/>
            <a:miter lim="800000"/>
            <a:headEnd/>
            <a:tailEnd/>
          </a:ln>
          <a:effectLst/>
        </p:spPr>
        <p:txBody>
          <a:bodyPr wrap="none">
            <a:spAutoFit/>
          </a:bodyPr>
          <a:lstStyle/>
          <a:p>
            <a:r>
              <a:rPr lang="fr-CA" altLang="fr-FR"/>
              <a:t>0</a:t>
            </a:r>
          </a:p>
        </p:txBody>
      </p:sp>
      <p:sp>
        <p:nvSpPr>
          <p:cNvPr id="47127" name="Text Box 25"/>
          <p:cNvSpPr txBox="1">
            <a:spLocks noChangeArrowheads="1"/>
          </p:cNvSpPr>
          <p:nvPr/>
        </p:nvSpPr>
        <p:spPr bwMode="auto">
          <a:xfrm>
            <a:off x="6934200" y="4648200"/>
            <a:ext cx="336550" cy="457200"/>
          </a:xfrm>
          <a:prstGeom prst="rect">
            <a:avLst/>
          </a:prstGeom>
          <a:noFill/>
          <a:ln w="9525">
            <a:noFill/>
            <a:miter lim="800000"/>
            <a:headEnd/>
            <a:tailEnd/>
          </a:ln>
          <a:effectLst/>
        </p:spPr>
        <p:txBody>
          <a:bodyPr wrap="none">
            <a:spAutoFit/>
          </a:bodyPr>
          <a:lstStyle/>
          <a:p>
            <a:r>
              <a:rPr lang="fr-CA" altLang="fr-FR"/>
              <a:t>0</a:t>
            </a:r>
          </a:p>
        </p:txBody>
      </p:sp>
      <p:sp>
        <p:nvSpPr>
          <p:cNvPr id="47128" name="Text Box 26"/>
          <p:cNvSpPr txBox="1">
            <a:spLocks noChangeArrowheads="1"/>
          </p:cNvSpPr>
          <p:nvPr/>
        </p:nvSpPr>
        <p:spPr bwMode="auto">
          <a:xfrm>
            <a:off x="5562600" y="3886200"/>
            <a:ext cx="336550" cy="457200"/>
          </a:xfrm>
          <a:prstGeom prst="rect">
            <a:avLst/>
          </a:prstGeom>
          <a:noFill/>
          <a:ln w="9525">
            <a:noFill/>
            <a:miter lim="800000"/>
            <a:headEnd/>
            <a:tailEnd/>
          </a:ln>
          <a:effectLst/>
        </p:spPr>
        <p:txBody>
          <a:bodyPr wrap="none">
            <a:spAutoFit/>
          </a:bodyPr>
          <a:lstStyle/>
          <a:p>
            <a:r>
              <a:rPr lang="fr-CA" altLang="fr-FR"/>
              <a:t>0</a:t>
            </a:r>
          </a:p>
        </p:txBody>
      </p:sp>
      <p:sp>
        <p:nvSpPr>
          <p:cNvPr id="47129" name="Text Box 27"/>
          <p:cNvSpPr txBox="1">
            <a:spLocks noChangeArrowheads="1"/>
          </p:cNvSpPr>
          <p:nvPr/>
        </p:nvSpPr>
        <p:spPr bwMode="auto">
          <a:xfrm>
            <a:off x="4419600" y="3048000"/>
            <a:ext cx="336550" cy="457200"/>
          </a:xfrm>
          <a:prstGeom prst="rect">
            <a:avLst/>
          </a:prstGeom>
          <a:noFill/>
          <a:ln w="9525">
            <a:noFill/>
            <a:miter lim="800000"/>
            <a:headEnd/>
            <a:tailEnd/>
          </a:ln>
          <a:effectLst/>
        </p:spPr>
        <p:txBody>
          <a:bodyPr wrap="none">
            <a:spAutoFit/>
          </a:bodyPr>
          <a:lstStyle/>
          <a:p>
            <a:r>
              <a:rPr lang="fr-CA" altLang="fr-FR"/>
              <a:t>0</a:t>
            </a:r>
          </a:p>
        </p:txBody>
      </p:sp>
      <p:sp>
        <p:nvSpPr>
          <p:cNvPr id="47130" name="Text Box 28"/>
          <p:cNvSpPr txBox="1">
            <a:spLocks noChangeArrowheads="1"/>
          </p:cNvSpPr>
          <p:nvPr/>
        </p:nvSpPr>
        <p:spPr bwMode="auto">
          <a:xfrm>
            <a:off x="5867400" y="4724400"/>
            <a:ext cx="336550" cy="457200"/>
          </a:xfrm>
          <a:prstGeom prst="rect">
            <a:avLst/>
          </a:prstGeom>
          <a:noFill/>
          <a:ln w="9525">
            <a:noFill/>
            <a:miter lim="800000"/>
            <a:headEnd/>
            <a:tailEnd/>
          </a:ln>
          <a:effectLst/>
        </p:spPr>
        <p:txBody>
          <a:bodyPr wrap="none">
            <a:spAutoFit/>
          </a:bodyPr>
          <a:lstStyle/>
          <a:p>
            <a:r>
              <a:rPr lang="fr-CA" altLang="fr-FR"/>
              <a:t>1</a:t>
            </a:r>
          </a:p>
        </p:txBody>
      </p:sp>
      <p:sp>
        <p:nvSpPr>
          <p:cNvPr id="47131" name="Text Box 29"/>
          <p:cNvSpPr txBox="1">
            <a:spLocks noChangeArrowheads="1"/>
          </p:cNvSpPr>
          <p:nvPr/>
        </p:nvSpPr>
        <p:spPr bwMode="auto">
          <a:xfrm>
            <a:off x="3886200" y="3886200"/>
            <a:ext cx="336550" cy="457200"/>
          </a:xfrm>
          <a:prstGeom prst="rect">
            <a:avLst/>
          </a:prstGeom>
          <a:noFill/>
          <a:ln w="9525">
            <a:noFill/>
            <a:miter lim="800000"/>
            <a:headEnd/>
            <a:tailEnd/>
          </a:ln>
          <a:effectLst/>
        </p:spPr>
        <p:txBody>
          <a:bodyPr wrap="none">
            <a:spAutoFit/>
          </a:bodyPr>
          <a:lstStyle/>
          <a:p>
            <a:r>
              <a:rPr lang="fr-CA" altLang="fr-FR"/>
              <a:t>1</a:t>
            </a:r>
          </a:p>
        </p:txBody>
      </p:sp>
      <p:sp>
        <p:nvSpPr>
          <p:cNvPr id="47132" name="Text Box 30"/>
          <p:cNvSpPr txBox="1">
            <a:spLocks noChangeArrowheads="1"/>
          </p:cNvSpPr>
          <p:nvPr/>
        </p:nvSpPr>
        <p:spPr bwMode="auto">
          <a:xfrm>
            <a:off x="2514600" y="4724400"/>
            <a:ext cx="336550" cy="457200"/>
          </a:xfrm>
          <a:prstGeom prst="rect">
            <a:avLst/>
          </a:prstGeom>
          <a:noFill/>
          <a:ln w="9525">
            <a:noFill/>
            <a:miter lim="800000"/>
            <a:headEnd/>
            <a:tailEnd/>
          </a:ln>
          <a:effectLst/>
        </p:spPr>
        <p:txBody>
          <a:bodyPr wrap="none">
            <a:spAutoFit/>
          </a:bodyPr>
          <a:lstStyle/>
          <a:p>
            <a:r>
              <a:rPr lang="fr-CA" altLang="fr-FR"/>
              <a:t>1</a:t>
            </a:r>
          </a:p>
        </p:txBody>
      </p:sp>
      <p:sp>
        <p:nvSpPr>
          <p:cNvPr id="47133" name="Text Box 31"/>
          <p:cNvSpPr txBox="1">
            <a:spLocks noChangeArrowheads="1"/>
          </p:cNvSpPr>
          <p:nvPr/>
        </p:nvSpPr>
        <p:spPr bwMode="auto">
          <a:xfrm>
            <a:off x="3276600" y="3200400"/>
            <a:ext cx="336550" cy="457200"/>
          </a:xfrm>
          <a:prstGeom prst="rect">
            <a:avLst/>
          </a:prstGeom>
          <a:noFill/>
          <a:ln w="9525">
            <a:noFill/>
            <a:miter lim="800000"/>
            <a:headEnd/>
            <a:tailEnd/>
          </a:ln>
          <a:effectLst/>
        </p:spPr>
        <p:txBody>
          <a:bodyPr wrap="none">
            <a:spAutoFit/>
          </a:bodyPr>
          <a:lstStyle/>
          <a:p>
            <a:r>
              <a:rPr lang="fr-CA" altLang="fr-FR"/>
              <a:t>1</a:t>
            </a:r>
          </a:p>
        </p:txBody>
      </p:sp>
      <p:sp>
        <p:nvSpPr>
          <p:cNvPr id="30" name="Rectangle 2"/>
          <p:cNvSpPr txBox="1">
            <a:spLocks noChangeArrowheads="1"/>
          </p:cNvSpPr>
          <p:nvPr/>
        </p:nvSpPr>
        <p:spPr>
          <a:xfrm>
            <a:off x="0" y="0"/>
            <a:ext cx="9144000" cy="7143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2A66FE4-0FDB-4030-BF41-F7FCD44609F2}" type="slidenum">
              <a:rPr lang="fr-FR" altLang="fr-FR" smtClean="0"/>
              <a:pPr/>
              <a:t>3</a:t>
            </a:fld>
            <a:endParaRPr lang="fr-FR" altLang="fr-FR"/>
          </a:p>
        </p:txBody>
      </p:sp>
      <p:sp>
        <p:nvSpPr>
          <p:cNvPr id="3" name="ZoneTexte 2"/>
          <p:cNvSpPr txBox="1"/>
          <p:nvPr/>
        </p:nvSpPr>
        <p:spPr>
          <a:xfrm>
            <a:off x="0" y="785794"/>
            <a:ext cx="9144000" cy="5878532"/>
          </a:xfrm>
          <a:prstGeom prst="rect">
            <a:avLst/>
          </a:prstGeom>
          <a:noFill/>
        </p:spPr>
        <p:txBody>
          <a:bodyPr wrap="square" rtlCol="0">
            <a:spAutoFit/>
          </a:bodyPr>
          <a:lstStyle/>
          <a:p>
            <a:pPr algn="just"/>
            <a:r>
              <a:rPr lang="fr-FR" sz="2200" dirty="0" smtClean="0">
                <a:solidFill>
                  <a:srgbClr val="002060"/>
                </a:solidFill>
                <a:latin typeface="Times New Roman" pitchFamily="18" charset="0"/>
                <a:cs typeface="Times New Roman" pitchFamily="18" charset="0"/>
              </a:rPr>
              <a:t>Ceci, nous a obligé à faire appel à la compression d’images et surtout à une compression avec perte.  </a:t>
            </a:r>
            <a:r>
              <a:rPr lang="fr-FR" sz="2200" dirty="0" smtClean="0">
                <a:solidFill>
                  <a:schemeClr val="accent2">
                    <a:lumMod val="75000"/>
                  </a:schemeClr>
                </a:solidFill>
                <a:latin typeface="Times New Roman" pitchFamily="18" charset="0"/>
                <a:cs typeface="Times New Roman" pitchFamily="18" charset="0"/>
              </a:rPr>
              <a:t>Il s’agit essentiellement d’un compromis à satisfaire :</a:t>
            </a:r>
          </a:p>
          <a:p>
            <a:endParaRPr lang="fr-FR" sz="3000" b="1" dirty="0" smtClean="0">
              <a:solidFill>
                <a:srgbClr val="C00000"/>
              </a:solidFill>
              <a:latin typeface="Times New Roman" pitchFamily="18" charset="0"/>
              <a:cs typeface="Times New Roman" pitchFamily="18" charset="0"/>
            </a:endParaRPr>
          </a:p>
          <a:p>
            <a:endParaRPr lang="fr-FR" sz="3000" b="1" dirty="0" smtClean="0">
              <a:solidFill>
                <a:srgbClr val="C00000"/>
              </a:solidFill>
              <a:cs typeface="Times New Roman" pitchFamily="18" charset="0"/>
            </a:endParaRPr>
          </a:p>
          <a:p>
            <a:r>
              <a:rPr lang="fr-FR" sz="3000" b="1" dirty="0" smtClean="0">
                <a:solidFill>
                  <a:srgbClr val="C00000"/>
                </a:solidFill>
                <a:latin typeface="Times New Roman" pitchFamily="18" charset="0"/>
                <a:cs typeface="Times New Roman" pitchFamily="18" charset="0"/>
              </a:rPr>
              <a:t>Débit/distorsion</a:t>
            </a:r>
          </a:p>
          <a:p>
            <a:pPr algn="just"/>
            <a:endParaRPr lang="fr-FR" sz="2200" dirty="0" smtClean="0">
              <a:solidFill>
                <a:srgbClr val="002060"/>
              </a:solidFill>
              <a:cs typeface="Times New Roman" pitchFamily="18" charset="0"/>
            </a:endParaRPr>
          </a:p>
          <a:p>
            <a:pPr algn="just"/>
            <a:endParaRPr lang="fr-FR" sz="2200" dirty="0" smtClean="0">
              <a:solidFill>
                <a:srgbClr val="00B050"/>
              </a:solidFill>
              <a:cs typeface="Times New Roman" pitchFamily="18" charset="0"/>
            </a:endParaRPr>
          </a:p>
          <a:p>
            <a:pPr algn="just"/>
            <a:endParaRPr lang="fr-FR" sz="2200" dirty="0" smtClean="0">
              <a:solidFill>
                <a:srgbClr val="00B050"/>
              </a:solidFill>
              <a:cs typeface="Times New Roman" pitchFamily="18" charset="0"/>
            </a:endParaRPr>
          </a:p>
          <a:p>
            <a:pPr algn="just"/>
            <a:endParaRPr lang="fr-FR" sz="2200" dirty="0" smtClean="0">
              <a:solidFill>
                <a:srgbClr val="00B050"/>
              </a:solidFill>
              <a:cs typeface="Times New Roman" pitchFamily="18" charset="0"/>
            </a:endParaRPr>
          </a:p>
          <a:p>
            <a:pPr algn="just"/>
            <a:endParaRPr lang="fr-FR" sz="2200" dirty="0" smtClean="0">
              <a:solidFill>
                <a:srgbClr val="00B050"/>
              </a:solidFill>
              <a:latin typeface="Times New Roman" pitchFamily="18" charset="0"/>
              <a:cs typeface="Times New Roman" pitchFamily="18" charset="0"/>
            </a:endParaRPr>
          </a:p>
          <a:p>
            <a:pPr algn="just"/>
            <a:endParaRPr lang="fr-FR" sz="2200" dirty="0" smtClean="0">
              <a:solidFill>
                <a:srgbClr val="00B050"/>
              </a:solidFill>
              <a:cs typeface="Times New Roman" pitchFamily="18" charset="0"/>
            </a:endParaRPr>
          </a:p>
          <a:p>
            <a:pPr algn="just"/>
            <a:r>
              <a:rPr lang="fr-FR" sz="2200" dirty="0" smtClean="0">
                <a:solidFill>
                  <a:srgbClr val="00B050"/>
                </a:solidFill>
                <a:latin typeface="Times New Roman" pitchFamily="18" charset="0"/>
                <a:cs typeface="Times New Roman" pitchFamily="18" charset="0"/>
              </a:rPr>
              <a:t>C’est-à-dire que cherche à réduire le débit nécessaire pour une image tout en maintenant un niveau de distorsion tolérable.</a:t>
            </a:r>
          </a:p>
          <a:p>
            <a:pPr algn="just"/>
            <a:endParaRPr lang="fr-FR" sz="2200" dirty="0" smtClean="0">
              <a:solidFill>
                <a:srgbClr val="00B050"/>
              </a:solidFill>
              <a:cs typeface="Times New Roman" pitchFamily="18" charset="0"/>
            </a:endParaRPr>
          </a:p>
          <a:p>
            <a:pPr algn="just"/>
            <a:r>
              <a:rPr lang="fr-FR" sz="2200" b="1" dirty="0" smtClean="0">
                <a:solidFill>
                  <a:schemeClr val="accent6">
                    <a:lumMod val="75000"/>
                  </a:schemeClr>
                </a:solidFill>
                <a:cs typeface="Times New Roman" pitchFamily="18" charset="0"/>
              </a:rPr>
              <a:t>Que doit on alors exploiter pour pouvoir compresser et répondre à ce compromis ?</a:t>
            </a:r>
            <a:endParaRPr lang="fr-FR" sz="2200" b="1" dirty="0" smtClean="0">
              <a:solidFill>
                <a:schemeClr val="accent6">
                  <a:lumMod val="75000"/>
                </a:schemeClr>
              </a:solidFill>
              <a:latin typeface="Times New Roman" pitchFamily="18" charset="0"/>
              <a:cs typeface="Times New Roman" pitchFamily="18" charset="0"/>
            </a:endParaRPr>
          </a:p>
        </p:txBody>
      </p:sp>
      <p:sp>
        <p:nvSpPr>
          <p:cNvPr id="5" name="Rectangle 2"/>
          <p:cNvSpPr txBox="1">
            <a:spLocks noChangeArrowheads="1"/>
          </p:cNvSpPr>
          <p:nvPr/>
        </p:nvSpPr>
        <p:spPr>
          <a:xfrm>
            <a:off x="0" y="-24"/>
            <a:ext cx="91440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smtClean="0">
                <a:ln>
                  <a:noFill/>
                </a:ln>
                <a:solidFill>
                  <a:srgbClr val="FF0000"/>
                </a:solidFill>
                <a:effectLst/>
                <a:uLnTx/>
                <a:uFillTx/>
                <a:latin typeface="Times New Roman" pitchFamily="18" charset="0"/>
                <a:ea typeface="+mj-ea"/>
                <a:cs typeface="Times New Roman" pitchFamily="18" charset="0"/>
              </a:rPr>
              <a:t>INTRODUCTION</a:t>
            </a:r>
            <a:endPar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pic>
        <p:nvPicPr>
          <p:cNvPr id="102402" name="Picture 2"/>
          <p:cNvPicPr>
            <a:picLocks noChangeAspect="1" noChangeArrowheads="1"/>
          </p:cNvPicPr>
          <p:nvPr/>
        </p:nvPicPr>
        <p:blipFill>
          <a:blip r:embed="rId2"/>
          <a:srcRect/>
          <a:stretch>
            <a:fillRect/>
          </a:stretch>
        </p:blipFill>
        <p:spPr bwMode="auto">
          <a:xfrm>
            <a:off x="3571869" y="1571612"/>
            <a:ext cx="5572132" cy="32385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idx="1"/>
          </p:nvPr>
        </p:nvSpPr>
        <p:spPr>
          <a:xfrm>
            <a:off x="457200" y="1885950"/>
            <a:ext cx="8382000" cy="4171950"/>
          </a:xfrm>
        </p:spPr>
        <p:txBody>
          <a:bodyPr/>
          <a:lstStyle/>
          <a:p>
            <a:r>
              <a:rPr lang="fr-CA" altLang="fr-FR" smtClean="0"/>
              <a:t>Codeur de Huffman (codage entropique):</a:t>
            </a:r>
          </a:p>
          <a:p>
            <a:pPr lvl="1"/>
            <a:r>
              <a:rPr lang="fr-CA" altLang="fr-FR" smtClean="0"/>
              <a:t>Fréquence des symboles-1 sans l’amplitude</a:t>
            </a:r>
          </a:p>
        </p:txBody>
      </p:sp>
      <p:sp>
        <p:nvSpPr>
          <p:cNvPr id="49154" name="Espace réservé du numéro de diapositive 5"/>
          <p:cNvSpPr>
            <a:spLocks noGrp="1"/>
          </p:cNvSpPr>
          <p:nvPr>
            <p:ph type="sldNum" sz="quarter" idx="12"/>
          </p:nvPr>
        </p:nvSpPr>
        <p:spPr>
          <a:noFill/>
          <a:ln>
            <a:miter lim="800000"/>
            <a:headEnd/>
            <a:tailEnd/>
          </a:ln>
        </p:spPr>
        <p:txBody>
          <a:bodyPr/>
          <a:lstStyle/>
          <a:p>
            <a:fld id="{04689790-5445-4236-9390-0F7593D40327}" type="slidenum">
              <a:rPr lang="fr-FR" altLang="fr-FR"/>
              <a:pPr/>
              <a:t>30</a:t>
            </a:fld>
            <a:endParaRPr lang="fr-FR" altLang="fr-FR"/>
          </a:p>
        </p:txBody>
      </p:sp>
      <p:graphicFrame>
        <p:nvGraphicFramePr>
          <p:cNvPr id="49157" name="Object 4"/>
          <p:cNvGraphicFramePr>
            <a:graphicFrameLocks noChangeAspect="1"/>
          </p:cNvGraphicFramePr>
          <p:nvPr/>
        </p:nvGraphicFramePr>
        <p:xfrm>
          <a:off x="2368550" y="3127375"/>
          <a:ext cx="6100763" cy="4016375"/>
        </p:xfrm>
        <a:graphic>
          <a:graphicData uri="http://schemas.openxmlformats.org/presentationml/2006/ole">
            <p:oleObj spid="_x0000_s49157" name="Document" r:id="rId4" imgW="6105144" imgH="4020312" progId="Word.Document.8">
              <p:embed/>
            </p:oleObj>
          </a:graphicData>
        </a:graphic>
      </p:graphicFrame>
      <p:sp>
        <p:nvSpPr>
          <p:cNvPr id="6" name="Rectangle 2"/>
          <p:cNvSpPr txBox="1">
            <a:spLocks noChangeArrowheads="1"/>
          </p:cNvSpPr>
          <p:nvPr/>
        </p:nvSpPr>
        <p:spPr>
          <a:xfrm>
            <a:off x="0" y="0"/>
            <a:ext cx="9144000" cy="7143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3"/>
          <p:cNvSpPr>
            <a:spLocks noGrp="1" noChangeArrowheads="1"/>
          </p:cNvSpPr>
          <p:nvPr>
            <p:ph idx="1"/>
          </p:nvPr>
        </p:nvSpPr>
        <p:spPr>
          <a:xfrm>
            <a:off x="457200" y="1885950"/>
            <a:ext cx="8382000" cy="4171950"/>
          </a:xfrm>
        </p:spPr>
        <p:txBody>
          <a:bodyPr/>
          <a:lstStyle/>
          <a:p>
            <a:r>
              <a:rPr lang="fr-CA" altLang="fr-FR" smtClean="0"/>
              <a:t>Codeur de Huffman (codage entropique):</a:t>
            </a:r>
          </a:p>
          <a:p>
            <a:pPr marL="1162050" lvl="2"/>
            <a:endParaRPr lang="fr-CA" altLang="fr-FR" smtClean="0"/>
          </a:p>
          <a:p>
            <a:pPr lvl="1"/>
            <a:endParaRPr lang="fr-CA" altLang="fr-FR" smtClean="0"/>
          </a:p>
        </p:txBody>
      </p:sp>
      <p:sp>
        <p:nvSpPr>
          <p:cNvPr id="51202" name="Espace réservé du numéro de diapositive 5"/>
          <p:cNvSpPr>
            <a:spLocks noGrp="1"/>
          </p:cNvSpPr>
          <p:nvPr>
            <p:ph type="sldNum" sz="quarter" idx="12"/>
          </p:nvPr>
        </p:nvSpPr>
        <p:spPr>
          <a:noFill/>
          <a:ln>
            <a:miter lim="800000"/>
            <a:headEnd/>
            <a:tailEnd/>
          </a:ln>
        </p:spPr>
        <p:txBody>
          <a:bodyPr/>
          <a:lstStyle/>
          <a:p>
            <a:fld id="{710611FC-14BF-4688-82A3-3D9A82E0E22E}" type="slidenum">
              <a:rPr lang="fr-FR" altLang="fr-FR"/>
              <a:pPr/>
              <a:t>31</a:t>
            </a:fld>
            <a:endParaRPr lang="fr-FR" altLang="fr-FR"/>
          </a:p>
        </p:txBody>
      </p:sp>
      <p:sp>
        <p:nvSpPr>
          <p:cNvPr id="51205" name="AutoShape 5"/>
          <p:cNvSpPr>
            <a:spLocks noChangeArrowheads="1"/>
          </p:cNvSpPr>
          <p:nvPr/>
        </p:nvSpPr>
        <p:spPr bwMode="auto">
          <a:xfrm>
            <a:off x="3962400" y="3421063"/>
            <a:ext cx="1295400" cy="685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p:spPr>
        <p:txBody>
          <a:bodyPr wrap="none" anchor="ctr"/>
          <a:lstStyle/>
          <a:p>
            <a:endParaRPr lang="fr-FR"/>
          </a:p>
        </p:txBody>
      </p:sp>
      <p:sp>
        <p:nvSpPr>
          <p:cNvPr id="51206" name="Text Box 6"/>
          <p:cNvSpPr txBox="1">
            <a:spLocks noChangeArrowheads="1"/>
          </p:cNvSpPr>
          <p:nvPr/>
        </p:nvSpPr>
        <p:spPr bwMode="auto">
          <a:xfrm>
            <a:off x="685800" y="2987675"/>
            <a:ext cx="3124200" cy="1552575"/>
          </a:xfrm>
          <a:prstGeom prst="rect">
            <a:avLst/>
          </a:prstGeom>
          <a:solidFill>
            <a:srgbClr val="FFFF66"/>
          </a:solidFill>
          <a:ln w="9525">
            <a:noFill/>
            <a:miter lim="800000"/>
            <a:headEnd/>
            <a:tailEnd/>
          </a:ln>
          <a:effectLst/>
        </p:spPr>
        <p:txBody>
          <a:bodyPr>
            <a:spAutoFit/>
          </a:bodyPr>
          <a:lstStyle/>
          <a:p>
            <a:pPr>
              <a:spcBef>
                <a:spcPct val="50000"/>
              </a:spcBef>
            </a:pPr>
            <a:r>
              <a:rPr lang="fr-CA" altLang="fr-FR">
                <a:latin typeface="Arial Black" pitchFamily="34" charset="0"/>
              </a:rPr>
              <a:t>(2)(3), (1,2)(-2),  (0,1)(-1), (0,1)(-1), (0,1)(-1), (2,1)(-1), (0,0)</a:t>
            </a:r>
            <a:endParaRPr lang="fr-CA" altLang="fr-FR"/>
          </a:p>
        </p:txBody>
      </p:sp>
      <p:sp>
        <p:nvSpPr>
          <p:cNvPr id="82951" name="Rectangle 7"/>
          <p:cNvSpPr>
            <a:spLocks noChangeArrowheads="1"/>
          </p:cNvSpPr>
          <p:nvPr/>
        </p:nvSpPr>
        <p:spPr bwMode="auto">
          <a:xfrm>
            <a:off x="1524000" y="5045075"/>
            <a:ext cx="1447800" cy="457200"/>
          </a:xfrm>
          <a:prstGeom prst="rect">
            <a:avLst/>
          </a:prstGeom>
          <a:solidFill>
            <a:schemeClr val="accent2"/>
          </a:solidFill>
          <a:ln w="9525">
            <a:solidFill>
              <a:schemeClr val="tx1"/>
            </a:solidFill>
            <a:miter lim="800000"/>
            <a:headEnd/>
            <a:tailEnd/>
          </a:ln>
          <a:effectLst/>
        </p:spPr>
        <p:txBody>
          <a:bodyPr wrap="none" anchor="ctr"/>
          <a:lstStyle/>
          <a:p>
            <a:pPr algn="ctr"/>
            <a:r>
              <a:rPr lang="fr-CA" altLang="fr-FR"/>
              <a:t>64 bits</a:t>
            </a:r>
          </a:p>
        </p:txBody>
      </p:sp>
      <p:sp>
        <p:nvSpPr>
          <p:cNvPr id="82952" name="Rectangle 8"/>
          <p:cNvSpPr>
            <a:spLocks noChangeArrowheads="1"/>
          </p:cNvSpPr>
          <p:nvPr/>
        </p:nvSpPr>
        <p:spPr bwMode="auto">
          <a:xfrm>
            <a:off x="6172200" y="5045075"/>
            <a:ext cx="1447800" cy="457200"/>
          </a:xfrm>
          <a:prstGeom prst="rect">
            <a:avLst/>
          </a:prstGeom>
          <a:solidFill>
            <a:schemeClr val="accent2"/>
          </a:solidFill>
          <a:ln w="9525">
            <a:solidFill>
              <a:schemeClr val="tx1"/>
            </a:solidFill>
            <a:miter lim="800000"/>
            <a:headEnd/>
            <a:tailEnd/>
          </a:ln>
          <a:effectLst/>
        </p:spPr>
        <p:txBody>
          <a:bodyPr wrap="none" anchor="ctr"/>
          <a:lstStyle/>
          <a:p>
            <a:pPr algn="ctr"/>
            <a:r>
              <a:rPr lang="fr-CA" altLang="fr-FR"/>
              <a:t>23 bits</a:t>
            </a:r>
          </a:p>
        </p:txBody>
      </p:sp>
      <p:sp>
        <p:nvSpPr>
          <p:cNvPr id="82953" name="Rectangle 9"/>
          <p:cNvSpPr>
            <a:spLocks noChangeArrowheads="1"/>
          </p:cNvSpPr>
          <p:nvPr/>
        </p:nvSpPr>
        <p:spPr bwMode="auto">
          <a:xfrm>
            <a:off x="3962400" y="5045075"/>
            <a:ext cx="1447800" cy="457200"/>
          </a:xfrm>
          <a:prstGeom prst="rect">
            <a:avLst/>
          </a:prstGeom>
          <a:solidFill>
            <a:schemeClr val="accent2"/>
          </a:solidFill>
          <a:ln w="9525">
            <a:solidFill>
              <a:schemeClr val="tx1"/>
            </a:solidFill>
            <a:miter lim="800000"/>
            <a:headEnd/>
            <a:tailEnd/>
          </a:ln>
          <a:effectLst/>
        </p:spPr>
        <p:txBody>
          <a:bodyPr wrap="none" anchor="ctr"/>
          <a:lstStyle/>
          <a:p>
            <a:pPr algn="ctr"/>
            <a:r>
              <a:rPr lang="fr-CA" altLang="fr-FR">
                <a:sym typeface="Symbol" pitchFamily="18" charset="2"/>
              </a:rPr>
              <a:t> 2.78</a:t>
            </a:r>
            <a:endParaRPr lang="fr-CA" altLang="fr-FR"/>
          </a:p>
        </p:txBody>
      </p:sp>
      <p:sp>
        <p:nvSpPr>
          <p:cNvPr id="51210" name="Text Box 10"/>
          <p:cNvSpPr txBox="1">
            <a:spLocks noChangeArrowheads="1"/>
          </p:cNvSpPr>
          <p:nvPr/>
        </p:nvSpPr>
        <p:spPr bwMode="auto">
          <a:xfrm>
            <a:off x="5410200" y="3352800"/>
            <a:ext cx="3124200" cy="822325"/>
          </a:xfrm>
          <a:prstGeom prst="rect">
            <a:avLst/>
          </a:prstGeom>
          <a:solidFill>
            <a:srgbClr val="FFFF66"/>
          </a:solidFill>
          <a:ln w="9525">
            <a:noFill/>
            <a:miter lim="800000"/>
            <a:headEnd/>
            <a:tailEnd/>
          </a:ln>
          <a:effectLst/>
        </p:spPr>
        <p:txBody>
          <a:bodyPr>
            <a:spAutoFit/>
          </a:bodyPr>
          <a:lstStyle/>
          <a:p>
            <a:pPr>
              <a:spcBef>
                <a:spcPct val="50000"/>
              </a:spcBef>
            </a:pPr>
            <a:r>
              <a:rPr lang="fr-CA" altLang="fr-FR">
                <a:latin typeface="Arial Black" pitchFamily="34" charset="0"/>
              </a:rPr>
              <a:t>011</a:t>
            </a:r>
            <a:r>
              <a:rPr lang="fr-CA" altLang="fr-FR">
                <a:solidFill>
                  <a:srgbClr val="0099FF"/>
                </a:solidFill>
                <a:latin typeface="Arial Black" pitchFamily="34" charset="0"/>
              </a:rPr>
              <a:t>11</a:t>
            </a:r>
            <a:r>
              <a:rPr lang="fr-CA" altLang="fr-FR">
                <a:latin typeface="Arial Black" pitchFamily="34" charset="0"/>
              </a:rPr>
              <a:t>001</a:t>
            </a:r>
            <a:r>
              <a:rPr lang="fr-CA" altLang="fr-FR">
                <a:solidFill>
                  <a:srgbClr val="0099FF"/>
                </a:solidFill>
                <a:latin typeface="Arial Black" pitchFamily="34" charset="0"/>
              </a:rPr>
              <a:t>01</a:t>
            </a:r>
            <a:r>
              <a:rPr lang="fr-CA" altLang="fr-FR">
                <a:latin typeface="Arial Black" pitchFamily="34" charset="0"/>
              </a:rPr>
              <a:t>1</a:t>
            </a:r>
            <a:r>
              <a:rPr lang="fr-CA" altLang="fr-FR">
                <a:solidFill>
                  <a:srgbClr val="0099FF"/>
                </a:solidFill>
                <a:latin typeface="Arial Black" pitchFamily="34" charset="0"/>
              </a:rPr>
              <a:t>0</a:t>
            </a:r>
            <a:r>
              <a:rPr lang="fr-CA" altLang="fr-FR">
                <a:latin typeface="Arial Black" pitchFamily="34" charset="0"/>
              </a:rPr>
              <a:t>1</a:t>
            </a:r>
            <a:r>
              <a:rPr lang="fr-CA" altLang="fr-FR">
                <a:solidFill>
                  <a:srgbClr val="0099FF"/>
                </a:solidFill>
                <a:latin typeface="Arial Black" pitchFamily="34" charset="0"/>
              </a:rPr>
              <a:t>0</a:t>
            </a:r>
            <a:r>
              <a:rPr lang="fr-CA" altLang="fr-FR">
                <a:latin typeface="Arial Black" pitchFamily="34" charset="0"/>
              </a:rPr>
              <a:t>1</a:t>
            </a:r>
            <a:r>
              <a:rPr lang="fr-CA" altLang="fr-FR">
                <a:solidFill>
                  <a:srgbClr val="0099FF"/>
                </a:solidFill>
                <a:latin typeface="Arial Black" pitchFamily="34" charset="0"/>
              </a:rPr>
              <a:t>0</a:t>
            </a:r>
            <a:r>
              <a:rPr lang="fr-CA" altLang="fr-FR">
                <a:latin typeface="Arial Black" pitchFamily="34" charset="0"/>
              </a:rPr>
              <a:t>000</a:t>
            </a:r>
            <a:r>
              <a:rPr lang="fr-CA" altLang="fr-FR">
                <a:solidFill>
                  <a:srgbClr val="0099FF"/>
                </a:solidFill>
                <a:latin typeface="Arial Black" pitchFamily="34" charset="0"/>
              </a:rPr>
              <a:t>0</a:t>
            </a:r>
            <a:r>
              <a:rPr lang="fr-CA" altLang="fr-FR">
                <a:latin typeface="Arial Black" pitchFamily="34" charset="0"/>
              </a:rPr>
              <a:t>010</a:t>
            </a:r>
            <a:endParaRPr lang="fr-CA" altLang="fr-FR"/>
          </a:p>
        </p:txBody>
      </p:sp>
      <p:sp>
        <p:nvSpPr>
          <p:cNvPr id="51211" name="Text Box 11"/>
          <p:cNvSpPr txBox="1">
            <a:spLocks noChangeArrowheads="1"/>
          </p:cNvSpPr>
          <p:nvPr/>
        </p:nvSpPr>
        <p:spPr bwMode="auto">
          <a:xfrm>
            <a:off x="533400" y="5715000"/>
            <a:ext cx="8361363" cy="822325"/>
          </a:xfrm>
          <a:prstGeom prst="rect">
            <a:avLst/>
          </a:prstGeom>
          <a:noFill/>
          <a:ln w="9525">
            <a:noFill/>
            <a:miter lim="800000"/>
            <a:headEnd/>
            <a:tailEnd/>
          </a:ln>
          <a:effectLst/>
        </p:spPr>
        <p:txBody>
          <a:bodyPr wrap="none">
            <a:spAutoFit/>
          </a:bodyPr>
          <a:lstStyle/>
          <a:p>
            <a:r>
              <a:rPr lang="fr-CA" altLang="fr-FR"/>
              <a:t>Si on ne regarde pas la table de Huffman qu’il faut aussi transférer,</a:t>
            </a:r>
          </a:p>
          <a:p>
            <a:r>
              <a:rPr lang="fr-CA" altLang="fr-FR"/>
              <a:t>on a compressé de 512 à 23 bits</a:t>
            </a:r>
          </a:p>
        </p:txBody>
      </p:sp>
      <p:sp>
        <p:nvSpPr>
          <p:cNvPr id="12" name="Rectangle 2"/>
          <p:cNvSpPr txBox="1">
            <a:spLocks noChangeArrowheads="1"/>
          </p:cNvSpPr>
          <p:nvPr/>
        </p:nvSpPr>
        <p:spPr>
          <a:xfrm>
            <a:off x="0" y="0"/>
            <a:ext cx="9144000" cy="7143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9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9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29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1" grpId="0" animBg="1" autoUpdateAnimBg="0"/>
      <p:bldP spid="82952" grpId="0" animBg="1" autoUpdateAnimBg="0"/>
      <p:bldP spid="82953"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3"/>
          <p:cNvSpPr>
            <a:spLocks noGrp="1" noChangeArrowheads="1"/>
          </p:cNvSpPr>
          <p:nvPr>
            <p:ph idx="1"/>
          </p:nvPr>
        </p:nvSpPr>
        <p:spPr>
          <a:xfrm>
            <a:off x="457200" y="1885950"/>
            <a:ext cx="8382000" cy="4171950"/>
          </a:xfrm>
        </p:spPr>
        <p:txBody>
          <a:bodyPr/>
          <a:lstStyle/>
          <a:p>
            <a:r>
              <a:rPr lang="fr-CA" altLang="fr-FR" smtClean="0"/>
              <a:t>Schéma de traitement - décompression :</a:t>
            </a:r>
          </a:p>
        </p:txBody>
      </p:sp>
      <p:sp>
        <p:nvSpPr>
          <p:cNvPr id="53250" name="Espace réservé du numéro de diapositive 5"/>
          <p:cNvSpPr>
            <a:spLocks noGrp="1"/>
          </p:cNvSpPr>
          <p:nvPr>
            <p:ph type="sldNum" sz="quarter" idx="12"/>
          </p:nvPr>
        </p:nvSpPr>
        <p:spPr>
          <a:noFill/>
          <a:ln>
            <a:miter lim="800000"/>
            <a:headEnd/>
            <a:tailEnd/>
          </a:ln>
        </p:spPr>
        <p:txBody>
          <a:bodyPr/>
          <a:lstStyle/>
          <a:p>
            <a:fld id="{09E9DEF4-43B2-43DC-87B6-FE95C439E6B8}" type="slidenum">
              <a:rPr lang="fr-FR" altLang="fr-FR"/>
              <a:pPr/>
              <a:t>32</a:t>
            </a:fld>
            <a:endParaRPr lang="fr-FR" altLang="fr-FR"/>
          </a:p>
        </p:txBody>
      </p:sp>
      <p:sp>
        <p:nvSpPr>
          <p:cNvPr id="53253" name="Text Box 4"/>
          <p:cNvSpPr txBox="1">
            <a:spLocks noChangeArrowheads="1"/>
          </p:cNvSpPr>
          <p:nvPr/>
        </p:nvSpPr>
        <p:spPr bwMode="auto">
          <a:xfrm>
            <a:off x="457200" y="2890838"/>
            <a:ext cx="990600" cy="466725"/>
          </a:xfrm>
          <a:prstGeom prst="rect">
            <a:avLst/>
          </a:prstGeom>
          <a:solidFill>
            <a:srgbClr val="FFFF66"/>
          </a:solidFill>
          <a:ln w="9525">
            <a:solidFill>
              <a:schemeClr val="tx1"/>
            </a:solidFill>
            <a:miter lim="800000"/>
            <a:headEnd/>
            <a:tailEnd/>
          </a:ln>
          <a:effectLst/>
        </p:spPr>
        <p:txBody>
          <a:bodyPr>
            <a:spAutoFit/>
          </a:bodyPr>
          <a:lstStyle/>
          <a:p>
            <a:pPr>
              <a:spcBef>
                <a:spcPct val="50000"/>
              </a:spcBef>
            </a:pPr>
            <a:r>
              <a:rPr lang="fr-CA" altLang="fr-FR"/>
              <a:t>Image</a:t>
            </a:r>
          </a:p>
        </p:txBody>
      </p:sp>
      <p:sp>
        <p:nvSpPr>
          <p:cNvPr id="53254" name="Rectangle 5"/>
          <p:cNvSpPr>
            <a:spLocks noChangeArrowheads="1"/>
          </p:cNvSpPr>
          <p:nvPr/>
        </p:nvSpPr>
        <p:spPr bwMode="auto">
          <a:xfrm>
            <a:off x="3048000" y="2819400"/>
            <a:ext cx="1524000" cy="609600"/>
          </a:xfrm>
          <a:prstGeom prst="rect">
            <a:avLst/>
          </a:prstGeom>
          <a:solidFill>
            <a:schemeClr val="accent2"/>
          </a:solidFill>
          <a:ln w="9525">
            <a:solidFill>
              <a:schemeClr val="tx1"/>
            </a:solidFill>
            <a:miter lim="800000"/>
            <a:headEnd/>
            <a:tailEnd/>
          </a:ln>
          <a:effectLst/>
        </p:spPr>
        <p:txBody>
          <a:bodyPr wrap="none" anchor="ctr"/>
          <a:lstStyle/>
          <a:p>
            <a:pPr algn="ctr"/>
            <a:r>
              <a:rPr lang="fr-CA" altLang="fr-FR" b="1">
                <a:latin typeface="Arial" charset="0"/>
              </a:rPr>
              <a:t>IDCT</a:t>
            </a:r>
          </a:p>
        </p:txBody>
      </p:sp>
      <p:sp>
        <p:nvSpPr>
          <p:cNvPr id="53255" name="Rectangle 6"/>
          <p:cNvSpPr>
            <a:spLocks noChangeArrowheads="1"/>
          </p:cNvSpPr>
          <p:nvPr/>
        </p:nvSpPr>
        <p:spPr bwMode="auto">
          <a:xfrm>
            <a:off x="6172200" y="2819400"/>
            <a:ext cx="2286000" cy="609600"/>
          </a:xfrm>
          <a:prstGeom prst="rect">
            <a:avLst/>
          </a:prstGeom>
          <a:solidFill>
            <a:schemeClr val="accent2"/>
          </a:solidFill>
          <a:ln w="9525">
            <a:solidFill>
              <a:schemeClr val="tx1"/>
            </a:solidFill>
            <a:miter lim="800000"/>
            <a:headEnd/>
            <a:tailEnd/>
          </a:ln>
          <a:effectLst/>
        </p:spPr>
        <p:txBody>
          <a:bodyPr wrap="none" anchor="ctr"/>
          <a:lstStyle/>
          <a:p>
            <a:pPr algn="ctr"/>
            <a:r>
              <a:rPr lang="fr-CA" altLang="fr-FR" b="1">
                <a:latin typeface="Arial" charset="0"/>
              </a:rPr>
              <a:t>Quantificateur</a:t>
            </a:r>
          </a:p>
          <a:p>
            <a:pPr algn="ctr"/>
            <a:r>
              <a:rPr lang="fr-CA" altLang="fr-FR" b="1">
                <a:latin typeface="Arial" charset="0"/>
              </a:rPr>
              <a:t>inverse</a:t>
            </a:r>
          </a:p>
        </p:txBody>
      </p:sp>
      <p:sp>
        <p:nvSpPr>
          <p:cNvPr id="53256" name="AutoShape 7"/>
          <p:cNvSpPr>
            <a:spLocks noChangeArrowheads="1"/>
          </p:cNvSpPr>
          <p:nvPr/>
        </p:nvSpPr>
        <p:spPr bwMode="auto">
          <a:xfrm flipH="1" flipV="1">
            <a:off x="1524000" y="3048000"/>
            <a:ext cx="1524000" cy="152400"/>
          </a:xfrm>
          <a:custGeom>
            <a:avLst/>
            <a:gdLst>
              <a:gd name="T0" fmla="*/ 2147483646 w 21600"/>
              <a:gd name="T1" fmla="*/ 0 h 21600"/>
              <a:gd name="T2" fmla="*/ 0 w 21600"/>
              <a:gd name="T3" fmla="*/ 26763839 h 21600"/>
              <a:gd name="T4" fmla="*/ 2147483646 w 21600"/>
              <a:gd name="T5" fmla="*/ 53527720 h 21600"/>
              <a:gd name="T6" fmla="*/ 2147483646 w 21600"/>
              <a:gd name="T7" fmla="*/ 2676383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p:spPr>
        <p:txBody>
          <a:bodyPr wrap="none" anchor="ctr"/>
          <a:lstStyle/>
          <a:p>
            <a:endParaRPr lang="fr-FR"/>
          </a:p>
        </p:txBody>
      </p:sp>
      <p:sp>
        <p:nvSpPr>
          <p:cNvPr id="53257" name="AutoShape 8"/>
          <p:cNvSpPr>
            <a:spLocks noChangeArrowheads="1"/>
          </p:cNvSpPr>
          <p:nvPr/>
        </p:nvSpPr>
        <p:spPr bwMode="auto">
          <a:xfrm flipH="1">
            <a:off x="4648200" y="3048000"/>
            <a:ext cx="1524000" cy="152400"/>
          </a:xfrm>
          <a:custGeom>
            <a:avLst/>
            <a:gdLst>
              <a:gd name="T0" fmla="*/ 2147483646 w 21600"/>
              <a:gd name="T1" fmla="*/ 0 h 21600"/>
              <a:gd name="T2" fmla="*/ 0 w 21600"/>
              <a:gd name="T3" fmla="*/ 26763839 h 21600"/>
              <a:gd name="T4" fmla="*/ 2147483646 w 21600"/>
              <a:gd name="T5" fmla="*/ 53527720 h 21600"/>
              <a:gd name="T6" fmla="*/ 2147483646 w 21600"/>
              <a:gd name="T7" fmla="*/ 2676383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p:spPr>
        <p:txBody>
          <a:bodyPr wrap="none" anchor="ctr"/>
          <a:lstStyle/>
          <a:p>
            <a:endParaRPr lang="fr-FR"/>
          </a:p>
        </p:txBody>
      </p:sp>
      <p:sp>
        <p:nvSpPr>
          <p:cNvPr id="53258" name="AutoShape 9"/>
          <p:cNvSpPr>
            <a:spLocks noChangeArrowheads="1"/>
          </p:cNvSpPr>
          <p:nvPr/>
        </p:nvSpPr>
        <p:spPr bwMode="auto">
          <a:xfrm rot="16200000" flipV="1">
            <a:off x="6553200" y="4114800"/>
            <a:ext cx="1524000" cy="152400"/>
          </a:xfrm>
          <a:custGeom>
            <a:avLst/>
            <a:gdLst>
              <a:gd name="T0" fmla="*/ 2147483646 w 21600"/>
              <a:gd name="T1" fmla="*/ 0 h 21600"/>
              <a:gd name="T2" fmla="*/ 0 w 21600"/>
              <a:gd name="T3" fmla="*/ 26763839 h 21600"/>
              <a:gd name="T4" fmla="*/ 2147483646 w 21600"/>
              <a:gd name="T5" fmla="*/ 53527720 h 21600"/>
              <a:gd name="T6" fmla="*/ 2147483646 w 21600"/>
              <a:gd name="T7" fmla="*/ 2676383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p:spPr>
        <p:txBody>
          <a:bodyPr wrap="none" anchor="ctr"/>
          <a:lstStyle/>
          <a:p>
            <a:endParaRPr lang="fr-FR"/>
          </a:p>
        </p:txBody>
      </p:sp>
      <p:sp>
        <p:nvSpPr>
          <p:cNvPr id="53259" name="Rectangle 10"/>
          <p:cNvSpPr>
            <a:spLocks noChangeArrowheads="1"/>
          </p:cNvSpPr>
          <p:nvPr/>
        </p:nvSpPr>
        <p:spPr bwMode="auto">
          <a:xfrm>
            <a:off x="6362700" y="4951413"/>
            <a:ext cx="2171700" cy="611187"/>
          </a:xfrm>
          <a:prstGeom prst="rect">
            <a:avLst/>
          </a:prstGeom>
          <a:solidFill>
            <a:schemeClr val="accent2"/>
          </a:solidFill>
          <a:ln w="9525">
            <a:solidFill>
              <a:schemeClr val="tx1"/>
            </a:solidFill>
            <a:miter lim="800000"/>
            <a:headEnd/>
            <a:tailEnd/>
          </a:ln>
          <a:effectLst/>
        </p:spPr>
        <p:txBody>
          <a:bodyPr wrap="none" anchor="ctr"/>
          <a:lstStyle/>
          <a:p>
            <a:pPr algn="ctr"/>
            <a:r>
              <a:rPr lang="fr-CA" altLang="fr-FR" b="1">
                <a:latin typeface="Arial" charset="0"/>
              </a:rPr>
              <a:t>Décodeur de</a:t>
            </a:r>
          </a:p>
          <a:p>
            <a:pPr algn="ctr"/>
            <a:r>
              <a:rPr lang="fr-CA" altLang="fr-FR" b="1">
                <a:latin typeface="Arial" charset="0"/>
              </a:rPr>
              <a:t>coefficient</a:t>
            </a:r>
          </a:p>
        </p:txBody>
      </p:sp>
      <p:sp>
        <p:nvSpPr>
          <p:cNvPr id="53260" name="Rectangle 11"/>
          <p:cNvSpPr>
            <a:spLocks noChangeArrowheads="1"/>
          </p:cNvSpPr>
          <p:nvPr/>
        </p:nvSpPr>
        <p:spPr bwMode="auto">
          <a:xfrm>
            <a:off x="3124200" y="4951413"/>
            <a:ext cx="1981200" cy="611187"/>
          </a:xfrm>
          <a:prstGeom prst="rect">
            <a:avLst/>
          </a:prstGeom>
          <a:solidFill>
            <a:schemeClr val="accent2"/>
          </a:solidFill>
          <a:ln w="9525">
            <a:solidFill>
              <a:schemeClr val="tx1"/>
            </a:solidFill>
            <a:miter lim="800000"/>
            <a:headEnd/>
            <a:tailEnd/>
          </a:ln>
          <a:effectLst/>
        </p:spPr>
        <p:txBody>
          <a:bodyPr wrap="none" anchor="ctr"/>
          <a:lstStyle/>
          <a:p>
            <a:pPr algn="ctr"/>
            <a:r>
              <a:rPr lang="fr-CA" altLang="fr-FR" b="1">
                <a:latin typeface="Arial" charset="0"/>
              </a:rPr>
              <a:t>Décodeur de</a:t>
            </a:r>
          </a:p>
          <a:p>
            <a:pPr algn="ctr"/>
            <a:r>
              <a:rPr lang="fr-CA" altLang="fr-FR" b="1">
                <a:latin typeface="Arial" charset="0"/>
              </a:rPr>
              <a:t>Huffman</a:t>
            </a:r>
          </a:p>
        </p:txBody>
      </p:sp>
      <p:sp>
        <p:nvSpPr>
          <p:cNvPr id="53261" name="AutoShape 12"/>
          <p:cNvSpPr>
            <a:spLocks noChangeArrowheads="1"/>
          </p:cNvSpPr>
          <p:nvPr/>
        </p:nvSpPr>
        <p:spPr bwMode="auto">
          <a:xfrm>
            <a:off x="5181600" y="5181600"/>
            <a:ext cx="1143000" cy="150813"/>
          </a:xfrm>
          <a:custGeom>
            <a:avLst/>
            <a:gdLst>
              <a:gd name="T0" fmla="*/ 2147483646 w 21600"/>
              <a:gd name="T1" fmla="*/ 0 h 21600"/>
              <a:gd name="T2" fmla="*/ 0 w 21600"/>
              <a:gd name="T3" fmla="*/ 25666508 h 21600"/>
              <a:gd name="T4" fmla="*/ 2147483646 w 21600"/>
              <a:gd name="T5" fmla="*/ 51332675 h 21600"/>
              <a:gd name="T6" fmla="*/ 2147483646 w 21600"/>
              <a:gd name="T7" fmla="*/ 2566650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p:spPr>
        <p:txBody>
          <a:bodyPr wrap="none" anchor="ctr"/>
          <a:lstStyle/>
          <a:p>
            <a:endParaRPr lang="fr-FR"/>
          </a:p>
        </p:txBody>
      </p:sp>
      <p:sp>
        <p:nvSpPr>
          <p:cNvPr id="53262" name="AutoShape 13"/>
          <p:cNvSpPr>
            <a:spLocks noChangeArrowheads="1"/>
          </p:cNvSpPr>
          <p:nvPr/>
        </p:nvSpPr>
        <p:spPr bwMode="auto">
          <a:xfrm>
            <a:off x="1752600" y="5180013"/>
            <a:ext cx="1295400" cy="152400"/>
          </a:xfrm>
          <a:custGeom>
            <a:avLst/>
            <a:gdLst>
              <a:gd name="T0" fmla="*/ 2147483646 w 21600"/>
              <a:gd name="T1" fmla="*/ 0 h 21600"/>
              <a:gd name="T2" fmla="*/ 0 w 21600"/>
              <a:gd name="T3" fmla="*/ 26763839 h 21600"/>
              <a:gd name="T4" fmla="*/ 2147483646 w 21600"/>
              <a:gd name="T5" fmla="*/ 53527720 h 21600"/>
              <a:gd name="T6" fmla="*/ 2147483646 w 21600"/>
              <a:gd name="T7" fmla="*/ 2676383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p:spPr>
        <p:txBody>
          <a:bodyPr wrap="none" anchor="ctr"/>
          <a:lstStyle/>
          <a:p>
            <a:endParaRPr lang="fr-FR"/>
          </a:p>
        </p:txBody>
      </p:sp>
      <p:sp>
        <p:nvSpPr>
          <p:cNvPr id="53263" name="Text Box 14"/>
          <p:cNvSpPr txBox="1">
            <a:spLocks noChangeArrowheads="1"/>
          </p:cNvSpPr>
          <p:nvPr/>
        </p:nvSpPr>
        <p:spPr bwMode="auto">
          <a:xfrm>
            <a:off x="457200" y="4876800"/>
            <a:ext cx="1295400" cy="758825"/>
          </a:xfrm>
          <a:prstGeom prst="rect">
            <a:avLst/>
          </a:prstGeom>
          <a:solidFill>
            <a:srgbClr val="FFFF66"/>
          </a:solidFill>
          <a:ln w="9525">
            <a:solidFill>
              <a:schemeClr val="tx1"/>
            </a:solidFill>
            <a:miter lim="800000"/>
            <a:headEnd/>
            <a:tailEnd/>
          </a:ln>
          <a:effectLst/>
        </p:spPr>
        <p:txBody>
          <a:bodyPr>
            <a:spAutoFit/>
          </a:bodyPr>
          <a:lstStyle/>
          <a:p>
            <a:pPr>
              <a:lnSpc>
                <a:spcPct val="90000"/>
              </a:lnSpc>
              <a:spcBef>
                <a:spcPct val="50000"/>
              </a:spcBef>
            </a:pPr>
            <a:r>
              <a:rPr lang="fr-CA" altLang="fr-FR"/>
              <a:t>Image encodée</a:t>
            </a:r>
          </a:p>
        </p:txBody>
      </p:sp>
      <p:sp>
        <p:nvSpPr>
          <p:cNvPr id="85007" name="AutoShape 15"/>
          <p:cNvSpPr>
            <a:spLocks noChangeArrowheads="1"/>
          </p:cNvSpPr>
          <p:nvPr/>
        </p:nvSpPr>
        <p:spPr bwMode="auto">
          <a:xfrm>
            <a:off x="0" y="3581400"/>
            <a:ext cx="7239000" cy="1219200"/>
          </a:xfrm>
          <a:prstGeom prst="cloudCallout">
            <a:avLst>
              <a:gd name="adj1" fmla="val -35111"/>
              <a:gd name="adj2" fmla="val -70444"/>
            </a:avLst>
          </a:prstGeom>
          <a:solidFill>
            <a:srgbClr val="66FF66"/>
          </a:solidFill>
          <a:ln w="9525">
            <a:solidFill>
              <a:schemeClr val="tx1"/>
            </a:solidFill>
            <a:round/>
            <a:headEnd/>
            <a:tailEnd/>
          </a:ln>
          <a:effectLst/>
        </p:spPr>
        <p:txBody>
          <a:bodyPr wrap="none" anchor="ctr"/>
          <a:lstStyle/>
          <a:p>
            <a:pPr algn="ctr"/>
            <a:r>
              <a:rPr lang="fr-CA" altLang="fr-FR"/>
              <a:t>Pareille ou non à l’image source,</a:t>
            </a:r>
          </a:p>
          <a:p>
            <a:pPr algn="ctr"/>
            <a:r>
              <a:rPr lang="fr-CA" altLang="fr-FR"/>
              <a:t>selon la qualité de l’encodage ou du décodage</a:t>
            </a:r>
          </a:p>
        </p:txBody>
      </p:sp>
      <p:sp>
        <p:nvSpPr>
          <p:cNvPr id="85009" name="AutoShape 17"/>
          <p:cNvSpPr>
            <a:spLocks/>
          </p:cNvSpPr>
          <p:nvPr/>
        </p:nvSpPr>
        <p:spPr bwMode="auto">
          <a:xfrm rot="-5400000">
            <a:off x="5562600" y="2971800"/>
            <a:ext cx="457200" cy="5638800"/>
          </a:xfrm>
          <a:prstGeom prst="leftBrace">
            <a:avLst>
              <a:gd name="adj1" fmla="val 111057"/>
              <a:gd name="adj2" fmla="val 50440"/>
            </a:avLst>
          </a:prstGeom>
          <a:noFill/>
          <a:ln w="28575">
            <a:solidFill>
              <a:schemeClr val="tx1"/>
            </a:solidFill>
            <a:round/>
            <a:headEnd/>
            <a:tailEnd/>
          </a:ln>
          <a:effectLst/>
        </p:spPr>
        <p:txBody>
          <a:bodyPr wrap="none" anchor="ctr"/>
          <a:lstStyle/>
          <a:p>
            <a:endParaRPr lang="fr-FR" altLang="fr-FR"/>
          </a:p>
        </p:txBody>
      </p:sp>
      <p:sp>
        <p:nvSpPr>
          <p:cNvPr id="85010" name="Text Box 18"/>
          <p:cNvSpPr txBox="1">
            <a:spLocks noChangeArrowheads="1"/>
          </p:cNvSpPr>
          <p:nvPr/>
        </p:nvSpPr>
        <p:spPr bwMode="auto">
          <a:xfrm>
            <a:off x="4000500" y="6019800"/>
            <a:ext cx="4381500" cy="457200"/>
          </a:xfrm>
          <a:prstGeom prst="rect">
            <a:avLst/>
          </a:prstGeom>
          <a:noFill/>
          <a:ln w="9525">
            <a:noFill/>
            <a:miter lim="800000"/>
            <a:headEnd/>
            <a:tailEnd/>
          </a:ln>
          <a:effectLst/>
        </p:spPr>
        <p:txBody>
          <a:bodyPr>
            <a:spAutoFit/>
          </a:bodyPr>
          <a:lstStyle/>
          <a:p>
            <a:pPr>
              <a:spcBef>
                <a:spcPct val="50000"/>
              </a:spcBef>
            </a:pPr>
            <a:r>
              <a:rPr lang="fr-CA" altLang="fr-FR"/>
              <a:t>Décompression de l’image</a:t>
            </a:r>
          </a:p>
        </p:txBody>
      </p:sp>
      <p:sp>
        <p:nvSpPr>
          <p:cNvPr id="19" name="Rectangle 2"/>
          <p:cNvSpPr txBox="1">
            <a:spLocks noChangeArrowheads="1"/>
          </p:cNvSpPr>
          <p:nvPr/>
        </p:nvSpPr>
        <p:spPr>
          <a:xfrm>
            <a:off x="0" y="0"/>
            <a:ext cx="9144000" cy="7143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50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5009"/>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85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7" grpId="0" animBg="1" autoUpdateAnimBg="0"/>
      <p:bldP spid="85009" grpId="0" animBg="1"/>
      <p:bldP spid="85010"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3"/>
          <p:cNvSpPr>
            <a:spLocks noGrp="1" noChangeArrowheads="1"/>
          </p:cNvSpPr>
          <p:nvPr>
            <p:ph idx="1"/>
          </p:nvPr>
        </p:nvSpPr>
        <p:spPr>
          <a:xfrm>
            <a:off x="457200" y="1885950"/>
            <a:ext cx="8382000" cy="4171950"/>
          </a:xfrm>
        </p:spPr>
        <p:txBody>
          <a:bodyPr/>
          <a:lstStyle/>
          <a:p>
            <a:pPr algn="ctr">
              <a:buNone/>
            </a:pPr>
            <a:endParaRPr lang="fr-CA" altLang="fr-FR" dirty="0" smtClean="0"/>
          </a:p>
          <a:p>
            <a:pPr algn="ctr">
              <a:buNone/>
            </a:pPr>
            <a:endParaRPr lang="fr-CA" altLang="fr-FR" dirty="0" smtClean="0"/>
          </a:p>
          <a:p>
            <a:pPr algn="ctr">
              <a:buNone/>
            </a:pPr>
            <a:r>
              <a:rPr lang="fr-CA" altLang="fr-FR" b="1" dirty="0" smtClean="0">
                <a:solidFill>
                  <a:srgbClr val="0070C0"/>
                </a:solidFill>
              </a:rPr>
              <a:t>EXEMPLE  D’UN CODAGE JPEG</a:t>
            </a:r>
            <a:endParaRPr lang="fr-CA" altLang="fr-FR" b="1" dirty="0" smtClean="0">
              <a:solidFill>
                <a:srgbClr val="0070C0"/>
              </a:solidFill>
            </a:endParaRPr>
          </a:p>
        </p:txBody>
      </p:sp>
      <p:sp>
        <p:nvSpPr>
          <p:cNvPr id="55298" name="Espace réservé du numéro de diapositive 5"/>
          <p:cNvSpPr>
            <a:spLocks noGrp="1"/>
          </p:cNvSpPr>
          <p:nvPr>
            <p:ph type="sldNum" sz="quarter" idx="12"/>
          </p:nvPr>
        </p:nvSpPr>
        <p:spPr>
          <a:noFill/>
          <a:ln>
            <a:miter lim="800000"/>
            <a:headEnd/>
            <a:tailEnd/>
          </a:ln>
        </p:spPr>
        <p:txBody>
          <a:bodyPr/>
          <a:lstStyle/>
          <a:p>
            <a:fld id="{2D5F9849-3CBA-4C2A-A13D-437B04C8141A}" type="slidenum">
              <a:rPr lang="fr-FR" altLang="fr-FR"/>
              <a:pPr/>
              <a:t>33</a:t>
            </a:fld>
            <a:endParaRPr lang="fr-FR" altLang="fr-FR"/>
          </a:p>
        </p:txBody>
      </p:sp>
      <p:sp>
        <p:nvSpPr>
          <p:cNvPr id="6"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3"/>
          <p:cNvSpPr>
            <a:spLocks noGrp="1" noChangeArrowheads="1"/>
          </p:cNvSpPr>
          <p:nvPr>
            <p:ph idx="1"/>
          </p:nvPr>
        </p:nvSpPr>
        <p:spPr/>
        <p:txBody>
          <a:bodyPr/>
          <a:lstStyle/>
          <a:p>
            <a:r>
              <a:rPr lang="fr-CA" altLang="fr-FR" smtClean="0"/>
              <a:t>Pizza:</a:t>
            </a:r>
          </a:p>
        </p:txBody>
      </p:sp>
      <p:sp>
        <p:nvSpPr>
          <p:cNvPr id="57346" name="Espace réservé du numéro de diapositive 5"/>
          <p:cNvSpPr>
            <a:spLocks noGrp="1"/>
          </p:cNvSpPr>
          <p:nvPr>
            <p:ph type="sldNum" sz="quarter" idx="12"/>
          </p:nvPr>
        </p:nvSpPr>
        <p:spPr>
          <a:noFill/>
          <a:ln>
            <a:miter lim="800000"/>
            <a:headEnd/>
            <a:tailEnd/>
          </a:ln>
        </p:spPr>
        <p:txBody>
          <a:bodyPr/>
          <a:lstStyle/>
          <a:p>
            <a:fld id="{602A8587-7A69-48A8-8008-41AF1F79112F}" type="slidenum">
              <a:rPr lang="fr-FR" altLang="fr-FR"/>
              <a:pPr/>
              <a:t>34</a:t>
            </a:fld>
            <a:endParaRPr lang="fr-FR" altLang="fr-FR"/>
          </a:p>
        </p:txBody>
      </p:sp>
      <p:graphicFrame>
        <p:nvGraphicFramePr>
          <p:cNvPr id="57349" name="Object 4"/>
          <p:cNvGraphicFramePr>
            <a:graphicFrameLocks noChangeAspect="1"/>
          </p:cNvGraphicFramePr>
          <p:nvPr/>
        </p:nvGraphicFramePr>
        <p:xfrm>
          <a:off x="1219200" y="2590800"/>
          <a:ext cx="7467600" cy="3273425"/>
        </p:xfrm>
        <a:graphic>
          <a:graphicData uri="http://schemas.openxmlformats.org/presentationml/2006/ole">
            <p:oleObj spid="_x0000_s57349" name="Feuille de calcul" r:id="rId3" imgW="6086160" imgH="2664000" progId="Excel.Sheet.8">
              <p:embed/>
            </p:oleObj>
          </a:graphicData>
        </a:graphic>
      </p:graphicFrame>
      <p:sp>
        <p:nvSpPr>
          <p:cNvPr id="7" name="Rectangle 2"/>
          <p:cNvSpPr txBox="1">
            <a:spLocks noChangeArrowheads="1"/>
          </p:cNvSpPr>
          <p:nvPr/>
        </p:nvSpPr>
        <p:spPr>
          <a:xfrm>
            <a:off x="0" y="0"/>
            <a:ext cx="9144000" cy="7857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EXEMPLE JPEG</a:t>
            </a:r>
            <a:endPar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4"/>
          <p:cNvSpPr>
            <a:spLocks noGrp="1" noChangeArrowheads="1"/>
          </p:cNvSpPr>
          <p:nvPr>
            <p:ph idx="1"/>
          </p:nvPr>
        </p:nvSpPr>
        <p:spPr/>
        <p:txBody>
          <a:bodyPr/>
          <a:lstStyle/>
          <a:p>
            <a:r>
              <a:rPr lang="fr-CA" altLang="fr-FR" smtClean="0"/>
              <a:t>Pizza</a:t>
            </a:r>
          </a:p>
        </p:txBody>
      </p:sp>
      <p:sp>
        <p:nvSpPr>
          <p:cNvPr id="58370" name="Espace réservé du numéro de diapositive 5"/>
          <p:cNvSpPr>
            <a:spLocks noGrp="1"/>
          </p:cNvSpPr>
          <p:nvPr>
            <p:ph type="sldNum" sz="quarter" idx="12"/>
          </p:nvPr>
        </p:nvSpPr>
        <p:spPr>
          <a:noFill/>
          <a:ln>
            <a:miter lim="800000"/>
            <a:headEnd/>
            <a:tailEnd/>
          </a:ln>
        </p:spPr>
        <p:txBody>
          <a:bodyPr/>
          <a:lstStyle/>
          <a:p>
            <a:fld id="{9101A9B1-0B7E-4A01-8113-FAC24D970787}" type="slidenum">
              <a:rPr lang="fr-FR" altLang="fr-FR"/>
              <a:pPr/>
              <a:t>35</a:t>
            </a:fld>
            <a:endParaRPr lang="fr-FR" altLang="fr-FR"/>
          </a:p>
        </p:txBody>
      </p:sp>
      <p:pic>
        <p:nvPicPr>
          <p:cNvPr id="58371" name="Picture 2"/>
          <p:cNvPicPr>
            <a:picLocks noChangeAspect="1" noChangeArrowheads="1"/>
          </p:cNvPicPr>
          <p:nvPr/>
        </p:nvPicPr>
        <p:blipFill>
          <a:blip r:embed="rId2"/>
          <a:srcRect/>
          <a:stretch>
            <a:fillRect/>
          </a:stretch>
        </p:blipFill>
        <p:spPr bwMode="auto">
          <a:xfrm>
            <a:off x="1905000" y="1416050"/>
            <a:ext cx="7239000" cy="5441950"/>
          </a:xfrm>
          <a:prstGeom prst="rect">
            <a:avLst/>
          </a:prstGeom>
          <a:noFill/>
          <a:ln w="9525">
            <a:noFill/>
            <a:miter lim="800000"/>
            <a:headEnd/>
            <a:tailEnd/>
          </a:ln>
          <a:effectLst/>
        </p:spPr>
      </p:pic>
      <p:sp>
        <p:nvSpPr>
          <p:cNvPr id="6" name="Rectangle 2"/>
          <p:cNvSpPr txBox="1">
            <a:spLocks noChangeArrowheads="1"/>
          </p:cNvSpPr>
          <p:nvPr/>
        </p:nvSpPr>
        <p:spPr>
          <a:xfrm>
            <a:off x="0" y="0"/>
            <a:ext cx="9144000" cy="7857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EXEMPLE JPEG</a:t>
            </a:r>
            <a:endPar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3"/>
          <p:cNvSpPr>
            <a:spLocks noGrp="1" noChangeArrowheads="1"/>
          </p:cNvSpPr>
          <p:nvPr>
            <p:ph idx="1"/>
          </p:nvPr>
        </p:nvSpPr>
        <p:spPr/>
        <p:txBody>
          <a:bodyPr/>
          <a:lstStyle/>
          <a:p>
            <a:r>
              <a:rPr lang="fr-CA" altLang="fr-FR" smtClean="0"/>
              <a:t>Sans compression: 8 x 8 x 8 bits = 512 bits</a:t>
            </a:r>
          </a:p>
          <a:p>
            <a:r>
              <a:rPr lang="fr-CA" altLang="fr-FR" smtClean="0"/>
              <a:t>En plus, si 3 couleurs (RGB)</a:t>
            </a:r>
          </a:p>
          <a:p>
            <a:pPr lvl="1"/>
            <a:r>
              <a:rPr lang="fr-CA" altLang="fr-FR" smtClean="0"/>
              <a:t>donc 1536 bits.</a:t>
            </a:r>
          </a:p>
          <a:p>
            <a:pPr lvl="1"/>
            <a:endParaRPr lang="fr-CA" altLang="fr-FR" smtClean="0"/>
          </a:p>
          <a:p>
            <a:r>
              <a:rPr lang="fr-CA" altLang="fr-FR" smtClean="0"/>
              <a:t>Étape #1 inutile, car déjà bloc de 8 x 8.</a:t>
            </a:r>
          </a:p>
        </p:txBody>
      </p:sp>
      <p:sp>
        <p:nvSpPr>
          <p:cNvPr id="59394" name="Espace réservé du numéro de diapositive 5"/>
          <p:cNvSpPr>
            <a:spLocks noGrp="1"/>
          </p:cNvSpPr>
          <p:nvPr>
            <p:ph type="sldNum" sz="quarter" idx="12"/>
          </p:nvPr>
        </p:nvSpPr>
        <p:spPr>
          <a:noFill/>
          <a:ln>
            <a:miter lim="800000"/>
            <a:headEnd/>
            <a:tailEnd/>
          </a:ln>
        </p:spPr>
        <p:txBody>
          <a:bodyPr/>
          <a:lstStyle/>
          <a:p>
            <a:fld id="{F4822377-D9E6-4082-94B5-4CD3A8D7126F}" type="slidenum">
              <a:rPr lang="fr-FR" altLang="fr-FR"/>
              <a:pPr/>
              <a:t>36</a:t>
            </a:fld>
            <a:endParaRPr lang="fr-FR" altLang="fr-FR"/>
          </a:p>
        </p:txBody>
      </p:sp>
      <p:sp>
        <p:nvSpPr>
          <p:cNvPr id="5" name="Rectangle 2"/>
          <p:cNvSpPr txBox="1">
            <a:spLocks noChangeArrowheads="1"/>
          </p:cNvSpPr>
          <p:nvPr/>
        </p:nvSpPr>
        <p:spPr>
          <a:xfrm>
            <a:off x="0" y="0"/>
            <a:ext cx="9144000" cy="7857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EXEMPLE JPEG</a:t>
            </a:r>
            <a:endPar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3"/>
          <p:cNvSpPr>
            <a:spLocks noGrp="1" noChangeArrowheads="1"/>
          </p:cNvSpPr>
          <p:nvPr>
            <p:ph idx="1"/>
          </p:nvPr>
        </p:nvSpPr>
        <p:spPr/>
        <p:txBody>
          <a:bodyPr/>
          <a:lstStyle/>
          <a:p>
            <a:r>
              <a:rPr lang="fr-CA" altLang="fr-FR" smtClean="0"/>
              <a:t>Étape #2 : DCT</a:t>
            </a:r>
          </a:p>
        </p:txBody>
      </p:sp>
      <p:sp>
        <p:nvSpPr>
          <p:cNvPr id="60418" name="Espace réservé du numéro de diapositive 5"/>
          <p:cNvSpPr>
            <a:spLocks noGrp="1"/>
          </p:cNvSpPr>
          <p:nvPr>
            <p:ph type="sldNum" sz="quarter" idx="12"/>
          </p:nvPr>
        </p:nvSpPr>
        <p:spPr>
          <a:noFill/>
          <a:ln>
            <a:miter lim="800000"/>
            <a:headEnd/>
            <a:tailEnd/>
          </a:ln>
        </p:spPr>
        <p:txBody>
          <a:bodyPr/>
          <a:lstStyle/>
          <a:p>
            <a:fld id="{A0A848BB-BF02-4064-A5A5-D87CA93FFCB3}" type="slidenum">
              <a:rPr lang="fr-FR" altLang="fr-FR"/>
              <a:pPr/>
              <a:t>37</a:t>
            </a:fld>
            <a:endParaRPr lang="fr-FR" altLang="fr-FR"/>
          </a:p>
        </p:txBody>
      </p:sp>
      <p:graphicFrame>
        <p:nvGraphicFramePr>
          <p:cNvPr id="60421" name="Object 4"/>
          <p:cNvGraphicFramePr>
            <a:graphicFrameLocks noChangeAspect="1"/>
          </p:cNvGraphicFramePr>
          <p:nvPr/>
        </p:nvGraphicFramePr>
        <p:xfrm>
          <a:off x="1219200" y="2590800"/>
          <a:ext cx="7467600" cy="3273425"/>
        </p:xfrm>
        <a:graphic>
          <a:graphicData uri="http://schemas.openxmlformats.org/presentationml/2006/ole">
            <p:oleObj spid="_x0000_s60421" name="Feuille de calcul" r:id="rId3" imgW="6086160" imgH="2664000" progId="Excel.Sheet.8">
              <p:embed/>
            </p:oleObj>
          </a:graphicData>
        </a:graphic>
      </p:graphicFrame>
      <p:sp>
        <p:nvSpPr>
          <p:cNvPr id="60422" name="Line 5"/>
          <p:cNvSpPr>
            <a:spLocks noChangeShapeType="1"/>
          </p:cNvSpPr>
          <p:nvPr/>
        </p:nvSpPr>
        <p:spPr bwMode="auto">
          <a:xfrm flipH="1">
            <a:off x="609600" y="2819400"/>
            <a:ext cx="685800" cy="457200"/>
          </a:xfrm>
          <a:prstGeom prst="line">
            <a:avLst/>
          </a:prstGeom>
          <a:noFill/>
          <a:ln w="76200">
            <a:solidFill>
              <a:schemeClr val="tx1"/>
            </a:solidFill>
            <a:round/>
            <a:headEnd type="triangle" w="med" len="med"/>
            <a:tailEnd/>
          </a:ln>
          <a:effectLst/>
        </p:spPr>
        <p:txBody>
          <a:bodyPr wrap="none" anchor="ctr"/>
          <a:lstStyle/>
          <a:p>
            <a:endParaRPr lang="fr-FR"/>
          </a:p>
        </p:txBody>
      </p:sp>
      <p:sp>
        <p:nvSpPr>
          <p:cNvPr id="7" name="Rectangle 2"/>
          <p:cNvSpPr txBox="1">
            <a:spLocks noChangeArrowheads="1"/>
          </p:cNvSpPr>
          <p:nvPr/>
        </p:nvSpPr>
        <p:spPr>
          <a:xfrm>
            <a:off x="0" y="0"/>
            <a:ext cx="9144000" cy="7857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EXEMPLE JPEG</a:t>
            </a:r>
            <a:endPar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3"/>
          <p:cNvSpPr>
            <a:spLocks noGrp="1" noChangeArrowheads="1"/>
          </p:cNvSpPr>
          <p:nvPr>
            <p:ph idx="1"/>
          </p:nvPr>
        </p:nvSpPr>
        <p:spPr/>
        <p:txBody>
          <a:bodyPr/>
          <a:lstStyle/>
          <a:p>
            <a:r>
              <a:rPr lang="fr-CA" altLang="fr-FR" smtClean="0"/>
              <a:t>Étape #3 : Quantification (matrice Q)</a:t>
            </a:r>
          </a:p>
        </p:txBody>
      </p:sp>
      <p:sp>
        <p:nvSpPr>
          <p:cNvPr id="61442" name="Espace réservé du numéro de diapositive 5"/>
          <p:cNvSpPr>
            <a:spLocks noGrp="1"/>
          </p:cNvSpPr>
          <p:nvPr>
            <p:ph type="sldNum" sz="quarter" idx="12"/>
          </p:nvPr>
        </p:nvSpPr>
        <p:spPr>
          <a:noFill/>
          <a:ln>
            <a:miter lim="800000"/>
            <a:headEnd/>
            <a:tailEnd/>
          </a:ln>
        </p:spPr>
        <p:txBody>
          <a:bodyPr/>
          <a:lstStyle/>
          <a:p>
            <a:fld id="{5D061A80-1D70-49E1-820B-5E4F6F7E1343}" type="slidenum">
              <a:rPr lang="fr-FR" altLang="fr-FR"/>
              <a:pPr/>
              <a:t>38</a:t>
            </a:fld>
            <a:endParaRPr lang="fr-FR" altLang="fr-FR"/>
          </a:p>
        </p:txBody>
      </p:sp>
      <p:graphicFrame>
        <p:nvGraphicFramePr>
          <p:cNvPr id="61445" name="Object 4"/>
          <p:cNvGraphicFramePr>
            <a:graphicFrameLocks noChangeAspect="1"/>
          </p:cNvGraphicFramePr>
          <p:nvPr/>
        </p:nvGraphicFramePr>
        <p:xfrm>
          <a:off x="1219200" y="2590800"/>
          <a:ext cx="7467600" cy="3273425"/>
        </p:xfrm>
        <a:graphic>
          <a:graphicData uri="http://schemas.openxmlformats.org/presentationml/2006/ole">
            <p:oleObj spid="_x0000_s61445" name="Feuille de calcul" r:id="rId3" imgW="6086160" imgH="2664000" progId="Excel.Sheet.8">
              <p:embed/>
            </p:oleObj>
          </a:graphicData>
        </a:graphic>
      </p:graphicFrame>
      <p:sp>
        <p:nvSpPr>
          <p:cNvPr id="6" name="Rectangle 2"/>
          <p:cNvSpPr txBox="1">
            <a:spLocks noChangeArrowheads="1"/>
          </p:cNvSpPr>
          <p:nvPr/>
        </p:nvSpPr>
        <p:spPr>
          <a:xfrm>
            <a:off x="0" y="0"/>
            <a:ext cx="9144000" cy="7857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EXEMPLE JPEG</a:t>
            </a:r>
            <a:endPar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3"/>
          <p:cNvSpPr>
            <a:spLocks noGrp="1" noChangeArrowheads="1"/>
          </p:cNvSpPr>
          <p:nvPr>
            <p:ph idx="1"/>
          </p:nvPr>
        </p:nvSpPr>
        <p:spPr/>
        <p:txBody>
          <a:bodyPr/>
          <a:lstStyle/>
          <a:p>
            <a:r>
              <a:rPr lang="fr-CA" altLang="fr-FR" smtClean="0"/>
              <a:t>Étape #3 : Quantification</a:t>
            </a:r>
          </a:p>
        </p:txBody>
      </p:sp>
      <p:sp>
        <p:nvSpPr>
          <p:cNvPr id="62466" name="Espace réservé du numéro de diapositive 5"/>
          <p:cNvSpPr>
            <a:spLocks noGrp="1"/>
          </p:cNvSpPr>
          <p:nvPr>
            <p:ph type="sldNum" sz="quarter" idx="12"/>
          </p:nvPr>
        </p:nvSpPr>
        <p:spPr>
          <a:noFill/>
          <a:ln>
            <a:miter lim="800000"/>
            <a:headEnd/>
            <a:tailEnd/>
          </a:ln>
        </p:spPr>
        <p:txBody>
          <a:bodyPr/>
          <a:lstStyle/>
          <a:p>
            <a:fld id="{286E7685-485B-42DD-B01D-85F2BD539401}" type="slidenum">
              <a:rPr lang="fr-FR" altLang="fr-FR"/>
              <a:pPr/>
              <a:t>39</a:t>
            </a:fld>
            <a:endParaRPr lang="fr-FR" altLang="fr-FR"/>
          </a:p>
        </p:txBody>
      </p:sp>
      <p:graphicFrame>
        <p:nvGraphicFramePr>
          <p:cNvPr id="62469" name="Object 4"/>
          <p:cNvGraphicFramePr>
            <a:graphicFrameLocks noChangeAspect="1"/>
          </p:cNvGraphicFramePr>
          <p:nvPr/>
        </p:nvGraphicFramePr>
        <p:xfrm>
          <a:off x="1219200" y="2590800"/>
          <a:ext cx="7467600" cy="3273425"/>
        </p:xfrm>
        <a:graphic>
          <a:graphicData uri="http://schemas.openxmlformats.org/presentationml/2006/ole">
            <p:oleObj spid="_x0000_s62469" name="Feuille de calcul" r:id="rId3" imgW="6086160" imgH="2664000" progId="Excel.Sheet.8">
              <p:embed/>
            </p:oleObj>
          </a:graphicData>
        </a:graphic>
      </p:graphicFrame>
      <p:sp>
        <p:nvSpPr>
          <p:cNvPr id="6" name="Rectangle 2"/>
          <p:cNvSpPr txBox="1">
            <a:spLocks noChangeArrowheads="1"/>
          </p:cNvSpPr>
          <p:nvPr/>
        </p:nvSpPr>
        <p:spPr>
          <a:xfrm>
            <a:off x="0" y="0"/>
            <a:ext cx="9144000" cy="7857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EXEMPLE JPEG</a:t>
            </a:r>
            <a:endPar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1651A6A-A245-4D2D-B75A-7780EA71A9B5}" type="slidenum">
              <a:rPr lang="fr-FR" altLang="fr-FR" smtClean="0"/>
              <a:pPr/>
              <a:t>4</a:t>
            </a:fld>
            <a:endParaRPr lang="fr-FR" altLang="fr-FR"/>
          </a:p>
        </p:txBody>
      </p:sp>
      <p:sp>
        <p:nvSpPr>
          <p:cNvPr id="5" name="Rectangle 2"/>
          <p:cNvSpPr>
            <a:spLocks noGrp="1" noChangeArrowheads="1"/>
          </p:cNvSpPr>
          <p:nvPr>
            <p:ph type="title"/>
          </p:nvPr>
        </p:nvSpPr>
        <p:spPr>
          <a:xfrm>
            <a:off x="0" y="-24"/>
            <a:ext cx="9144000" cy="1143000"/>
          </a:xfrm>
        </p:spPr>
        <p:txBody>
          <a:bodyPr>
            <a:normAutofit/>
          </a:bodyPr>
          <a:lstStyle/>
          <a:p>
            <a:r>
              <a:rPr lang="fr-CA" altLang="fr-FR" sz="3600" b="1" dirty="0" smtClean="0">
                <a:solidFill>
                  <a:srgbClr val="FF0000"/>
                </a:solidFill>
                <a:latin typeface="Times New Roman" pitchFamily="18" charset="0"/>
                <a:cs typeface="Times New Roman" pitchFamily="18" charset="0"/>
              </a:rPr>
              <a:t>INTRODUCTION</a:t>
            </a:r>
          </a:p>
        </p:txBody>
      </p:sp>
      <p:sp>
        <p:nvSpPr>
          <p:cNvPr id="7" name="ZoneTexte 6"/>
          <p:cNvSpPr txBox="1"/>
          <p:nvPr/>
        </p:nvSpPr>
        <p:spPr>
          <a:xfrm>
            <a:off x="0" y="2263684"/>
            <a:ext cx="9144000" cy="3785652"/>
          </a:xfrm>
          <a:prstGeom prst="rect">
            <a:avLst/>
          </a:prstGeom>
          <a:noFill/>
        </p:spPr>
        <p:txBody>
          <a:bodyPr wrap="square" rtlCol="0">
            <a:spAutoFit/>
          </a:bodyPr>
          <a:lstStyle/>
          <a:p>
            <a:r>
              <a:rPr lang="fr-FR" dirty="0" smtClean="0">
                <a:solidFill>
                  <a:srgbClr val="7030A0"/>
                </a:solidFill>
              </a:rPr>
              <a:t>Les pixels voisins d’une même image sont souvent fortement corrélés.</a:t>
            </a:r>
          </a:p>
          <a:p>
            <a:endParaRPr lang="fr-FR" dirty="0" smtClean="0"/>
          </a:p>
          <a:p>
            <a:r>
              <a:rPr lang="fr-FR" dirty="0" smtClean="0">
                <a:solidFill>
                  <a:srgbClr val="00B0F0"/>
                </a:solidFill>
              </a:rPr>
              <a:t>Nous serons donc logiquement tentés d’exploiter cette redondance intra-image.</a:t>
            </a:r>
          </a:p>
          <a:p>
            <a:endParaRPr lang="fr-FR" dirty="0" smtClean="0"/>
          </a:p>
          <a:p>
            <a:r>
              <a:rPr lang="fr-FR" b="1" dirty="0" smtClean="0">
                <a:solidFill>
                  <a:srgbClr val="FF0000"/>
                </a:solidFill>
              </a:rPr>
              <a:t>Mais comment ?</a:t>
            </a:r>
          </a:p>
          <a:p>
            <a:endParaRPr lang="fr-FR" dirty="0" smtClean="0"/>
          </a:p>
          <a:p>
            <a:pPr>
              <a:buFont typeface="Wingdings" pitchFamily="2" charset="2"/>
              <a:buChar char="q"/>
            </a:pPr>
            <a:r>
              <a:rPr lang="fr-FR" dirty="0" smtClean="0"/>
              <a:t> </a:t>
            </a:r>
            <a:r>
              <a:rPr lang="fr-FR" dirty="0" smtClean="0">
                <a:solidFill>
                  <a:srgbClr val="7030A0"/>
                </a:solidFill>
              </a:rPr>
              <a:t>directement dans le domaine spatial</a:t>
            </a:r>
            <a:r>
              <a:rPr lang="fr-FR" dirty="0" smtClean="0">
                <a:solidFill>
                  <a:srgbClr val="7030A0"/>
                </a:solidFill>
              </a:rPr>
              <a:t>?</a:t>
            </a:r>
          </a:p>
          <a:p>
            <a:endParaRPr lang="fr-FR" dirty="0" smtClean="0">
              <a:solidFill>
                <a:srgbClr val="7030A0"/>
              </a:solidFill>
            </a:endParaRPr>
          </a:p>
          <a:p>
            <a:pPr>
              <a:buFont typeface="Wingdings" pitchFamily="2" charset="2"/>
              <a:buChar char="q"/>
            </a:pPr>
            <a:r>
              <a:rPr lang="fr-FR" dirty="0" smtClean="0">
                <a:solidFill>
                  <a:srgbClr val="00B050"/>
                </a:solidFill>
              </a:rPr>
              <a:t> ou bien dans un domaine transformé?</a:t>
            </a:r>
            <a:endParaRPr lang="fr-FR" dirty="0">
              <a:solidFill>
                <a:srgbClr val="00B05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3"/>
          <p:cNvSpPr>
            <a:spLocks noGrp="1" noChangeArrowheads="1"/>
          </p:cNvSpPr>
          <p:nvPr>
            <p:ph idx="1"/>
          </p:nvPr>
        </p:nvSpPr>
        <p:spPr>
          <a:xfrm>
            <a:off x="457200" y="1885950"/>
            <a:ext cx="8178800" cy="617538"/>
          </a:xfrm>
        </p:spPr>
        <p:txBody>
          <a:bodyPr/>
          <a:lstStyle/>
          <a:p>
            <a:r>
              <a:rPr lang="fr-CA" altLang="fr-FR" smtClean="0"/>
              <a:t>Étape #4 : Codage entropique</a:t>
            </a:r>
          </a:p>
        </p:txBody>
      </p:sp>
      <p:sp>
        <p:nvSpPr>
          <p:cNvPr id="63490" name="Espace réservé du numéro de diapositive 5"/>
          <p:cNvSpPr>
            <a:spLocks noGrp="1"/>
          </p:cNvSpPr>
          <p:nvPr>
            <p:ph type="sldNum" sz="quarter" idx="12"/>
          </p:nvPr>
        </p:nvSpPr>
        <p:spPr>
          <a:noFill/>
          <a:ln>
            <a:miter lim="800000"/>
            <a:headEnd/>
            <a:tailEnd/>
          </a:ln>
        </p:spPr>
        <p:txBody>
          <a:bodyPr/>
          <a:lstStyle/>
          <a:p>
            <a:fld id="{9E8D3C63-7479-46B1-9A4F-BB17AB884D41}" type="slidenum">
              <a:rPr lang="fr-FR" altLang="fr-FR"/>
              <a:pPr/>
              <a:t>40</a:t>
            </a:fld>
            <a:endParaRPr lang="fr-FR" altLang="fr-FR"/>
          </a:p>
        </p:txBody>
      </p:sp>
      <p:graphicFrame>
        <p:nvGraphicFramePr>
          <p:cNvPr id="63493" name="Object 4"/>
          <p:cNvGraphicFramePr>
            <a:graphicFrameLocks noChangeAspect="1"/>
          </p:cNvGraphicFramePr>
          <p:nvPr/>
        </p:nvGraphicFramePr>
        <p:xfrm>
          <a:off x="1219200" y="2590800"/>
          <a:ext cx="7467600" cy="3273425"/>
        </p:xfrm>
        <a:graphic>
          <a:graphicData uri="http://schemas.openxmlformats.org/presentationml/2006/ole">
            <p:oleObj spid="_x0000_s63493" name="Feuille de calcul" r:id="rId3" imgW="6086160" imgH="2664000" progId="Excel.Sheet.8">
              <p:embed/>
            </p:oleObj>
          </a:graphicData>
        </a:graphic>
      </p:graphicFrame>
      <p:sp>
        <p:nvSpPr>
          <p:cNvPr id="123909" name="Rectangle 5"/>
          <p:cNvSpPr>
            <a:spLocks noChangeArrowheads="1"/>
          </p:cNvSpPr>
          <p:nvPr/>
        </p:nvSpPr>
        <p:spPr bwMode="auto">
          <a:xfrm>
            <a:off x="1219200" y="2590800"/>
            <a:ext cx="914400" cy="457200"/>
          </a:xfrm>
          <a:prstGeom prst="rect">
            <a:avLst/>
          </a:prstGeom>
          <a:solidFill>
            <a:srgbClr val="CCFFFF">
              <a:alpha val="50195"/>
            </a:srgbClr>
          </a:solidFill>
          <a:ln w="15875">
            <a:solidFill>
              <a:schemeClr val="tx1"/>
            </a:solidFill>
            <a:miter lim="800000"/>
            <a:headEnd/>
            <a:tailEnd/>
          </a:ln>
          <a:effectLst/>
        </p:spPr>
        <p:txBody>
          <a:bodyPr wrap="none" anchor="ctr"/>
          <a:lstStyle/>
          <a:p>
            <a:endParaRPr lang="fr-FR" altLang="fr-FR"/>
          </a:p>
        </p:txBody>
      </p:sp>
      <p:sp>
        <p:nvSpPr>
          <p:cNvPr id="123910" name="Text Box 6"/>
          <p:cNvSpPr txBox="1">
            <a:spLocks noChangeArrowheads="1"/>
          </p:cNvSpPr>
          <p:nvPr/>
        </p:nvSpPr>
        <p:spPr bwMode="auto">
          <a:xfrm>
            <a:off x="1066800" y="5410200"/>
            <a:ext cx="1295400" cy="457200"/>
          </a:xfrm>
          <a:prstGeom prst="rect">
            <a:avLst/>
          </a:prstGeom>
          <a:solidFill>
            <a:schemeClr val="accent2"/>
          </a:solidFill>
          <a:ln w="9525">
            <a:noFill/>
            <a:miter lim="800000"/>
            <a:headEnd/>
            <a:tailEnd/>
          </a:ln>
          <a:effectLst/>
        </p:spPr>
        <p:txBody>
          <a:bodyPr>
            <a:spAutoFit/>
          </a:bodyPr>
          <a:lstStyle/>
          <a:p>
            <a:pPr>
              <a:spcBef>
                <a:spcPct val="50000"/>
              </a:spcBef>
            </a:pPr>
            <a:r>
              <a:rPr lang="fr-CA" altLang="fr-FR">
                <a:solidFill>
                  <a:schemeClr val="bg1"/>
                </a:solidFill>
                <a:latin typeface="Arial Black" pitchFamily="34" charset="0"/>
              </a:rPr>
              <a:t>(6)(33)</a:t>
            </a:r>
          </a:p>
        </p:txBody>
      </p:sp>
      <p:sp>
        <p:nvSpPr>
          <p:cNvPr id="123911" name="Freeform 7"/>
          <p:cNvSpPr>
            <a:spLocks/>
          </p:cNvSpPr>
          <p:nvPr/>
        </p:nvSpPr>
        <p:spPr bwMode="auto">
          <a:xfrm>
            <a:off x="1816100" y="2755900"/>
            <a:ext cx="546100" cy="673100"/>
          </a:xfrm>
          <a:custGeom>
            <a:avLst/>
            <a:gdLst>
              <a:gd name="T0" fmla="*/ 2147483646 w 344"/>
              <a:gd name="T1" fmla="*/ 2147483646 h 424"/>
              <a:gd name="T2" fmla="*/ 2147483646 w 344"/>
              <a:gd name="T3" fmla="*/ 2147483646 h 424"/>
              <a:gd name="T4" fmla="*/ 2147483646 w 344"/>
              <a:gd name="T5" fmla="*/ 2147483646 h 424"/>
              <a:gd name="T6" fmla="*/ 2147483646 w 344"/>
              <a:gd name="T7" fmla="*/ 2147483646 h 4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4" h="424">
                <a:moveTo>
                  <a:pt x="56" y="40"/>
                </a:moveTo>
                <a:cubicBezTo>
                  <a:pt x="200" y="20"/>
                  <a:pt x="344" y="0"/>
                  <a:pt x="344" y="40"/>
                </a:cubicBezTo>
                <a:cubicBezTo>
                  <a:pt x="344" y="80"/>
                  <a:pt x="112" y="216"/>
                  <a:pt x="56" y="280"/>
                </a:cubicBezTo>
                <a:cubicBezTo>
                  <a:pt x="0" y="344"/>
                  <a:pt x="16" y="400"/>
                  <a:pt x="8" y="424"/>
                </a:cubicBezTo>
              </a:path>
            </a:pathLst>
          </a:custGeom>
          <a:noFill/>
          <a:ln w="28575" cmpd="sng">
            <a:solidFill>
              <a:schemeClr val="tx1"/>
            </a:solidFill>
            <a:round/>
            <a:headEnd type="none" w="med" len="med"/>
            <a:tailEnd type="triangle" w="med" len="med"/>
          </a:ln>
          <a:effectLst/>
        </p:spPr>
        <p:txBody>
          <a:bodyPr wrap="none" anchor="ctr"/>
          <a:lstStyle/>
          <a:p>
            <a:endParaRPr lang="fr-FR"/>
          </a:p>
        </p:txBody>
      </p:sp>
      <p:sp>
        <p:nvSpPr>
          <p:cNvPr id="123912" name="Rectangle 8"/>
          <p:cNvSpPr>
            <a:spLocks noChangeArrowheads="1"/>
          </p:cNvSpPr>
          <p:nvPr/>
        </p:nvSpPr>
        <p:spPr bwMode="auto">
          <a:xfrm>
            <a:off x="1219200" y="3352800"/>
            <a:ext cx="914400" cy="457200"/>
          </a:xfrm>
          <a:prstGeom prst="rect">
            <a:avLst/>
          </a:prstGeom>
          <a:solidFill>
            <a:srgbClr val="CCFFFF">
              <a:alpha val="50195"/>
            </a:srgbClr>
          </a:solidFill>
          <a:ln w="15875">
            <a:solidFill>
              <a:schemeClr val="tx1"/>
            </a:solidFill>
            <a:miter lim="800000"/>
            <a:headEnd/>
            <a:tailEnd/>
          </a:ln>
          <a:effectLst/>
        </p:spPr>
        <p:txBody>
          <a:bodyPr wrap="none" anchor="ctr"/>
          <a:lstStyle/>
          <a:p>
            <a:endParaRPr lang="fr-FR" altLang="fr-FR"/>
          </a:p>
        </p:txBody>
      </p:sp>
      <p:sp>
        <p:nvSpPr>
          <p:cNvPr id="123913" name="Text Box 9"/>
          <p:cNvSpPr txBox="1">
            <a:spLocks noChangeArrowheads="1"/>
          </p:cNvSpPr>
          <p:nvPr/>
        </p:nvSpPr>
        <p:spPr bwMode="auto">
          <a:xfrm>
            <a:off x="2514600" y="5410200"/>
            <a:ext cx="1676400" cy="457200"/>
          </a:xfrm>
          <a:prstGeom prst="rect">
            <a:avLst/>
          </a:prstGeom>
          <a:solidFill>
            <a:schemeClr val="accent2"/>
          </a:solidFill>
          <a:ln w="9525">
            <a:noFill/>
            <a:miter lim="800000"/>
            <a:headEnd/>
            <a:tailEnd/>
          </a:ln>
          <a:effectLst/>
        </p:spPr>
        <p:txBody>
          <a:bodyPr>
            <a:spAutoFit/>
          </a:bodyPr>
          <a:lstStyle/>
          <a:p>
            <a:pPr>
              <a:spcBef>
                <a:spcPct val="50000"/>
              </a:spcBef>
            </a:pPr>
            <a:r>
              <a:rPr lang="fr-CA" altLang="fr-FR">
                <a:solidFill>
                  <a:schemeClr val="bg1"/>
                </a:solidFill>
                <a:latin typeface="Arial Black" pitchFamily="34" charset="0"/>
              </a:rPr>
              <a:t>(2,6)(-37)</a:t>
            </a:r>
          </a:p>
        </p:txBody>
      </p:sp>
      <p:sp>
        <p:nvSpPr>
          <p:cNvPr id="123914" name="Freeform 10"/>
          <p:cNvSpPr>
            <a:spLocks/>
          </p:cNvSpPr>
          <p:nvPr/>
        </p:nvSpPr>
        <p:spPr bwMode="auto">
          <a:xfrm>
            <a:off x="1981200" y="2895600"/>
            <a:ext cx="1219200" cy="685800"/>
          </a:xfrm>
          <a:custGeom>
            <a:avLst/>
            <a:gdLst>
              <a:gd name="T0" fmla="*/ 0 w 768"/>
              <a:gd name="T1" fmla="*/ 2147483646 h 432"/>
              <a:gd name="T2" fmla="*/ 2147483646 w 768"/>
              <a:gd name="T3" fmla="*/ 0 h 432"/>
              <a:gd name="T4" fmla="*/ 0 60000 65536"/>
              <a:gd name="T5" fmla="*/ 0 60000 65536"/>
            </a:gdLst>
            <a:ahLst/>
            <a:cxnLst>
              <a:cxn ang="T4">
                <a:pos x="T0" y="T1"/>
              </a:cxn>
              <a:cxn ang="T5">
                <a:pos x="T2" y="T3"/>
              </a:cxn>
            </a:cxnLst>
            <a:rect l="0" t="0" r="r" b="b"/>
            <a:pathLst>
              <a:path w="768" h="432">
                <a:moveTo>
                  <a:pt x="0" y="432"/>
                </a:moveTo>
                <a:cubicBezTo>
                  <a:pt x="0" y="432"/>
                  <a:pt x="384" y="216"/>
                  <a:pt x="768" y="0"/>
                </a:cubicBezTo>
              </a:path>
            </a:pathLst>
          </a:custGeom>
          <a:noFill/>
          <a:ln w="28575" cmpd="sng">
            <a:solidFill>
              <a:schemeClr val="tx1"/>
            </a:solidFill>
            <a:round/>
            <a:headEnd type="none" w="med" len="med"/>
            <a:tailEnd type="triangle" w="med" len="med"/>
          </a:ln>
          <a:effectLst/>
        </p:spPr>
        <p:txBody>
          <a:bodyPr wrap="none" anchor="ctr"/>
          <a:lstStyle/>
          <a:p>
            <a:endParaRPr lang="fr-FR"/>
          </a:p>
        </p:txBody>
      </p:sp>
      <p:sp>
        <p:nvSpPr>
          <p:cNvPr id="123915" name="Rectangle 11"/>
          <p:cNvSpPr>
            <a:spLocks noChangeArrowheads="1"/>
          </p:cNvSpPr>
          <p:nvPr/>
        </p:nvSpPr>
        <p:spPr bwMode="auto">
          <a:xfrm>
            <a:off x="3048000" y="2590800"/>
            <a:ext cx="914400" cy="457200"/>
          </a:xfrm>
          <a:prstGeom prst="rect">
            <a:avLst/>
          </a:prstGeom>
          <a:solidFill>
            <a:srgbClr val="CCFFFF">
              <a:alpha val="50195"/>
            </a:srgbClr>
          </a:solidFill>
          <a:ln w="15875">
            <a:solidFill>
              <a:schemeClr val="tx1"/>
            </a:solidFill>
            <a:miter lim="800000"/>
            <a:headEnd/>
            <a:tailEnd/>
          </a:ln>
          <a:effectLst/>
        </p:spPr>
        <p:txBody>
          <a:bodyPr wrap="none" anchor="ctr"/>
          <a:lstStyle/>
          <a:p>
            <a:endParaRPr lang="fr-FR" altLang="fr-FR"/>
          </a:p>
        </p:txBody>
      </p:sp>
      <p:sp>
        <p:nvSpPr>
          <p:cNvPr id="123916" name="Text Box 12"/>
          <p:cNvSpPr txBox="1">
            <a:spLocks noChangeArrowheads="1"/>
          </p:cNvSpPr>
          <p:nvPr/>
        </p:nvSpPr>
        <p:spPr bwMode="auto">
          <a:xfrm>
            <a:off x="4419600" y="5410200"/>
            <a:ext cx="1676400" cy="457200"/>
          </a:xfrm>
          <a:prstGeom prst="rect">
            <a:avLst/>
          </a:prstGeom>
          <a:solidFill>
            <a:schemeClr val="accent2"/>
          </a:solidFill>
          <a:ln w="9525">
            <a:noFill/>
            <a:miter lim="800000"/>
            <a:headEnd/>
            <a:tailEnd/>
          </a:ln>
          <a:effectLst/>
        </p:spPr>
        <p:txBody>
          <a:bodyPr>
            <a:spAutoFit/>
          </a:bodyPr>
          <a:lstStyle/>
          <a:p>
            <a:pPr>
              <a:spcBef>
                <a:spcPct val="50000"/>
              </a:spcBef>
            </a:pPr>
            <a:r>
              <a:rPr lang="fr-CA" altLang="fr-FR">
                <a:solidFill>
                  <a:schemeClr val="bg1"/>
                </a:solidFill>
                <a:latin typeface="Arial Black" pitchFamily="34" charset="0"/>
              </a:rPr>
              <a:t>(1,6)(-37)</a:t>
            </a:r>
          </a:p>
        </p:txBody>
      </p:sp>
      <p:sp>
        <p:nvSpPr>
          <p:cNvPr id="123917" name="Freeform 13"/>
          <p:cNvSpPr>
            <a:spLocks/>
          </p:cNvSpPr>
          <p:nvPr/>
        </p:nvSpPr>
        <p:spPr bwMode="auto">
          <a:xfrm>
            <a:off x="1663700" y="2641600"/>
            <a:ext cx="2895600" cy="1727200"/>
          </a:xfrm>
          <a:custGeom>
            <a:avLst/>
            <a:gdLst>
              <a:gd name="T0" fmla="*/ 2147483646 w 1824"/>
              <a:gd name="T1" fmla="*/ 2147483646 h 1088"/>
              <a:gd name="T2" fmla="*/ 2147483646 w 1824"/>
              <a:gd name="T3" fmla="*/ 2147483646 h 1088"/>
              <a:gd name="T4" fmla="*/ 2147483646 w 1824"/>
              <a:gd name="T5" fmla="*/ 2147483646 h 1088"/>
              <a:gd name="T6" fmla="*/ 2147483646 w 1824"/>
              <a:gd name="T7" fmla="*/ 2147483646 h 1088"/>
              <a:gd name="T8" fmla="*/ 2147483646 w 1824"/>
              <a:gd name="T9" fmla="*/ 2147483646 h 10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4" h="1088">
                <a:moveTo>
                  <a:pt x="1352" y="112"/>
                </a:moveTo>
                <a:cubicBezTo>
                  <a:pt x="1588" y="56"/>
                  <a:pt x="1824" y="0"/>
                  <a:pt x="1640" y="112"/>
                </a:cubicBezTo>
                <a:cubicBezTo>
                  <a:pt x="1456" y="224"/>
                  <a:pt x="496" y="624"/>
                  <a:pt x="248" y="784"/>
                </a:cubicBezTo>
                <a:cubicBezTo>
                  <a:pt x="0" y="944"/>
                  <a:pt x="32" y="1088"/>
                  <a:pt x="152" y="1072"/>
                </a:cubicBezTo>
                <a:cubicBezTo>
                  <a:pt x="272" y="1056"/>
                  <a:pt x="620" y="872"/>
                  <a:pt x="968" y="688"/>
                </a:cubicBezTo>
              </a:path>
            </a:pathLst>
          </a:custGeom>
          <a:noFill/>
          <a:ln w="28575" cmpd="sng">
            <a:solidFill>
              <a:schemeClr val="tx1"/>
            </a:solidFill>
            <a:round/>
            <a:headEnd type="none" w="med" len="med"/>
            <a:tailEnd type="triangle" w="med" len="med"/>
          </a:ln>
          <a:effectLst/>
        </p:spPr>
        <p:txBody>
          <a:bodyPr wrap="none" anchor="ctr"/>
          <a:lstStyle/>
          <a:p>
            <a:endParaRPr lang="fr-FR"/>
          </a:p>
        </p:txBody>
      </p:sp>
      <p:sp>
        <p:nvSpPr>
          <p:cNvPr id="123918" name="Rectangle 14"/>
          <p:cNvSpPr>
            <a:spLocks noChangeArrowheads="1"/>
          </p:cNvSpPr>
          <p:nvPr/>
        </p:nvSpPr>
        <p:spPr bwMode="auto">
          <a:xfrm>
            <a:off x="3048000" y="3429000"/>
            <a:ext cx="914400" cy="457200"/>
          </a:xfrm>
          <a:prstGeom prst="rect">
            <a:avLst/>
          </a:prstGeom>
          <a:solidFill>
            <a:srgbClr val="CCFFFF">
              <a:alpha val="50195"/>
            </a:srgbClr>
          </a:solidFill>
          <a:ln w="15875">
            <a:solidFill>
              <a:schemeClr val="tx1"/>
            </a:solidFill>
            <a:miter lim="800000"/>
            <a:headEnd/>
            <a:tailEnd/>
          </a:ln>
          <a:effectLst/>
        </p:spPr>
        <p:txBody>
          <a:bodyPr wrap="none" anchor="ctr"/>
          <a:lstStyle/>
          <a:p>
            <a:endParaRPr lang="fr-FR" altLang="fr-FR"/>
          </a:p>
        </p:txBody>
      </p:sp>
      <p:sp>
        <p:nvSpPr>
          <p:cNvPr id="123919" name="Text Box 15"/>
          <p:cNvSpPr txBox="1">
            <a:spLocks noChangeArrowheads="1"/>
          </p:cNvSpPr>
          <p:nvPr/>
        </p:nvSpPr>
        <p:spPr bwMode="auto">
          <a:xfrm>
            <a:off x="6248400" y="5410200"/>
            <a:ext cx="1676400" cy="457200"/>
          </a:xfrm>
          <a:prstGeom prst="rect">
            <a:avLst/>
          </a:prstGeom>
          <a:solidFill>
            <a:schemeClr val="accent2"/>
          </a:solidFill>
          <a:ln w="9525">
            <a:noFill/>
            <a:miter lim="800000"/>
            <a:headEnd/>
            <a:tailEnd/>
          </a:ln>
          <a:effectLst/>
        </p:spPr>
        <p:txBody>
          <a:bodyPr>
            <a:spAutoFit/>
          </a:bodyPr>
          <a:lstStyle/>
          <a:p>
            <a:pPr>
              <a:spcBef>
                <a:spcPct val="50000"/>
              </a:spcBef>
            </a:pPr>
            <a:r>
              <a:rPr lang="fr-CA" altLang="fr-FR">
                <a:solidFill>
                  <a:schemeClr val="bg1"/>
                </a:solidFill>
                <a:latin typeface="Arial Black" pitchFamily="34" charset="0"/>
              </a:rPr>
              <a:t>(6,4)(-11)</a:t>
            </a:r>
          </a:p>
        </p:txBody>
      </p:sp>
      <p:sp>
        <p:nvSpPr>
          <p:cNvPr id="17" name="Rectangle 2"/>
          <p:cNvSpPr txBox="1">
            <a:spLocks noChangeArrowheads="1"/>
          </p:cNvSpPr>
          <p:nvPr/>
        </p:nvSpPr>
        <p:spPr>
          <a:xfrm>
            <a:off x="0" y="0"/>
            <a:ext cx="9144000" cy="7857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EXEMPLE JPEG</a:t>
            </a:r>
            <a:endPar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909"/>
                                        </p:tgtEl>
                                        <p:attrNameLst>
                                          <p:attrName>style.visibility</p:attrName>
                                        </p:attrNameLst>
                                      </p:cBhvr>
                                      <p:to>
                                        <p:strVal val="visible"/>
                                      </p:to>
                                    </p:set>
                                  </p:childTnLst>
                                  <p:subTnLst>
                                    <p:set>
                                      <p:cBhvr override="childStyle">
                                        <p:cTn dur="1" fill="hold" display="0" masterRel="nextClick" afterEffect="1"/>
                                        <p:tgtEl>
                                          <p:spTgt spid="123909"/>
                                        </p:tgtEl>
                                        <p:attrNameLst>
                                          <p:attrName>style.visibility</p:attrName>
                                        </p:attrNameLst>
                                      </p:cBhvr>
                                      <p:to>
                                        <p:strVal val="hidden"/>
                                      </p:to>
                                    </p:set>
                                  </p:subTnLst>
                                </p:cTn>
                              </p:par>
                            </p:childTnLst>
                          </p:cTn>
                        </p:par>
                        <p:par>
                          <p:cTn id="7" fill="hold" nodeType="afterGroup">
                            <p:stCondLst>
                              <p:cond delay="500"/>
                            </p:stCondLst>
                            <p:childTnLst>
                              <p:par>
                                <p:cTn id="8" presetID="2" presetClass="entr" presetSubtype="4" fill="hold" grpId="0" nodeType="afterEffect">
                                  <p:stCondLst>
                                    <p:cond delay="3000"/>
                                  </p:stCondLst>
                                  <p:childTnLst>
                                    <p:set>
                                      <p:cBhvr>
                                        <p:cTn id="9" dur="1" fill="hold">
                                          <p:stCondLst>
                                            <p:cond delay="0"/>
                                          </p:stCondLst>
                                        </p:cTn>
                                        <p:tgtEl>
                                          <p:spTgt spid="123910"/>
                                        </p:tgtEl>
                                        <p:attrNameLst>
                                          <p:attrName>style.visibility</p:attrName>
                                        </p:attrNameLst>
                                      </p:cBhvr>
                                      <p:to>
                                        <p:strVal val="visible"/>
                                      </p:to>
                                    </p:set>
                                    <p:anim calcmode="lin" valueType="num">
                                      <p:cBhvr additive="base">
                                        <p:cTn id="10" dur="500" fill="hold"/>
                                        <p:tgtEl>
                                          <p:spTgt spid="123910"/>
                                        </p:tgtEl>
                                        <p:attrNameLst>
                                          <p:attrName>ppt_x</p:attrName>
                                        </p:attrNameLst>
                                      </p:cBhvr>
                                      <p:tavLst>
                                        <p:tav tm="0">
                                          <p:val>
                                            <p:strVal val="#ppt_x"/>
                                          </p:val>
                                        </p:tav>
                                        <p:tav tm="100000">
                                          <p:val>
                                            <p:strVal val="#ppt_x"/>
                                          </p:val>
                                        </p:tav>
                                      </p:tavLst>
                                    </p:anim>
                                    <p:anim calcmode="lin" valueType="num">
                                      <p:cBhvr additive="base">
                                        <p:cTn id="11" dur="500" fill="hold"/>
                                        <p:tgtEl>
                                          <p:spTgt spid="123910"/>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23912"/>
                                        </p:tgtEl>
                                        <p:attrNameLst>
                                          <p:attrName>style.visibility</p:attrName>
                                        </p:attrNameLst>
                                      </p:cBhvr>
                                      <p:to>
                                        <p:strVal val="visible"/>
                                      </p:to>
                                    </p:set>
                                  </p:childTnLst>
                                  <p:subTnLst>
                                    <p:set>
                                      <p:cBhvr override="childStyle">
                                        <p:cTn dur="1" fill="hold" display="0" masterRel="nextClick" afterEffect="1"/>
                                        <p:tgtEl>
                                          <p:spTgt spid="123912"/>
                                        </p:tgtEl>
                                        <p:attrNameLst>
                                          <p:attrName>style.visibility</p:attrName>
                                        </p:attrNameLst>
                                      </p:cBhvr>
                                      <p:to>
                                        <p:strVal val="hidden"/>
                                      </p:to>
                                    </p:set>
                                  </p:sub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23911"/>
                                        </p:tgtEl>
                                        <p:attrNameLst>
                                          <p:attrName>style.visibility</p:attrName>
                                        </p:attrNameLst>
                                      </p:cBhvr>
                                      <p:to>
                                        <p:strVal val="visible"/>
                                      </p:to>
                                    </p:set>
                                  </p:childTnLst>
                                  <p:subTnLst>
                                    <p:set>
                                      <p:cBhvr override="childStyle">
                                        <p:cTn dur="1" fill="hold" display="0" masterRel="nextClick" afterEffect="1"/>
                                        <p:tgtEl>
                                          <p:spTgt spid="123911"/>
                                        </p:tgtEl>
                                        <p:attrNameLst>
                                          <p:attrName>style.visibility</p:attrName>
                                        </p:attrNameLst>
                                      </p:cBhvr>
                                      <p:to>
                                        <p:strVal val="hidden"/>
                                      </p:to>
                                    </p:set>
                                  </p:subTnLst>
                                </p:cTn>
                              </p:par>
                            </p:childTnLst>
                          </p:cTn>
                        </p:par>
                        <p:par>
                          <p:cTn id="19" fill="hold" nodeType="afterGroup">
                            <p:stCondLst>
                              <p:cond delay="1000"/>
                            </p:stCondLst>
                            <p:childTnLst>
                              <p:par>
                                <p:cTn id="20" presetID="2" presetClass="entr" presetSubtype="4" fill="hold" grpId="0" nodeType="afterEffect">
                                  <p:stCondLst>
                                    <p:cond delay="3000"/>
                                  </p:stCondLst>
                                  <p:childTnLst>
                                    <p:set>
                                      <p:cBhvr>
                                        <p:cTn id="21" dur="1" fill="hold">
                                          <p:stCondLst>
                                            <p:cond delay="0"/>
                                          </p:stCondLst>
                                        </p:cTn>
                                        <p:tgtEl>
                                          <p:spTgt spid="123913"/>
                                        </p:tgtEl>
                                        <p:attrNameLst>
                                          <p:attrName>style.visibility</p:attrName>
                                        </p:attrNameLst>
                                      </p:cBhvr>
                                      <p:to>
                                        <p:strVal val="visible"/>
                                      </p:to>
                                    </p:set>
                                    <p:anim calcmode="lin" valueType="num">
                                      <p:cBhvr additive="base">
                                        <p:cTn id="22" dur="500" fill="hold"/>
                                        <p:tgtEl>
                                          <p:spTgt spid="123913"/>
                                        </p:tgtEl>
                                        <p:attrNameLst>
                                          <p:attrName>ppt_x</p:attrName>
                                        </p:attrNameLst>
                                      </p:cBhvr>
                                      <p:tavLst>
                                        <p:tav tm="0">
                                          <p:val>
                                            <p:strVal val="#ppt_x"/>
                                          </p:val>
                                        </p:tav>
                                        <p:tav tm="100000">
                                          <p:val>
                                            <p:strVal val="#ppt_x"/>
                                          </p:val>
                                        </p:tav>
                                      </p:tavLst>
                                    </p:anim>
                                    <p:anim calcmode="lin" valueType="num">
                                      <p:cBhvr additive="base">
                                        <p:cTn id="23" dur="500" fill="hold"/>
                                        <p:tgtEl>
                                          <p:spTgt spid="123913"/>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23915"/>
                                        </p:tgtEl>
                                        <p:attrNameLst>
                                          <p:attrName>style.visibility</p:attrName>
                                        </p:attrNameLst>
                                      </p:cBhvr>
                                      <p:to>
                                        <p:strVal val="visible"/>
                                      </p:to>
                                    </p:set>
                                  </p:childTnLst>
                                  <p:subTnLst>
                                    <p:set>
                                      <p:cBhvr override="childStyle">
                                        <p:cTn dur="1" fill="hold" display="0" masterRel="nextClick" afterEffect="1"/>
                                        <p:tgtEl>
                                          <p:spTgt spid="123915"/>
                                        </p:tgtEl>
                                        <p:attrNameLst>
                                          <p:attrName>style.visibility</p:attrName>
                                        </p:attrNameLst>
                                      </p:cBhvr>
                                      <p:to>
                                        <p:strVal val="hidden"/>
                                      </p:to>
                                    </p:set>
                                  </p:subTnLst>
                                </p:cTn>
                              </p:par>
                            </p:childTnLst>
                          </p:cTn>
                        </p:par>
                        <p:par>
                          <p:cTn id="28" fill="hold" nodeType="afterGroup">
                            <p:stCondLst>
                              <p:cond delay="500"/>
                            </p:stCondLst>
                            <p:childTnLst>
                              <p:par>
                                <p:cTn id="29" presetID="1" presetClass="entr" presetSubtype="0" fill="hold" grpId="0" nodeType="afterEffect">
                                  <p:stCondLst>
                                    <p:cond delay="0"/>
                                  </p:stCondLst>
                                  <p:childTnLst>
                                    <p:set>
                                      <p:cBhvr>
                                        <p:cTn id="30" dur="1" fill="hold">
                                          <p:stCondLst>
                                            <p:cond delay="499"/>
                                          </p:stCondLst>
                                        </p:cTn>
                                        <p:tgtEl>
                                          <p:spTgt spid="123914"/>
                                        </p:tgtEl>
                                        <p:attrNameLst>
                                          <p:attrName>style.visibility</p:attrName>
                                        </p:attrNameLst>
                                      </p:cBhvr>
                                      <p:to>
                                        <p:strVal val="visible"/>
                                      </p:to>
                                    </p:set>
                                  </p:childTnLst>
                                  <p:subTnLst>
                                    <p:set>
                                      <p:cBhvr override="childStyle">
                                        <p:cTn dur="1" fill="hold" display="0" masterRel="nextClick" afterEffect="1"/>
                                        <p:tgtEl>
                                          <p:spTgt spid="123914"/>
                                        </p:tgtEl>
                                        <p:attrNameLst>
                                          <p:attrName>style.visibility</p:attrName>
                                        </p:attrNameLst>
                                      </p:cBhvr>
                                      <p:to>
                                        <p:strVal val="hidden"/>
                                      </p:to>
                                    </p:set>
                                  </p:subTnLst>
                                </p:cTn>
                              </p:par>
                            </p:childTnLst>
                          </p:cTn>
                        </p:par>
                        <p:par>
                          <p:cTn id="31" fill="hold" nodeType="afterGroup">
                            <p:stCondLst>
                              <p:cond delay="1000"/>
                            </p:stCondLst>
                            <p:childTnLst>
                              <p:par>
                                <p:cTn id="32" presetID="2" presetClass="entr" presetSubtype="4" fill="hold" grpId="0" nodeType="afterEffect">
                                  <p:stCondLst>
                                    <p:cond delay="3000"/>
                                  </p:stCondLst>
                                  <p:childTnLst>
                                    <p:set>
                                      <p:cBhvr>
                                        <p:cTn id="33" dur="1" fill="hold">
                                          <p:stCondLst>
                                            <p:cond delay="0"/>
                                          </p:stCondLst>
                                        </p:cTn>
                                        <p:tgtEl>
                                          <p:spTgt spid="123916"/>
                                        </p:tgtEl>
                                        <p:attrNameLst>
                                          <p:attrName>style.visibility</p:attrName>
                                        </p:attrNameLst>
                                      </p:cBhvr>
                                      <p:to>
                                        <p:strVal val="visible"/>
                                      </p:to>
                                    </p:set>
                                    <p:anim calcmode="lin" valueType="num">
                                      <p:cBhvr additive="base">
                                        <p:cTn id="34" dur="500" fill="hold"/>
                                        <p:tgtEl>
                                          <p:spTgt spid="123916"/>
                                        </p:tgtEl>
                                        <p:attrNameLst>
                                          <p:attrName>ppt_x</p:attrName>
                                        </p:attrNameLst>
                                      </p:cBhvr>
                                      <p:tavLst>
                                        <p:tav tm="0">
                                          <p:val>
                                            <p:strVal val="#ppt_x"/>
                                          </p:val>
                                        </p:tav>
                                        <p:tav tm="100000">
                                          <p:val>
                                            <p:strVal val="#ppt_x"/>
                                          </p:val>
                                        </p:tav>
                                      </p:tavLst>
                                    </p:anim>
                                    <p:anim calcmode="lin" valueType="num">
                                      <p:cBhvr additive="base">
                                        <p:cTn id="35" dur="500" fill="hold"/>
                                        <p:tgtEl>
                                          <p:spTgt spid="123916"/>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123918"/>
                                        </p:tgtEl>
                                        <p:attrNameLst>
                                          <p:attrName>style.visibility</p:attrName>
                                        </p:attrNameLst>
                                      </p:cBhvr>
                                      <p:to>
                                        <p:strVal val="visible"/>
                                      </p:to>
                                    </p:set>
                                  </p:childTnLst>
                                  <p:subTnLst>
                                    <p:set>
                                      <p:cBhvr override="childStyle">
                                        <p:cTn dur="1" fill="hold" display="0" masterRel="nextClick" afterEffect="1"/>
                                        <p:tgtEl>
                                          <p:spTgt spid="123918"/>
                                        </p:tgtEl>
                                        <p:attrNameLst>
                                          <p:attrName>style.visibility</p:attrName>
                                        </p:attrNameLst>
                                      </p:cBhvr>
                                      <p:to>
                                        <p:strVal val="hidden"/>
                                      </p:to>
                                    </p:set>
                                  </p:subTnLst>
                                </p:cTn>
                              </p:par>
                            </p:childTnLst>
                          </p:cTn>
                        </p:par>
                        <p:par>
                          <p:cTn id="40" fill="hold" nodeType="afterGroup">
                            <p:stCondLst>
                              <p:cond delay="500"/>
                            </p:stCondLst>
                            <p:childTnLst>
                              <p:par>
                                <p:cTn id="41" presetID="1" presetClass="entr" presetSubtype="0" fill="hold" grpId="0" nodeType="afterEffect">
                                  <p:stCondLst>
                                    <p:cond delay="0"/>
                                  </p:stCondLst>
                                  <p:childTnLst>
                                    <p:set>
                                      <p:cBhvr>
                                        <p:cTn id="42" dur="1" fill="hold">
                                          <p:stCondLst>
                                            <p:cond delay="499"/>
                                          </p:stCondLst>
                                        </p:cTn>
                                        <p:tgtEl>
                                          <p:spTgt spid="123917"/>
                                        </p:tgtEl>
                                        <p:attrNameLst>
                                          <p:attrName>style.visibility</p:attrName>
                                        </p:attrNameLst>
                                      </p:cBhvr>
                                      <p:to>
                                        <p:strVal val="visible"/>
                                      </p:to>
                                    </p:set>
                                  </p:childTnLst>
                                  <p:subTnLst>
                                    <p:set>
                                      <p:cBhvr override="childStyle">
                                        <p:cTn dur="1" fill="hold" display="0" masterRel="nextClick" afterEffect="1"/>
                                        <p:tgtEl>
                                          <p:spTgt spid="123917"/>
                                        </p:tgtEl>
                                        <p:attrNameLst>
                                          <p:attrName>style.visibility</p:attrName>
                                        </p:attrNameLst>
                                      </p:cBhvr>
                                      <p:to>
                                        <p:strVal val="hidden"/>
                                      </p:to>
                                    </p:set>
                                  </p:subTnLst>
                                </p:cTn>
                              </p:par>
                            </p:childTnLst>
                          </p:cTn>
                        </p:par>
                        <p:par>
                          <p:cTn id="43" fill="hold" nodeType="afterGroup">
                            <p:stCondLst>
                              <p:cond delay="1000"/>
                            </p:stCondLst>
                            <p:childTnLst>
                              <p:par>
                                <p:cTn id="44" presetID="2" presetClass="entr" presetSubtype="4" fill="hold" grpId="0" nodeType="afterEffect">
                                  <p:stCondLst>
                                    <p:cond delay="3000"/>
                                  </p:stCondLst>
                                  <p:childTnLst>
                                    <p:set>
                                      <p:cBhvr>
                                        <p:cTn id="45" dur="1" fill="hold">
                                          <p:stCondLst>
                                            <p:cond delay="0"/>
                                          </p:stCondLst>
                                        </p:cTn>
                                        <p:tgtEl>
                                          <p:spTgt spid="123919"/>
                                        </p:tgtEl>
                                        <p:attrNameLst>
                                          <p:attrName>style.visibility</p:attrName>
                                        </p:attrNameLst>
                                      </p:cBhvr>
                                      <p:to>
                                        <p:strVal val="visible"/>
                                      </p:to>
                                    </p:set>
                                    <p:anim calcmode="lin" valueType="num">
                                      <p:cBhvr additive="base">
                                        <p:cTn id="46" dur="500" fill="hold"/>
                                        <p:tgtEl>
                                          <p:spTgt spid="123919"/>
                                        </p:tgtEl>
                                        <p:attrNameLst>
                                          <p:attrName>ppt_x</p:attrName>
                                        </p:attrNameLst>
                                      </p:cBhvr>
                                      <p:tavLst>
                                        <p:tav tm="0">
                                          <p:val>
                                            <p:strVal val="#ppt_x"/>
                                          </p:val>
                                        </p:tav>
                                        <p:tav tm="100000">
                                          <p:val>
                                            <p:strVal val="#ppt_x"/>
                                          </p:val>
                                        </p:tav>
                                      </p:tavLst>
                                    </p:anim>
                                    <p:anim calcmode="lin" valueType="num">
                                      <p:cBhvr additive="base">
                                        <p:cTn id="47" dur="500" fill="hold"/>
                                        <p:tgtEl>
                                          <p:spTgt spid="1239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animBg="1"/>
      <p:bldP spid="123910" grpId="0" animBg="1" autoUpdateAnimBg="0"/>
      <p:bldP spid="123911" grpId="0" animBg="1"/>
      <p:bldP spid="123912" grpId="0" animBg="1"/>
      <p:bldP spid="123913" grpId="0" animBg="1" autoUpdateAnimBg="0"/>
      <p:bldP spid="123914" grpId="0" animBg="1"/>
      <p:bldP spid="123915" grpId="0" animBg="1"/>
      <p:bldP spid="123916" grpId="0" animBg="1" autoUpdateAnimBg="0"/>
      <p:bldP spid="123917" grpId="0" animBg="1"/>
      <p:bldP spid="123918" grpId="0" animBg="1"/>
      <p:bldP spid="123919"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3"/>
          <p:cNvSpPr>
            <a:spLocks noGrp="1" noChangeArrowheads="1"/>
          </p:cNvSpPr>
          <p:nvPr>
            <p:ph idx="1"/>
          </p:nvPr>
        </p:nvSpPr>
        <p:spPr>
          <a:xfrm>
            <a:off x="457200" y="1885950"/>
            <a:ext cx="8178800" cy="617538"/>
          </a:xfrm>
        </p:spPr>
        <p:txBody>
          <a:bodyPr/>
          <a:lstStyle/>
          <a:p>
            <a:r>
              <a:rPr lang="fr-CA" altLang="fr-FR" smtClean="0"/>
              <a:t>Étape #4 : Codage entropique</a:t>
            </a:r>
          </a:p>
        </p:txBody>
      </p:sp>
      <p:sp>
        <p:nvSpPr>
          <p:cNvPr id="64514" name="Espace réservé du numéro de diapositive 5"/>
          <p:cNvSpPr>
            <a:spLocks noGrp="1"/>
          </p:cNvSpPr>
          <p:nvPr>
            <p:ph type="sldNum" sz="quarter" idx="12"/>
          </p:nvPr>
        </p:nvSpPr>
        <p:spPr>
          <a:noFill/>
          <a:ln>
            <a:miter lim="800000"/>
            <a:headEnd/>
            <a:tailEnd/>
          </a:ln>
        </p:spPr>
        <p:txBody>
          <a:bodyPr/>
          <a:lstStyle/>
          <a:p>
            <a:fld id="{E38F63B3-7FC7-4B96-A8FA-2F6F7B5F4DCE}" type="slidenum">
              <a:rPr lang="fr-FR" altLang="fr-FR"/>
              <a:pPr/>
              <a:t>41</a:t>
            </a:fld>
            <a:endParaRPr lang="fr-FR" altLang="fr-FR"/>
          </a:p>
        </p:txBody>
      </p:sp>
      <p:graphicFrame>
        <p:nvGraphicFramePr>
          <p:cNvPr id="64517" name="Object 4"/>
          <p:cNvGraphicFramePr>
            <a:graphicFrameLocks noChangeAspect="1"/>
          </p:cNvGraphicFramePr>
          <p:nvPr/>
        </p:nvGraphicFramePr>
        <p:xfrm>
          <a:off x="1219200" y="2590800"/>
          <a:ext cx="7467600" cy="3273425"/>
        </p:xfrm>
        <a:graphic>
          <a:graphicData uri="http://schemas.openxmlformats.org/presentationml/2006/ole">
            <p:oleObj spid="_x0000_s64517" name="Feuille de calcul" r:id="rId3" imgW="6086160" imgH="2664000" progId="Excel.Sheet.8">
              <p:embed/>
            </p:oleObj>
          </a:graphicData>
        </a:graphic>
      </p:graphicFrame>
      <p:sp>
        <p:nvSpPr>
          <p:cNvPr id="124933" name="Rectangle 5"/>
          <p:cNvSpPr>
            <a:spLocks noChangeArrowheads="1"/>
          </p:cNvSpPr>
          <p:nvPr/>
        </p:nvSpPr>
        <p:spPr bwMode="auto">
          <a:xfrm>
            <a:off x="1295400" y="4953000"/>
            <a:ext cx="914400" cy="457200"/>
          </a:xfrm>
          <a:prstGeom prst="rect">
            <a:avLst/>
          </a:prstGeom>
          <a:solidFill>
            <a:srgbClr val="CCFFFF">
              <a:alpha val="50195"/>
            </a:srgbClr>
          </a:solidFill>
          <a:ln w="15875">
            <a:solidFill>
              <a:schemeClr val="tx1"/>
            </a:solidFill>
            <a:miter lim="800000"/>
            <a:headEnd/>
            <a:tailEnd/>
          </a:ln>
          <a:effectLst/>
        </p:spPr>
        <p:txBody>
          <a:bodyPr wrap="none" anchor="ctr"/>
          <a:lstStyle/>
          <a:p>
            <a:endParaRPr lang="fr-FR" altLang="fr-FR"/>
          </a:p>
        </p:txBody>
      </p:sp>
      <p:sp>
        <p:nvSpPr>
          <p:cNvPr id="124934" name="Text Box 6"/>
          <p:cNvSpPr txBox="1">
            <a:spLocks noChangeArrowheads="1"/>
          </p:cNvSpPr>
          <p:nvPr/>
        </p:nvSpPr>
        <p:spPr bwMode="auto">
          <a:xfrm>
            <a:off x="838200" y="2514600"/>
            <a:ext cx="1524000" cy="457200"/>
          </a:xfrm>
          <a:prstGeom prst="rect">
            <a:avLst/>
          </a:prstGeom>
          <a:solidFill>
            <a:schemeClr val="accent2"/>
          </a:solidFill>
          <a:ln w="9525">
            <a:noFill/>
            <a:miter lim="800000"/>
            <a:headEnd/>
            <a:tailEnd/>
          </a:ln>
          <a:effectLst/>
        </p:spPr>
        <p:txBody>
          <a:bodyPr>
            <a:spAutoFit/>
          </a:bodyPr>
          <a:lstStyle/>
          <a:p>
            <a:pPr>
              <a:spcBef>
                <a:spcPct val="50000"/>
              </a:spcBef>
            </a:pPr>
            <a:r>
              <a:rPr lang="fr-CA" altLang="fr-FR">
                <a:solidFill>
                  <a:schemeClr val="bg1"/>
                </a:solidFill>
                <a:latin typeface="Arial Black" pitchFamily="34" charset="0"/>
              </a:rPr>
              <a:t>(8,1)(-1)</a:t>
            </a:r>
          </a:p>
        </p:txBody>
      </p:sp>
      <p:sp>
        <p:nvSpPr>
          <p:cNvPr id="124935" name="Rectangle 7"/>
          <p:cNvSpPr>
            <a:spLocks noChangeArrowheads="1"/>
          </p:cNvSpPr>
          <p:nvPr/>
        </p:nvSpPr>
        <p:spPr bwMode="auto">
          <a:xfrm>
            <a:off x="3124200" y="4191000"/>
            <a:ext cx="914400" cy="457200"/>
          </a:xfrm>
          <a:prstGeom prst="rect">
            <a:avLst/>
          </a:prstGeom>
          <a:solidFill>
            <a:srgbClr val="CCFFFF">
              <a:alpha val="50195"/>
            </a:srgbClr>
          </a:solidFill>
          <a:ln w="15875">
            <a:solidFill>
              <a:schemeClr val="tx1"/>
            </a:solidFill>
            <a:miter lim="800000"/>
            <a:headEnd/>
            <a:tailEnd/>
          </a:ln>
          <a:effectLst/>
        </p:spPr>
        <p:txBody>
          <a:bodyPr wrap="none" anchor="ctr"/>
          <a:lstStyle/>
          <a:p>
            <a:endParaRPr lang="fr-FR" altLang="fr-FR"/>
          </a:p>
        </p:txBody>
      </p:sp>
      <p:sp>
        <p:nvSpPr>
          <p:cNvPr id="124936" name="Text Box 8"/>
          <p:cNvSpPr txBox="1">
            <a:spLocks noChangeArrowheads="1"/>
          </p:cNvSpPr>
          <p:nvPr/>
        </p:nvSpPr>
        <p:spPr bwMode="auto">
          <a:xfrm>
            <a:off x="2514600" y="2514600"/>
            <a:ext cx="1676400" cy="457200"/>
          </a:xfrm>
          <a:prstGeom prst="rect">
            <a:avLst/>
          </a:prstGeom>
          <a:solidFill>
            <a:schemeClr val="accent2"/>
          </a:solidFill>
          <a:ln w="9525">
            <a:noFill/>
            <a:miter lim="800000"/>
            <a:headEnd/>
            <a:tailEnd/>
          </a:ln>
          <a:effectLst/>
        </p:spPr>
        <p:txBody>
          <a:bodyPr>
            <a:spAutoFit/>
          </a:bodyPr>
          <a:lstStyle/>
          <a:p>
            <a:pPr>
              <a:spcBef>
                <a:spcPct val="50000"/>
              </a:spcBef>
            </a:pPr>
            <a:r>
              <a:rPr lang="fr-CA" altLang="fr-FR">
                <a:solidFill>
                  <a:schemeClr val="bg1"/>
                </a:solidFill>
                <a:latin typeface="Arial Black" pitchFamily="34" charset="0"/>
              </a:rPr>
              <a:t>(1,4)(8)</a:t>
            </a:r>
          </a:p>
        </p:txBody>
      </p:sp>
      <p:sp>
        <p:nvSpPr>
          <p:cNvPr id="124937" name="Rectangle 9"/>
          <p:cNvSpPr>
            <a:spLocks noChangeArrowheads="1"/>
          </p:cNvSpPr>
          <p:nvPr/>
        </p:nvSpPr>
        <p:spPr bwMode="auto">
          <a:xfrm>
            <a:off x="4953000" y="3352800"/>
            <a:ext cx="914400" cy="457200"/>
          </a:xfrm>
          <a:prstGeom prst="rect">
            <a:avLst/>
          </a:prstGeom>
          <a:solidFill>
            <a:srgbClr val="CCFFFF">
              <a:alpha val="50195"/>
            </a:srgbClr>
          </a:solidFill>
          <a:ln w="15875">
            <a:solidFill>
              <a:schemeClr val="tx1"/>
            </a:solidFill>
            <a:miter lim="800000"/>
            <a:headEnd/>
            <a:tailEnd/>
          </a:ln>
          <a:effectLst/>
        </p:spPr>
        <p:txBody>
          <a:bodyPr wrap="none" anchor="ctr"/>
          <a:lstStyle/>
          <a:p>
            <a:endParaRPr lang="fr-FR" altLang="fr-FR"/>
          </a:p>
        </p:txBody>
      </p:sp>
      <p:sp>
        <p:nvSpPr>
          <p:cNvPr id="124938" name="Text Box 10"/>
          <p:cNvSpPr txBox="1">
            <a:spLocks noChangeArrowheads="1"/>
          </p:cNvSpPr>
          <p:nvPr/>
        </p:nvSpPr>
        <p:spPr bwMode="auto">
          <a:xfrm>
            <a:off x="4419600" y="2514600"/>
            <a:ext cx="1676400" cy="457200"/>
          </a:xfrm>
          <a:prstGeom prst="rect">
            <a:avLst/>
          </a:prstGeom>
          <a:solidFill>
            <a:schemeClr val="accent2"/>
          </a:solidFill>
          <a:ln w="9525">
            <a:noFill/>
            <a:miter lim="800000"/>
            <a:headEnd/>
            <a:tailEnd/>
          </a:ln>
          <a:effectLst/>
        </p:spPr>
        <p:txBody>
          <a:bodyPr>
            <a:spAutoFit/>
          </a:bodyPr>
          <a:lstStyle/>
          <a:p>
            <a:pPr>
              <a:spcBef>
                <a:spcPct val="50000"/>
              </a:spcBef>
            </a:pPr>
            <a:r>
              <a:rPr lang="fr-CA" altLang="fr-FR">
                <a:solidFill>
                  <a:schemeClr val="bg1"/>
                </a:solidFill>
                <a:latin typeface="Arial Black" pitchFamily="34" charset="0"/>
              </a:rPr>
              <a:t>(1,4)(8)</a:t>
            </a:r>
          </a:p>
        </p:txBody>
      </p:sp>
      <p:sp>
        <p:nvSpPr>
          <p:cNvPr id="124939" name="Rectangle 11"/>
          <p:cNvSpPr>
            <a:spLocks noChangeArrowheads="1"/>
          </p:cNvSpPr>
          <p:nvPr/>
        </p:nvSpPr>
        <p:spPr bwMode="auto">
          <a:xfrm>
            <a:off x="6781800" y="2514600"/>
            <a:ext cx="914400" cy="457200"/>
          </a:xfrm>
          <a:prstGeom prst="rect">
            <a:avLst/>
          </a:prstGeom>
          <a:solidFill>
            <a:srgbClr val="CCFFFF">
              <a:alpha val="50195"/>
            </a:srgbClr>
          </a:solidFill>
          <a:ln w="15875">
            <a:solidFill>
              <a:schemeClr val="tx1"/>
            </a:solidFill>
            <a:miter lim="800000"/>
            <a:headEnd/>
            <a:tailEnd/>
          </a:ln>
          <a:effectLst/>
        </p:spPr>
        <p:txBody>
          <a:bodyPr wrap="none" anchor="ctr"/>
          <a:lstStyle/>
          <a:p>
            <a:endParaRPr lang="fr-FR" altLang="fr-FR"/>
          </a:p>
        </p:txBody>
      </p:sp>
      <p:sp>
        <p:nvSpPr>
          <p:cNvPr id="124940" name="Text Box 12"/>
          <p:cNvSpPr txBox="1">
            <a:spLocks noChangeArrowheads="1"/>
          </p:cNvSpPr>
          <p:nvPr/>
        </p:nvSpPr>
        <p:spPr bwMode="auto">
          <a:xfrm>
            <a:off x="6858000" y="3124200"/>
            <a:ext cx="1676400" cy="457200"/>
          </a:xfrm>
          <a:prstGeom prst="rect">
            <a:avLst/>
          </a:prstGeom>
          <a:solidFill>
            <a:schemeClr val="accent2"/>
          </a:solidFill>
          <a:ln w="9525">
            <a:noFill/>
            <a:miter lim="800000"/>
            <a:headEnd/>
            <a:tailEnd/>
          </a:ln>
          <a:effectLst/>
        </p:spPr>
        <p:txBody>
          <a:bodyPr>
            <a:spAutoFit/>
          </a:bodyPr>
          <a:lstStyle/>
          <a:p>
            <a:pPr>
              <a:spcBef>
                <a:spcPct val="50000"/>
              </a:spcBef>
            </a:pPr>
            <a:r>
              <a:rPr lang="fr-CA" altLang="fr-FR">
                <a:solidFill>
                  <a:schemeClr val="bg1"/>
                </a:solidFill>
                <a:latin typeface="Arial Black" pitchFamily="34" charset="0"/>
              </a:rPr>
              <a:t>(1,1)(-1)</a:t>
            </a:r>
          </a:p>
        </p:txBody>
      </p:sp>
      <p:sp>
        <p:nvSpPr>
          <p:cNvPr id="124941" name="Freeform 13"/>
          <p:cNvSpPr>
            <a:spLocks/>
          </p:cNvSpPr>
          <p:nvPr/>
        </p:nvSpPr>
        <p:spPr bwMode="auto">
          <a:xfrm>
            <a:off x="1957388" y="2771775"/>
            <a:ext cx="4117975" cy="2254250"/>
          </a:xfrm>
          <a:custGeom>
            <a:avLst/>
            <a:gdLst>
              <a:gd name="T0" fmla="*/ 2147483646 w 2594"/>
              <a:gd name="T1" fmla="*/ 2147483646 h 1420"/>
              <a:gd name="T2" fmla="*/ 2147483646 w 2594"/>
              <a:gd name="T3" fmla="*/ 2147483646 h 1420"/>
              <a:gd name="T4" fmla="*/ 2147483646 w 2594"/>
              <a:gd name="T5" fmla="*/ 2147483646 h 1420"/>
              <a:gd name="T6" fmla="*/ 2147483646 w 2594"/>
              <a:gd name="T7" fmla="*/ 2147483646 h 1420"/>
              <a:gd name="T8" fmla="*/ 2147483646 w 2594"/>
              <a:gd name="T9" fmla="*/ 2147483646 h 1420"/>
              <a:gd name="T10" fmla="*/ 2147483646 w 2594"/>
              <a:gd name="T11" fmla="*/ 2147483646 h 1420"/>
              <a:gd name="T12" fmla="*/ 2147483646 w 2594"/>
              <a:gd name="T13" fmla="*/ 2147483646 h 1420"/>
              <a:gd name="T14" fmla="*/ 2147483646 w 2594"/>
              <a:gd name="T15" fmla="*/ 2147483646 h 1420"/>
              <a:gd name="T16" fmla="*/ 2147483646 w 2594"/>
              <a:gd name="T17" fmla="*/ 2147483646 h 1420"/>
              <a:gd name="T18" fmla="*/ 2147483646 w 2594"/>
              <a:gd name="T19" fmla="*/ 2147483646 h 1420"/>
              <a:gd name="T20" fmla="*/ 2147483646 w 2594"/>
              <a:gd name="T21" fmla="*/ 2147483646 h 1420"/>
              <a:gd name="T22" fmla="*/ 2147483646 w 2594"/>
              <a:gd name="T23" fmla="*/ 2147483646 h 1420"/>
              <a:gd name="T24" fmla="*/ 2147483646 w 2594"/>
              <a:gd name="T25" fmla="*/ 2147483646 h 1420"/>
              <a:gd name="T26" fmla="*/ 2147483646 w 2594"/>
              <a:gd name="T27" fmla="*/ 2147483646 h 1420"/>
              <a:gd name="T28" fmla="*/ 2147483646 w 2594"/>
              <a:gd name="T29" fmla="*/ 2147483646 h 1420"/>
              <a:gd name="T30" fmla="*/ 2147483646 w 2594"/>
              <a:gd name="T31" fmla="*/ 2147483646 h 1420"/>
              <a:gd name="T32" fmla="*/ 2147483646 w 2594"/>
              <a:gd name="T33" fmla="*/ 2147483646 h 1420"/>
              <a:gd name="T34" fmla="*/ 2147483646 w 2594"/>
              <a:gd name="T35" fmla="*/ 2147483646 h 1420"/>
              <a:gd name="T36" fmla="*/ 2147483646 w 2594"/>
              <a:gd name="T37" fmla="*/ 2147483646 h 1420"/>
              <a:gd name="T38" fmla="*/ 2147483646 w 2594"/>
              <a:gd name="T39" fmla="*/ 2147483646 h 1420"/>
              <a:gd name="T40" fmla="*/ 2147483646 w 2594"/>
              <a:gd name="T41" fmla="*/ 2147483646 h 1420"/>
              <a:gd name="T42" fmla="*/ 2147483646 w 2594"/>
              <a:gd name="T43" fmla="*/ 2147483646 h 1420"/>
              <a:gd name="T44" fmla="*/ 2147483646 w 2594"/>
              <a:gd name="T45" fmla="*/ 2147483646 h 1420"/>
              <a:gd name="T46" fmla="*/ 2147483646 w 2594"/>
              <a:gd name="T47" fmla="*/ 2147483646 h 1420"/>
              <a:gd name="T48" fmla="*/ 2147483646 w 2594"/>
              <a:gd name="T49" fmla="*/ 2147483646 h 1420"/>
              <a:gd name="T50" fmla="*/ 2147483646 w 2594"/>
              <a:gd name="T51" fmla="*/ 2147483646 h 1420"/>
              <a:gd name="T52" fmla="*/ 2147483646 w 2594"/>
              <a:gd name="T53" fmla="*/ 2147483646 h 1420"/>
              <a:gd name="T54" fmla="*/ 2147483646 w 2594"/>
              <a:gd name="T55" fmla="*/ 2147483646 h 1420"/>
              <a:gd name="T56" fmla="*/ 2147483646 w 2594"/>
              <a:gd name="T57" fmla="*/ 2147483646 h 1420"/>
              <a:gd name="T58" fmla="*/ 2147483646 w 2594"/>
              <a:gd name="T59" fmla="*/ 2147483646 h 1420"/>
              <a:gd name="T60" fmla="*/ 2147483646 w 2594"/>
              <a:gd name="T61" fmla="*/ 2147483646 h 1420"/>
              <a:gd name="T62" fmla="*/ 2147483646 w 2594"/>
              <a:gd name="T63" fmla="*/ 2147483646 h 1420"/>
              <a:gd name="T64" fmla="*/ 2147483646 w 2594"/>
              <a:gd name="T65" fmla="*/ 2147483646 h 1420"/>
              <a:gd name="T66" fmla="*/ 2147483646 w 2594"/>
              <a:gd name="T67" fmla="*/ 2147483646 h 1420"/>
              <a:gd name="T68" fmla="*/ 0 w 2594"/>
              <a:gd name="T69" fmla="*/ 2147483646 h 14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94" h="1420">
                <a:moveTo>
                  <a:pt x="1190" y="543"/>
                </a:moveTo>
                <a:cubicBezTo>
                  <a:pt x="1212" y="475"/>
                  <a:pt x="1261" y="473"/>
                  <a:pt x="1312" y="432"/>
                </a:cubicBezTo>
                <a:cubicBezTo>
                  <a:pt x="1368" y="387"/>
                  <a:pt x="1398" y="379"/>
                  <a:pt x="1456" y="320"/>
                </a:cubicBezTo>
                <a:cubicBezTo>
                  <a:pt x="1477" y="298"/>
                  <a:pt x="1515" y="305"/>
                  <a:pt x="1545" y="298"/>
                </a:cubicBezTo>
                <a:cubicBezTo>
                  <a:pt x="1569" y="282"/>
                  <a:pt x="1710" y="173"/>
                  <a:pt x="1734" y="165"/>
                </a:cubicBezTo>
                <a:cubicBezTo>
                  <a:pt x="1822" y="136"/>
                  <a:pt x="1914" y="126"/>
                  <a:pt x="2001" y="98"/>
                </a:cubicBezTo>
                <a:cubicBezTo>
                  <a:pt x="2107" y="27"/>
                  <a:pt x="2041" y="56"/>
                  <a:pt x="2212" y="43"/>
                </a:cubicBezTo>
                <a:cubicBezTo>
                  <a:pt x="2341" y="0"/>
                  <a:pt x="2328" y="0"/>
                  <a:pt x="2579" y="43"/>
                </a:cubicBezTo>
                <a:cubicBezTo>
                  <a:pt x="2594" y="46"/>
                  <a:pt x="2578" y="77"/>
                  <a:pt x="2567" y="87"/>
                </a:cubicBezTo>
                <a:cubicBezTo>
                  <a:pt x="2495" y="151"/>
                  <a:pt x="2397" y="137"/>
                  <a:pt x="2312" y="165"/>
                </a:cubicBezTo>
                <a:cubicBezTo>
                  <a:pt x="2297" y="176"/>
                  <a:pt x="2283" y="189"/>
                  <a:pt x="2267" y="198"/>
                </a:cubicBezTo>
                <a:cubicBezTo>
                  <a:pt x="2257" y="204"/>
                  <a:pt x="2244" y="203"/>
                  <a:pt x="2234" y="209"/>
                </a:cubicBezTo>
                <a:cubicBezTo>
                  <a:pt x="2225" y="215"/>
                  <a:pt x="2221" y="227"/>
                  <a:pt x="2212" y="232"/>
                </a:cubicBezTo>
                <a:cubicBezTo>
                  <a:pt x="2191" y="243"/>
                  <a:pt x="2145" y="254"/>
                  <a:pt x="2145" y="254"/>
                </a:cubicBezTo>
                <a:cubicBezTo>
                  <a:pt x="2084" y="315"/>
                  <a:pt x="2142" y="267"/>
                  <a:pt x="2079" y="298"/>
                </a:cubicBezTo>
                <a:cubicBezTo>
                  <a:pt x="2042" y="316"/>
                  <a:pt x="2029" y="341"/>
                  <a:pt x="1990" y="354"/>
                </a:cubicBezTo>
                <a:cubicBezTo>
                  <a:pt x="1896" y="448"/>
                  <a:pt x="1948" y="426"/>
                  <a:pt x="1845" y="443"/>
                </a:cubicBezTo>
                <a:cubicBezTo>
                  <a:pt x="1772" y="480"/>
                  <a:pt x="1708" y="528"/>
                  <a:pt x="1634" y="565"/>
                </a:cubicBezTo>
                <a:cubicBezTo>
                  <a:pt x="1613" y="576"/>
                  <a:pt x="1600" y="600"/>
                  <a:pt x="1578" y="609"/>
                </a:cubicBezTo>
                <a:cubicBezTo>
                  <a:pt x="1516" y="634"/>
                  <a:pt x="1476" y="632"/>
                  <a:pt x="1412" y="643"/>
                </a:cubicBezTo>
                <a:cubicBezTo>
                  <a:pt x="1360" y="652"/>
                  <a:pt x="1306" y="661"/>
                  <a:pt x="1256" y="676"/>
                </a:cubicBezTo>
                <a:cubicBezTo>
                  <a:pt x="1234" y="683"/>
                  <a:pt x="1190" y="698"/>
                  <a:pt x="1190" y="698"/>
                </a:cubicBezTo>
                <a:cubicBezTo>
                  <a:pt x="1163" y="737"/>
                  <a:pt x="1136" y="757"/>
                  <a:pt x="1101" y="787"/>
                </a:cubicBezTo>
                <a:cubicBezTo>
                  <a:pt x="1085" y="801"/>
                  <a:pt x="1056" y="832"/>
                  <a:pt x="1056" y="832"/>
                </a:cubicBezTo>
                <a:cubicBezTo>
                  <a:pt x="1033" y="901"/>
                  <a:pt x="922" y="901"/>
                  <a:pt x="856" y="909"/>
                </a:cubicBezTo>
                <a:cubicBezTo>
                  <a:pt x="782" y="918"/>
                  <a:pt x="634" y="932"/>
                  <a:pt x="634" y="932"/>
                </a:cubicBezTo>
                <a:cubicBezTo>
                  <a:pt x="611" y="1001"/>
                  <a:pt x="568" y="999"/>
                  <a:pt x="501" y="1009"/>
                </a:cubicBezTo>
                <a:cubicBezTo>
                  <a:pt x="471" y="1039"/>
                  <a:pt x="440" y="1041"/>
                  <a:pt x="401" y="1054"/>
                </a:cubicBezTo>
                <a:cubicBezTo>
                  <a:pt x="356" y="1119"/>
                  <a:pt x="404" y="1063"/>
                  <a:pt x="345" y="1098"/>
                </a:cubicBezTo>
                <a:cubicBezTo>
                  <a:pt x="329" y="1107"/>
                  <a:pt x="318" y="1124"/>
                  <a:pt x="301" y="1132"/>
                </a:cubicBezTo>
                <a:cubicBezTo>
                  <a:pt x="280" y="1143"/>
                  <a:pt x="256" y="1147"/>
                  <a:pt x="234" y="1154"/>
                </a:cubicBezTo>
                <a:cubicBezTo>
                  <a:pt x="223" y="1158"/>
                  <a:pt x="201" y="1165"/>
                  <a:pt x="201" y="1165"/>
                </a:cubicBezTo>
                <a:cubicBezTo>
                  <a:pt x="161" y="1203"/>
                  <a:pt x="188" y="1184"/>
                  <a:pt x="112" y="1209"/>
                </a:cubicBezTo>
                <a:cubicBezTo>
                  <a:pt x="101" y="1213"/>
                  <a:pt x="78" y="1220"/>
                  <a:pt x="78" y="1220"/>
                </a:cubicBezTo>
                <a:cubicBezTo>
                  <a:pt x="6" y="1293"/>
                  <a:pt x="0" y="1310"/>
                  <a:pt x="0" y="1420"/>
                </a:cubicBezTo>
              </a:path>
            </a:pathLst>
          </a:custGeom>
          <a:noFill/>
          <a:ln w="28575" cmpd="sng">
            <a:solidFill>
              <a:schemeClr val="tx1"/>
            </a:solidFill>
            <a:round/>
            <a:headEnd type="none" w="med" len="med"/>
            <a:tailEnd type="triangle" w="med" len="med"/>
          </a:ln>
          <a:effectLst/>
        </p:spPr>
        <p:txBody>
          <a:bodyPr wrap="none" anchor="ctr"/>
          <a:lstStyle/>
          <a:p>
            <a:endParaRPr lang="fr-FR"/>
          </a:p>
        </p:txBody>
      </p:sp>
      <p:sp>
        <p:nvSpPr>
          <p:cNvPr id="124942" name="Line 14"/>
          <p:cNvSpPr>
            <a:spLocks noChangeShapeType="1"/>
          </p:cNvSpPr>
          <p:nvPr/>
        </p:nvSpPr>
        <p:spPr bwMode="auto">
          <a:xfrm flipV="1">
            <a:off x="2133600" y="4495800"/>
            <a:ext cx="1066800" cy="53340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24943" name="Line 15"/>
          <p:cNvSpPr>
            <a:spLocks noChangeShapeType="1"/>
          </p:cNvSpPr>
          <p:nvPr/>
        </p:nvSpPr>
        <p:spPr bwMode="auto">
          <a:xfrm flipV="1">
            <a:off x="3886200" y="3733800"/>
            <a:ext cx="1066800" cy="53340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24944" name="Line 16"/>
          <p:cNvSpPr>
            <a:spLocks noChangeShapeType="1"/>
          </p:cNvSpPr>
          <p:nvPr/>
        </p:nvSpPr>
        <p:spPr bwMode="auto">
          <a:xfrm flipV="1">
            <a:off x="5791200" y="2971800"/>
            <a:ext cx="1066800" cy="53340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8" name="Rectangle 2"/>
          <p:cNvSpPr txBox="1">
            <a:spLocks noChangeArrowheads="1"/>
          </p:cNvSpPr>
          <p:nvPr/>
        </p:nvSpPr>
        <p:spPr>
          <a:xfrm>
            <a:off x="0" y="0"/>
            <a:ext cx="9144000" cy="7857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EXEMPLE JPEG</a:t>
            </a:r>
            <a:endPar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4933"/>
                                        </p:tgtEl>
                                        <p:attrNameLst>
                                          <p:attrName>style.visibility</p:attrName>
                                        </p:attrNameLst>
                                      </p:cBhvr>
                                      <p:to>
                                        <p:strVal val="visible"/>
                                      </p:to>
                                    </p:set>
                                  </p:childTnLst>
                                  <p:subTnLst>
                                    <p:set>
                                      <p:cBhvr override="childStyle">
                                        <p:cTn dur="1" fill="hold" display="0" masterRel="nextClick" afterEffect="1"/>
                                        <p:tgtEl>
                                          <p:spTgt spid="124933"/>
                                        </p:tgtEl>
                                        <p:attrNameLst>
                                          <p:attrName>style.visibility</p:attrName>
                                        </p:attrNameLst>
                                      </p:cBhvr>
                                      <p:to>
                                        <p:strVal val="hidden"/>
                                      </p:to>
                                    </p:set>
                                  </p:sub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24941"/>
                                        </p:tgtEl>
                                        <p:attrNameLst>
                                          <p:attrName>style.visibility</p:attrName>
                                        </p:attrNameLst>
                                      </p:cBhvr>
                                      <p:to>
                                        <p:strVal val="visible"/>
                                      </p:to>
                                    </p:set>
                                  </p:childTnLst>
                                  <p:subTnLst>
                                    <p:set>
                                      <p:cBhvr override="childStyle">
                                        <p:cTn dur="1" fill="hold" display="0" masterRel="nextClick" afterEffect="1"/>
                                        <p:tgtEl>
                                          <p:spTgt spid="124941"/>
                                        </p:tgtEl>
                                        <p:attrNameLst>
                                          <p:attrName>style.visibility</p:attrName>
                                        </p:attrNameLst>
                                      </p:cBhvr>
                                      <p:to>
                                        <p:strVal val="hidden"/>
                                      </p:to>
                                    </p:set>
                                  </p:subTnLst>
                                </p:cTn>
                              </p:par>
                            </p:childTnLst>
                          </p:cTn>
                        </p:par>
                        <p:par>
                          <p:cTn id="10" fill="hold" nodeType="afterGroup">
                            <p:stCondLst>
                              <p:cond delay="1000"/>
                            </p:stCondLst>
                            <p:childTnLst>
                              <p:par>
                                <p:cTn id="11" presetID="2" presetClass="entr" presetSubtype="4" fill="hold" grpId="0" nodeType="afterEffect">
                                  <p:stCondLst>
                                    <p:cond delay="3000"/>
                                  </p:stCondLst>
                                  <p:childTnLst>
                                    <p:set>
                                      <p:cBhvr>
                                        <p:cTn id="12" dur="1" fill="hold">
                                          <p:stCondLst>
                                            <p:cond delay="0"/>
                                          </p:stCondLst>
                                        </p:cTn>
                                        <p:tgtEl>
                                          <p:spTgt spid="124934"/>
                                        </p:tgtEl>
                                        <p:attrNameLst>
                                          <p:attrName>style.visibility</p:attrName>
                                        </p:attrNameLst>
                                      </p:cBhvr>
                                      <p:to>
                                        <p:strVal val="visible"/>
                                      </p:to>
                                    </p:set>
                                    <p:anim calcmode="lin" valueType="num">
                                      <p:cBhvr additive="base">
                                        <p:cTn id="13" dur="500" fill="hold"/>
                                        <p:tgtEl>
                                          <p:spTgt spid="124934"/>
                                        </p:tgtEl>
                                        <p:attrNameLst>
                                          <p:attrName>ppt_x</p:attrName>
                                        </p:attrNameLst>
                                      </p:cBhvr>
                                      <p:tavLst>
                                        <p:tav tm="0">
                                          <p:val>
                                            <p:strVal val="#ppt_x"/>
                                          </p:val>
                                        </p:tav>
                                        <p:tav tm="100000">
                                          <p:val>
                                            <p:strVal val="#ppt_x"/>
                                          </p:val>
                                        </p:tav>
                                      </p:tavLst>
                                    </p:anim>
                                    <p:anim calcmode="lin" valueType="num">
                                      <p:cBhvr additive="base">
                                        <p:cTn id="14" dur="500" fill="hold"/>
                                        <p:tgtEl>
                                          <p:spTgt spid="12493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4935"/>
                                        </p:tgtEl>
                                        <p:attrNameLst>
                                          <p:attrName>style.visibility</p:attrName>
                                        </p:attrNameLst>
                                      </p:cBhvr>
                                      <p:to>
                                        <p:strVal val="visible"/>
                                      </p:to>
                                    </p:set>
                                  </p:childTnLst>
                                  <p:subTnLst>
                                    <p:set>
                                      <p:cBhvr override="childStyle">
                                        <p:cTn dur="1" fill="hold" display="0" masterRel="nextClick" afterEffect="1"/>
                                        <p:tgtEl>
                                          <p:spTgt spid="124935"/>
                                        </p:tgtEl>
                                        <p:attrNameLst>
                                          <p:attrName>style.visibility</p:attrName>
                                        </p:attrNameLst>
                                      </p:cBhvr>
                                      <p:to>
                                        <p:strVal val="hidden"/>
                                      </p:to>
                                    </p:set>
                                  </p:sub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499"/>
                                          </p:stCondLst>
                                        </p:cTn>
                                        <p:tgtEl>
                                          <p:spTgt spid="124942"/>
                                        </p:tgtEl>
                                        <p:attrNameLst>
                                          <p:attrName>style.visibility</p:attrName>
                                        </p:attrNameLst>
                                      </p:cBhvr>
                                      <p:to>
                                        <p:strVal val="visible"/>
                                      </p:to>
                                    </p:set>
                                  </p:childTnLst>
                                  <p:subTnLst>
                                    <p:set>
                                      <p:cBhvr override="childStyle">
                                        <p:cTn dur="1" fill="hold" display="0" masterRel="nextClick" afterEffect="1"/>
                                        <p:tgtEl>
                                          <p:spTgt spid="124942"/>
                                        </p:tgtEl>
                                        <p:attrNameLst>
                                          <p:attrName>style.visibility</p:attrName>
                                        </p:attrNameLst>
                                      </p:cBhvr>
                                      <p:to>
                                        <p:strVal val="hidden"/>
                                      </p:to>
                                    </p:set>
                                  </p:subTnLst>
                                </p:cTn>
                              </p:par>
                            </p:childTnLst>
                          </p:cTn>
                        </p:par>
                        <p:par>
                          <p:cTn id="22" fill="hold" nodeType="afterGroup">
                            <p:stCondLst>
                              <p:cond delay="1000"/>
                            </p:stCondLst>
                            <p:childTnLst>
                              <p:par>
                                <p:cTn id="23" presetID="2" presetClass="entr" presetSubtype="4" fill="hold" grpId="0" nodeType="afterEffect">
                                  <p:stCondLst>
                                    <p:cond delay="3000"/>
                                  </p:stCondLst>
                                  <p:childTnLst>
                                    <p:set>
                                      <p:cBhvr>
                                        <p:cTn id="24" dur="1" fill="hold">
                                          <p:stCondLst>
                                            <p:cond delay="0"/>
                                          </p:stCondLst>
                                        </p:cTn>
                                        <p:tgtEl>
                                          <p:spTgt spid="124936"/>
                                        </p:tgtEl>
                                        <p:attrNameLst>
                                          <p:attrName>style.visibility</p:attrName>
                                        </p:attrNameLst>
                                      </p:cBhvr>
                                      <p:to>
                                        <p:strVal val="visible"/>
                                      </p:to>
                                    </p:set>
                                    <p:anim calcmode="lin" valueType="num">
                                      <p:cBhvr additive="base">
                                        <p:cTn id="25" dur="500" fill="hold"/>
                                        <p:tgtEl>
                                          <p:spTgt spid="124936"/>
                                        </p:tgtEl>
                                        <p:attrNameLst>
                                          <p:attrName>ppt_x</p:attrName>
                                        </p:attrNameLst>
                                      </p:cBhvr>
                                      <p:tavLst>
                                        <p:tav tm="0">
                                          <p:val>
                                            <p:strVal val="#ppt_x"/>
                                          </p:val>
                                        </p:tav>
                                        <p:tav tm="100000">
                                          <p:val>
                                            <p:strVal val="#ppt_x"/>
                                          </p:val>
                                        </p:tav>
                                      </p:tavLst>
                                    </p:anim>
                                    <p:anim calcmode="lin" valueType="num">
                                      <p:cBhvr additive="base">
                                        <p:cTn id="26" dur="500" fill="hold"/>
                                        <p:tgtEl>
                                          <p:spTgt spid="12493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4937"/>
                                        </p:tgtEl>
                                        <p:attrNameLst>
                                          <p:attrName>style.visibility</p:attrName>
                                        </p:attrNameLst>
                                      </p:cBhvr>
                                      <p:to>
                                        <p:strVal val="visible"/>
                                      </p:to>
                                    </p:set>
                                  </p:childTnLst>
                                  <p:subTnLst>
                                    <p:set>
                                      <p:cBhvr override="childStyle">
                                        <p:cTn dur="1" fill="hold" display="0" masterRel="nextClick" afterEffect="1"/>
                                        <p:tgtEl>
                                          <p:spTgt spid="124937"/>
                                        </p:tgtEl>
                                        <p:attrNameLst>
                                          <p:attrName>style.visibility</p:attrName>
                                        </p:attrNameLst>
                                      </p:cBhvr>
                                      <p:to>
                                        <p:strVal val="hidden"/>
                                      </p:to>
                                    </p:set>
                                  </p:subTnLst>
                                </p:cTn>
                              </p:par>
                            </p:childTnLst>
                          </p:cTn>
                        </p:par>
                        <p:par>
                          <p:cTn id="31" fill="hold" nodeType="afterGroup">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124943"/>
                                        </p:tgtEl>
                                        <p:attrNameLst>
                                          <p:attrName>style.visibility</p:attrName>
                                        </p:attrNameLst>
                                      </p:cBhvr>
                                      <p:to>
                                        <p:strVal val="visible"/>
                                      </p:to>
                                    </p:set>
                                  </p:childTnLst>
                                  <p:subTnLst>
                                    <p:set>
                                      <p:cBhvr override="childStyle">
                                        <p:cTn dur="1" fill="hold" display="0" masterRel="nextClick" afterEffect="1"/>
                                        <p:tgtEl>
                                          <p:spTgt spid="124943"/>
                                        </p:tgtEl>
                                        <p:attrNameLst>
                                          <p:attrName>style.visibility</p:attrName>
                                        </p:attrNameLst>
                                      </p:cBhvr>
                                      <p:to>
                                        <p:strVal val="hidden"/>
                                      </p:to>
                                    </p:set>
                                  </p:subTnLst>
                                </p:cTn>
                              </p:par>
                            </p:childTnLst>
                          </p:cTn>
                        </p:par>
                        <p:par>
                          <p:cTn id="34" fill="hold" nodeType="afterGroup">
                            <p:stCondLst>
                              <p:cond delay="1000"/>
                            </p:stCondLst>
                            <p:childTnLst>
                              <p:par>
                                <p:cTn id="35" presetID="2" presetClass="entr" presetSubtype="4" fill="hold" grpId="0" nodeType="afterEffect">
                                  <p:stCondLst>
                                    <p:cond delay="3000"/>
                                  </p:stCondLst>
                                  <p:childTnLst>
                                    <p:set>
                                      <p:cBhvr>
                                        <p:cTn id="36" dur="1" fill="hold">
                                          <p:stCondLst>
                                            <p:cond delay="0"/>
                                          </p:stCondLst>
                                        </p:cTn>
                                        <p:tgtEl>
                                          <p:spTgt spid="124938"/>
                                        </p:tgtEl>
                                        <p:attrNameLst>
                                          <p:attrName>style.visibility</p:attrName>
                                        </p:attrNameLst>
                                      </p:cBhvr>
                                      <p:to>
                                        <p:strVal val="visible"/>
                                      </p:to>
                                    </p:set>
                                    <p:anim calcmode="lin" valueType="num">
                                      <p:cBhvr additive="base">
                                        <p:cTn id="37" dur="500" fill="hold"/>
                                        <p:tgtEl>
                                          <p:spTgt spid="124938"/>
                                        </p:tgtEl>
                                        <p:attrNameLst>
                                          <p:attrName>ppt_x</p:attrName>
                                        </p:attrNameLst>
                                      </p:cBhvr>
                                      <p:tavLst>
                                        <p:tav tm="0">
                                          <p:val>
                                            <p:strVal val="#ppt_x"/>
                                          </p:val>
                                        </p:tav>
                                        <p:tav tm="100000">
                                          <p:val>
                                            <p:strVal val="#ppt_x"/>
                                          </p:val>
                                        </p:tav>
                                      </p:tavLst>
                                    </p:anim>
                                    <p:anim calcmode="lin" valueType="num">
                                      <p:cBhvr additive="base">
                                        <p:cTn id="38" dur="500" fill="hold"/>
                                        <p:tgtEl>
                                          <p:spTgt spid="12493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24939"/>
                                        </p:tgtEl>
                                        <p:attrNameLst>
                                          <p:attrName>style.visibility</p:attrName>
                                        </p:attrNameLst>
                                      </p:cBhvr>
                                      <p:to>
                                        <p:strVal val="visible"/>
                                      </p:to>
                                    </p:set>
                                  </p:childTnLst>
                                  <p:subTnLst>
                                    <p:set>
                                      <p:cBhvr override="childStyle">
                                        <p:cTn dur="1" fill="hold" display="0" masterRel="nextClick" afterEffect="1"/>
                                        <p:tgtEl>
                                          <p:spTgt spid="124939"/>
                                        </p:tgtEl>
                                        <p:attrNameLst>
                                          <p:attrName>style.visibility</p:attrName>
                                        </p:attrNameLst>
                                      </p:cBhvr>
                                      <p:to>
                                        <p:strVal val="hidden"/>
                                      </p:to>
                                    </p:set>
                                  </p:subTnLst>
                                </p:cTn>
                              </p:par>
                            </p:childTnLst>
                          </p:cTn>
                        </p:par>
                        <p:par>
                          <p:cTn id="43" fill="hold" nodeType="afterGroup">
                            <p:stCondLst>
                              <p:cond delay="500"/>
                            </p:stCondLst>
                            <p:childTnLst>
                              <p:par>
                                <p:cTn id="44" presetID="1" presetClass="entr" presetSubtype="0" fill="hold" grpId="0" nodeType="afterEffect">
                                  <p:stCondLst>
                                    <p:cond delay="0"/>
                                  </p:stCondLst>
                                  <p:childTnLst>
                                    <p:set>
                                      <p:cBhvr>
                                        <p:cTn id="45" dur="1" fill="hold">
                                          <p:stCondLst>
                                            <p:cond delay="499"/>
                                          </p:stCondLst>
                                        </p:cTn>
                                        <p:tgtEl>
                                          <p:spTgt spid="124944"/>
                                        </p:tgtEl>
                                        <p:attrNameLst>
                                          <p:attrName>style.visibility</p:attrName>
                                        </p:attrNameLst>
                                      </p:cBhvr>
                                      <p:to>
                                        <p:strVal val="visible"/>
                                      </p:to>
                                    </p:set>
                                  </p:childTnLst>
                                  <p:subTnLst>
                                    <p:set>
                                      <p:cBhvr override="childStyle">
                                        <p:cTn dur="1" fill="hold" display="0" masterRel="nextClick" afterEffect="1"/>
                                        <p:tgtEl>
                                          <p:spTgt spid="124944"/>
                                        </p:tgtEl>
                                        <p:attrNameLst>
                                          <p:attrName>style.visibility</p:attrName>
                                        </p:attrNameLst>
                                      </p:cBhvr>
                                      <p:to>
                                        <p:strVal val="hidden"/>
                                      </p:to>
                                    </p:set>
                                  </p:subTnLst>
                                </p:cTn>
                              </p:par>
                            </p:childTnLst>
                          </p:cTn>
                        </p:par>
                        <p:par>
                          <p:cTn id="46" fill="hold" nodeType="afterGroup">
                            <p:stCondLst>
                              <p:cond delay="1000"/>
                            </p:stCondLst>
                            <p:childTnLst>
                              <p:par>
                                <p:cTn id="47" presetID="2" presetClass="entr" presetSubtype="4" fill="hold" grpId="0" nodeType="afterEffect">
                                  <p:stCondLst>
                                    <p:cond delay="3000"/>
                                  </p:stCondLst>
                                  <p:childTnLst>
                                    <p:set>
                                      <p:cBhvr>
                                        <p:cTn id="48" dur="1" fill="hold">
                                          <p:stCondLst>
                                            <p:cond delay="0"/>
                                          </p:stCondLst>
                                        </p:cTn>
                                        <p:tgtEl>
                                          <p:spTgt spid="124940"/>
                                        </p:tgtEl>
                                        <p:attrNameLst>
                                          <p:attrName>style.visibility</p:attrName>
                                        </p:attrNameLst>
                                      </p:cBhvr>
                                      <p:to>
                                        <p:strVal val="visible"/>
                                      </p:to>
                                    </p:set>
                                    <p:anim calcmode="lin" valueType="num">
                                      <p:cBhvr additive="base">
                                        <p:cTn id="49" dur="500" fill="hold"/>
                                        <p:tgtEl>
                                          <p:spTgt spid="124940"/>
                                        </p:tgtEl>
                                        <p:attrNameLst>
                                          <p:attrName>ppt_x</p:attrName>
                                        </p:attrNameLst>
                                      </p:cBhvr>
                                      <p:tavLst>
                                        <p:tav tm="0">
                                          <p:val>
                                            <p:strVal val="#ppt_x"/>
                                          </p:val>
                                        </p:tav>
                                        <p:tav tm="100000">
                                          <p:val>
                                            <p:strVal val="#ppt_x"/>
                                          </p:val>
                                        </p:tav>
                                      </p:tavLst>
                                    </p:anim>
                                    <p:anim calcmode="lin" valueType="num">
                                      <p:cBhvr additive="base">
                                        <p:cTn id="50" dur="500" fill="hold"/>
                                        <p:tgtEl>
                                          <p:spTgt spid="1249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3" grpId="0" animBg="1"/>
      <p:bldP spid="124934" grpId="0" animBg="1" autoUpdateAnimBg="0"/>
      <p:bldP spid="124935" grpId="0" animBg="1"/>
      <p:bldP spid="124936" grpId="0" animBg="1" autoUpdateAnimBg="0"/>
      <p:bldP spid="124937" grpId="0" animBg="1"/>
      <p:bldP spid="124938" grpId="0" animBg="1" autoUpdateAnimBg="0"/>
      <p:bldP spid="124939" grpId="0" animBg="1"/>
      <p:bldP spid="124940" grpId="0" animBg="1" autoUpdateAnimBg="0"/>
      <p:bldP spid="124941" grpId="0" animBg="1"/>
      <p:bldP spid="124942" grpId="0" animBg="1"/>
      <p:bldP spid="124943" grpId="0" animBg="1"/>
      <p:bldP spid="12494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3"/>
          <p:cNvSpPr>
            <a:spLocks noGrp="1" noChangeArrowheads="1"/>
          </p:cNvSpPr>
          <p:nvPr>
            <p:ph idx="1"/>
          </p:nvPr>
        </p:nvSpPr>
        <p:spPr>
          <a:xfrm>
            <a:off x="457200" y="1885950"/>
            <a:ext cx="8178800" cy="617538"/>
          </a:xfrm>
        </p:spPr>
        <p:txBody>
          <a:bodyPr/>
          <a:lstStyle/>
          <a:p>
            <a:r>
              <a:rPr lang="fr-CA" altLang="fr-FR" smtClean="0"/>
              <a:t>Étape #4 : Codage entropique</a:t>
            </a:r>
          </a:p>
        </p:txBody>
      </p:sp>
      <p:sp>
        <p:nvSpPr>
          <p:cNvPr id="65538" name="Espace réservé du numéro de diapositive 5"/>
          <p:cNvSpPr>
            <a:spLocks noGrp="1"/>
          </p:cNvSpPr>
          <p:nvPr>
            <p:ph type="sldNum" sz="quarter" idx="12"/>
          </p:nvPr>
        </p:nvSpPr>
        <p:spPr>
          <a:noFill/>
          <a:ln>
            <a:miter lim="800000"/>
            <a:headEnd/>
            <a:tailEnd/>
          </a:ln>
        </p:spPr>
        <p:txBody>
          <a:bodyPr/>
          <a:lstStyle/>
          <a:p>
            <a:fld id="{07373F57-2F1C-47B8-83AC-1226DA683BB2}" type="slidenum">
              <a:rPr lang="fr-FR" altLang="fr-FR"/>
              <a:pPr/>
              <a:t>42</a:t>
            </a:fld>
            <a:endParaRPr lang="fr-FR" altLang="fr-FR"/>
          </a:p>
        </p:txBody>
      </p:sp>
      <p:graphicFrame>
        <p:nvGraphicFramePr>
          <p:cNvPr id="65541" name="Object 4"/>
          <p:cNvGraphicFramePr>
            <a:graphicFrameLocks noChangeAspect="1"/>
          </p:cNvGraphicFramePr>
          <p:nvPr/>
        </p:nvGraphicFramePr>
        <p:xfrm>
          <a:off x="1219200" y="2590800"/>
          <a:ext cx="7467600" cy="3273425"/>
        </p:xfrm>
        <a:graphic>
          <a:graphicData uri="http://schemas.openxmlformats.org/presentationml/2006/ole">
            <p:oleObj spid="_x0000_s65541" name="Feuille de calcul" r:id="rId3" imgW="6086160" imgH="2664000" progId="Excel.Sheet.8">
              <p:embed/>
            </p:oleObj>
          </a:graphicData>
        </a:graphic>
      </p:graphicFrame>
      <p:sp>
        <p:nvSpPr>
          <p:cNvPr id="125957" name="Rectangle 5"/>
          <p:cNvSpPr>
            <a:spLocks noChangeArrowheads="1"/>
          </p:cNvSpPr>
          <p:nvPr/>
        </p:nvSpPr>
        <p:spPr bwMode="auto">
          <a:xfrm>
            <a:off x="5029200" y="4191000"/>
            <a:ext cx="914400" cy="457200"/>
          </a:xfrm>
          <a:prstGeom prst="rect">
            <a:avLst/>
          </a:prstGeom>
          <a:solidFill>
            <a:srgbClr val="CCFFFF">
              <a:alpha val="50195"/>
            </a:srgbClr>
          </a:solidFill>
          <a:ln w="15875">
            <a:solidFill>
              <a:schemeClr val="tx1"/>
            </a:solidFill>
            <a:miter lim="800000"/>
            <a:headEnd/>
            <a:tailEnd/>
          </a:ln>
          <a:effectLst/>
        </p:spPr>
        <p:txBody>
          <a:bodyPr wrap="none" anchor="ctr"/>
          <a:lstStyle/>
          <a:p>
            <a:endParaRPr lang="fr-FR" altLang="fr-FR"/>
          </a:p>
        </p:txBody>
      </p:sp>
      <p:sp>
        <p:nvSpPr>
          <p:cNvPr id="125958" name="Text Box 6"/>
          <p:cNvSpPr txBox="1">
            <a:spLocks noChangeArrowheads="1"/>
          </p:cNvSpPr>
          <p:nvPr/>
        </p:nvSpPr>
        <p:spPr bwMode="auto">
          <a:xfrm>
            <a:off x="838200" y="2514600"/>
            <a:ext cx="1600200" cy="457200"/>
          </a:xfrm>
          <a:prstGeom prst="rect">
            <a:avLst/>
          </a:prstGeom>
          <a:solidFill>
            <a:schemeClr val="accent2"/>
          </a:solidFill>
          <a:ln w="9525">
            <a:noFill/>
            <a:miter lim="800000"/>
            <a:headEnd/>
            <a:tailEnd/>
          </a:ln>
          <a:effectLst/>
        </p:spPr>
        <p:txBody>
          <a:bodyPr>
            <a:spAutoFit/>
          </a:bodyPr>
          <a:lstStyle/>
          <a:p>
            <a:pPr>
              <a:spcBef>
                <a:spcPct val="50000"/>
              </a:spcBef>
            </a:pPr>
            <a:r>
              <a:rPr lang="fr-CA" altLang="fr-FR">
                <a:solidFill>
                  <a:schemeClr val="bg1"/>
                </a:solidFill>
                <a:latin typeface="Arial Black" pitchFamily="34" charset="0"/>
              </a:rPr>
              <a:t>(11,3)(7)</a:t>
            </a:r>
          </a:p>
        </p:txBody>
      </p:sp>
      <p:sp>
        <p:nvSpPr>
          <p:cNvPr id="125959" name="Rectangle 7"/>
          <p:cNvSpPr>
            <a:spLocks noChangeArrowheads="1"/>
          </p:cNvSpPr>
          <p:nvPr/>
        </p:nvSpPr>
        <p:spPr bwMode="auto">
          <a:xfrm>
            <a:off x="4953000" y="5029200"/>
            <a:ext cx="914400" cy="457200"/>
          </a:xfrm>
          <a:prstGeom prst="rect">
            <a:avLst/>
          </a:prstGeom>
          <a:solidFill>
            <a:srgbClr val="CCFFFF">
              <a:alpha val="50195"/>
            </a:srgbClr>
          </a:solidFill>
          <a:ln w="15875">
            <a:solidFill>
              <a:schemeClr val="tx1"/>
            </a:solidFill>
            <a:miter lim="800000"/>
            <a:headEnd/>
            <a:tailEnd/>
          </a:ln>
          <a:effectLst/>
        </p:spPr>
        <p:txBody>
          <a:bodyPr wrap="none" anchor="ctr"/>
          <a:lstStyle/>
          <a:p>
            <a:endParaRPr lang="fr-FR" altLang="fr-FR"/>
          </a:p>
        </p:txBody>
      </p:sp>
      <p:sp>
        <p:nvSpPr>
          <p:cNvPr id="125960" name="Text Box 8"/>
          <p:cNvSpPr txBox="1">
            <a:spLocks noChangeArrowheads="1"/>
          </p:cNvSpPr>
          <p:nvPr/>
        </p:nvSpPr>
        <p:spPr bwMode="auto">
          <a:xfrm>
            <a:off x="2590800" y="2514600"/>
            <a:ext cx="1676400" cy="457200"/>
          </a:xfrm>
          <a:prstGeom prst="rect">
            <a:avLst/>
          </a:prstGeom>
          <a:solidFill>
            <a:schemeClr val="accent2"/>
          </a:solidFill>
          <a:ln w="9525">
            <a:noFill/>
            <a:miter lim="800000"/>
            <a:headEnd/>
            <a:tailEnd/>
          </a:ln>
          <a:effectLst/>
        </p:spPr>
        <p:txBody>
          <a:bodyPr>
            <a:spAutoFit/>
          </a:bodyPr>
          <a:lstStyle/>
          <a:p>
            <a:pPr>
              <a:spcBef>
                <a:spcPct val="50000"/>
              </a:spcBef>
            </a:pPr>
            <a:r>
              <a:rPr lang="fr-CA" altLang="fr-FR">
                <a:solidFill>
                  <a:schemeClr val="bg1"/>
                </a:solidFill>
                <a:latin typeface="Arial Black" pitchFamily="34" charset="0"/>
              </a:rPr>
              <a:t>(10,2)(-2)</a:t>
            </a:r>
          </a:p>
        </p:txBody>
      </p:sp>
      <p:sp>
        <p:nvSpPr>
          <p:cNvPr id="125961" name="Rectangle 9"/>
          <p:cNvSpPr>
            <a:spLocks noChangeArrowheads="1"/>
          </p:cNvSpPr>
          <p:nvPr/>
        </p:nvSpPr>
        <p:spPr bwMode="auto">
          <a:xfrm>
            <a:off x="6781800" y="4191000"/>
            <a:ext cx="914400" cy="457200"/>
          </a:xfrm>
          <a:prstGeom prst="rect">
            <a:avLst/>
          </a:prstGeom>
          <a:solidFill>
            <a:srgbClr val="CCFFFF">
              <a:alpha val="50195"/>
            </a:srgbClr>
          </a:solidFill>
          <a:ln w="15875">
            <a:solidFill>
              <a:schemeClr val="tx1"/>
            </a:solidFill>
            <a:miter lim="800000"/>
            <a:headEnd/>
            <a:tailEnd/>
          </a:ln>
          <a:effectLst/>
        </p:spPr>
        <p:txBody>
          <a:bodyPr wrap="none" anchor="ctr"/>
          <a:lstStyle/>
          <a:p>
            <a:endParaRPr lang="fr-FR" altLang="fr-FR"/>
          </a:p>
        </p:txBody>
      </p:sp>
      <p:sp>
        <p:nvSpPr>
          <p:cNvPr id="125962" name="Text Box 10"/>
          <p:cNvSpPr txBox="1">
            <a:spLocks noChangeArrowheads="1"/>
          </p:cNvSpPr>
          <p:nvPr/>
        </p:nvSpPr>
        <p:spPr bwMode="auto">
          <a:xfrm>
            <a:off x="4419600" y="2514600"/>
            <a:ext cx="1676400" cy="457200"/>
          </a:xfrm>
          <a:prstGeom prst="rect">
            <a:avLst/>
          </a:prstGeom>
          <a:solidFill>
            <a:schemeClr val="accent2"/>
          </a:solidFill>
          <a:ln w="9525">
            <a:noFill/>
            <a:miter lim="800000"/>
            <a:headEnd/>
            <a:tailEnd/>
          </a:ln>
          <a:effectLst/>
        </p:spPr>
        <p:txBody>
          <a:bodyPr>
            <a:spAutoFit/>
          </a:bodyPr>
          <a:lstStyle/>
          <a:p>
            <a:pPr>
              <a:spcBef>
                <a:spcPct val="50000"/>
              </a:spcBef>
            </a:pPr>
            <a:r>
              <a:rPr lang="fr-CA" altLang="fr-FR">
                <a:solidFill>
                  <a:schemeClr val="bg1"/>
                </a:solidFill>
                <a:latin typeface="Arial Black" pitchFamily="34" charset="0"/>
              </a:rPr>
              <a:t>(1,2)(-2)</a:t>
            </a:r>
          </a:p>
        </p:txBody>
      </p:sp>
      <p:sp>
        <p:nvSpPr>
          <p:cNvPr id="125963" name="Rectangle 11"/>
          <p:cNvSpPr>
            <a:spLocks noChangeArrowheads="1"/>
          </p:cNvSpPr>
          <p:nvPr/>
        </p:nvSpPr>
        <p:spPr bwMode="auto">
          <a:xfrm>
            <a:off x="6858000" y="4953000"/>
            <a:ext cx="914400" cy="457200"/>
          </a:xfrm>
          <a:prstGeom prst="rect">
            <a:avLst/>
          </a:prstGeom>
          <a:solidFill>
            <a:srgbClr val="CCFFFF">
              <a:alpha val="50195"/>
            </a:srgbClr>
          </a:solidFill>
          <a:ln w="15875">
            <a:solidFill>
              <a:schemeClr val="tx1"/>
            </a:solidFill>
            <a:miter lim="800000"/>
            <a:headEnd/>
            <a:tailEnd/>
          </a:ln>
          <a:effectLst/>
        </p:spPr>
        <p:txBody>
          <a:bodyPr wrap="none" anchor="ctr"/>
          <a:lstStyle/>
          <a:p>
            <a:endParaRPr lang="fr-FR" altLang="fr-FR"/>
          </a:p>
        </p:txBody>
      </p:sp>
      <p:sp>
        <p:nvSpPr>
          <p:cNvPr id="125964" name="Text Box 12"/>
          <p:cNvSpPr txBox="1">
            <a:spLocks noChangeArrowheads="1"/>
          </p:cNvSpPr>
          <p:nvPr/>
        </p:nvSpPr>
        <p:spPr bwMode="auto">
          <a:xfrm>
            <a:off x="6248400" y="2514600"/>
            <a:ext cx="1676400" cy="457200"/>
          </a:xfrm>
          <a:prstGeom prst="rect">
            <a:avLst/>
          </a:prstGeom>
          <a:solidFill>
            <a:schemeClr val="accent2"/>
          </a:solidFill>
          <a:ln w="9525">
            <a:noFill/>
            <a:miter lim="800000"/>
            <a:headEnd/>
            <a:tailEnd/>
          </a:ln>
          <a:effectLst/>
        </p:spPr>
        <p:txBody>
          <a:bodyPr>
            <a:spAutoFit/>
          </a:bodyPr>
          <a:lstStyle/>
          <a:p>
            <a:pPr>
              <a:spcBef>
                <a:spcPct val="50000"/>
              </a:spcBef>
            </a:pPr>
            <a:r>
              <a:rPr lang="fr-CA" altLang="fr-FR">
                <a:solidFill>
                  <a:schemeClr val="bg1"/>
                </a:solidFill>
                <a:latin typeface="Arial Black" pitchFamily="34" charset="0"/>
              </a:rPr>
              <a:t>(6,3)(-5)</a:t>
            </a:r>
          </a:p>
        </p:txBody>
      </p:sp>
      <p:sp>
        <p:nvSpPr>
          <p:cNvPr id="125965" name="Freeform 13"/>
          <p:cNvSpPr>
            <a:spLocks/>
          </p:cNvSpPr>
          <p:nvPr/>
        </p:nvSpPr>
        <p:spPr bwMode="auto">
          <a:xfrm>
            <a:off x="1028700" y="2362200"/>
            <a:ext cx="7962900" cy="3657600"/>
          </a:xfrm>
          <a:custGeom>
            <a:avLst/>
            <a:gdLst>
              <a:gd name="T0" fmla="*/ 2147483646 w 5016"/>
              <a:gd name="T1" fmla="*/ 2147483646 h 2304"/>
              <a:gd name="T2" fmla="*/ 2147483646 w 5016"/>
              <a:gd name="T3" fmla="*/ 2147483646 h 2304"/>
              <a:gd name="T4" fmla="*/ 2147483646 w 5016"/>
              <a:gd name="T5" fmla="*/ 2147483646 h 2304"/>
              <a:gd name="T6" fmla="*/ 2147483646 w 5016"/>
              <a:gd name="T7" fmla="*/ 2147483646 h 2304"/>
              <a:gd name="T8" fmla="*/ 2147483646 w 5016"/>
              <a:gd name="T9" fmla="*/ 2147483646 h 23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16" h="2304">
                <a:moveTo>
                  <a:pt x="4008" y="288"/>
                </a:moveTo>
                <a:cubicBezTo>
                  <a:pt x="4512" y="144"/>
                  <a:pt x="5016" y="0"/>
                  <a:pt x="4440" y="288"/>
                </a:cubicBezTo>
                <a:cubicBezTo>
                  <a:pt x="3864" y="576"/>
                  <a:pt x="1104" y="1728"/>
                  <a:pt x="552" y="2016"/>
                </a:cubicBezTo>
                <a:cubicBezTo>
                  <a:pt x="0" y="2304"/>
                  <a:pt x="800" y="2120"/>
                  <a:pt x="1128" y="2016"/>
                </a:cubicBezTo>
                <a:cubicBezTo>
                  <a:pt x="1456" y="1912"/>
                  <a:pt x="2288" y="1496"/>
                  <a:pt x="2520" y="1392"/>
                </a:cubicBezTo>
              </a:path>
            </a:pathLst>
          </a:custGeom>
          <a:noFill/>
          <a:ln w="28575" cmpd="sng">
            <a:solidFill>
              <a:schemeClr val="tx1"/>
            </a:solidFill>
            <a:round/>
            <a:headEnd type="none" w="med" len="med"/>
            <a:tailEnd type="triangle" w="med" len="med"/>
          </a:ln>
          <a:effectLst/>
        </p:spPr>
        <p:txBody>
          <a:bodyPr wrap="none" anchor="ctr"/>
          <a:lstStyle/>
          <a:p>
            <a:endParaRPr lang="fr-FR"/>
          </a:p>
        </p:txBody>
      </p:sp>
      <p:sp>
        <p:nvSpPr>
          <p:cNvPr id="125966" name="Freeform 14"/>
          <p:cNvSpPr>
            <a:spLocks/>
          </p:cNvSpPr>
          <p:nvPr/>
        </p:nvSpPr>
        <p:spPr bwMode="auto">
          <a:xfrm>
            <a:off x="3187700" y="3098800"/>
            <a:ext cx="5422900" cy="2755900"/>
          </a:xfrm>
          <a:custGeom>
            <a:avLst/>
            <a:gdLst>
              <a:gd name="T0" fmla="*/ 2147483646 w 3416"/>
              <a:gd name="T1" fmla="*/ 2147483646 h 1736"/>
              <a:gd name="T2" fmla="*/ 2147483646 w 3416"/>
              <a:gd name="T3" fmla="*/ 2147483646 h 1736"/>
              <a:gd name="T4" fmla="*/ 2147483646 w 3416"/>
              <a:gd name="T5" fmla="*/ 2147483646 h 1736"/>
              <a:gd name="T6" fmla="*/ 2147483646 w 3416"/>
              <a:gd name="T7" fmla="*/ 2147483646 h 1736"/>
              <a:gd name="T8" fmla="*/ 2147483646 w 3416"/>
              <a:gd name="T9" fmla="*/ 2147483646 h 17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6" h="1736">
                <a:moveTo>
                  <a:pt x="1688" y="736"/>
                </a:moveTo>
                <a:cubicBezTo>
                  <a:pt x="2328" y="432"/>
                  <a:pt x="2968" y="128"/>
                  <a:pt x="3176" y="64"/>
                </a:cubicBezTo>
                <a:cubicBezTo>
                  <a:pt x="3384" y="0"/>
                  <a:pt x="3416" y="104"/>
                  <a:pt x="2936" y="352"/>
                </a:cubicBezTo>
                <a:cubicBezTo>
                  <a:pt x="2456" y="600"/>
                  <a:pt x="592" y="1368"/>
                  <a:pt x="296" y="1552"/>
                </a:cubicBezTo>
                <a:cubicBezTo>
                  <a:pt x="0" y="1736"/>
                  <a:pt x="1016" y="1472"/>
                  <a:pt x="1160" y="1456"/>
                </a:cubicBezTo>
              </a:path>
            </a:pathLst>
          </a:custGeom>
          <a:noFill/>
          <a:ln w="28575" cmpd="sng">
            <a:solidFill>
              <a:schemeClr val="tx1"/>
            </a:solidFill>
            <a:round/>
            <a:headEnd type="none" w="med" len="med"/>
            <a:tailEnd type="triangle" w="med" len="med"/>
          </a:ln>
          <a:effectLst/>
        </p:spPr>
        <p:txBody>
          <a:bodyPr wrap="none" anchor="ctr"/>
          <a:lstStyle/>
          <a:p>
            <a:endParaRPr lang="fr-FR"/>
          </a:p>
        </p:txBody>
      </p:sp>
      <p:sp>
        <p:nvSpPr>
          <p:cNvPr id="125967" name="Line 15"/>
          <p:cNvSpPr>
            <a:spLocks noChangeShapeType="1"/>
          </p:cNvSpPr>
          <p:nvPr/>
        </p:nvSpPr>
        <p:spPr bwMode="auto">
          <a:xfrm flipV="1">
            <a:off x="5791200" y="4572000"/>
            <a:ext cx="1066800" cy="533400"/>
          </a:xfrm>
          <a:prstGeom prst="line">
            <a:avLst/>
          </a:prstGeom>
          <a:noFill/>
          <a:ln w="28575">
            <a:solidFill>
              <a:schemeClr val="tx1"/>
            </a:solidFill>
            <a:round/>
            <a:headEnd/>
            <a:tailEnd type="triangle" w="med" len="med"/>
          </a:ln>
          <a:effectLst/>
        </p:spPr>
        <p:txBody>
          <a:bodyPr wrap="none" anchor="ctr"/>
          <a:lstStyle/>
          <a:p>
            <a:endParaRPr lang="fr-FR"/>
          </a:p>
        </p:txBody>
      </p:sp>
      <p:sp>
        <p:nvSpPr>
          <p:cNvPr id="125968" name="Freeform 16"/>
          <p:cNvSpPr>
            <a:spLocks/>
          </p:cNvSpPr>
          <p:nvPr/>
        </p:nvSpPr>
        <p:spPr bwMode="auto">
          <a:xfrm>
            <a:off x="5359400" y="4025900"/>
            <a:ext cx="3136900" cy="1778000"/>
          </a:xfrm>
          <a:custGeom>
            <a:avLst/>
            <a:gdLst>
              <a:gd name="T0" fmla="*/ 2147483646 w 1976"/>
              <a:gd name="T1" fmla="*/ 2147483646 h 1120"/>
              <a:gd name="T2" fmla="*/ 2147483646 w 1976"/>
              <a:gd name="T3" fmla="*/ 2147483646 h 1120"/>
              <a:gd name="T4" fmla="*/ 2147483646 w 1976"/>
              <a:gd name="T5" fmla="*/ 2147483646 h 1120"/>
              <a:gd name="T6" fmla="*/ 2147483646 w 1976"/>
              <a:gd name="T7" fmla="*/ 2147483646 h 1120"/>
              <a:gd name="T8" fmla="*/ 2147483646 w 1976"/>
              <a:gd name="T9" fmla="*/ 2147483646 h 1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6" h="1120">
                <a:moveTo>
                  <a:pt x="1328" y="200"/>
                </a:moveTo>
                <a:cubicBezTo>
                  <a:pt x="1488" y="100"/>
                  <a:pt x="1648" y="0"/>
                  <a:pt x="1712" y="8"/>
                </a:cubicBezTo>
                <a:cubicBezTo>
                  <a:pt x="1776" y="16"/>
                  <a:pt x="1976" y="80"/>
                  <a:pt x="1712" y="248"/>
                </a:cubicBezTo>
                <a:cubicBezTo>
                  <a:pt x="1448" y="416"/>
                  <a:pt x="256" y="912"/>
                  <a:pt x="128" y="1016"/>
                </a:cubicBezTo>
                <a:cubicBezTo>
                  <a:pt x="0" y="1120"/>
                  <a:pt x="472" y="996"/>
                  <a:pt x="944" y="872"/>
                </a:cubicBezTo>
              </a:path>
            </a:pathLst>
          </a:custGeom>
          <a:noFill/>
          <a:ln w="28575" cmpd="sng">
            <a:solidFill>
              <a:schemeClr val="tx1"/>
            </a:solidFill>
            <a:round/>
            <a:headEnd type="none" w="med" len="med"/>
            <a:tailEnd type="triangle" w="med" len="med"/>
          </a:ln>
          <a:effectLst/>
        </p:spPr>
        <p:txBody>
          <a:bodyPr wrap="none" anchor="ctr"/>
          <a:lstStyle/>
          <a:p>
            <a:endParaRPr lang="fr-FR"/>
          </a:p>
        </p:txBody>
      </p:sp>
      <p:sp>
        <p:nvSpPr>
          <p:cNvPr id="125969" name="Text Box 17"/>
          <p:cNvSpPr txBox="1">
            <a:spLocks noChangeArrowheads="1"/>
          </p:cNvSpPr>
          <p:nvPr/>
        </p:nvSpPr>
        <p:spPr bwMode="auto">
          <a:xfrm>
            <a:off x="8001000" y="2514600"/>
            <a:ext cx="990600" cy="457200"/>
          </a:xfrm>
          <a:prstGeom prst="rect">
            <a:avLst/>
          </a:prstGeom>
          <a:solidFill>
            <a:schemeClr val="accent2"/>
          </a:solidFill>
          <a:ln w="9525">
            <a:noFill/>
            <a:miter lim="800000"/>
            <a:headEnd/>
            <a:tailEnd/>
          </a:ln>
          <a:effectLst/>
        </p:spPr>
        <p:txBody>
          <a:bodyPr>
            <a:spAutoFit/>
          </a:bodyPr>
          <a:lstStyle/>
          <a:p>
            <a:pPr>
              <a:spcBef>
                <a:spcPct val="50000"/>
              </a:spcBef>
            </a:pPr>
            <a:r>
              <a:rPr lang="fr-CA" altLang="fr-FR">
                <a:solidFill>
                  <a:schemeClr val="bg1"/>
                </a:solidFill>
                <a:latin typeface="Arial Black" pitchFamily="34" charset="0"/>
              </a:rPr>
              <a:t>(0,0)</a:t>
            </a:r>
          </a:p>
        </p:txBody>
      </p:sp>
      <p:sp>
        <p:nvSpPr>
          <p:cNvPr id="19" name="Rectangle 2"/>
          <p:cNvSpPr txBox="1">
            <a:spLocks noChangeArrowheads="1"/>
          </p:cNvSpPr>
          <p:nvPr/>
        </p:nvSpPr>
        <p:spPr>
          <a:xfrm>
            <a:off x="0" y="0"/>
            <a:ext cx="9144000" cy="7857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EXEMPLE JPEG</a:t>
            </a:r>
            <a:endPar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5957"/>
                                        </p:tgtEl>
                                        <p:attrNameLst>
                                          <p:attrName>style.visibility</p:attrName>
                                        </p:attrNameLst>
                                      </p:cBhvr>
                                      <p:to>
                                        <p:strVal val="visible"/>
                                      </p:to>
                                    </p:set>
                                  </p:childTnLst>
                                  <p:subTnLst>
                                    <p:set>
                                      <p:cBhvr override="childStyle">
                                        <p:cTn dur="1" fill="hold" display="0" masterRel="nextClick" afterEffect="1"/>
                                        <p:tgtEl>
                                          <p:spTgt spid="125957"/>
                                        </p:tgtEl>
                                        <p:attrNameLst>
                                          <p:attrName>style.visibility</p:attrName>
                                        </p:attrNameLst>
                                      </p:cBhvr>
                                      <p:to>
                                        <p:strVal val="hidden"/>
                                      </p:to>
                                    </p:set>
                                  </p:sub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25965"/>
                                        </p:tgtEl>
                                        <p:attrNameLst>
                                          <p:attrName>style.visibility</p:attrName>
                                        </p:attrNameLst>
                                      </p:cBhvr>
                                      <p:to>
                                        <p:strVal val="visible"/>
                                      </p:to>
                                    </p:set>
                                  </p:childTnLst>
                                  <p:subTnLst>
                                    <p:set>
                                      <p:cBhvr override="childStyle">
                                        <p:cTn dur="1" fill="hold" display="0" masterRel="nextClick" afterEffect="1"/>
                                        <p:tgtEl>
                                          <p:spTgt spid="125965"/>
                                        </p:tgtEl>
                                        <p:attrNameLst>
                                          <p:attrName>style.visibility</p:attrName>
                                        </p:attrNameLst>
                                      </p:cBhvr>
                                      <p:to>
                                        <p:strVal val="hidden"/>
                                      </p:to>
                                    </p:set>
                                  </p:subTnLst>
                                </p:cTn>
                              </p:par>
                            </p:childTnLst>
                          </p:cTn>
                        </p:par>
                        <p:par>
                          <p:cTn id="10" fill="hold" nodeType="afterGroup">
                            <p:stCondLst>
                              <p:cond delay="1000"/>
                            </p:stCondLst>
                            <p:childTnLst>
                              <p:par>
                                <p:cTn id="11" presetID="2" presetClass="entr" presetSubtype="4" fill="hold" grpId="0" nodeType="afterEffect">
                                  <p:stCondLst>
                                    <p:cond delay="3000"/>
                                  </p:stCondLst>
                                  <p:childTnLst>
                                    <p:set>
                                      <p:cBhvr>
                                        <p:cTn id="12" dur="1" fill="hold">
                                          <p:stCondLst>
                                            <p:cond delay="0"/>
                                          </p:stCondLst>
                                        </p:cTn>
                                        <p:tgtEl>
                                          <p:spTgt spid="125958"/>
                                        </p:tgtEl>
                                        <p:attrNameLst>
                                          <p:attrName>style.visibility</p:attrName>
                                        </p:attrNameLst>
                                      </p:cBhvr>
                                      <p:to>
                                        <p:strVal val="visible"/>
                                      </p:to>
                                    </p:set>
                                    <p:anim calcmode="lin" valueType="num">
                                      <p:cBhvr additive="base">
                                        <p:cTn id="13" dur="500" fill="hold"/>
                                        <p:tgtEl>
                                          <p:spTgt spid="125958"/>
                                        </p:tgtEl>
                                        <p:attrNameLst>
                                          <p:attrName>ppt_x</p:attrName>
                                        </p:attrNameLst>
                                      </p:cBhvr>
                                      <p:tavLst>
                                        <p:tav tm="0">
                                          <p:val>
                                            <p:strVal val="#ppt_x"/>
                                          </p:val>
                                        </p:tav>
                                        <p:tav tm="100000">
                                          <p:val>
                                            <p:strVal val="#ppt_x"/>
                                          </p:val>
                                        </p:tav>
                                      </p:tavLst>
                                    </p:anim>
                                    <p:anim calcmode="lin" valueType="num">
                                      <p:cBhvr additive="base">
                                        <p:cTn id="14" dur="500" fill="hold"/>
                                        <p:tgtEl>
                                          <p:spTgt spid="12595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5959"/>
                                        </p:tgtEl>
                                        <p:attrNameLst>
                                          <p:attrName>style.visibility</p:attrName>
                                        </p:attrNameLst>
                                      </p:cBhvr>
                                      <p:to>
                                        <p:strVal val="visible"/>
                                      </p:to>
                                    </p:set>
                                  </p:childTnLst>
                                  <p:subTnLst>
                                    <p:set>
                                      <p:cBhvr override="childStyle">
                                        <p:cTn dur="1" fill="hold" display="0" masterRel="nextClick" afterEffect="1"/>
                                        <p:tgtEl>
                                          <p:spTgt spid="125959"/>
                                        </p:tgtEl>
                                        <p:attrNameLst>
                                          <p:attrName>style.visibility</p:attrName>
                                        </p:attrNameLst>
                                      </p:cBhvr>
                                      <p:to>
                                        <p:strVal val="hidden"/>
                                      </p:to>
                                    </p:set>
                                  </p:sub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499"/>
                                          </p:stCondLst>
                                        </p:cTn>
                                        <p:tgtEl>
                                          <p:spTgt spid="125966"/>
                                        </p:tgtEl>
                                        <p:attrNameLst>
                                          <p:attrName>style.visibility</p:attrName>
                                        </p:attrNameLst>
                                      </p:cBhvr>
                                      <p:to>
                                        <p:strVal val="visible"/>
                                      </p:to>
                                    </p:set>
                                  </p:childTnLst>
                                  <p:subTnLst>
                                    <p:set>
                                      <p:cBhvr override="childStyle">
                                        <p:cTn dur="1" fill="hold" display="0" masterRel="nextClick" afterEffect="1"/>
                                        <p:tgtEl>
                                          <p:spTgt spid="125966"/>
                                        </p:tgtEl>
                                        <p:attrNameLst>
                                          <p:attrName>style.visibility</p:attrName>
                                        </p:attrNameLst>
                                      </p:cBhvr>
                                      <p:to>
                                        <p:strVal val="hidden"/>
                                      </p:to>
                                    </p:set>
                                  </p:subTnLst>
                                </p:cTn>
                              </p:par>
                            </p:childTnLst>
                          </p:cTn>
                        </p:par>
                        <p:par>
                          <p:cTn id="22" fill="hold" nodeType="afterGroup">
                            <p:stCondLst>
                              <p:cond delay="1000"/>
                            </p:stCondLst>
                            <p:childTnLst>
                              <p:par>
                                <p:cTn id="23" presetID="2" presetClass="entr" presetSubtype="4" fill="hold" grpId="0" nodeType="afterEffect">
                                  <p:stCondLst>
                                    <p:cond delay="3000"/>
                                  </p:stCondLst>
                                  <p:childTnLst>
                                    <p:set>
                                      <p:cBhvr>
                                        <p:cTn id="24" dur="1" fill="hold">
                                          <p:stCondLst>
                                            <p:cond delay="0"/>
                                          </p:stCondLst>
                                        </p:cTn>
                                        <p:tgtEl>
                                          <p:spTgt spid="125960"/>
                                        </p:tgtEl>
                                        <p:attrNameLst>
                                          <p:attrName>style.visibility</p:attrName>
                                        </p:attrNameLst>
                                      </p:cBhvr>
                                      <p:to>
                                        <p:strVal val="visible"/>
                                      </p:to>
                                    </p:set>
                                    <p:anim calcmode="lin" valueType="num">
                                      <p:cBhvr additive="base">
                                        <p:cTn id="25" dur="500" fill="hold"/>
                                        <p:tgtEl>
                                          <p:spTgt spid="125960"/>
                                        </p:tgtEl>
                                        <p:attrNameLst>
                                          <p:attrName>ppt_x</p:attrName>
                                        </p:attrNameLst>
                                      </p:cBhvr>
                                      <p:tavLst>
                                        <p:tav tm="0">
                                          <p:val>
                                            <p:strVal val="#ppt_x"/>
                                          </p:val>
                                        </p:tav>
                                        <p:tav tm="100000">
                                          <p:val>
                                            <p:strVal val="#ppt_x"/>
                                          </p:val>
                                        </p:tav>
                                      </p:tavLst>
                                    </p:anim>
                                    <p:anim calcmode="lin" valueType="num">
                                      <p:cBhvr additive="base">
                                        <p:cTn id="26" dur="500" fill="hold"/>
                                        <p:tgtEl>
                                          <p:spTgt spid="12596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5961"/>
                                        </p:tgtEl>
                                        <p:attrNameLst>
                                          <p:attrName>style.visibility</p:attrName>
                                        </p:attrNameLst>
                                      </p:cBhvr>
                                      <p:to>
                                        <p:strVal val="visible"/>
                                      </p:to>
                                    </p:set>
                                  </p:childTnLst>
                                  <p:subTnLst>
                                    <p:set>
                                      <p:cBhvr override="childStyle">
                                        <p:cTn dur="1" fill="hold" display="0" masterRel="nextClick" afterEffect="1"/>
                                        <p:tgtEl>
                                          <p:spTgt spid="125961"/>
                                        </p:tgtEl>
                                        <p:attrNameLst>
                                          <p:attrName>style.visibility</p:attrName>
                                        </p:attrNameLst>
                                      </p:cBhvr>
                                      <p:to>
                                        <p:strVal val="hidden"/>
                                      </p:to>
                                    </p:set>
                                  </p:subTnLst>
                                </p:cTn>
                              </p:par>
                            </p:childTnLst>
                          </p:cTn>
                        </p:par>
                        <p:par>
                          <p:cTn id="31" fill="hold" nodeType="afterGroup">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125967"/>
                                        </p:tgtEl>
                                        <p:attrNameLst>
                                          <p:attrName>style.visibility</p:attrName>
                                        </p:attrNameLst>
                                      </p:cBhvr>
                                      <p:to>
                                        <p:strVal val="visible"/>
                                      </p:to>
                                    </p:set>
                                  </p:childTnLst>
                                  <p:subTnLst>
                                    <p:set>
                                      <p:cBhvr override="childStyle">
                                        <p:cTn dur="1" fill="hold" display="0" masterRel="nextClick" afterEffect="1"/>
                                        <p:tgtEl>
                                          <p:spTgt spid="125967"/>
                                        </p:tgtEl>
                                        <p:attrNameLst>
                                          <p:attrName>style.visibility</p:attrName>
                                        </p:attrNameLst>
                                      </p:cBhvr>
                                      <p:to>
                                        <p:strVal val="hidden"/>
                                      </p:to>
                                    </p:set>
                                  </p:subTnLst>
                                </p:cTn>
                              </p:par>
                            </p:childTnLst>
                          </p:cTn>
                        </p:par>
                        <p:par>
                          <p:cTn id="34" fill="hold" nodeType="afterGroup">
                            <p:stCondLst>
                              <p:cond delay="1000"/>
                            </p:stCondLst>
                            <p:childTnLst>
                              <p:par>
                                <p:cTn id="35" presetID="2" presetClass="entr" presetSubtype="4" fill="hold" grpId="0" nodeType="afterEffect">
                                  <p:stCondLst>
                                    <p:cond delay="3000"/>
                                  </p:stCondLst>
                                  <p:childTnLst>
                                    <p:set>
                                      <p:cBhvr>
                                        <p:cTn id="36" dur="1" fill="hold">
                                          <p:stCondLst>
                                            <p:cond delay="0"/>
                                          </p:stCondLst>
                                        </p:cTn>
                                        <p:tgtEl>
                                          <p:spTgt spid="125962"/>
                                        </p:tgtEl>
                                        <p:attrNameLst>
                                          <p:attrName>style.visibility</p:attrName>
                                        </p:attrNameLst>
                                      </p:cBhvr>
                                      <p:to>
                                        <p:strVal val="visible"/>
                                      </p:to>
                                    </p:set>
                                    <p:anim calcmode="lin" valueType="num">
                                      <p:cBhvr additive="base">
                                        <p:cTn id="37" dur="500" fill="hold"/>
                                        <p:tgtEl>
                                          <p:spTgt spid="125962"/>
                                        </p:tgtEl>
                                        <p:attrNameLst>
                                          <p:attrName>ppt_x</p:attrName>
                                        </p:attrNameLst>
                                      </p:cBhvr>
                                      <p:tavLst>
                                        <p:tav tm="0">
                                          <p:val>
                                            <p:strVal val="#ppt_x"/>
                                          </p:val>
                                        </p:tav>
                                        <p:tav tm="100000">
                                          <p:val>
                                            <p:strVal val="#ppt_x"/>
                                          </p:val>
                                        </p:tav>
                                      </p:tavLst>
                                    </p:anim>
                                    <p:anim calcmode="lin" valueType="num">
                                      <p:cBhvr additive="base">
                                        <p:cTn id="38" dur="500" fill="hold"/>
                                        <p:tgtEl>
                                          <p:spTgt spid="12596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25963"/>
                                        </p:tgtEl>
                                        <p:attrNameLst>
                                          <p:attrName>style.visibility</p:attrName>
                                        </p:attrNameLst>
                                      </p:cBhvr>
                                      <p:to>
                                        <p:strVal val="visible"/>
                                      </p:to>
                                    </p:set>
                                  </p:childTnLst>
                                  <p:subTnLst>
                                    <p:set>
                                      <p:cBhvr override="childStyle">
                                        <p:cTn dur="1" fill="hold" display="0" masterRel="nextClick" afterEffect="1"/>
                                        <p:tgtEl>
                                          <p:spTgt spid="125963"/>
                                        </p:tgtEl>
                                        <p:attrNameLst>
                                          <p:attrName>style.visibility</p:attrName>
                                        </p:attrNameLst>
                                      </p:cBhvr>
                                      <p:to>
                                        <p:strVal val="hidden"/>
                                      </p:to>
                                    </p:set>
                                  </p:subTnLst>
                                </p:cTn>
                              </p:par>
                            </p:childTnLst>
                          </p:cTn>
                        </p:par>
                        <p:par>
                          <p:cTn id="43" fill="hold" nodeType="afterGroup">
                            <p:stCondLst>
                              <p:cond delay="500"/>
                            </p:stCondLst>
                            <p:childTnLst>
                              <p:par>
                                <p:cTn id="44" presetID="1" presetClass="entr" presetSubtype="0" fill="hold" grpId="0" nodeType="afterEffect">
                                  <p:stCondLst>
                                    <p:cond delay="0"/>
                                  </p:stCondLst>
                                  <p:childTnLst>
                                    <p:set>
                                      <p:cBhvr>
                                        <p:cTn id="45" dur="1" fill="hold">
                                          <p:stCondLst>
                                            <p:cond delay="499"/>
                                          </p:stCondLst>
                                        </p:cTn>
                                        <p:tgtEl>
                                          <p:spTgt spid="125968"/>
                                        </p:tgtEl>
                                        <p:attrNameLst>
                                          <p:attrName>style.visibility</p:attrName>
                                        </p:attrNameLst>
                                      </p:cBhvr>
                                      <p:to>
                                        <p:strVal val="visible"/>
                                      </p:to>
                                    </p:set>
                                  </p:childTnLst>
                                  <p:subTnLst>
                                    <p:set>
                                      <p:cBhvr override="childStyle">
                                        <p:cTn dur="1" fill="hold" display="0" masterRel="nextClick" afterEffect="1"/>
                                        <p:tgtEl>
                                          <p:spTgt spid="125968"/>
                                        </p:tgtEl>
                                        <p:attrNameLst>
                                          <p:attrName>style.visibility</p:attrName>
                                        </p:attrNameLst>
                                      </p:cBhvr>
                                      <p:to>
                                        <p:strVal val="hidden"/>
                                      </p:to>
                                    </p:set>
                                  </p:subTnLst>
                                </p:cTn>
                              </p:par>
                            </p:childTnLst>
                          </p:cTn>
                        </p:par>
                        <p:par>
                          <p:cTn id="46" fill="hold" nodeType="afterGroup">
                            <p:stCondLst>
                              <p:cond delay="1000"/>
                            </p:stCondLst>
                            <p:childTnLst>
                              <p:par>
                                <p:cTn id="47" presetID="2" presetClass="entr" presetSubtype="4" fill="hold" grpId="0" nodeType="afterEffect">
                                  <p:stCondLst>
                                    <p:cond delay="3000"/>
                                  </p:stCondLst>
                                  <p:childTnLst>
                                    <p:set>
                                      <p:cBhvr>
                                        <p:cTn id="48" dur="1" fill="hold">
                                          <p:stCondLst>
                                            <p:cond delay="0"/>
                                          </p:stCondLst>
                                        </p:cTn>
                                        <p:tgtEl>
                                          <p:spTgt spid="125964"/>
                                        </p:tgtEl>
                                        <p:attrNameLst>
                                          <p:attrName>style.visibility</p:attrName>
                                        </p:attrNameLst>
                                      </p:cBhvr>
                                      <p:to>
                                        <p:strVal val="visible"/>
                                      </p:to>
                                    </p:set>
                                    <p:anim calcmode="lin" valueType="num">
                                      <p:cBhvr additive="base">
                                        <p:cTn id="49" dur="500" fill="hold"/>
                                        <p:tgtEl>
                                          <p:spTgt spid="125964"/>
                                        </p:tgtEl>
                                        <p:attrNameLst>
                                          <p:attrName>ppt_x</p:attrName>
                                        </p:attrNameLst>
                                      </p:cBhvr>
                                      <p:tavLst>
                                        <p:tav tm="0">
                                          <p:val>
                                            <p:strVal val="#ppt_x"/>
                                          </p:val>
                                        </p:tav>
                                        <p:tav tm="100000">
                                          <p:val>
                                            <p:strVal val="#ppt_x"/>
                                          </p:val>
                                        </p:tav>
                                      </p:tavLst>
                                    </p:anim>
                                    <p:anim calcmode="lin" valueType="num">
                                      <p:cBhvr additive="base">
                                        <p:cTn id="50" dur="500" fill="hold"/>
                                        <p:tgtEl>
                                          <p:spTgt spid="125964"/>
                                        </p:tgtEl>
                                        <p:attrNameLst>
                                          <p:attrName>ppt_y</p:attrName>
                                        </p:attrNameLst>
                                      </p:cBhvr>
                                      <p:tavLst>
                                        <p:tav tm="0">
                                          <p:val>
                                            <p:strVal val="1+#ppt_h/2"/>
                                          </p:val>
                                        </p:tav>
                                        <p:tav tm="100000">
                                          <p:val>
                                            <p:strVal val="#ppt_y"/>
                                          </p:val>
                                        </p:tav>
                                      </p:tavLst>
                                    </p:anim>
                                  </p:childTnLst>
                                </p:cTn>
                              </p:par>
                            </p:childTnLst>
                          </p:cTn>
                        </p:par>
                        <p:par>
                          <p:cTn id="51" fill="hold" nodeType="afterGroup">
                            <p:stCondLst>
                              <p:cond delay="4500"/>
                            </p:stCondLst>
                            <p:childTnLst>
                              <p:par>
                                <p:cTn id="52" presetID="2" presetClass="entr" presetSubtype="4" fill="hold" grpId="0" nodeType="afterEffect">
                                  <p:stCondLst>
                                    <p:cond delay="3000"/>
                                  </p:stCondLst>
                                  <p:childTnLst>
                                    <p:set>
                                      <p:cBhvr>
                                        <p:cTn id="53" dur="1" fill="hold">
                                          <p:stCondLst>
                                            <p:cond delay="0"/>
                                          </p:stCondLst>
                                        </p:cTn>
                                        <p:tgtEl>
                                          <p:spTgt spid="125969"/>
                                        </p:tgtEl>
                                        <p:attrNameLst>
                                          <p:attrName>style.visibility</p:attrName>
                                        </p:attrNameLst>
                                      </p:cBhvr>
                                      <p:to>
                                        <p:strVal val="visible"/>
                                      </p:to>
                                    </p:set>
                                    <p:anim calcmode="lin" valueType="num">
                                      <p:cBhvr additive="base">
                                        <p:cTn id="54" dur="500" fill="hold"/>
                                        <p:tgtEl>
                                          <p:spTgt spid="125969"/>
                                        </p:tgtEl>
                                        <p:attrNameLst>
                                          <p:attrName>ppt_x</p:attrName>
                                        </p:attrNameLst>
                                      </p:cBhvr>
                                      <p:tavLst>
                                        <p:tav tm="0">
                                          <p:val>
                                            <p:strVal val="#ppt_x"/>
                                          </p:val>
                                        </p:tav>
                                        <p:tav tm="100000">
                                          <p:val>
                                            <p:strVal val="#ppt_x"/>
                                          </p:val>
                                        </p:tav>
                                      </p:tavLst>
                                    </p:anim>
                                    <p:anim calcmode="lin" valueType="num">
                                      <p:cBhvr additive="base">
                                        <p:cTn id="55" dur="500" fill="hold"/>
                                        <p:tgtEl>
                                          <p:spTgt spid="1259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7" grpId="0" animBg="1"/>
      <p:bldP spid="125958" grpId="0" animBg="1" autoUpdateAnimBg="0"/>
      <p:bldP spid="125959" grpId="0" animBg="1"/>
      <p:bldP spid="125960" grpId="0" animBg="1" autoUpdateAnimBg="0"/>
      <p:bldP spid="125961" grpId="0" animBg="1"/>
      <p:bldP spid="125962" grpId="0" animBg="1" autoUpdateAnimBg="0"/>
      <p:bldP spid="125963" grpId="0" animBg="1"/>
      <p:bldP spid="125964" grpId="0" animBg="1" autoUpdateAnimBg="0"/>
      <p:bldP spid="125965" grpId="0" animBg="1"/>
      <p:bldP spid="125966" grpId="0" animBg="1"/>
      <p:bldP spid="125967" grpId="0" animBg="1"/>
      <p:bldP spid="125968" grpId="0" animBg="1"/>
      <p:bldP spid="125969"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a:xfrm>
            <a:off x="457200" y="1142992"/>
            <a:ext cx="8229600" cy="1143000"/>
          </a:xfrm>
        </p:spPr>
        <p:txBody>
          <a:bodyPr/>
          <a:lstStyle/>
          <a:p>
            <a:r>
              <a:rPr lang="fr-CA" altLang="fr-FR" dirty="0" smtClean="0"/>
              <a:t>Exemple</a:t>
            </a:r>
          </a:p>
        </p:txBody>
      </p:sp>
      <p:sp>
        <p:nvSpPr>
          <p:cNvPr id="66564" name="Rectangle 3"/>
          <p:cNvSpPr>
            <a:spLocks noGrp="1" noChangeArrowheads="1"/>
          </p:cNvSpPr>
          <p:nvPr>
            <p:ph idx="1"/>
          </p:nvPr>
        </p:nvSpPr>
        <p:spPr>
          <a:xfrm>
            <a:off x="457200" y="2403499"/>
            <a:ext cx="8229600" cy="4525963"/>
          </a:xfrm>
        </p:spPr>
        <p:txBody>
          <a:bodyPr/>
          <a:lstStyle/>
          <a:p>
            <a:r>
              <a:rPr lang="fr-CA" altLang="fr-FR" dirty="0" smtClean="0"/>
              <a:t>Codage de </a:t>
            </a:r>
            <a:r>
              <a:rPr lang="fr-CA" altLang="fr-FR" dirty="0" err="1" smtClean="0"/>
              <a:t>Huffman</a:t>
            </a:r>
            <a:r>
              <a:rPr lang="fr-CA" altLang="fr-FR" dirty="0" smtClean="0"/>
              <a:t> - fréquence des codes:</a:t>
            </a:r>
          </a:p>
          <a:p>
            <a:pPr lvl="1"/>
            <a:r>
              <a:rPr lang="fr-CA" altLang="fr-FR" dirty="0" smtClean="0"/>
              <a:t>1 fois:</a:t>
            </a:r>
          </a:p>
          <a:p>
            <a:pPr lvl="2"/>
            <a:r>
              <a:rPr lang="fr-CA" altLang="fr-FR" dirty="0" smtClean="0"/>
              <a:t>(6), (2,6), (1,6), (6,4), (8,1), (1,1), (11,3), (10,2), (1,2), (6,3), (0,0)</a:t>
            </a:r>
          </a:p>
          <a:p>
            <a:pPr lvl="1"/>
            <a:r>
              <a:rPr lang="fr-CA" altLang="fr-FR" dirty="0" smtClean="0"/>
              <a:t>2 fois:</a:t>
            </a:r>
          </a:p>
          <a:p>
            <a:pPr lvl="2"/>
            <a:r>
              <a:rPr lang="fr-CA" altLang="fr-FR" dirty="0" smtClean="0"/>
              <a:t>(1,4)</a:t>
            </a:r>
          </a:p>
        </p:txBody>
      </p:sp>
      <p:sp>
        <p:nvSpPr>
          <p:cNvPr id="66562" name="Espace réservé du numéro de diapositive 5"/>
          <p:cNvSpPr>
            <a:spLocks noGrp="1"/>
          </p:cNvSpPr>
          <p:nvPr>
            <p:ph type="sldNum" sz="quarter" idx="12"/>
          </p:nvPr>
        </p:nvSpPr>
        <p:spPr>
          <a:noFill/>
          <a:ln>
            <a:miter lim="800000"/>
            <a:headEnd/>
            <a:tailEnd/>
          </a:ln>
        </p:spPr>
        <p:txBody>
          <a:bodyPr/>
          <a:lstStyle/>
          <a:p>
            <a:fld id="{0103A2B1-E947-4FE2-82AE-44B8F0646009}" type="slidenum">
              <a:rPr lang="fr-FR" altLang="fr-FR"/>
              <a:pPr/>
              <a:t>43</a:t>
            </a:fld>
            <a:endParaRPr lang="fr-FR" altLang="fr-FR"/>
          </a:p>
        </p:txBody>
      </p:sp>
      <p:sp>
        <p:nvSpPr>
          <p:cNvPr id="6" name="Rectangle 2"/>
          <p:cNvSpPr txBox="1">
            <a:spLocks noChangeArrowheads="1"/>
          </p:cNvSpPr>
          <p:nvPr/>
        </p:nvSpPr>
        <p:spPr>
          <a:xfrm>
            <a:off x="0" y="0"/>
            <a:ext cx="9144000" cy="7857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EXEMPLE JPEG</a:t>
            </a:r>
            <a:endPar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3"/>
          <p:cNvSpPr>
            <a:spLocks noGrp="1" noChangeArrowheads="1"/>
          </p:cNvSpPr>
          <p:nvPr>
            <p:ph idx="1"/>
          </p:nvPr>
        </p:nvSpPr>
        <p:spPr>
          <a:xfrm>
            <a:off x="457200" y="1831995"/>
            <a:ext cx="8229600" cy="4525963"/>
          </a:xfrm>
        </p:spPr>
        <p:txBody>
          <a:bodyPr/>
          <a:lstStyle/>
          <a:p>
            <a:r>
              <a:rPr lang="fr-CA" altLang="fr-FR" dirty="0" smtClean="0"/>
              <a:t>Codage de </a:t>
            </a:r>
            <a:r>
              <a:rPr lang="fr-CA" altLang="fr-FR" dirty="0" err="1" smtClean="0"/>
              <a:t>Huffman</a:t>
            </a:r>
            <a:r>
              <a:rPr lang="fr-CA" altLang="fr-FR" dirty="0" smtClean="0"/>
              <a:t> - arborescence:</a:t>
            </a:r>
          </a:p>
        </p:txBody>
      </p:sp>
      <p:sp>
        <p:nvSpPr>
          <p:cNvPr id="67586" name="Espace réservé du numéro de diapositive 5"/>
          <p:cNvSpPr>
            <a:spLocks noGrp="1"/>
          </p:cNvSpPr>
          <p:nvPr>
            <p:ph type="sldNum" sz="quarter" idx="12"/>
          </p:nvPr>
        </p:nvSpPr>
        <p:spPr>
          <a:noFill/>
          <a:ln>
            <a:miter lim="800000"/>
            <a:headEnd/>
            <a:tailEnd/>
          </a:ln>
        </p:spPr>
        <p:txBody>
          <a:bodyPr/>
          <a:lstStyle/>
          <a:p>
            <a:fld id="{F8EE7E59-B5F7-4C70-97A7-77D4C1B3500A}" type="slidenum">
              <a:rPr lang="fr-FR" altLang="fr-FR"/>
              <a:pPr/>
              <a:t>44</a:t>
            </a:fld>
            <a:endParaRPr lang="fr-FR" altLang="fr-FR"/>
          </a:p>
        </p:txBody>
      </p:sp>
      <p:graphicFrame>
        <p:nvGraphicFramePr>
          <p:cNvPr id="67589" name="Object 4"/>
          <p:cNvGraphicFramePr>
            <a:graphicFrameLocks noChangeAspect="1"/>
          </p:cNvGraphicFramePr>
          <p:nvPr/>
        </p:nvGraphicFramePr>
        <p:xfrm>
          <a:off x="1371600" y="2514600"/>
          <a:ext cx="7010400" cy="4097338"/>
        </p:xfrm>
        <a:graphic>
          <a:graphicData uri="http://schemas.openxmlformats.org/presentationml/2006/ole">
            <p:oleObj spid="_x0000_s67589" name="VISIO" r:id="rId3" imgW="6123432" imgH="3578352" progId="">
              <p:embed/>
            </p:oleObj>
          </a:graphicData>
        </a:graphic>
      </p:graphicFrame>
      <p:sp>
        <p:nvSpPr>
          <p:cNvPr id="7" name="Rectangle 2"/>
          <p:cNvSpPr txBox="1">
            <a:spLocks noChangeArrowheads="1"/>
          </p:cNvSpPr>
          <p:nvPr/>
        </p:nvSpPr>
        <p:spPr>
          <a:xfrm>
            <a:off x="0" y="0"/>
            <a:ext cx="9144000" cy="7857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EXEMPLE JPEG</a:t>
            </a:r>
            <a:endPar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4"/>
          <p:cNvSpPr>
            <a:spLocks noGrp="1" noChangeArrowheads="1"/>
          </p:cNvSpPr>
          <p:nvPr>
            <p:ph idx="1"/>
          </p:nvPr>
        </p:nvSpPr>
        <p:spPr/>
        <p:txBody>
          <a:bodyPr/>
          <a:lstStyle/>
          <a:p>
            <a:r>
              <a:rPr lang="fr-CA" altLang="fr-FR" smtClean="0"/>
              <a:t>Codage de Huffman :</a:t>
            </a:r>
          </a:p>
        </p:txBody>
      </p:sp>
      <p:sp>
        <p:nvSpPr>
          <p:cNvPr id="68610" name="Espace réservé du numéro de diapositive 5"/>
          <p:cNvSpPr>
            <a:spLocks noGrp="1"/>
          </p:cNvSpPr>
          <p:nvPr>
            <p:ph type="sldNum" sz="quarter" idx="12"/>
          </p:nvPr>
        </p:nvSpPr>
        <p:spPr>
          <a:noFill/>
          <a:ln>
            <a:miter lim="800000"/>
            <a:headEnd/>
            <a:tailEnd/>
          </a:ln>
        </p:spPr>
        <p:txBody>
          <a:bodyPr/>
          <a:lstStyle/>
          <a:p>
            <a:fld id="{3041B4A6-6B1D-44D6-AFDA-CF1B23477466}" type="slidenum">
              <a:rPr lang="fr-FR" altLang="fr-FR"/>
              <a:pPr/>
              <a:t>45</a:t>
            </a:fld>
            <a:endParaRPr lang="fr-FR" altLang="fr-FR"/>
          </a:p>
        </p:txBody>
      </p:sp>
      <p:graphicFrame>
        <p:nvGraphicFramePr>
          <p:cNvPr id="68611" name="Object 2"/>
          <p:cNvGraphicFramePr>
            <a:graphicFrameLocks noChangeAspect="1"/>
          </p:cNvGraphicFramePr>
          <p:nvPr/>
        </p:nvGraphicFramePr>
        <p:xfrm>
          <a:off x="1295400" y="2438400"/>
          <a:ext cx="7010400" cy="4097338"/>
        </p:xfrm>
        <a:graphic>
          <a:graphicData uri="http://schemas.openxmlformats.org/presentationml/2006/ole">
            <p:oleObj spid="_x0000_s68611" name="VISIO" r:id="rId3" imgW="6123432" imgH="3578352" progId="">
              <p:embed/>
            </p:oleObj>
          </a:graphicData>
        </a:graphic>
      </p:graphicFrame>
      <p:sp>
        <p:nvSpPr>
          <p:cNvPr id="129029" name="Text Box 5"/>
          <p:cNvSpPr txBox="1">
            <a:spLocks noChangeArrowheads="1"/>
          </p:cNvSpPr>
          <p:nvPr/>
        </p:nvSpPr>
        <p:spPr bwMode="auto">
          <a:xfrm>
            <a:off x="5562600" y="2514600"/>
            <a:ext cx="1600200" cy="457200"/>
          </a:xfrm>
          <a:prstGeom prst="rect">
            <a:avLst/>
          </a:prstGeom>
          <a:solidFill>
            <a:schemeClr val="accent2"/>
          </a:solidFill>
          <a:ln w="9525">
            <a:noFill/>
            <a:miter lim="800000"/>
            <a:headEnd/>
            <a:tailEnd/>
          </a:ln>
          <a:effectLst/>
        </p:spPr>
        <p:txBody>
          <a:bodyPr>
            <a:spAutoFit/>
          </a:bodyPr>
          <a:lstStyle/>
          <a:p>
            <a:pPr>
              <a:spcBef>
                <a:spcPct val="50000"/>
              </a:spcBef>
            </a:pPr>
            <a:r>
              <a:rPr lang="fr-CA" altLang="fr-FR">
                <a:solidFill>
                  <a:schemeClr val="bg1"/>
                </a:solidFill>
                <a:latin typeface="Arial Black" pitchFamily="34" charset="0"/>
              </a:rPr>
              <a:t>(6)(33)</a:t>
            </a:r>
          </a:p>
        </p:txBody>
      </p:sp>
      <p:sp>
        <p:nvSpPr>
          <p:cNvPr id="129030" name="Text Box 6"/>
          <p:cNvSpPr txBox="1">
            <a:spLocks noChangeArrowheads="1"/>
          </p:cNvSpPr>
          <p:nvPr/>
        </p:nvSpPr>
        <p:spPr bwMode="auto">
          <a:xfrm>
            <a:off x="5562600" y="3200400"/>
            <a:ext cx="1676400" cy="457200"/>
          </a:xfrm>
          <a:prstGeom prst="rect">
            <a:avLst/>
          </a:prstGeom>
          <a:solidFill>
            <a:schemeClr val="accent2"/>
          </a:solidFill>
          <a:ln w="9525">
            <a:noFill/>
            <a:miter lim="800000"/>
            <a:headEnd/>
            <a:tailEnd/>
          </a:ln>
          <a:effectLst/>
        </p:spPr>
        <p:txBody>
          <a:bodyPr>
            <a:spAutoFit/>
          </a:bodyPr>
          <a:lstStyle/>
          <a:p>
            <a:pPr>
              <a:spcBef>
                <a:spcPct val="50000"/>
              </a:spcBef>
            </a:pPr>
            <a:r>
              <a:rPr lang="fr-CA" altLang="fr-FR">
                <a:solidFill>
                  <a:schemeClr val="bg1"/>
                </a:solidFill>
                <a:latin typeface="Arial Black" pitchFamily="34" charset="0"/>
              </a:rPr>
              <a:t>(2,6)(-37)</a:t>
            </a:r>
          </a:p>
        </p:txBody>
      </p:sp>
      <p:sp>
        <p:nvSpPr>
          <p:cNvPr id="129031" name="Text Box 7"/>
          <p:cNvSpPr txBox="1">
            <a:spLocks noChangeArrowheads="1"/>
          </p:cNvSpPr>
          <p:nvPr/>
        </p:nvSpPr>
        <p:spPr bwMode="auto">
          <a:xfrm>
            <a:off x="5562600" y="3810000"/>
            <a:ext cx="1676400" cy="457200"/>
          </a:xfrm>
          <a:prstGeom prst="rect">
            <a:avLst/>
          </a:prstGeom>
          <a:solidFill>
            <a:schemeClr val="accent2"/>
          </a:solidFill>
          <a:ln w="9525">
            <a:noFill/>
            <a:miter lim="800000"/>
            <a:headEnd/>
            <a:tailEnd/>
          </a:ln>
          <a:effectLst/>
        </p:spPr>
        <p:txBody>
          <a:bodyPr>
            <a:spAutoFit/>
          </a:bodyPr>
          <a:lstStyle/>
          <a:p>
            <a:pPr>
              <a:spcBef>
                <a:spcPct val="50000"/>
              </a:spcBef>
            </a:pPr>
            <a:r>
              <a:rPr lang="fr-CA" altLang="fr-FR">
                <a:solidFill>
                  <a:schemeClr val="bg1"/>
                </a:solidFill>
                <a:latin typeface="Arial Black" pitchFamily="34" charset="0"/>
              </a:rPr>
              <a:t>(1,6)(-37)</a:t>
            </a:r>
          </a:p>
        </p:txBody>
      </p:sp>
      <p:sp>
        <p:nvSpPr>
          <p:cNvPr id="129032" name="Text Box 8"/>
          <p:cNvSpPr txBox="1">
            <a:spLocks noChangeArrowheads="1"/>
          </p:cNvSpPr>
          <p:nvPr/>
        </p:nvSpPr>
        <p:spPr bwMode="auto">
          <a:xfrm>
            <a:off x="5562600" y="4419600"/>
            <a:ext cx="1676400" cy="457200"/>
          </a:xfrm>
          <a:prstGeom prst="rect">
            <a:avLst/>
          </a:prstGeom>
          <a:solidFill>
            <a:schemeClr val="accent2"/>
          </a:solidFill>
          <a:ln w="9525">
            <a:noFill/>
            <a:miter lim="800000"/>
            <a:headEnd/>
            <a:tailEnd/>
          </a:ln>
          <a:effectLst/>
        </p:spPr>
        <p:txBody>
          <a:bodyPr>
            <a:spAutoFit/>
          </a:bodyPr>
          <a:lstStyle/>
          <a:p>
            <a:pPr>
              <a:spcBef>
                <a:spcPct val="50000"/>
              </a:spcBef>
            </a:pPr>
            <a:r>
              <a:rPr lang="fr-CA" altLang="fr-FR">
                <a:solidFill>
                  <a:schemeClr val="bg1"/>
                </a:solidFill>
                <a:latin typeface="Arial Black" pitchFamily="34" charset="0"/>
              </a:rPr>
              <a:t>(6,4)(-11)</a:t>
            </a:r>
          </a:p>
        </p:txBody>
      </p:sp>
      <p:sp>
        <p:nvSpPr>
          <p:cNvPr id="129033" name="Text Box 9"/>
          <p:cNvSpPr txBox="1">
            <a:spLocks noChangeArrowheads="1"/>
          </p:cNvSpPr>
          <p:nvPr/>
        </p:nvSpPr>
        <p:spPr bwMode="auto">
          <a:xfrm>
            <a:off x="7391400" y="2514600"/>
            <a:ext cx="1752600" cy="466725"/>
          </a:xfrm>
          <a:prstGeom prst="rect">
            <a:avLst/>
          </a:prstGeom>
          <a:noFill/>
          <a:ln w="9525">
            <a:solidFill>
              <a:schemeClr val="tx1"/>
            </a:solidFill>
            <a:miter lim="800000"/>
            <a:headEnd/>
            <a:tailEnd/>
          </a:ln>
          <a:effectLst/>
        </p:spPr>
        <p:txBody>
          <a:bodyPr>
            <a:spAutoFit/>
          </a:bodyPr>
          <a:lstStyle/>
          <a:p>
            <a:pPr>
              <a:spcBef>
                <a:spcPct val="50000"/>
              </a:spcBef>
            </a:pPr>
            <a:r>
              <a:rPr lang="fr-CA" altLang="fr-FR" b="1"/>
              <a:t>011 100001</a:t>
            </a:r>
          </a:p>
        </p:txBody>
      </p:sp>
      <p:sp>
        <p:nvSpPr>
          <p:cNvPr id="129034" name="Text Box 10"/>
          <p:cNvSpPr txBox="1">
            <a:spLocks noChangeArrowheads="1"/>
          </p:cNvSpPr>
          <p:nvPr/>
        </p:nvSpPr>
        <p:spPr bwMode="auto">
          <a:xfrm>
            <a:off x="7391400" y="3200400"/>
            <a:ext cx="1981200" cy="466725"/>
          </a:xfrm>
          <a:prstGeom prst="rect">
            <a:avLst/>
          </a:prstGeom>
          <a:noFill/>
          <a:ln w="9525">
            <a:solidFill>
              <a:schemeClr val="tx1"/>
            </a:solidFill>
            <a:miter lim="800000"/>
            <a:headEnd/>
            <a:tailEnd/>
          </a:ln>
          <a:effectLst/>
        </p:spPr>
        <p:txBody>
          <a:bodyPr>
            <a:spAutoFit/>
          </a:bodyPr>
          <a:lstStyle/>
          <a:p>
            <a:pPr>
              <a:spcBef>
                <a:spcPct val="50000"/>
              </a:spcBef>
            </a:pPr>
            <a:r>
              <a:rPr lang="fr-CA" altLang="fr-FR" b="1"/>
              <a:t>0101 011011</a:t>
            </a:r>
          </a:p>
        </p:txBody>
      </p:sp>
      <p:sp>
        <p:nvSpPr>
          <p:cNvPr id="129035" name="Text Box 11"/>
          <p:cNvSpPr txBox="1">
            <a:spLocks noChangeArrowheads="1"/>
          </p:cNvSpPr>
          <p:nvPr/>
        </p:nvSpPr>
        <p:spPr bwMode="auto">
          <a:xfrm>
            <a:off x="7391400" y="3810000"/>
            <a:ext cx="2057400" cy="466725"/>
          </a:xfrm>
          <a:prstGeom prst="rect">
            <a:avLst/>
          </a:prstGeom>
          <a:noFill/>
          <a:ln w="9525">
            <a:solidFill>
              <a:schemeClr val="tx1"/>
            </a:solidFill>
            <a:miter lim="800000"/>
            <a:headEnd/>
            <a:tailEnd/>
          </a:ln>
          <a:effectLst/>
        </p:spPr>
        <p:txBody>
          <a:bodyPr>
            <a:spAutoFit/>
          </a:bodyPr>
          <a:lstStyle/>
          <a:p>
            <a:pPr>
              <a:spcBef>
                <a:spcPct val="50000"/>
              </a:spcBef>
            </a:pPr>
            <a:r>
              <a:rPr lang="fr-CA" altLang="fr-FR" b="1"/>
              <a:t>0100 011011</a:t>
            </a:r>
          </a:p>
        </p:txBody>
      </p:sp>
      <p:sp>
        <p:nvSpPr>
          <p:cNvPr id="129036" name="Text Box 12"/>
          <p:cNvSpPr txBox="1">
            <a:spLocks noChangeArrowheads="1"/>
          </p:cNvSpPr>
          <p:nvPr/>
        </p:nvSpPr>
        <p:spPr bwMode="auto">
          <a:xfrm>
            <a:off x="7391400" y="4419600"/>
            <a:ext cx="1752600" cy="466725"/>
          </a:xfrm>
          <a:prstGeom prst="rect">
            <a:avLst/>
          </a:prstGeom>
          <a:noFill/>
          <a:ln w="9525">
            <a:solidFill>
              <a:schemeClr val="tx1"/>
            </a:solidFill>
            <a:miter lim="800000"/>
            <a:headEnd/>
            <a:tailEnd/>
          </a:ln>
          <a:effectLst/>
        </p:spPr>
        <p:txBody>
          <a:bodyPr>
            <a:spAutoFit/>
          </a:bodyPr>
          <a:lstStyle/>
          <a:p>
            <a:pPr>
              <a:spcBef>
                <a:spcPct val="50000"/>
              </a:spcBef>
            </a:pPr>
            <a:r>
              <a:rPr lang="fr-CA" altLang="fr-FR" b="1"/>
              <a:t>00111  0101</a:t>
            </a:r>
          </a:p>
        </p:txBody>
      </p:sp>
      <p:sp>
        <p:nvSpPr>
          <p:cNvPr id="68622" name="Text Box 13"/>
          <p:cNvSpPr txBox="1">
            <a:spLocks noChangeArrowheads="1"/>
          </p:cNvSpPr>
          <p:nvPr/>
        </p:nvSpPr>
        <p:spPr bwMode="auto">
          <a:xfrm>
            <a:off x="609600" y="1447800"/>
            <a:ext cx="8199438" cy="457200"/>
          </a:xfrm>
          <a:prstGeom prst="rect">
            <a:avLst/>
          </a:prstGeom>
          <a:noFill/>
          <a:ln w="9525">
            <a:noFill/>
            <a:miter lim="800000"/>
            <a:headEnd/>
            <a:tailEnd/>
          </a:ln>
          <a:effectLst/>
        </p:spPr>
        <p:txBody>
          <a:bodyPr wrap="none">
            <a:spAutoFit/>
          </a:bodyPr>
          <a:lstStyle/>
          <a:p>
            <a:r>
              <a:rPr lang="fr-CA" altLang="fr-FR"/>
              <a:t>Attention, l ’amplitude n’est pas dans les coefficients de Huffman</a:t>
            </a:r>
          </a:p>
        </p:txBody>
      </p:sp>
      <p:sp>
        <p:nvSpPr>
          <p:cNvPr id="68623" name="Text Box 14"/>
          <p:cNvSpPr txBox="1">
            <a:spLocks noChangeArrowheads="1"/>
          </p:cNvSpPr>
          <p:nvPr/>
        </p:nvSpPr>
        <p:spPr bwMode="auto">
          <a:xfrm>
            <a:off x="5257800" y="2057400"/>
            <a:ext cx="2009775" cy="457200"/>
          </a:xfrm>
          <a:prstGeom prst="rect">
            <a:avLst/>
          </a:prstGeom>
          <a:noFill/>
          <a:ln w="9525">
            <a:noFill/>
            <a:miter lim="800000"/>
            <a:headEnd/>
            <a:tailEnd/>
          </a:ln>
          <a:effectLst/>
        </p:spPr>
        <p:txBody>
          <a:bodyPr wrap="none">
            <a:spAutoFit/>
          </a:bodyPr>
          <a:lstStyle/>
          <a:p>
            <a:r>
              <a:rPr lang="fr-CA" altLang="fr-FR"/>
              <a:t>Coeff. et ampl.</a:t>
            </a:r>
          </a:p>
        </p:txBody>
      </p:sp>
      <p:sp>
        <p:nvSpPr>
          <p:cNvPr id="16"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129029"/>
                                        </p:tgtEl>
                                        <p:attrNameLst>
                                          <p:attrName>style.visibility</p:attrName>
                                        </p:attrNameLst>
                                      </p:cBhvr>
                                      <p:to>
                                        <p:strVal val="visible"/>
                                      </p:to>
                                    </p:set>
                                    <p:anim calcmode="lin" valueType="num">
                                      <p:cBhvr additive="base">
                                        <p:cTn id="7" dur="500" fill="hold"/>
                                        <p:tgtEl>
                                          <p:spTgt spid="129029"/>
                                        </p:tgtEl>
                                        <p:attrNameLst>
                                          <p:attrName>ppt_x</p:attrName>
                                        </p:attrNameLst>
                                      </p:cBhvr>
                                      <p:tavLst>
                                        <p:tav tm="0">
                                          <p:val>
                                            <p:strVal val="#ppt_x"/>
                                          </p:val>
                                        </p:tav>
                                        <p:tav tm="100000">
                                          <p:val>
                                            <p:strVal val="#ppt_x"/>
                                          </p:val>
                                        </p:tav>
                                      </p:tavLst>
                                    </p:anim>
                                    <p:anim calcmode="lin" valueType="num">
                                      <p:cBhvr additive="base">
                                        <p:cTn id="8" dur="500" fill="hold"/>
                                        <p:tgtEl>
                                          <p:spTgt spid="12902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3500"/>
                            </p:stCondLst>
                            <p:childTnLst>
                              <p:par>
                                <p:cTn id="10" presetID="2" presetClass="entr" presetSubtype="2" fill="hold" grpId="0" nodeType="afterEffect">
                                  <p:stCondLst>
                                    <p:cond delay="0"/>
                                  </p:stCondLst>
                                  <p:childTnLst>
                                    <p:set>
                                      <p:cBhvr>
                                        <p:cTn id="11" dur="1" fill="hold">
                                          <p:stCondLst>
                                            <p:cond delay="0"/>
                                          </p:stCondLst>
                                        </p:cTn>
                                        <p:tgtEl>
                                          <p:spTgt spid="129033"/>
                                        </p:tgtEl>
                                        <p:attrNameLst>
                                          <p:attrName>style.visibility</p:attrName>
                                        </p:attrNameLst>
                                      </p:cBhvr>
                                      <p:to>
                                        <p:strVal val="visible"/>
                                      </p:to>
                                    </p:set>
                                    <p:anim calcmode="lin" valueType="num">
                                      <p:cBhvr additive="base">
                                        <p:cTn id="12" dur="500" fill="hold"/>
                                        <p:tgtEl>
                                          <p:spTgt spid="129033"/>
                                        </p:tgtEl>
                                        <p:attrNameLst>
                                          <p:attrName>ppt_x</p:attrName>
                                        </p:attrNameLst>
                                      </p:cBhvr>
                                      <p:tavLst>
                                        <p:tav tm="0">
                                          <p:val>
                                            <p:strVal val="1+#ppt_w/2"/>
                                          </p:val>
                                        </p:tav>
                                        <p:tav tm="100000">
                                          <p:val>
                                            <p:strVal val="#ppt_x"/>
                                          </p:val>
                                        </p:tav>
                                      </p:tavLst>
                                    </p:anim>
                                    <p:anim calcmode="lin" valueType="num">
                                      <p:cBhvr additive="base">
                                        <p:cTn id="13" dur="500" fill="hold"/>
                                        <p:tgtEl>
                                          <p:spTgt spid="12903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2" presetClass="entr" presetSubtype="4" fill="hold" grpId="0" nodeType="afterEffect">
                                  <p:stCondLst>
                                    <p:cond delay="3000"/>
                                  </p:stCondLst>
                                  <p:childTnLst>
                                    <p:set>
                                      <p:cBhvr>
                                        <p:cTn id="16" dur="1" fill="hold">
                                          <p:stCondLst>
                                            <p:cond delay="0"/>
                                          </p:stCondLst>
                                        </p:cTn>
                                        <p:tgtEl>
                                          <p:spTgt spid="129030"/>
                                        </p:tgtEl>
                                        <p:attrNameLst>
                                          <p:attrName>style.visibility</p:attrName>
                                        </p:attrNameLst>
                                      </p:cBhvr>
                                      <p:to>
                                        <p:strVal val="visible"/>
                                      </p:to>
                                    </p:set>
                                    <p:anim calcmode="lin" valueType="num">
                                      <p:cBhvr additive="base">
                                        <p:cTn id="17" dur="500" fill="hold"/>
                                        <p:tgtEl>
                                          <p:spTgt spid="129030"/>
                                        </p:tgtEl>
                                        <p:attrNameLst>
                                          <p:attrName>ppt_x</p:attrName>
                                        </p:attrNameLst>
                                      </p:cBhvr>
                                      <p:tavLst>
                                        <p:tav tm="0">
                                          <p:val>
                                            <p:strVal val="#ppt_x"/>
                                          </p:val>
                                        </p:tav>
                                        <p:tav tm="100000">
                                          <p:val>
                                            <p:strVal val="#ppt_x"/>
                                          </p:val>
                                        </p:tav>
                                      </p:tavLst>
                                    </p:anim>
                                    <p:anim calcmode="lin" valueType="num">
                                      <p:cBhvr additive="base">
                                        <p:cTn id="18" dur="500" fill="hold"/>
                                        <p:tgtEl>
                                          <p:spTgt spid="129030"/>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7500"/>
                            </p:stCondLst>
                            <p:childTnLst>
                              <p:par>
                                <p:cTn id="20" presetID="2" presetClass="entr" presetSubtype="2" fill="hold" grpId="0" nodeType="afterEffect">
                                  <p:stCondLst>
                                    <p:cond delay="0"/>
                                  </p:stCondLst>
                                  <p:childTnLst>
                                    <p:set>
                                      <p:cBhvr>
                                        <p:cTn id="21" dur="1" fill="hold">
                                          <p:stCondLst>
                                            <p:cond delay="0"/>
                                          </p:stCondLst>
                                        </p:cTn>
                                        <p:tgtEl>
                                          <p:spTgt spid="129034"/>
                                        </p:tgtEl>
                                        <p:attrNameLst>
                                          <p:attrName>style.visibility</p:attrName>
                                        </p:attrNameLst>
                                      </p:cBhvr>
                                      <p:to>
                                        <p:strVal val="visible"/>
                                      </p:to>
                                    </p:set>
                                    <p:anim calcmode="lin" valueType="num">
                                      <p:cBhvr additive="base">
                                        <p:cTn id="22" dur="500" fill="hold"/>
                                        <p:tgtEl>
                                          <p:spTgt spid="129034"/>
                                        </p:tgtEl>
                                        <p:attrNameLst>
                                          <p:attrName>ppt_x</p:attrName>
                                        </p:attrNameLst>
                                      </p:cBhvr>
                                      <p:tavLst>
                                        <p:tav tm="0">
                                          <p:val>
                                            <p:strVal val="1+#ppt_w/2"/>
                                          </p:val>
                                        </p:tav>
                                        <p:tav tm="100000">
                                          <p:val>
                                            <p:strVal val="#ppt_x"/>
                                          </p:val>
                                        </p:tav>
                                      </p:tavLst>
                                    </p:anim>
                                    <p:anim calcmode="lin" valueType="num">
                                      <p:cBhvr additive="base">
                                        <p:cTn id="23" dur="500" fill="hold"/>
                                        <p:tgtEl>
                                          <p:spTgt spid="12903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8000"/>
                            </p:stCondLst>
                            <p:childTnLst>
                              <p:par>
                                <p:cTn id="25" presetID="2" presetClass="entr" presetSubtype="4" fill="hold" grpId="0" nodeType="afterEffect">
                                  <p:stCondLst>
                                    <p:cond delay="3000"/>
                                  </p:stCondLst>
                                  <p:childTnLst>
                                    <p:set>
                                      <p:cBhvr>
                                        <p:cTn id="26" dur="1" fill="hold">
                                          <p:stCondLst>
                                            <p:cond delay="0"/>
                                          </p:stCondLst>
                                        </p:cTn>
                                        <p:tgtEl>
                                          <p:spTgt spid="129031"/>
                                        </p:tgtEl>
                                        <p:attrNameLst>
                                          <p:attrName>style.visibility</p:attrName>
                                        </p:attrNameLst>
                                      </p:cBhvr>
                                      <p:to>
                                        <p:strVal val="visible"/>
                                      </p:to>
                                    </p:set>
                                    <p:anim calcmode="lin" valueType="num">
                                      <p:cBhvr additive="base">
                                        <p:cTn id="27" dur="500" fill="hold"/>
                                        <p:tgtEl>
                                          <p:spTgt spid="129031"/>
                                        </p:tgtEl>
                                        <p:attrNameLst>
                                          <p:attrName>ppt_x</p:attrName>
                                        </p:attrNameLst>
                                      </p:cBhvr>
                                      <p:tavLst>
                                        <p:tav tm="0">
                                          <p:val>
                                            <p:strVal val="#ppt_x"/>
                                          </p:val>
                                        </p:tav>
                                        <p:tav tm="100000">
                                          <p:val>
                                            <p:strVal val="#ppt_x"/>
                                          </p:val>
                                        </p:tav>
                                      </p:tavLst>
                                    </p:anim>
                                    <p:anim calcmode="lin" valueType="num">
                                      <p:cBhvr additive="base">
                                        <p:cTn id="28" dur="500" fill="hold"/>
                                        <p:tgtEl>
                                          <p:spTgt spid="129031"/>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1500"/>
                            </p:stCondLst>
                            <p:childTnLst>
                              <p:par>
                                <p:cTn id="30" presetID="2" presetClass="entr" presetSubtype="2" fill="hold" grpId="0" nodeType="afterEffect">
                                  <p:stCondLst>
                                    <p:cond delay="0"/>
                                  </p:stCondLst>
                                  <p:childTnLst>
                                    <p:set>
                                      <p:cBhvr>
                                        <p:cTn id="31" dur="1" fill="hold">
                                          <p:stCondLst>
                                            <p:cond delay="0"/>
                                          </p:stCondLst>
                                        </p:cTn>
                                        <p:tgtEl>
                                          <p:spTgt spid="129035"/>
                                        </p:tgtEl>
                                        <p:attrNameLst>
                                          <p:attrName>style.visibility</p:attrName>
                                        </p:attrNameLst>
                                      </p:cBhvr>
                                      <p:to>
                                        <p:strVal val="visible"/>
                                      </p:to>
                                    </p:set>
                                    <p:anim calcmode="lin" valueType="num">
                                      <p:cBhvr additive="base">
                                        <p:cTn id="32" dur="500" fill="hold"/>
                                        <p:tgtEl>
                                          <p:spTgt spid="129035"/>
                                        </p:tgtEl>
                                        <p:attrNameLst>
                                          <p:attrName>ppt_x</p:attrName>
                                        </p:attrNameLst>
                                      </p:cBhvr>
                                      <p:tavLst>
                                        <p:tav tm="0">
                                          <p:val>
                                            <p:strVal val="1+#ppt_w/2"/>
                                          </p:val>
                                        </p:tav>
                                        <p:tav tm="100000">
                                          <p:val>
                                            <p:strVal val="#ppt_x"/>
                                          </p:val>
                                        </p:tav>
                                      </p:tavLst>
                                    </p:anim>
                                    <p:anim calcmode="lin" valueType="num">
                                      <p:cBhvr additive="base">
                                        <p:cTn id="33" dur="500" fill="hold"/>
                                        <p:tgtEl>
                                          <p:spTgt spid="129035"/>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2000"/>
                            </p:stCondLst>
                            <p:childTnLst>
                              <p:par>
                                <p:cTn id="35" presetID="2" presetClass="entr" presetSubtype="4" fill="hold" grpId="0" nodeType="afterEffect">
                                  <p:stCondLst>
                                    <p:cond delay="3000"/>
                                  </p:stCondLst>
                                  <p:childTnLst>
                                    <p:set>
                                      <p:cBhvr>
                                        <p:cTn id="36" dur="1" fill="hold">
                                          <p:stCondLst>
                                            <p:cond delay="0"/>
                                          </p:stCondLst>
                                        </p:cTn>
                                        <p:tgtEl>
                                          <p:spTgt spid="129032"/>
                                        </p:tgtEl>
                                        <p:attrNameLst>
                                          <p:attrName>style.visibility</p:attrName>
                                        </p:attrNameLst>
                                      </p:cBhvr>
                                      <p:to>
                                        <p:strVal val="visible"/>
                                      </p:to>
                                    </p:set>
                                    <p:anim calcmode="lin" valueType="num">
                                      <p:cBhvr additive="base">
                                        <p:cTn id="37" dur="500" fill="hold"/>
                                        <p:tgtEl>
                                          <p:spTgt spid="129032"/>
                                        </p:tgtEl>
                                        <p:attrNameLst>
                                          <p:attrName>ppt_x</p:attrName>
                                        </p:attrNameLst>
                                      </p:cBhvr>
                                      <p:tavLst>
                                        <p:tav tm="0">
                                          <p:val>
                                            <p:strVal val="#ppt_x"/>
                                          </p:val>
                                        </p:tav>
                                        <p:tav tm="100000">
                                          <p:val>
                                            <p:strVal val="#ppt_x"/>
                                          </p:val>
                                        </p:tav>
                                      </p:tavLst>
                                    </p:anim>
                                    <p:anim calcmode="lin" valueType="num">
                                      <p:cBhvr additive="base">
                                        <p:cTn id="38" dur="500" fill="hold"/>
                                        <p:tgtEl>
                                          <p:spTgt spid="129032"/>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15500"/>
                            </p:stCondLst>
                            <p:childTnLst>
                              <p:par>
                                <p:cTn id="40" presetID="2" presetClass="entr" presetSubtype="2" fill="hold" grpId="0" nodeType="afterEffect">
                                  <p:stCondLst>
                                    <p:cond delay="0"/>
                                  </p:stCondLst>
                                  <p:childTnLst>
                                    <p:set>
                                      <p:cBhvr>
                                        <p:cTn id="41" dur="1" fill="hold">
                                          <p:stCondLst>
                                            <p:cond delay="0"/>
                                          </p:stCondLst>
                                        </p:cTn>
                                        <p:tgtEl>
                                          <p:spTgt spid="129036"/>
                                        </p:tgtEl>
                                        <p:attrNameLst>
                                          <p:attrName>style.visibility</p:attrName>
                                        </p:attrNameLst>
                                      </p:cBhvr>
                                      <p:to>
                                        <p:strVal val="visible"/>
                                      </p:to>
                                    </p:set>
                                    <p:anim calcmode="lin" valueType="num">
                                      <p:cBhvr additive="base">
                                        <p:cTn id="42" dur="500" fill="hold"/>
                                        <p:tgtEl>
                                          <p:spTgt spid="129036"/>
                                        </p:tgtEl>
                                        <p:attrNameLst>
                                          <p:attrName>ppt_x</p:attrName>
                                        </p:attrNameLst>
                                      </p:cBhvr>
                                      <p:tavLst>
                                        <p:tav tm="0">
                                          <p:val>
                                            <p:strVal val="1+#ppt_w/2"/>
                                          </p:val>
                                        </p:tav>
                                        <p:tav tm="100000">
                                          <p:val>
                                            <p:strVal val="#ppt_x"/>
                                          </p:val>
                                        </p:tav>
                                      </p:tavLst>
                                    </p:anim>
                                    <p:anim calcmode="lin" valueType="num">
                                      <p:cBhvr additive="base">
                                        <p:cTn id="43" dur="500" fill="hold"/>
                                        <p:tgtEl>
                                          <p:spTgt spid="1290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animBg="1" autoUpdateAnimBg="0"/>
      <p:bldP spid="129030" grpId="0" animBg="1" autoUpdateAnimBg="0"/>
      <p:bldP spid="129031" grpId="0" animBg="1" autoUpdateAnimBg="0"/>
      <p:bldP spid="129032" grpId="0" animBg="1" autoUpdateAnimBg="0"/>
      <p:bldP spid="129033" grpId="0" animBg="1" autoUpdateAnimBg="0"/>
      <p:bldP spid="129034" grpId="0" animBg="1" autoUpdateAnimBg="0"/>
      <p:bldP spid="129035" grpId="0" animBg="1" autoUpdateAnimBg="0"/>
      <p:bldP spid="129036"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4"/>
          <p:cNvSpPr>
            <a:spLocks noGrp="1" noChangeArrowheads="1"/>
          </p:cNvSpPr>
          <p:nvPr>
            <p:ph idx="1"/>
          </p:nvPr>
        </p:nvSpPr>
        <p:spPr/>
        <p:txBody>
          <a:bodyPr/>
          <a:lstStyle/>
          <a:p>
            <a:r>
              <a:rPr lang="fr-CA" altLang="fr-FR" smtClean="0"/>
              <a:t>Codage de Huffman :</a:t>
            </a:r>
          </a:p>
        </p:txBody>
      </p:sp>
      <p:sp>
        <p:nvSpPr>
          <p:cNvPr id="69634" name="Espace réservé du numéro de diapositive 5"/>
          <p:cNvSpPr>
            <a:spLocks noGrp="1"/>
          </p:cNvSpPr>
          <p:nvPr>
            <p:ph type="sldNum" sz="quarter" idx="12"/>
          </p:nvPr>
        </p:nvSpPr>
        <p:spPr>
          <a:noFill/>
          <a:ln>
            <a:miter lim="800000"/>
            <a:headEnd/>
            <a:tailEnd/>
          </a:ln>
        </p:spPr>
        <p:txBody>
          <a:bodyPr/>
          <a:lstStyle/>
          <a:p>
            <a:fld id="{F8F72CF9-AAE9-4B21-A002-DAED8F7C8835}" type="slidenum">
              <a:rPr lang="fr-FR" altLang="fr-FR"/>
              <a:pPr/>
              <a:t>46</a:t>
            </a:fld>
            <a:endParaRPr lang="fr-FR" altLang="fr-FR"/>
          </a:p>
        </p:txBody>
      </p:sp>
      <p:graphicFrame>
        <p:nvGraphicFramePr>
          <p:cNvPr id="69635" name="Object 2"/>
          <p:cNvGraphicFramePr>
            <a:graphicFrameLocks noChangeAspect="1"/>
          </p:cNvGraphicFramePr>
          <p:nvPr/>
        </p:nvGraphicFramePr>
        <p:xfrm>
          <a:off x="1295400" y="2438400"/>
          <a:ext cx="7010400" cy="4097338"/>
        </p:xfrm>
        <a:graphic>
          <a:graphicData uri="http://schemas.openxmlformats.org/presentationml/2006/ole">
            <p:oleObj spid="_x0000_s69635" name="VISIO" r:id="rId3" imgW="6123432" imgH="3578352" progId="">
              <p:embed/>
            </p:oleObj>
          </a:graphicData>
        </a:graphic>
      </p:graphicFrame>
      <p:sp>
        <p:nvSpPr>
          <p:cNvPr id="130053" name="Text Box 5"/>
          <p:cNvSpPr txBox="1">
            <a:spLocks noChangeArrowheads="1"/>
          </p:cNvSpPr>
          <p:nvPr/>
        </p:nvSpPr>
        <p:spPr bwMode="auto">
          <a:xfrm>
            <a:off x="5562600" y="2514600"/>
            <a:ext cx="1600200" cy="457200"/>
          </a:xfrm>
          <a:prstGeom prst="rect">
            <a:avLst/>
          </a:prstGeom>
          <a:solidFill>
            <a:schemeClr val="accent2"/>
          </a:solidFill>
          <a:ln w="9525">
            <a:noFill/>
            <a:miter lim="800000"/>
            <a:headEnd/>
            <a:tailEnd/>
          </a:ln>
          <a:effectLst/>
        </p:spPr>
        <p:txBody>
          <a:bodyPr>
            <a:spAutoFit/>
          </a:bodyPr>
          <a:lstStyle/>
          <a:p>
            <a:pPr>
              <a:spcBef>
                <a:spcPct val="50000"/>
              </a:spcBef>
            </a:pPr>
            <a:r>
              <a:rPr lang="fr-CA" altLang="fr-FR">
                <a:solidFill>
                  <a:schemeClr val="bg1"/>
                </a:solidFill>
                <a:latin typeface="Arial Black" pitchFamily="34" charset="0"/>
              </a:rPr>
              <a:t>(8,1)(-1)</a:t>
            </a:r>
          </a:p>
        </p:txBody>
      </p:sp>
      <p:sp>
        <p:nvSpPr>
          <p:cNvPr id="130054" name="Text Box 6"/>
          <p:cNvSpPr txBox="1">
            <a:spLocks noChangeArrowheads="1"/>
          </p:cNvSpPr>
          <p:nvPr/>
        </p:nvSpPr>
        <p:spPr bwMode="auto">
          <a:xfrm>
            <a:off x="5562600" y="3200400"/>
            <a:ext cx="1676400" cy="457200"/>
          </a:xfrm>
          <a:prstGeom prst="rect">
            <a:avLst/>
          </a:prstGeom>
          <a:solidFill>
            <a:schemeClr val="accent2"/>
          </a:solidFill>
          <a:ln w="9525">
            <a:noFill/>
            <a:miter lim="800000"/>
            <a:headEnd/>
            <a:tailEnd/>
          </a:ln>
          <a:effectLst/>
        </p:spPr>
        <p:txBody>
          <a:bodyPr>
            <a:spAutoFit/>
          </a:bodyPr>
          <a:lstStyle/>
          <a:p>
            <a:pPr>
              <a:spcBef>
                <a:spcPct val="50000"/>
              </a:spcBef>
            </a:pPr>
            <a:r>
              <a:rPr lang="fr-CA" altLang="fr-FR">
                <a:solidFill>
                  <a:schemeClr val="bg1"/>
                </a:solidFill>
                <a:latin typeface="Arial Black" pitchFamily="34" charset="0"/>
              </a:rPr>
              <a:t>(1,4)(8)</a:t>
            </a:r>
          </a:p>
        </p:txBody>
      </p:sp>
      <p:sp>
        <p:nvSpPr>
          <p:cNvPr id="130055" name="Text Box 7"/>
          <p:cNvSpPr txBox="1">
            <a:spLocks noChangeArrowheads="1"/>
          </p:cNvSpPr>
          <p:nvPr/>
        </p:nvSpPr>
        <p:spPr bwMode="auto">
          <a:xfrm>
            <a:off x="5562600" y="3810000"/>
            <a:ext cx="1676400" cy="457200"/>
          </a:xfrm>
          <a:prstGeom prst="rect">
            <a:avLst/>
          </a:prstGeom>
          <a:solidFill>
            <a:schemeClr val="accent2"/>
          </a:solidFill>
          <a:ln w="9525">
            <a:noFill/>
            <a:miter lim="800000"/>
            <a:headEnd/>
            <a:tailEnd/>
          </a:ln>
          <a:effectLst/>
        </p:spPr>
        <p:txBody>
          <a:bodyPr>
            <a:spAutoFit/>
          </a:bodyPr>
          <a:lstStyle/>
          <a:p>
            <a:pPr>
              <a:spcBef>
                <a:spcPct val="50000"/>
              </a:spcBef>
            </a:pPr>
            <a:r>
              <a:rPr lang="fr-CA" altLang="fr-FR">
                <a:solidFill>
                  <a:schemeClr val="bg1"/>
                </a:solidFill>
                <a:latin typeface="Arial Black" pitchFamily="34" charset="0"/>
              </a:rPr>
              <a:t>(1,4)(8)</a:t>
            </a:r>
          </a:p>
        </p:txBody>
      </p:sp>
      <p:sp>
        <p:nvSpPr>
          <p:cNvPr id="130056" name="Text Box 8"/>
          <p:cNvSpPr txBox="1">
            <a:spLocks noChangeArrowheads="1"/>
          </p:cNvSpPr>
          <p:nvPr/>
        </p:nvSpPr>
        <p:spPr bwMode="auto">
          <a:xfrm>
            <a:off x="5562600" y="4419600"/>
            <a:ext cx="1676400" cy="457200"/>
          </a:xfrm>
          <a:prstGeom prst="rect">
            <a:avLst/>
          </a:prstGeom>
          <a:solidFill>
            <a:schemeClr val="accent2"/>
          </a:solidFill>
          <a:ln w="9525">
            <a:noFill/>
            <a:miter lim="800000"/>
            <a:headEnd/>
            <a:tailEnd/>
          </a:ln>
          <a:effectLst/>
        </p:spPr>
        <p:txBody>
          <a:bodyPr>
            <a:spAutoFit/>
          </a:bodyPr>
          <a:lstStyle/>
          <a:p>
            <a:pPr>
              <a:spcBef>
                <a:spcPct val="50000"/>
              </a:spcBef>
            </a:pPr>
            <a:r>
              <a:rPr lang="fr-CA" altLang="fr-FR">
                <a:solidFill>
                  <a:schemeClr val="bg1"/>
                </a:solidFill>
                <a:latin typeface="Arial Black" pitchFamily="34" charset="0"/>
              </a:rPr>
              <a:t>(1,1)(-1)</a:t>
            </a:r>
          </a:p>
        </p:txBody>
      </p:sp>
      <p:sp>
        <p:nvSpPr>
          <p:cNvPr id="130057" name="Text Box 9"/>
          <p:cNvSpPr txBox="1">
            <a:spLocks noChangeArrowheads="1"/>
          </p:cNvSpPr>
          <p:nvPr/>
        </p:nvSpPr>
        <p:spPr bwMode="auto">
          <a:xfrm>
            <a:off x="7391400" y="2514600"/>
            <a:ext cx="1752600" cy="466725"/>
          </a:xfrm>
          <a:prstGeom prst="rect">
            <a:avLst/>
          </a:prstGeom>
          <a:noFill/>
          <a:ln w="9525">
            <a:solidFill>
              <a:schemeClr val="tx1"/>
            </a:solidFill>
            <a:miter lim="800000"/>
            <a:headEnd/>
            <a:tailEnd/>
          </a:ln>
          <a:effectLst/>
        </p:spPr>
        <p:txBody>
          <a:bodyPr>
            <a:spAutoFit/>
          </a:bodyPr>
          <a:lstStyle/>
          <a:p>
            <a:pPr>
              <a:spcBef>
                <a:spcPct val="50000"/>
              </a:spcBef>
            </a:pPr>
            <a:r>
              <a:rPr lang="fr-CA" altLang="fr-FR" b="1"/>
              <a:t>00110 0</a:t>
            </a:r>
          </a:p>
        </p:txBody>
      </p:sp>
      <p:sp>
        <p:nvSpPr>
          <p:cNvPr id="130058" name="Text Box 10"/>
          <p:cNvSpPr txBox="1">
            <a:spLocks noChangeArrowheads="1"/>
          </p:cNvSpPr>
          <p:nvPr/>
        </p:nvSpPr>
        <p:spPr bwMode="auto">
          <a:xfrm>
            <a:off x="7391400" y="3200400"/>
            <a:ext cx="1981200" cy="466725"/>
          </a:xfrm>
          <a:prstGeom prst="rect">
            <a:avLst/>
          </a:prstGeom>
          <a:noFill/>
          <a:ln w="9525">
            <a:solidFill>
              <a:schemeClr val="tx1"/>
            </a:solidFill>
            <a:miter lim="800000"/>
            <a:headEnd/>
            <a:tailEnd/>
          </a:ln>
          <a:effectLst/>
        </p:spPr>
        <p:txBody>
          <a:bodyPr>
            <a:spAutoFit/>
          </a:bodyPr>
          <a:lstStyle/>
          <a:p>
            <a:pPr>
              <a:spcBef>
                <a:spcPct val="50000"/>
              </a:spcBef>
            </a:pPr>
            <a:r>
              <a:rPr lang="fr-CA" altLang="fr-FR" b="1"/>
              <a:t>1 1000</a:t>
            </a:r>
          </a:p>
        </p:txBody>
      </p:sp>
      <p:sp>
        <p:nvSpPr>
          <p:cNvPr id="130059" name="Text Box 11"/>
          <p:cNvSpPr txBox="1">
            <a:spLocks noChangeArrowheads="1"/>
          </p:cNvSpPr>
          <p:nvPr/>
        </p:nvSpPr>
        <p:spPr bwMode="auto">
          <a:xfrm>
            <a:off x="7391400" y="3810000"/>
            <a:ext cx="2057400" cy="466725"/>
          </a:xfrm>
          <a:prstGeom prst="rect">
            <a:avLst/>
          </a:prstGeom>
          <a:noFill/>
          <a:ln w="9525">
            <a:solidFill>
              <a:schemeClr val="tx1"/>
            </a:solidFill>
            <a:miter lim="800000"/>
            <a:headEnd/>
            <a:tailEnd/>
          </a:ln>
          <a:effectLst/>
        </p:spPr>
        <p:txBody>
          <a:bodyPr>
            <a:spAutoFit/>
          </a:bodyPr>
          <a:lstStyle/>
          <a:p>
            <a:pPr>
              <a:spcBef>
                <a:spcPct val="50000"/>
              </a:spcBef>
            </a:pPr>
            <a:r>
              <a:rPr lang="fr-CA" altLang="fr-FR" b="1"/>
              <a:t>1 1000</a:t>
            </a:r>
          </a:p>
        </p:txBody>
      </p:sp>
      <p:sp>
        <p:nvSpPr>
          <p:cNvPr id="130060" name="Text Box 12"/>
          <p:cNvSpPr txBox="1">
            <a:spLocks noChangeArrowheads="1"/>
          </p:cNvSpPr>
          <p:nvPr/>
        </p:nvSpPr>
        <p:spPr bwMode="auto">
          <a:xfrm>
            <a:off x="7391400" y="4419600"/>
            <a:ext cx="1752600" cy="466725"/>
          </a:xfrm>
          <a:prstGeom prst="rect">
            <a:avLst/>
          </a:prstGeom>
          <a:noFill/>
          <a:ln w="9525">
            <a:solidFill>
              <a:schemeClr val="tx1"/>
            </a:solidFill>
            <a:miter lim="800000"/>
            <a:headEnd/>
            <a:tailEnd/>
          </a:ln>
          <a:effectLst/>
        </p:spPr>
        <p:txBody>
          <a:bodyPr>
            <a:spAutoFit/>
          </a:bodyPr>
          <a:lstStyle/>
          <a:p>
            <a:pPr>
              <a:spcBef>
                <a:spcPct val="50000"/>
              </a:spcBef>
            </a:pPr>
            <a:r>
              <a:rPr lang="fr-CA" altLang="fr-FR" b="1"/>
              <a:t>00101 0</a:t>
            </a:r>
          </a:p>
        </p:txBody>
      </p:sp>
      <p:sp>
        <p:nvSpPr>
          <p:cNvPr id="16" name="Rectangle 2"/>
          <p:cNvSpPr txBox="1">
            <a:spLocks noChangeArrowheads="1"/>
          </p:cNvSpPr>
          <p:nvPr/>
        </p:nvSpPr>
        <p:spPr>
          <a:xfrm>
            <a:off x="0" y="0"/>
            <a:ext cx="9144000" cy="7857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EXEMPLE JPEG</a:t>
            </a:r>
            <a:endPar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130053"/>
                                        </p:tgtEl>
                                        <p:attrNameLst>
                                          <p:attrName>style.visibility</p:attrName>
                                        </p:attrNameLst>
                                      </p:cBhvr>
                                      <p:to>
                                        <p:strVal val="visible"/>
                                      </p:to>
                                    </p:set>
                                    <p:anim calcmode="lin" valueType="num">
                                      <p:cBhvr additive="base">
                                        <p:cTn id="7" dur="500" fill="hold"/>
                                        <p:tgtEl>
                                          <p:spTgt spid="130053"/>
                                        </p:tgtEl>
                                        <p:attrNameLst>
                                          <p:attrName>ppt_x</p:attrName>
                                        </p:attrNameLst>
                                      </p:cBhvr>
                                      <p:tavLst>
                                        <p:tav tm="0">
                                          <p:val>
                                            <p:strVal val="#ppt_x"/>
                                          </p:val>
                                        </p:tav>
                                        <p:tav tm="100000">
                                          <p:val>
                                            <p:strVal val="#ppt_x"/>
                                          </p:val>
                                        </p:tav>
                                      </p:tavLst>
                                    </p:anim>
                                    <p:anim calcmode="lin" valueType="num">
                                      <p:cBhvr additive="base">
                                        <p:cTn id="8" dur="500" fill="hold"/>
                                        <p:tgtEl>
                                          <p:spTgt spid="13005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3500"/>
                            </p:stCondLst>
                            <p:childTnLst>
                              <p:par>
                                <p:cTn id="10" presetID="2" presetClass="entr" presetSubtype="2" fill="hold" grpId="0" nodeType="afterEffect">
                                  <p:stCondLst>
                                    <p:cond delay="0"/>
                                  </p:stCondLst>
                                  <p:childTnLst>
                                    <p:set>
                                      <p:cBhvr>
                                        <p:cTn id="11" dur="1" fill="hold">
                                          <p:stCondLst>
                                            <p:cond delay="0"/>
                                          </p:stCondLst>
                                        </p:cTn>
                                        <p:tgtEl>
                                          <p:spTgt spid="130057"/>
                                        </p:tgtEl>
                                        <p:attrNameLst>
                                          <p:attrName>style.visibility</p:attrName>
                                        </p:attrNameLst>
                                      </p:cBhvr>
                                      <p:to>
                                        <p:strVal val="visible"/>
                                      </p:to>
                                    </p:set>
                                    <p:anim calcmode="lin" valueType="num">
                                      <p:cBhvr additive="base">
                                        <p:cTn id="12" dur="500" fill="hold"/>
                                        <p:tgtEl>
                                          <p:spTgt spid="130057"/>
                                        </p:tgtEl>
                                        <p:attrNameLst>
                                          <p:attrName>ppt_x</p:attrName>
                                        </p:attrNameLst>
                                      </p:cBhvr>
                                      <p:tavLst>
                                        <p:tav tm="0">
                                          <p:val>
                                            <p:strVal val="1+#ppt_w/2"/>
                                          </p:val>
                                        </p:tav>
                                        <p:tav tm="100000">
                                          <p:val>
                                            <p:strVal val="#ppt_x"/>
                                          </p:val>
                                        </p:tav>
                                      </p:tavLst>
                                    </p:anim>
                                    <p:anim calcmode="lin" valueType="num">
                                      <p:cBhvr additive="base">
                                        <p:cTn id="13" dur="500" fill="hold"/>
                                        <p:tgtEl>
                                          <p:spTgt spid="13005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2" presetClass="entr" presetSubtype="4" fill="hold" grpId="0" nodeType="afterEffect">
                                  <p:stCondLst>
                                    <p:cond delay="3000"/>
                                  </p:stCondLst>
                                  <p:childTnLst>
                                    <p:set>
                                      <p:cBhvr>
                                        <p:cTn id="16" dur="1" fill="hold">
                                          <p:stCondLst>
                                            <p:cond delay="0"/>
                                          </p:stCondLst>
                                        </p:cTn>
                                        <p:tgtEl>
                                          <p:spTgt spid="130054"/>
                                        </p:tgtEl>
                                        <p:attrNameLst>
                                          <p:attrName>style.visibility</p:attrName>
                                        </p:attrNameLst>
                                      </p:cBhvr>
                                      <p:to>
                                        <p:strVal val="visible"/>
                                      </p:to>
                                    </p:set>
                                    <p:anim calcmode="lin" valueType="num">
                                      <p:cBhvr additive="base">
                                        <p:cTn id="17" dur="500" fill="hold"/>
                                        <p:tgtEl>
                                          <p:spTgt spid="130054"/>
                                        </p:tgtEl>
                                        <p:attrNameLst>
                                          <p:attrName>ppt_x</p:attrName>
                                        </p:attrNameLst>
                                      </p:cBhvr>
                                      <p:tavLst>
                                        <p:tav tm="0">
                                          <p:val>
                                            <p:strVal val="#ppt_x"/>
                                          </p:val>
                                        </p:tav>
                                        <p:tav tm="100000">
                                          <p:val>
                                            <p:strVal val="#ppt_x"/>
                                          </p:val>
                                        </p:tav>
                                      </p:tavLst>
                                    </p:anim>
                                    <p:anim calcmode="lin" valueType="num">
                                      <p:cBhvr additive="base">
                                        <p:cTn id="18" dur="500" fill="hold"/>
                                        <p:tgtEl>
                                          <p:spTgt spid="130054"/>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7500"/>
                            </p:stCondLst>
                            <p:childTnLst>
                              <p:par>
                                <p:cTn id="20" presetID="2" presetClass="entr" presetSubtype="2" fill="hold" grpId="0" nodeType="afterEffect">
                                  <p:stCondLst>
                                    <p:cond delay="0"/>
                                  </p:stCondLst>
                                  <p:childTnLst>
                                    <p:set>
                                      <p:cBhvr>
                                        <p:cTn id="21" dur="1" fill="hold">
                                          <p:stCondLst>
                                            <p:cond delay="0"/>
                                          </p:stCondLst>
                                        </p:cTn>
                                        <p:tgtEl>
                                          <p:spTgt spid="130058"/>
                                        </p:tgtEl>
                                        <p:attrNameLst>
                                          <p:attrName>style.visibility</p:attrName>
                                        </p:attrNameLst>
                                      </p:cBhvr>
                                      <p:to>
                                        <p:strVal val="visible"/>
                                      </p:to>
                                    </p:set>
                                    <p:anim calcmode="lin" valueType="num">
                                      <p:cBhvr additive="base">
                                        <p:cTn id="22" dur="500" fill="hold"/>
                                        <p:tgtEl>
                                          <p:spTgt spid="130058"/>
                                        </p:tgtEl>
                                        <p:attrNameLst>
                                          <p:attrName>ppt_x</p:attrName>
                                        </p:attrNameLst>
                                      </p:cBhvr>
                                      <p:tavLst>
                                        <p:tav tm="0">
                                          <p:val>
                                            <p:strVal val="1+#ppt_w/2"/>
                                          </p:val>
                                        </p:tav>
                                        <p:tav tm="100000">
                                          <p:val>
                                            <p:strVal val="#ppt_x"/>
                                          </p:val>
                                        </p:tav>
                                      </p:tavLst>
                                    </p:anim>
                                    <p:anim calcmode="lin" valueType="num">
                                      <p:cBhvr additive="base">
                                        <p:cTn id="23" dur="500" fill="hold"/>
                                        <p:tgtEl>
                                          <p:spTgt spid="13005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8000"/>
                            </p:stCondLst>
                            <p:childTnLst>
                              <p:par>
                                <p:cTn id="25" presetID="2" presetClass="entr" presetSubtype="4" fill="hold" grpId="0" nodeType="afterEffect">
                                  <p:stCondLst>
                                    <p:cond delay="3000"/>
                                  </p:stCondLst>
                                  <p:childTnLst>
                                    <p:set>
                                      <p:cBhvr>
                                        <p:cTn id="26" dur="1" fill="hold">
                                          <p:stCondLst>
                                            <p:cond delay="0"/>
                                          </p:stCondLst>
                                        </p:cTn>
                                        <p:tgtEl>
                                          <p:spTgt spid="130055"/>
                                        </p:tgtEl>
                                        <p:attrNameLst>
                                          <p:attrName>style.visibility</p:attrName>
                                        </p:attrNameLst>
                                      </p:cBhvr>
                                      <p:to>
                                        <p:strVal val="visible"/>
                                      </p:to>
                                    </p:set>
                                    <p:anim calcmode="lin" valueType="num">
                                      <p:cBhvr additive="base">
                                        <p:cTn id="27" dur="500" fill="hold"/>
                                        <p:tgtEl>
                                          <p:spTgt spid="130055"/>
                                        </p:tgtEl>
                                        <p:attrNameLst>
                                          <p:attrName>ppt_x</p:attrName>
                                        </p:attrNameLst>
                                      </p:cBhvr>
                                      <p:tavLst>
                                        <p:tav tm="0">
                                          <p:val>
                                            <p:strVal val="#ppt_x"/>
                                          </p:val>
                                        </p:tav>
                                        <p:tav tm="100000">
                                          <p:val>
                                            <p:strVal val="#ppt_x"/>
                                          </p:val>
                                        </p:tav>
                                      </p:tavLst>
                                    </p:anim>
                                    <p:anim calcmode="lin" valueType="num">
                                      <p:cBhvr additive="base">
                                        <p:cTn id="28" dur="500" fill="hold"/>
                                        <p:tgtEl>
                                          <p:spTgt spid="130055"/>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1500"/>
                            </p:stCondLst>
                            <p:childTnLst>
                              <p:par>
                                <p:cTn id="30" presetID="2" presetClass="entr" presetSubtype="2" fill="hold" grpId="0" nodeType="afterEffect">
                                  <p:stCondLst>
                                    <p:cond delay="0"/>
                                  </p:stCondLst>
                                  <p:childTnLst>
                                    <p:set>
                                      <p:cBhvr>
                                        <p:cTn id="31" dur="1" fill="hold">
                                          <p:stCondLst>
                                            <p:cond delay="0"/>
                                          </p:stCondLst>
                                        </p:cTn>
                                        <p:tgtEl>
                                          <p:spTgt spid="130059"/>
                                        </p:tgtEl>
                                        <p:attrNameLst>
                                          <p:attrName>style.visibility</p:attrName>
                                        </p:attrNameLst>
                                      </p:cBhvr>
                                      <p:to>
                                        <p:strVal val="visible"/>
                                      </p:to>
                                    </p:set>
                                    <p:anim calcmode="lin" valueType="num">
                                      <p:cBhvr additive="base">
                                        <p:cTn id="32" dur="500" fill="hold"/>
                                        <p:tgtEl>
                                          <p:spTgt spid="130059"/>
                                        </p:tgtEl>
                                        <p:attrNameLst>
                                          <p:attrName>ppt_x</p:attrName>
                                        </p:attrNameLst>
                                      </p:cBhvr>
                                      <p:tavLst>
                                        <p:tav tm="0">
                                          <p:val>
                                            <p:strVal val="1+#ppt_w/2"/>
                                          </p:val>
                                        </p:tav>
                                        <p:tav tm="100000">
                                          <p:val>
                                            <p:strVal val="#ppt_x"/>
                                          </p:val>
                                        </p:tav>
                                      </p:tavLst>
                                    </p:anim>
                                    <p:anim calcmode="lin" valueType="num">
                                      <p:cBhvr additive="base">
                                        <p:cTn id="33" dur="500" fill="hold"/>
                                        <p:tgtEl>
                                          <p:spTgt spid="130059"/>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2000"/>
                            </p:stCondLst>
                            <p:childTnLst>
                              <p:par>
                                <p:cTn id="35" presetID="2" presetClass="entr" presetSubtype="4" fill="hold" grpId="0" nodeType="afterEffect">
                                  <p:stCondLst>
                                    <p:cond delay="3000"/>
                                  </p:stCondLst>
                                  <p:childTnLst>
                                    <p:set>
                                      <p:cBhvr>
                                        <p:cTn id="36" dur="1" fill="hold">
                                          <p:stCondLst>
                                            <p:cond delay="0"/>
                                          </p:stCondLst>
                                        </p:cTn>
                                        <p:tgtEl>
                                          <p:spTgt spid="130056"/>
                                        </p:tgtEl>
                                        <p:attrNameLst>
                                          <p:attrName>style.visibility</p:attrName>
                                        </p:attrNameLst>
                                      </p:cBhvr>
                                      <p:to>
                                        <p:strVal val="visible"/>
                                      </p:to>
                                    </p:set>
                                    <p:anim calcmode="lin" valueType="num">
                                      <p:cBhvr additive="base">
                                        <p:cTn id="37" dur="500" fill="hold"/>
                                        <p:tgtEl>
                                          <p:spTgt spid="130056"/>
                                        </p:tgtEl>
                                        <p:attrNameLst>
                                          <p:attrName>ppt_x</p:attrName>
                                        </p:attrNameLst>
                                      </p:cBhvr>
                                      <p:tavLst>
                                        <p:tav tm="0">
                                          <p:val>
                                            <p:strVal val="#ppt_x"/>
                                          </p:val>
                                        </p:tav>
                                        <p:tav tm="100000">
                                          <p:val>
                                            <p:strVal val="#ppt_x"/>
                                          </p:val>
                                        </p:tav>
                                      </p:tavLst>
                                    </p:anim>
                                    <p:anim calcmode="lin" valueType="num">
                                      <p:cBhvr additive="base">
                                        <p:cTn id="38" dur="500" fill="hold"/>
                                        <p:tgtEl>
                                          <p:spTgt spid="130056"/>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15500"/>
                            </p:stCondLst>
                            <p:childTnLst>
                              <p:par>
                                <p:cTn id="40" presetID="2" presetClass="entr" presetSubtype="2" fill="hold" grpId="0" nodeType="afterEffect">
                                  <p:stCondLst>
                                    <p:cond delay="0"/>
                                  </p:stCondLst>
                                  <p:childTnLst>
                                    <p:set>
                                      <p:cBhvr>
                                        <p:cTn id="41" dur="1" fill="hold">
                                          <p:stCondLst>
                                            <p:cond delay="0"/>
                                          </p:stCondLst>
                                        </p:cTn>
                                        <p:tgtEl>
                                          <p:spTgt spid="130060"/>
                                        </p:tgtEl>
                                        <p:attrNameLst>
                                          <p:attrName>style.visibility</p:attrName>
                                        </p:attrNameLst>
                                      </p:cBhvr>
                                      <p:to>
                                        <p:strVal val="visible"/>
                                      </p:to>
                                    </p:set>
                                    <p:anim calcmode="lin" valueType="num">
                                      <p:cBhvr additive="base">
                                        <p:cTn id="42" dur="500" fill="hold"/>
                                        <p:tgtEl>
                                          <p:spTgt spid="130060"/>
                                        </p:tgtEl>
                                        <p:attrNameLst>
                                          <p:attrName>ppt_x</p:attrName>
                                        </p:attrNameLst>
                                      </p:cBhvr>
                                      <p:tavLst>
                                        <p:tav tm="0">
                                          <p:val>
                                            <p:strVal val="1+#ppt_w/2"/>
                                          </p:val>
                                        </p:tav>
                                        <p:tav tm="100000">
                                          <p:val>
                                            <p:strVal val="#ppt_x"/>
                                          </p:val>
                                        </p:tav>
                                      </p:tavLst>
                                    </p:anim>
                                    <p:anim calcmode="lin" valueType="num">
                                      <p:cBhvr additive="base">
                                        <p:cTn id="43" dur="500" fill="hold"/>
                                        <p:tgtEl>
                                          <p:spTgt spid="1300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3" grpId="0" animBg="1" autoUpdateAnimBg="0"/>
      <p:bldP spid="130054" grpId="0" animBg="1" autoUpdateAnimBg="0"/>
      <p:bldP spid="130055" grpId="0" animBg="1" autoUpdateAnimBg="0"/>
      <p:bldP spid="130056" grpId="0" animBg="1" autoUpdateAnimBg="0"/>
      <p:bldP spid="130057" grpId="0" animBg="1" autoUpdateAnimBg="0"/>
      <p:bldP spid="130058" grpId="0" animBg="1" autoUpdateAnimBg="0"/>
      <p:bldP spid="130059" grpId="0" animBg="1" autoUpdateAnimBg="0"/>
      <p:bldP spid="130060"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4"/>
          <p:cNvSpPr>
            <a:spLocks noGrp="1" noChangeArrowheads="1"/>
          </p:cNvSpPr>
          <p:nvPr>
            <p:ph idx="1"/>
          </p:nvPr>
        </p:nvSpPr>
        <p:spPr/>
        <p:txBody>
          <a:bodyPr/>
          <a:lstStyle/>
          <a:p>
            <a:r>
              <a:rPr lang="fr-CA" altLang="fr-FR" smtClean="0"/>
              <a:t>Codage de Huffman :</a:t>
            </a:r>
          </a:p>
        </p:txBody>
      </p:sp>
      <p:sp>
        <p:nvSpPr>
          <p:cNvPr id="70658" name="Espace réservé du numéro de diapositive 5"/>
          <p:cNvSpPr>
            <a:spLocks noGrp="1"/>
          </p:cNvSpPr>
          <p:nvPr>
            <p:ph type="sldNum" sz="quarter" idx="12"/>
          </p:nvPr>
        </p:nvSpPr>
        <p:spPr>
          <a:noFill/>
          <a:ln>
            <a:miter lim="800000"/>
            <a:headEnd/>
            <a:tailEnd/>
          </a:ln>
        </p:spPr>
        <p:txBody>
          <a:bodyPr/>
          <a:lstStyle/>
          <a:p>
            <a:fld id="{DC53C82B-62D2-4DE6-BA0A-1376200DF91B}" type="slidenum">
              <a:rPr lang="fr-FR" altLang="fr-FR"/>
              <a:pPr/>
              <a:t>47</a:t>
            </a:fld>
            <a:endParaRPr lang="fr-FR" altLang="fr-FR"/>
          </a:p>
        </p:txBody>
      </p:sp>
      <p:graphicFrame>
        <p:nvGraphicFramePr>
          <p:cNvPr id="70659" name="Object 2"/>
          <p:cNvGraphicFramePr>
            <a:graphicFrameLocks noChangeAspect="1"/>
          </p:cNvGraphicFramePr>
          <p:nvPr/>
        </p:nvGraphicFramePr>
        <p:xfrm>
          <a:off x="1295400" y="2438400"/>
          <a:ext cx="7010400" cy="4097338"/>
        </p:xfrm>
        <a:graphic>
          <a:graphicData uri="http://schemas.openxmlformats.org/presentationml/2006/ole">
            <p:oleObj spid="_x0000_s70659" name="VISIO" r:id="rId3" imgW="6123432" imgH="3578352" progId="">
              <p:embed/>
            </p:oleObj>
          </a:graphicData>
        </a:graphic>
      </p:graphicFrame>
      <p:sp>
        <p:nvSpPr>
          <p:cNvPr id="131077" name="Text Box 5"/>
          <p:cNvSpPr txBox="1">
            <a:spLocks noChangeArrowheads="1"/>
          </p:cNvSpPr>
          <p:nvPr/>
        </p:nvSpPr>
        <p:spPr bwMode="auto">
          <a:xfrm>
            <a:off x="5562600" y="2514600"/>
            <a:ext cx="1600200" cy="457200"/>
          </a:xfrm>
          <a:prstGeom prst="rect">
            <a:avLst/>
          </a:prstGeom>
          <a:solidFill>
            <a:schemeClr val="accent2"/>
          </a:solidFill>
          <a:ln w="9525">
            <a:noFill/>
            <a:miter lim="800000"/>
            <a:headEnd/>
            <a:tailEnd/>
          </a:ln>
          <a:effectLst/>
        </p:spPr>
        <p:txBody>
          <a:bodyPr>
            <a:spAutoFit/>
          </a:bodyPr>
          <a:lstStyle/>
          <a:p>
            <a:pPr>
              <a:spcBef>
                <a:spcPct val="50000"/>
              </a:spcBef>
            </a:pPr>
            <a:r>
              <a:rPr lang="fr-CA" altLang="fr-FR">
                <a:solidFill>
                  <a:schemeClr val="bg1"/>
                </a:solidFill>
                <a:latin typeface="Arial Black" pitchFamily="34" charset="0"/>
              </a:rPr>
              <a:t>(11,3)(7)</a:t>
            </a:r>
          </a:p>
        </p:txBody>
      </p:sp>
      <p:sp>
        <p:nvSpPr>
          <p:cNvPr id="131078" name="Text Box 6"/>
          <p:cNvSpPr txBox="1">
            <a:spLocks noChangeArrowheads="1"/>
          </p:cNvSpPr>
          <p:nvPr/>
        </p:nvSpPr>
        <p:spPr bwMode="auto">
          <a:xfrm>
            <a:off x="5562600" y="3200400"/>
            <a:ext cx="1676400" cy="457200"/>
          </a:xfrm>
          <a:prstGeom prst="rect">
            <a:avLst/>
          </a:prstGeom>
          <a:solidFill>
            <a:schemeClr val="accent2"/>
          </a:solidFill>
          <a:ln w="9525">
            <a:noFill/>
            <a:miter lim="800000"/>
            <a:headEnd/>
            <a:tailEnd/>
          </a:ln>
          <a:effectLst/>
        </p:spPr>
        <p:txBody>
          <a:bodyPr>
            <a:spAutoFit/>
          </a:bodyPr>
          <a:lstStyle/>
          <a:p>
            <a:pPr>
              <a:spcBef>
                <a:spcPct val="50000"/>
              </a:spcBef>
            </a:pPr>
            <a:r>
              <a:rPr lang="fr-CA" altLang="fr-FR">
                <a:solidFill>
                  <a:schemeClr val="bg1"/>
                </a:solidFill>
                <a:latin typeface="Arial Black" pitchFamily="34" charset="0"/>
              </a:rPr>
              <a:t>(10,2)(-2)</a:t>
            </a:r>
          </a:p>
        </p:txBody>
      </p:sp>
      <p:sp>
        <p:nvSpPr>
          <p:cNvPr id="131079" name="Text Box 7"/>
          <p:cNvSpPr txBox="1">
            <a:spLocks noChangeArrowheads="1"/>
          </p:cNvSpPr>
          <p:nvPr/>
        </p:nvSpPr>
        <p:spPr bwMode="auto">
          <a:xfrm>
            <a:off x="5562600" y="3810000"/>
            <a:ext cx="1676400" cy="457200"/>
          </a:xfrm>
          <a:prstGeom prst="rect">
            <a:avLst/>
          </a:prstGeom>
          <a:solidFill>
            <a:schemeClr val="accent2"/>
          </a:solidFill>
          <a:ln w="9525">
            <a:noFill/>
            <a:miter lim="800000"/>
            <a:headEnd/>
            <a:tailEnd/>
          </a:ln>
          <a:effectLst/>
        </p:spPr>
        <p:txBody>
          <a:bodyPr>
            <a:spAutoFit/>
          </a:bodyPr>
          <a:lstStyle/>
          <a:p>
            <a:pPr>
              <a:spcBef>
                <a:spcPct val="50000"/>
              </a:spcBef>
            </a:pPr>
            <a:r>
              <a:rPr lang="fr-CA" altLang="fr-FR">
                <a:solidFill>
                  <a:schemeClr val="bg1"/>
                </a:solidFill>
                <a:latin typeface="Arial Black" pitchFamily="34" charset="0"/>
              </a:rPr>
              <a:t>(1,2)(-2)</a:t>
            </a:r>
          </a:p>
        </p:txBody>
      </p:sp>
      <p:sp>
        <p:nvSpPr>
          <p:cNvPr id="131080" name="Text Box 8"/>
          <p:cNvSpPr txBox="1">
            <a:spLocks noChangeArrowheads="1"/>
          </p:cNvSpPr>
          <p:nvPr/>
        </p:nvSpPr>
        <p:spPr bwMode="auto">
          <a:xfrm>
            <a:off x="5562600" y="4419600"/>
            <a:ext cx="1676400" cy="457200"/>
          </a:xfrm>
          <a:prstGeom prst="rect">
            <a:avLst/>
          </a:prstGeom>
          <a:solidFill>
            <a:schemeClr val="accent2"/>
          </a:solidFill>
          <a:ln w="9525">
            <a:noFill/>
            <a:miter lim="800000"/>
            <a:headEnd/>
            <a:tailEnd/>
          </a:ln>
          <a:effectLst/>
        </p:spPr>
        <p:txBody>
          <a:bodyPr>
            <a:spAutoFit/>
          </a:bodyPr>
          <a:lstStyle/>
          <a:p>
            <a:pPr>
              <a:spcBef>
                <a:spcPct val="50000"/>
              </a:spcBef>
            </a:pPr>
            <a:r>
              <a:rPr lang="fr-CA" altLang="fr-FR">
                <a:solidFill>
                  <a:schemeClr val="bg1"/>
                </a:solidFill>
                <a:latin typeface="Arial Black" pitchFamily="34" charset="0"/>
              </a:rPr>
              <a:t>(6,3)(-5)</a:t>
            </a:r>
          </a:p>
        </p:txBody>
      </p:sp>
      <p:sp>
        <p:nvSpPr>
          <p:cNvPr id="131081" name="Text Box 9"/>
          <p:cNvSpPr txBox="1">
            <a:spLocks noChangeArrowheads="1"/>
          </p:cNvSpPr>
          <p:nvPr/>
        </p:nvSpPr>
        <p:spPr bwMode="auto">
          <a:xfrm>
            <a:off x="7391400" y="2514600"/>
            <a:ext cx="1752600" cy="466725"/>
          </a:xfrm>
          <a:prstGeom prst="rect">
            <a:avLst/>
          </a:prstGeom>
          <a:noFill/>
          <a:ln w="9525">
            <a:solidFill>
              <a:schemeClr val="tx1"/>
            </a:solidFill>
            <a:miter lim="800000"/>
            <a:headEnd/>
            <a:tailEnd/>
          </a:ln>
          <a:effectLst/>
        </p:spPr>
        <p:txBody>
          <a:bodyPr>
            <a:spAutoFit/>
          </a:bodyPr>
          <a:lstStyle/>
          <a:p>
            <a:pPr>
              <a:spcBef>
                <a:spcPct val="50000"/>
              </a:spcBef>
            </a:pPr>
            <a:r>
              <a:rPr lang="fr-CA" altLang="fr-FR" b="1"/>
              <a:t>00100 111</a:t>
            </a:r>
          </a:p>
        </p:txBody>
      </p:sp>
      <p:sp>
        <p:nvSpPr>
          <p:cNvPr id="131082" name="Text Box 10"/>
          <p:cNvSpPr txBox="1">
            <a:spLocks noChangeArrowheads="1"/>
          </p:cNvSpPr>
          <p:nvPr/>
        </p:nvSpPr>
        <p:spPr bwMode="auto">
          <a:xfrm>
            <a:off x="7391400" y="3200400"/>
            <a:ext cx="1981200" cy="466725"/>
          </a:xfrm>
          <a:prstGeom prst="rect">
            <a:avLst/>
          </a:prstGeom>
          <a:noFill/>
          <a:ln w="9525">
            <a:solidFill>
              <a:schemeClr val="tx1"/>
            </a:solidFill>
            <a:miter lim="800000"/>
            <a:headEnd/>
            <a:tailEnd/>
          </a:ln>
          <a:effectLst/>
        </p:spPr>
        <p:txBody>
          <a:bodyPr>
            <a:spAutoFit/>
          </a:bodyPr>
          <a:lstStyle/>
          <a:p>
            <a:pPr>
              <a:spcBef>
                <a:spcPct val="50000"/>
              </a:spcBef>
            </a:pPr>
            <a:r>
              <a:rPr lang="fr-CA" altLang="fr-FR" b="1"/>
              <a:t>00011 01</a:t>
            </a:r>
          </a:p>
        </p:txBody>
      </p:sp>
      <p:sp>
        <p:nvSpPr>
          <p:cNvPr id="131083" name="Text Box 11"/>
          <p:cNvSpPr txBox="1">
            <a:spLocks noChangeArrowheads="1"/>
          </p:cNvSpPr>
          <p:nvPr/>
        </p:nvSpPr>
        <p:spPr bwMode="auto">
          <a:xfrm>
            <a:off x="7391400" y="3810000"/>
            <a:ext cx="2057400" cy="466725"/>
          </a:xfrm>
          <a:prstGeom prst="rect">
            <a:avLst/>
          </a:prstGeom>
          <a:noFill/>
          <a:ln w="9525">
            <a:solidFill>
              <a:schemeClr val="tx1"/>
            </a:solidFill>
            <a:miter lim="800000"/>
            <a:headEnd/>
            <a:tailEnd/>
          </a:ln>
          <a:effectLst/>
        </p:spPr>
        <p:txBody>
          <a:bodyPr>
            <a:spAutoFit/>
          </a:bodyPr>
          <a:lstStyle/>
          <a:p>
            <a:pPr>
              <a:spcBef>
                <a:spcPct val="50000"/>
              </a:spcBef>
            </a:pPr>
            <a:r>
              <a:rPr lang="fr-CA" altLang="fr-FR" b="1"/>
              <a:t>00010 01</a:t>
            </a:r>
          </a:p>
        </p:txBody>
      </p:sp>
      <p:sp>
        <p:nvSpPr>
          <p:cNvPr id="131084" name="Text Box 12"/>
          <p:cNvSpPr txBox="1">
            <a:spLocks noChangeArrowheads="1"/>
          </p:cNvSpPr>
          <p:nvPr/>
        </p:nvSpPr>
        <p:spPr bwMode="auto">
          <a:xfrm>
            <a:off x="7391400" y="4419600"/>
            <a:ext cx="1752600" cy="466725"/>
          </a:xfrm>
          <a:prstGeom prst="rect">
            <a:avLst/>
          </a:prstGeom>
          <a:noFill/>
          <a:ln w="9525">
            <a:solidFill>
              <a:schemeClr val="tx1"/>
            </a:solidFill>
            <a:miter lim="800000"/>
            <a:headEnd/>
            <a:tailEnd/>
          </a:ln>
          <a:effectLst/>
        </p:spPr>
        <p:txBody>
          <a:bodyPr>
            <a:spAutoFit/>
          </a:bodyPr>
          <a:lstStyle/>
          <a:p>
            <a:pPr>
              <a:spcBef>
                <a:spcPct val="50000"/>
              </a:spcBef>
            </a:pPr>
            <a:r>
              <a:rPr lang="fr-CA" altLang="fr-FR" b="1"/>
              <a:t>00001 011</a:t>
            </a:r>
          </a:p>
        </p:txBody>
      </p:sp>
      <p:sp>
        <p:nvSpPr>
          <p:cNvPr id="131085" name="Text Box 13"/>
          <p:cNvSpPr txBox="1">
            <a:spLocks noChangeArrowheads="1"/>
          </p:cNvSpPr>
          <p:nvPr/>
        </p:nvSpPr>
        <p:spPr bwMode="auto">
          <a:xfrm>
            <a:off x="5562600" y="5029200"/>
            <a:ext cx="1676400" cy="457200"/>
          </a:xfrm>
          <a:prstGeom prst="rect">
            <a:avLst/>
          </a:prstGeom>
          <a:solidFill>
            <a:schemeClr val="accent2"/>
          </a:solidFill>
          <a:ln w="9525">
            <a:noFill/>
            <a:miter lim="800000"/>
            <a:headEnd/>
            <a:tailEnd/>
          </a:ln>
          <a:effectLst/>
        </p:spPr>
        <p:txBody>
          <a:bodyPr>
            <a:spAutoFit/>
          </a:bodyPr>
          <a:lstStyle/>
          <a:p>
            <a:pPr>
              <a:spcBef>
                <a:spcPct val="50000"/>
              </a:spcBef>
            </a:pPr>
            <a:r>
              <a:rPr lang="fr-CA" altLang="fr-FR">
                <a:solidFill>
                  <a:schemeClr val="bg1"/>
                </a:solidFill>
                <a:latin typeface="Arial Black" pitchFamily="34" charset="0"/>
              </a:rPr>
              <a:t>(0,0)</a:t>
            </a:r>
          </a:p>
        </p:txBody>
      </p:sp>
      <p:sp>
        <p:nvSpPr>
          <p:cNvPr id="131086" name="Text Box 14"/>
          <p:cNvSpPr txBox="1">
            <a:spLocks noChangeArrowheads="1"/>
          </p:cNvSpPr>
          <p:nvPr/>
        </p:nvSpPr>
        <p:spPr bwMode="auto">
          <a:xfrm>
            <a:off x="7391400" y="5029200"/>
            <a:ext cx="1752600" cy="466725"/>
          </a:xfrm>
          <a:prstGeom prst="rect">
            <a:avLst/>
          </a:prstGeom>
          <a:noFill/>
          <a:ln w="9525">
            <a:solidFill>
              <a:schemeClr val="tx1"/>
            </a:solidFill>
            <a:miter lim="800000"/>
            <a:headEnd/>
            <a:tailEnd/>
          </a:ln>
          <a:effectLst/>
        </p:spPr>
        <p:txBody>
          <a:bodyPr>
            <a:spAutoFit/>
          </a:bodyPr>
          <a:lstStyle/>
          <a:p>
            <a:pPr>
              <a:spcBef>
                <a:spcPct val="50000"/>
              </a:spcBef>
            </a:pPr>
            <a:r>
              <a:rPr lang="fr-CA" altLang="fr-FR" b="1"/>
              <a:t>00000</a:t>
            </a:r>
          </a:p>
        </p:txBody>
      </p:sp>
      <p:sp>
        <p:nvSpPr>
          <p:cNvPr id="18" name="Rectangle 2"/>
          <p:cNvSpPr txBox="1">
            <a:spLocks noChangeArrowheads="1"/>
          </p:cNvSpPr>
          <p:nvPr/>
        </p:nvSpPr>
        <p:spPr>
          <a:xfrm>
            <a:off x="0" y="0"/>
            <a:ext cx="9144000" cy="7857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EXEMPLE JPEG</a:t>
            </a:r>
            <a:endPar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131077"/>
                                        </p:tgtEl>
                                        <p:attrNameLst>
                                          <p:attrName>style.visibility</p:attrName>
                                        </p:attrNameLst>
                                      </p:cBhvr>
                                      <p:to>
                                        <p:strVal val="visible"/>
                                      </p:to>
                                    </p:set>
                                    <p:anim calcmode="lin" valueType="num">
                                      <p:cBhvr additive="base">
                                        <p:cTn id="7" dur="500" fill="hold"/>
                                        <p:tgtEl>
                                          <p:spTgt spid="131077"/>
                                        </p:tgtEl>
                                        <p:attrNameLst>
                                          <p:attrName>ppt_x</p:attrName>
                                        </p:attrNameLst>
                                      </p:cBhvr>
                                      <p:tavLst>
                                        <p:tav tm="0">
                                          <p:val>
                                            <p:strVal val="#ppt_x"/>
                                          </p:val>
                                        </p:tav>
                                        <p:tav tm="100000">
                                          <p:val>
                                            <p:strVal val="#ppt_x"/>
                                          </p:val>
                                        </p:tav>
                                      </p:tavLst>
                                    </p:anim>
                                    <p:anim calcmode="lin" valueType="num">
                                      <p:cBhvr additive="base">
                                        <p:cTn id="8" dur="500" fill="hold"/>
                                        <p:tgtEl>
                                          <p:spTgt spid="13107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3500"/>
                            </p:stCondLst>
                            <p:childTnLst>
                              <p:par>
                                <p:cTn id="10" presetID="2" presetClass="entr" presetSubtype="2" fill="hold" grpId="0" nodeType="afterEffect">
                                  <p:stCondLst>
                                    <p:cond delay="0"/>
                                  </p:stCondLst>
                                  <p:childTnLst>
                                    <p:set>
                                      <p:cBhvr>
                                        <p:cTn id="11" dur="1" fill="hold">
                                          <p:stCondLst>
                                            <p:cond delay="0"/>
                                          </p:stCondLst>
                                        </p:cTn>
                                        <p:tgtEl>
                                          <p:spTgt spid="131081"/>
                                        </p:tgtEl>
                                        <p:attrNameLst>
                                          <p:attrName>style.visibility</p:attrName>
                                        </p:attrNameLst>
                                      </p:cBhvr>
                                      <p:to>
                                        <p:strVal val="visible"/>
                                      </p:to>
                                    </p:set>
                                    <p:anim calcmode="lin" valueType="num">
                                      <p:cBhvr additive="base">
                                        <p:cTn id="12" dur="500" fill="hold"/>
                                        <p:tgtEl>
                                          <p:spTgt spid="131081"/>
                                        </p:tgtEl>
                                        <p:attrNameLst>
                                          <p:attrName>ppt_x</p:attrName>
                                        </p:attrNameLst>
                                      </p:cBhvr>
                                      <p:tavLst>
                                        <p:tav tm="0">
                                          <p:val>
                                            <p:strVal val="1+#ppt_w/2"/>
                                          </p:val>
                                        </p:tav>
                                        <p:tav tm="100000">
                                          <p:val>
                                            <p:strVal val="#ppt_x"/>
                                          </p:val>
                                        </p:tav>
                                      </p:tavLst>
                                    </p:anim>
                                    <p:anim calcmode="lin" valueType="num">
                                      <p:cBhvr additive="base">
                                        <p:cTn id="13" dur="500" fill="hold"/>
                                        <p:tgtEl>
                                          <p:spTgt spid="13108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2" presetClass="entr" presetSubtype="4" fill="hold" grpId="0" nodeType="afterEffect">
                                  <p:stCondLst>
                                    <p:cond delay="3000"/>
                                  </p:stCondLst>
                                  <p:childTnLst>
                                    <p:set>
                                      <p:cBhvr>
                                        <p:cTn id="16" dur="1" fill="hold">
                                          <p:stCondLst>
                                            <p:cond delay="0"/>
                                          </p:stCondLst>
                                        </p:cTn>
                                        <p:tgtEl>
                                          <p:spTgt spid="131078"/>
                                        </p:tgtEl>
                                        <p:attrNameLst>
                                          <p:attrName>style.visibility</p:attrName>
                                        </p:attrNameLst>
                                      </p:cBhvr>
                                      <p:to>
                                        <p:strVal val="visible"/>
                                      </p:to>
                                    </p:set>
                                    <p:anim calcmode="lin" valueType="num">
                                      <p:cBhvr additive="base">
                                        <p:cTn id="17" dur="500" fill="hold"/>
                                        <p:tgtEl>
                                          <p:spTgt spid="131078"/>
                                        </p:tgtEl>
                                        <p:attrNameLst>
                                          <p:attrName>ppt_x</p:attrName>
                                        </p:attrNameLst>
                                      </p:cBhvr>
                                      <p:tavLst>
                                        <p:tav tm="0">
                                          <p:val>
                                            <p:strVal val="#ppt_x"/>
                                          </p:val>
                                        </p:tav>
                                        <p:tav tm="100000">
                                          <p:val>
                                            <p:strVal val="#ppt_x"/>
                                          </p:val>
                                        </p:tav>
                                      </p:tavLst>
                                    </p:anim>
                                    <p:anim calcmode="lin" valueType="num">
                                      <p:cBhvr additive="base">
                                        <p:cTn id="18" dur="500" fill="hold"/>
                                        <p:tgtEl>
                                          <p:spTgt spid="131078"/>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7500"/>
                            </p:stCondLst>
                            <p:childTnLst>
                              <p:par>
                                <p:cTn id="20" presetID="2" presetClass="entr" presetSubtype="2" fill="hold" grpId="0" nodeType="afterEffect">
                                  <p:stCondLst>
                                    <p:cond delay="0"/>
                                  </p:stCondLst>
                                  <p:childTnLst>
                                    <p:set>
                                      <p:cBhvr>
                                        <p:cTn id="21" dur="1" fill="hold">
                                          <p:stCondLst>
                                            <p:cond delay="0"/>
                                          </p:stCondLst>
                                        </p:cTn>
                                        <p:tgtEl>
                                          <p:spTgt spid="131082"/>
                                        </p:tgtEl>
                                        <p:attrNameLst>
                                          <p:attrName>style.visibility</p:attrName>
                                        </p:attrNameLst>
                                      </p:cBhvr>
                                      <p:to>
                                        <p:strVal val="visible"/>
                                      </p:to>
                                    </p:set>
                                    <p:anim calcmode="lin" valueType="num">
                                      <p:cBhvr additive="base">
                                        <p:cTn id="22" dur="500" fill="hold"/>
                                        <p:tgtEl>
                                          <p:spTgt spid="131082"/>
                                        </p:tgtEl>
                                        <p:attrNameLst>
                                          <p:attrName>ppt_x</p:attrName>
                                        </p:attrNameLst>
                                      </p:cBhvr>
                                      <p:tavLst>
                                        <p:tav tm="0">
                                          <p:val>
                                            <p:strVal val="1+#ppt_w/2"/>
                                          </p:val>
                                        </p:tav>
                                        <p:tav tm="100000">
                                          <p:val>
                                            <p:strVal val="#ppt_x"/>
                                          </p:val>
                                        </p:tav>
                                      </p:tavLst>
                                    </p:anim>
                                    <p:anim calcmode="lin" valueType="num">
                                      <p:cBhvr additive="base">
                                        <p:cTn id="23" dur="500" fill="hold"/>
                                        <p:tgtEl>
                                          <p:spTgt spid="131082"/>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8000"/>
                            </p:stCondLst>
                            <p:childTnLst>
                              <p:par>
                                <p:cTn id="25" presetID="2" presetClass="entr" presetSubtype="4" fill="hold" grpId="0" nodeType="afterEffect">
                                  <p:stCondLst>
                                    <p:cond delay="3000"/>
                                  </p:stCondLst>
                                  <p:childTnLst>
                                    <p:set>
                                      <p:cBhvr>
                                        <p:cTn id="26" dur="1" fill="hold">
                                          <p:stCondLst>
                                            <p:cond delay="0"/>
                                          </p:stCondLst>
                                        </p:cTn>
                                        <p:tgtEl>
                                          <p:spTgt spid="131079"/>
                                        </p:tgtEl>
                                        <p:attrNameLst>
                                          <p:attrName>style.visibility</p:attrName>
                                        </p:attrNameLst>
                                      </p:cBhvr>
                                      <p:to>
                                        <p:strVal val="visible"/>
                                      </p:to>
                                    </p:set>
                                    <p:anim calcmode="lin" valueType="num">
                                      <p:cBhvr additive="base">
                                        <p:cTn id="27" dur="500" fill="hold"/>
                                        <p:tgtEl>
                                          <p:spTgt spid="131079"/>
                                        </p:tgtEl>
                                        <p:attrNameLst>
                                          <p:attrName>ppt_x</p:attrName>
                                        </p:attrNameLst>
                                      </p:cBhvr>
                                      <p:tavLst>
                                        <p:tav tm="0">
                                          <p:val>
                                            <p:strVal val="#ppt_x"/>
                                          </p:val>
                                        </p:tav>
                                        <p:tav tm="100000">
                                          <p:val>
                                            <p:strVal val="#ppt_x"/>
                                          </p:val>
                                        </p:tav>
                                      </p:tavLst>
                                    </p:anim>
                                    <p:anim calcmode="lin" valueType="num">
                                      <p:cBhvr additive="base">
                                        <p:cTn id="28" dur="500" fill="hold"/>
                                        <p:tgtEl>
                                          <p:spTgt spid="131079"/>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1500"/>
                            </p:stCondLst>
                            <p:childTnLst>
                              <p:par>
                                <p:cTn id="30" presetID="2" presetClass="entr" presetSubtype="2" fill="hold" grpId="0" nodeType="afterEffect">
                                  <p:stCondLst>
                                    <p:cond delay="0"/>
                                  </p:stCondLst>
                                  <p:childTnLst>
                                    <p:set>
                                      <p:cBhvr>
                                        <p:cTn id="31" dur="1" fill="hold">
                                          <p:stCondLst>
                                            <p:cond delay="0"/>
                                          </p:stCondLst>
                                        </p:cTn>
                                        <p:tgtEl>
                                          <p:spTgt spid="131083"/>
                                        </p:tgtEl>
                                        <p:attrNameLst>
                                          <p:attrName>style.visibility</p:attrName>
                                        </p:attrNameLst>
                                      </p:cBhvr>
                                      <p:to>
                                        <p:strVal val="visible"/>
                                      </p:to>
                                    </p:set>
                                    <p:anim calcmode="lin" valueType="num">
                                      <p:cBhvr additive="base">
                                        <p:cTn id="32" dur="500" fill="hold"/>
                                        <p:tgtEl>
                                          <p:spTgt spid="131083"/>
                                        </p:tgtEl>
                                        <p:attrNameLst>
                                          <p:attrName>ppt_x</p:attrName>
                                        </p:attrNameLst>
                                      </p:cBhvr>
                                      <p:tavLst>
                                        <p:tav tm="0">
                                          <p:val>
                                            <p:strVal val="1+#ppt_w/2"/>
                                          </p:val>
                                        </p:tav>
                                        <p:tav tm="100000">
                                          <p:val>
                                            <p:strVal val="#ppt_x"/>
                                          </p:val>
                                        </p:tav>
                                      </p:tavLst>
                                    </p:anim>
                                    <p:anim calcmode="lin" valueType="num">
                                      <p:cBhvr additive="base">
                                        <p:cTn id="33" dur="500" fill="hold"/>
                                        <p:tgtEl>
                                          <p:spTgt spid="131083"/>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2000"/>
                            </p:stCondLst>
                            <p:childTnLst>
                              <p:par>
                                <p:cTn id="35" presetID="2" presetClass="entr" presetSubtype="4" fill="hold" grpId="0" nodeType="afterEffect">
                                  <p:stCondLst>
                                    <p:cond delay="3000"/>
                                  </p:stCondLst>
                                  <p:childTnLst>
                                    <p:set>
                                      <p:cBhvr>
                                        <p:cTn id="36" dur="1" fill="hold">
                                          <p:stCondLst>
                                            <p:cond delay="0"/>
                                          </p:stCondLst>
                                        </p:cTn>
                                        <p:tgtEl>
                                          <p:spTgt spid="131080"/>
                                        </p:tgtEl>
                                        <p:attrNameLst>
                                          <p:attrName>style.visibility</p:attrName>
                                        </p:attrNameLst>
                                      </p:cBhvr>
                                      <p:to>
                                        <p:strVal val="visible"/>
                                      </p:to>
                                    </p:set>
                                    <p:anim calcmode="lin" valueType="num">
                                      <p:cBhvr additive="base">
                                        <p:cTn id="37" dur="500" fill="hold"/>
                                        <p:tgtEl>
                                          <p:spTgt spid="131080"/>
                                        </p:tgtEl>
                                        <p:attrNameLst>
                                          <p:attrName>ppt_x</p:attrName>
                                        </p:attrNameLst>
                                      </p:cBhvr>
                                      <p:tavLst>
                                        <p:tav tm="0">
                                          <p:val>
                                            <p:strVal val="#ppt_x"/>
                                          </p:val>
                                        </p:tav>
                                        <p:tav tm="100000">
                                          <p:val>
                                            <p:strVal val="#ppt_x"/>
                                          </p:val>
                                        </p:tav>
                                      </p:tavLst>
                                    </p:anim>
                                    <p:anim calcmode="lin" valueType="num">
                                      <p:cBhvr additive="base">
                                        <p:cTn id="38" dur="500" fill="hold"/>
                                        <p:tgtEl>
                                          <p:spTgt spid="131080"/>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15500"/>
                            </p:stCondLst>
                            <p:childTnLst>
                              <p:par>
                                <p:cTn id="40" presetID="2" presetClass="entr" presetSubtype="2" fill="hold" grpId="0" nodeType="afterEffect">
                                  <p:stCondLst>
                                    <p:cond delay="0"/>
                                  </p:stCondLst>
                                  <p:childTnLst>
                                    <p:set>
                                      <p:cBhvr>
                                        <p:cTn id="41" dur="1" fill="hold">
                                          <p:stCondLst>
                                            <p:cond delay="0"/>
                                          </p:stCondLst>
                                        </p:cTn>
                                        <p:tgtEl>
                                          <p:spTgt spid="131084"/>
                                        </p:tgtEl>
                                        <p:attrNameLst>
                                          <p:attrName>style.visibility</p:attrName>
                                        </p:attrNameLst>
                                      </p:cBhvr>
                                      <p:to>
                                        <p:strVal val="visible"/>
                                      </p:to>
                                    </p:set>
                                    <p:anim calcmode="lin" valueType="num">
                                      <p:cBhvr additive="base">
                                        <p:cTn id="42" dur="500" fill="hold"/>
                                        <p:tgtEl>
                                          <p:spTgt spid="131084"/>
                                        </p:tgtEl>
                                        <p:attrNameLst>
                                          <p:attrName>ppt_x</p:attrName>
                                        </p:attrNameLst>
                                      </p:cBhvr>
                                      <p:tavLst>
                                        <p:tav tm="0">
                                          <p:val>
                                            <p:strVal val="1+#ppt_w/2"/>
                                          </p:val>
                                        </p:tav>
                                        <p:tav tm="100000">
                                          <p:val>
                                            <p:strVal val="#ppt_x"/>
                                          </p:val>
                                        </p:tav>
                                      </p:tavLst>
                                    </p:anim>
                                    <p:anim calcmode="lin" valueType="num">
                                      <p:cBhvr additive="base">
                                        <p:cTn id="43" dur="500" fill="hold"/>
                                        <p:tgtEl>
                                          <p:spTgt spid="131084"/>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16000"/>
                            </p:stCondLst>
                            <p:childTnLst>
                              <p:par>
                                <p:cTn id="45" presetID="2" presetClass="entr" presetSubtype="4" fill="hold" grpId="0" nodeType="afterEffect">
                                  <p:stCondLst>
                                    <p:cond delay="3000"/>
                                  </p:stCondLst>
                                  <p:childTnLst>
                                    <p:set>
                                      <p:cBhvr>
                                        <p:cTn id="46" dur="1" fill="hold">
                                          <p:stCondLst>
                                            <p:cond delay="0"/>
                                          </p:stCondLst>
                                        </p:cTn>
                                        <p:tgtEl>
                                          <p:spTgt spid="131085"/>
                                        </p:tgtEl>
                                        <p:attrNameLst>
                                          <p:attrName>style.visibility</p:attrName>
                                        </p:attrNameLst>
                                      </p:cBhvr>
                                      <p:to>
                                        <p:strVal val="visible"/>
                                      </p:to>
                                    </p:set>
                                    <p:anim calcmode="lin" valueType="num">
                                      <p:cBhvr additive="base">
                                        <p:cTn id="47" dur="500" fill="hold"/>
                                        <p:tgtEl>
                                          <p:spTgt spid="131085"/>
                                        </p:tgtEl>
                                        <p:attrNameLst>
                                          <p:attrName>ppt_x</p:attrName>
                                        </p:attrNameLst>
                                      </p:cBhvr>
                                      <p:tavLst>
                                        <p:tav tm="0">
                                          <p:val>
                                            <p:strVal val="#ppt_x"/>
                                          </p:val>
                                        </p:tav>
                                        <p:tav tm="100000">
                                          <p:val>
                                            <p:strVal val="#ppt_x"/>
                                          </p:val>
                                        </p:tav>
                                      </p:tavLst>
                                    </p:anim>
                                    <p:anim calcmode="lin" valueType="num">
                                      <p:cBhvr additive="base">
                                        <p:cTn id="48" dur="500" fill="hold"/>
                                        <p:tgtEl>
                                          <p:spTgt spid="131085"/>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19500"/>
                            </p:stCondLst>
                            <p:childTnLst>
                              <p:par>
                                <p:cTn id="50" presetID="2" presetClass="entr" presetSubtype="2" fill="hold" grpId="0" nodeType="afterEffect">
                                  <p:stCondLst>
                                    <p:cond delay="0"/>
                                  </p:stCondLst>
                                  <p:childTnLst>
                                    <p:set>
                                      <p:cBhvr>
                                        <p:cTn id="51" dur="1" fill="hold">
                                          <p:stCondLst>
                                            <p:cond delay="0"/>
                                          </p:stCondLst>
                                        </p:cTn>
                                        <p:tgtEl>
                                          <p:spTgt spid="131086"/>
                                        </p:tgtEl>
                                        <p:attrNameLst>
                                          <p:attrName>style.visibility</p:attrName>
                                        </p:attrNameLst>
                                      </p:cBhvr>
                                      <p:to>
                                        <p:strVal val="visible"/>
                                      </p:to>
                                    </p:set>
                                    <p:anim calcmode="lin" valueType="num">
                                      <p:cBhvr additive="base">
                                        <p:cTn id="52" dur="500" fill="hold"/>
                                        <p:tgtEl>
                                          <p:spTgt spid="131086"/>
                                        </p:tgtEl>
                                        <p:attrNameLst>
                                          <p:attrName>ppt_x</p:attrName>
                                        </p:attrNameLst>
                                      </p:cBhvr>
                                      <p:tavLst>
                                        <p:tav tm="0">
                                          <p:val>
                                            <p:strVal val="1+#ppt_w/2"/>
                                          </p:val>
                                        </p:tav>
                                        <p:tav tm="100000">
                                          <p:val>
                                            <p:strVal val="#ppt_x"/>
                                          </p:val>
                                        </p:tav>
                                      </p:tavLst>
                                    </p:anim>
                                    <p:anim calcmode="lin" valueType="num">
                                      <p:cBhvr additive="base">
                                        <p:cTn id="53" dur="500" fill="hold"/>
                                        <p:tgtEl>
                                          <p:spTgt spid="1310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7" grpId="0" animBg="1" autoUpdateAnimBg="0"/>
      <p:bldP spid="131078" grpId="0" animBg="1" autoUpdateAnimBg="0"/>
      <p:bldP spid="131079" grpId="0" animBg="1" autoUpdateAnimBg="0"/>
      <p:bldP spid="131080" grpId="0" animBg="1" autoUpdateAnimBg="0"/>
      <p:bldP spid="131081" grpId="0" animBg="1" autoUpdateAnimBg="0"/>
      <p:bldP spid="131082" grpId="0" animBg="1" autoUpdateAnimBg="0"/>
      <p:bldP spid="131083" grpId="0" animBg="1" autoUpdateAnimBg="0"/>
      <p:bldP spid="131084" grpId="0" animBg="1" autoUpdateAnimBg="0"/>
      <p:bldP spid="131085" grpId="0" animBg="1" autoUpdateAnimBg="0"/>
      <p:bldP spid="131086"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3"/>
          <p:cNvSpPr>
            <a:spLocks noGrp="1" noChangeArrowheads="1"/>
          </p:cNvSpPr>
          <p:nvPr>
            <p:ph idx="1"/>
          </p:nvPr>
        </p:nvSpPr>
        <p:spPr/>
        <p:txBody>
          <a:bodyPr/>
          <a:lstStyle/>
          <a:p>
            <a:r>
              <a:rPr lang="fr-CA" altLang="fr-FR" smtClean="0"/>
              <a:t>Donc, le message tient dans 95 bits.</a:t>
            </a:r>
          </a:p>
          <a:p>
            <a:pPr lvl="1"/>
            <a:r>
              <a:rPr lang="fr-CA" altLang="fr-FR" smtClean="0"/>
              <a:t>Compression de 5.38 x.</a:t>
            </a:r>
          </a:p>
          <a:p>
            <a:r>
              <a:rPr lang="fr-CA" altLang="fr-FR" smtClean="0"/>
              <a:t>Il faut quand même inclure la table et l’arborescence dans le message.</a:t>
            </a:r>
          </a:p>
          <a:p>
            <a:pPr lvl="1"/>
            <a:r>
              <a:rPr lang="fr-CA" altLang="fr-FR" smtClean="0"/>
              <a:t>Ce qui diminue le taux de compression</a:t>
            </a:r>
          </a:p>
        </p:txBody>
      </p:sp>
      <p:sp>
        <p:nvSpPr>
          <p:cNvPr id="71682" name="Espace réservé du numéro de diapositive 5"/>
          <p:cNvSpPr>
            <a:spLocks noGrp="1"/>
          </p:cNvSpPr>
          <p:nvPr>
            <p:ph type="sldNum" sz="quarter" idx="12"/>
          </p:nvPr>
        </p:nvSpPr>
        <p:spPr>
          <a:noFill/>
          <a:ln>
            <a:miter lim="800000"/>
            <a:headEnd/>
            <a:tailEnd/>
          </a:ln>
        </p:spPr>
        <p:txBody>
          <a:bodyPr/>
          <a:lstStyle/>
          <a:p>
            <a:fld id="{E0A6E80B-FFF7-47D4-987D-6AB251750154}" type="slidenum">
              <a:rPr lang="fr-FR" altLang="fr-FR"/>
              <a:pPr/>
              <a:t>48</a:t>
            </a:fld>
            <a:endParaRPr lang="fr-FR" altLang="fr-FR"/>
          </a:p>
        </p:txBody>
      </p:sp>
      <p:sp>
        <p:nvSpPr>
          <p:cNvPr id="7" name="Rectangle 2"/>
          <p:cNvSpPr txBox="1">
            <a:spLocks noChangeArrowheads="1"/>
          </p:cNvSpPr>
          <p:nvPr/>
        </p:nvSpPr>
        <p:spPr>
          <a:xfrm>
            <a:off x="0" y="0"/>
            <a:ext cx="9144000" cy="7857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EXEMPLE JPEG</a:t>
            </a:r>
            <a:endPar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3"/>
          <p:cNvSpPr>
            <a:spLocks noGrp="1" noChangeArrowheads="1"/>
          </p:cNvSpPr>
          <p:nvPr>
            <p:ph idx="1"/>
          </p:nvPr>
        </p:nvSpPr>
        <p:spPr/>
        <p:txBody>
          <a:bodyPr/>
          <a:lstStyle/>
          <a:p>
            <a:r>
              <a:rPr lang="fr-CA" altLang="fr-FR" smtClean="0"/>
              <a:t>À la réception,</a:t>
            </a:r>
          </a:p>
          <a:p>
            <a:pPr lvl="1"/>
            <a:r>
              <a:rPr lang="fr-CA" altLang="fr-FR" smtClean="0"/>
              <a:t>on reconstitue la matrice de l’image quantifiée</a:t>
            </a:r>
          </a:p>
          <a:p>
            <a:pPr lvl="1"/>
            <a:r>
              <a:rPr lang="fr-CA" altLang="fr-FR" smtClean="0"/>
              <a:t>on dé-quantifie l’image</a:t>
            </a:r>
          </a:p>
          <a:p>
            <a:pPr lvl="1"/>
            <a:r>
              <a:rPr lang="fr-CA" altLang="fr-FR" smtClean="0"/>
              <a:t>on fait la IDCT.</a:t>
            </a:r>
          </a:p>
        </p:txBody>
      </p:sp>
      <p:sp>
        <p:nvSpPr>
          <p:cNvPr id="72706" name="Espace réservé du numéro de diapositive 5"/>
          <p:cNvSpPr>
            <a:spLocks noGrp="1"/>
          </p:cNvSpPr>
          <p:nvPr>
            <p:ph type="sldNum" sz="quarter" idx="12"/>
          </p:nvPr>
        </p:nvSpPr>
        <p:spPr>
          <a:noFill/>
          <a:ln>
            <a:miter lim="800000"/>
            <a:headEnd/>
            <a:tailEnd/>
          </a:ln>
        </p:spPr>
        <p:txBody>
          <a:bodyPr/>
          <a:lstStyle/>
          <a:p>
            <a:fld id="{6FB5887E-A01A-4EF7-B0D9-9E36C6BE7BC2}" type="slidenum">
              <a:rPr lang="fr-FR" altLang="fr-FR"/>
              <a:pPr/>
              <a:t>49</a:t>
            </a:fld>
            <a:endParaRPr lang="fr-FR" altLang="fr-FR"/>
          </a:p>
        </p:txBody>
      </p:sp>
      <p:sp>
        <p:nvSpPr>
          <p:cNvPr id="7" name="Rectangle 2"/>
          <p:cNvSpPr txBox="1">
            <a:spLocks noChangeArrowheads="1"/>
          </p:cNvSpPr>
          <p:nvPr/>
        </p:nvSpPr>
        <p:spPr>
          <a:xfrm>
            <a:off x="0" y="0"/>
            <a:ext cx="9144000" cy="7857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EXEMPLE JPEG</a:t>
            </a:r>
            <a:endPar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5"/>
          <p:cNvSpPr>
            <a:spLocks noGrp="1"/>
          </p:cNvSpPr>
          <p:nvPr>
            <p:ph type="sldNum" sz="quarter" idx="12"/>
          </p:nvPr>
        </p:nvSpPr>
        <p:spPr>
          <a:noFill/>
          <a:ln>
            <a:miter lim="800000"/>
            <a:headEnd/>
            <a:tailEnd/>
          </a:ln>
        </p:spPr>
        <p:txBody>
          <a:bodyPr/>
          <a:lstStyle/>
          <a:p>
            <a:fld id="{2AC40ACD-B5DF-4249-870F-A61878504AC3}" type="slidenum">
              <a:rPr lang="fr-FR" altLang="fr-FR"/>
              <a:pPr/>
              <a:t>5</a:t>
            </a:fld>
            <a:endParaRPr lang="fr-FR" altLang="fr-FR"/>
          </a:p>
        </p:txBody>
      </p:sp>
      <p:sp>
        <p:nvSpPr>
          <p:cNvPr id="8" name="ZoneTexte 7"/>
          <p:cNvSpPr txBox="1"/>
          <p:nvPr/>
        </p:nvSpPr>
        <p:spPr>
          <a:xfrm>
            <a:off x="0" y="1428736"/>
            <a:ext cx="9144000" cy="769441"/>
          </a:xfrm>
          <a:prstGeom prst="rect">
            <a:avLst/>
          </a:prstGeom>
          <a:noFill/>
        </p:spPr>
        <p:txBody>
          <a:bodyPr wrap="square" rtlCol="0">
            <a:spAutoFit/>
          </a:bodyPr>
          <a:lstStyle/>
          <a:p>
            <a:r>
              <a:rPr lang="fr-FR" sz="2200" b="1" dirty="0" smtClean="0">
                <a:solidFill>
                  <a:srgbClr val="FF0000"/>
                </a:solidFill>
                <a:latin typeface="Times New Roman" pitchFamily="18" charset="0"/>
                <a:cs typeface="Times New Roman" pitchFamily="18" charset="0"/>
              </a:rPr>
              <a:t>Parmi les normes de compression d’images fixes les plus connues et les plus utilisées de nos jours : JPEG</a:t>
            </a:r>
            <a:endParaRPr lang="fr-FR" sz="2200" b="1" dirty="0">
              <a:solidFill>
                <a:srgbClr val="FF0000"/>
              </a:solidFill>
              <a:latin typeface="Times New Roman" pitchFamily="18" charset="0"/>
              <a:cs typeface="Times New Roman" pitchFamily="18" charset="0"/>
            </a:endParaRPr>
          </a:p>
        </p:txBody>
      </p:sp>
      <p:sp>
        <p:nvSpPr>
          <p:cNvPr id="9" name="ZoneTexte 8"/>
          <p:cNvSpPr txBox="1"/>
          <p:nvPr/>
        </p:nvSpPr>
        <p:spPr>
          <a:xfrm>
            <a:off x="0" y="2285992"/>
            <a:ext cx="9144000" cy="4031873"/>
          </a:xfrm>
          <a:prstGeom prst="rect">
            <a:avLst/>
          </a:prstGeom>
          <a:noFill/>
        </p:spPr>
        <p:txBody>
          <a:bodyPr wrap="square" rtlCol="0">
            <a:spAutoFit/>
          </a:bodyPr>
          <a:lstStyle/>
          <a:p>
            <a:r>
              <a:rPr lang="fr-FR" sz="2200" b="1" dirty="0" smtClean="0">
                <a:solidFill>
                  <a:srgbClr val="7030A0"/>
                </a:solidFill>
                <a:latin typeface="Times New Roman" pitchFamily="18" charset="0"/>
                <a:cs typeface="Times New Roman" pitchFamily="18" charset="0"/>
              </a:rPr>
              <a:t>JPEG : </a:t>
            </a:r>
            <a:r>
              <a:rPr lang="fr-FR" sz="2200" dirty="0" smtClean="0">
                <a:solidFill>
                  <a:srgbClr val="7030A0"/>
                </a:solidFill>
                <a:latin typeface="Times New Roman" pitchFamily="18" charset="0"/>
                <a:cs typeface="Times New Roman" pitchFamily="18" charset="0"/>
              </a:rPr>
              <a:t>Joint </a:t>
            </a:r>
            <a:r>
              <a:rPr lang="fr-FR" sz="2200" dirty="0" err="1" smtClean="0">
                <a:solidFill>
                  <a:srgbClr val="7030A0"/>
                </a:solidFill>
                <a:latin typeface="Times New Roman" pitchFamily="18" charset="0"/>
                <a:cs typeface="Times New Roman" pitchFamily="18" charset="0"/>
              </a:rPr>
              <a:t>Photographic</a:t>
            </a:r>
            <a:r>
              <a:rPr lang="fr-FR" sz="2200" dirty="0" smtClean="0">
                <a:solidFill>
                  <a:srgbClr val="7030A0"/>
                </a:solidFill>
                <a:latin typeface="Times New Roman" pitchFamily="18" charset="0"/>
                <a:cs typeface="Times New Roman" pitchFamily="18" charset="0"/>
              </a:rPr>
              <a:t> Expert Group</a:t>
            </a:r>
            <a:r>
              <a:rPr lang="fr-FR" sz="2200" dirty="0" smtClean="0">
                <a:solidFill>
                  <a:srgbClr val="7030A0"/>
                </a:solidFill>
                <a:cs typeface="Times New Roman" pitchFamily="18" charset="0"/>
              </a:rPr>
              <a:t>.  C’est un</a:t>
            </a:r>
            <a:r>
              <a:rPr lang="fr-FR" sz="2000" dirty="0" smtClean="0">
                <a:solidFill>
                  <a:srgbClr val="7030A0"/>
                </a:solidFill>
              </a:rPr>
              <a:t> comité d’experts qui édite des normes de compression pour l’image fixe. </a:t>
            </a:r>
          </a:p>
          <a:p>
            <a:endParaRPr lang="fr-FR" sz="2000" dirty="0" smtClean="0"/>
          </a:p>
          <a:p>
            <a:pPr algn="just"/>
            <a:r>
              <a:rPr lang="fr-FR" sz="2000" b="1" dirty="0" smtClean="0">
                <a:solidFill>
                  <a:srgbClr val="0099FF"/>
                </a:solidFill>
              </a:rPr>
              <a:t>La norme communément appelée JPEG, son vrai nom est  ISO/CEI 10918-1 UIT-T </a:t>
            </a:r>
            <a:r>
              <a:rPr lang="fr-FR" sz="2000" b="1" dirty="0" err="1" smtClean="0">
                <a:solidFill>
                  <a:srgbClr val="0099FF"/>
                </a:solidFill>
              </a:rPr>
              <a:t>Recommendation</a:t>
            </a:r>
            <a:r>
              <a:rPr lang="fr-FR" sz="2000" b="1" dirty="0" smtClean="0">
                <a:solidFill>
                  <a:srgbClr val="0099FF"/>
                </a:solidFill>
              </a:rPr>
              <a:t> T.81,</a:t>
            </a:r>
          </a:p>
          <a:p>
            <a:endParaRPr lang="fr-FR" sz="2200" dirty="0" smtClean="0">
              <a:solidFill>
                <a:srgbClr val="7030A0"/>
              </a:solidFill>
              <a:latin typeface="Times New Roman" pitchFamily="18" charset="0"/>
              <a:cs typeface="Times New Roman" pitchFamily="18" charset="0"/>
            </a:endParaRPr>
          </a:p>
          <a:p>
            <a:r>
              <a:rPr lang="fr-FR" sz="2200" dirty="0" smtClean="0">
                <a:solidFill>
                  <a:srgbClr val="00206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    Travaux ont commencé en 1986 </a:t>
            </a:r>
          </a:p>
          <a:p>
            <a:r>
              <a:rPr lang="fr-FR" sz="2200" dirty="0" smtClean="0">
                <a:solidFill>
                  <a:srgbClr val="002060"/>
                </a:solidFill>
                <a:cs typeface="Times New Roman" pitchFamily="18" charset="0"/>
              </a:rPr>
              <a:t> </a:t>
            </a:r>
            <a:r>
              <a:rPr lang="fr-FR" sz="2200" dirty="0" smtClean="0">
                <a:solidFill>
                  <a:srgbClr val="002060"/>
                </a:solidFill>
                <a:cs typeface="Times New Roman" pitchFamily="18" charset="0"/>
              </a:rPr>
              <a:t>          </a:t>
            </a:r>
            <a:r>
              <a:rPr lang="fr-FR" sz="2200" dirty="0" smtClean="0">
                <a:solidFill>
                  <a:srgbClr val="00206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Spécifiée en 1991 et  adoptée en 1992</a:t>
            </a:r>
          </a:p>
          <a:p>
            <a:r>
              <a:rPr lang="fr-FR" sz="2200" dirty="0" smtClean="0">
                <a:solidFill>
                  <a:srgbClr val="002060"/>
                </a:solidFill>
                <a:latin typeface="Times New Roman" pitchFamily="18" charset="0"/>
                <a:cs typeface="Times New Roman" pitchFamily="18" charset="0"/>
              </a:rPr>
              <a:t>            Appliquée pour des images couleurs ou en Niveaux de gris</a:t>
            </a:r>
          </a:p>
          <a:p>
            <a:r>
              <a:rPr lang="fr-FR" sz="2200" dirty="0" smtClean="0">
                <a:solidFill>
                  <a:srgbClr val="002060"/>
                </a:solidFill>
                <a:latin typeface="Times New Roman" pitchFamily="18" charset="0"/>
                <a:cs typeface="Times New Roman" pitchFamily="18" charset="0"/>
              </a:rPr>
              <a:t>            Modes : Séquentiel, sans perte, progressif, hiérarchique …</a:t>
            </a:r>
            <a:r>
              <a:rPr lang="fr-FR" sz="2200" dirty="0" err="1" smtClean="0">
                <a:solidFill>
                  <a:srgbClr val="002060"/>
                </a:solidFill>
                <a:latin typeface="Times New Roman" pitchFamily="18" charset="0"/>
                <a:cs typeface="Times New Roman" pitchFamily="18" charset="0"/>
              </a:rPr>
              <a:t>etc</a:t>
            </a:r>
            <a:endParaRPr lang="fr-FR" sz="2200" dirty="0" smtClean="0">
              <a:solidFill>
                <a:srgbClr val="002060"/>
              </a:solidFill>
              <a:latin typeface="Times New Roman" pitchFamily="18" charset="0"/>
              <a:cs typeface="Times New Roman" pitchFamily="18" charset="0"/>
            </a:endParaRPr>
          </a:p>
          <a:p>
            <a:r>
              <a:rPr lang="fr-FR" sz="2200" dirty="0" smtClean="0">
                <a:solidFill>
                  <a:srgbClr val="002060"/>
                </a:solidFill>
                <a:latin typeface="Times New Roman" pitchFamily="18" charset="0"/>
                <a:cs typeface="Times New Roman" pitchFamily="18" charset="0"/>
              </a:rPr>
              <a:t>            Format d’images 768×576</a:t>
            </a:r>
          </a:p>
          <a:p>
            <a:r>
              <a:rPr lang="fr-FR" sz="2200" dirty="0" smtClean="0">
                <a:solidFill>
                  <a:srgbClr val="002060"/>
                </a:solidFill>
                <a:latin typeface="Times New Roman" pitchFamily="18" charset="0"/>
                <a:cs typeface="Times New Roman" pitchFamily="18" charset="0"/>
              </a:rPr>
              <a:t>            Débit : de 8Mbps à 40Mbps</a:t>
            </a:r>
            <a:endParaRPr lang="fr-FR" sz="2200" dirty="0">
              <a:solidFill>
                <a:srgbClr val="002060"/>
              </a:solidFill>
              <a:latin typeface="Times New Roman" pitchFamily="18" charset="0"/>
              <a:cs typeface="Times New Roman" pitchFamily="18" charset="0"/>
            </a:endParaRPr>
          </a:p>
        </p:txBody>
      </p:sp>
      <p:sp>
        <p:nvSpPr>
          <p:cNvPr id="10" name="Rectangle 2"/>
          <p:cNvSpPr txBox="1">
            <a:spLocks noChangeArrowheads="1"/>
          </p:cNvSpPr>
          <p:nvPr/>
        </p:nvSpPr>
        <p:spPr>
          <a:xfrm>
            <a:off x="0" y="0"/>
            <a:ext cx="9144000" cy="7143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457200" y="642926"/>
            <a:ext cx="8229600" cy="1143000"/>
          </a:xfrm>
        </p:spPr>
        <p:txBody>
          <a:bodyPr/>
          <a:lstStyle/>
          <a:p>
            <a:r>
              <a:rPr lang="fr-CA" altLang="fr-FR" dirty="0" smtClean="0"/>
              <a:t>Exemple</a:t>
            </a:r>
          </a:p>
        </p:txBody>
      </p:sp>
      <p:sp>
        <p:nvSpPr>
          <p:cNvPr id="73732" name="Rectangle 3"/>
          <p:cNvSpPr>
            <a:spLocks noGrp="1" noChangeArrowheads="1"/>
          </p:cNvSpPr>
          <p:nvPr>
            <p:ph idx="1"/>
          </p:nvPr>
        </p:nvSpPr>
        <p:spPr/>
        <p:txBody>
          <a:bodyPr/>
          <a:lstStyle/>
          <a:p>
            <a:r>
              <a:rPr lang="fr-CA" altLang="fr-FR" smtClean="0"/>
              <a:t>Pizza reçue:</a:t>
            </a:r>
          </a:p>
        </p:txBody>
      </p:sp>
      <p:sp>
        <p:nvSpPr>
          <p:cNvPr id="73730" name="Espace réservé du numéro de diapositive 5"/>
          <p:cNvSpPr>
            <a:spLocks noGrp="1"/>
          </p:cNvSpPr>
          <p:nvPr>
            <p:ph type="sldNum" sz="quarter" idx="12"/>
          </p:nvPr>
        </p:nvSpPr>
        <p:spPr>
          <a:noFill/>
          <a:ln>
            <a:miter lim="800000"/>
            <a:headEnd/>
            <a:tailEnd/>
          </a:ln>
        </p:spPr>
        <p:txBody>
          <a:bodyPr/>
          <a:lstStyle/>
          <a:p>
            <a:fld id="{2E0554B2-702E-4E56-82C0-313454B5CD05}" type="slidenum">
              <a:rPr lang="fr-FR" altLang="fr-FR"/>
              <a:pPr/>
              <a:t>50</a:t>
            </a:fld>
            <a:endParaRPr lang="fr-FR" altLang="fr-FR"/>
          </a:p>
        </p:txBody>
      </p:sp>
      <p:graphicFrame>
        <p:nvGraphicFramePr>
          <p:cNvPr id="73733" name="Object 4"/>
          <p:cNvGraphicFramePr>
            <a:graphicFrameLocks noChangeAspect="1"/>
          </p:cNvGraphicFramePr>
          <p:nvPr/>
        </p:nvGraphicFramePr>
        <p:xfrm>
          <a:off x="1219200" y="2590800"/>
          <a:ext cx="7467600" cy="3273425"/>
        </p:xfrm>
        <a:graphic>
          <a:graphicData uri="http://schemas.openxmlformats.org/presentationml/2006/ole">
            <p:oleObj spid="_x0000_s73733" name="Feuille de calcul" r:id="rId3" imgW="6086160" imgH="2664000" progId="Excel.Sheet.8">
              <p:embed/>
            </p:oleObj>
          </a:graphicData>
        </a:graphic>
      </p:graphicFrame>
      <p:sp>
        <p:nvSpPr>
          <p:cNvPr id="6"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339640"/>
            <a:ext cx="9144000" cy="1446550"/>
          </a:xfrm>
          <a:prstGeom prst="rect">
            <a:avLst/>
          </a:prstGeom>
          <a:noFill/>
        </p:spPr>
        <p:txBody>
          <a:bodyPr wrap="square" rtlCol="0">
            <a:spAutoFit/>
          </a:bodyPr>
          <a:lstStyle/>
          <a:p>
            <a:r>
              <a:rPr lang="fr-FR" sz="2200" b="1" u="sng" dirty="0" smtClean="0">
                <a:solidFill>
                  <a:srgbClr val="C00000"/>
                </a:solidFill>
                <a:latin typeface="Times New Roman" pitchFamily="18" charset="0"/>
                <a:cs typeface="Times New Roman" pitchFamily="18" charset="0"/>
              </a:rPr>
              <a:t>MOS : </a:t>
            </a:r>
            <a:r>
              <a:rPr lang="fr-FR" sz="2200" b="1" u="sng" dirty="0" err="1" smtClean="0">
                <a:solidFill>
                  <a:srgbClr val="C00000"/>
                </a:solidFill>
                <a:latin typeface="Times New Roman" pitchFamily="18" charset="0"/>
                <a:cs typeface="Times New Roman" pitchFamily="18" charset="0"/>
              </a:rPr>
              <a:t>Mean</a:t>
            </a:r>
            <a:r>
              <a:rPr lang="fr-FR" sz="2200" b="1" u="sng" dirty="0" smtClean="0">
                <a:solidFill>
                  <a:srgbClr val="C00000"/>
                </a:solidFill>
                <a:latin typeface="Times New Roman" pitchFamily="18" charset="0"/>
                <a:cs typeface="Times New Roman" pitchFamily="18" charset="0"/>
              </a:rPr>
              <a:t> Opinion Score</a:t>
            </a:r>
          </a:p>
          <a:p>
            <a:endParaRPr lang="fr-FR" sz="2200" b="1" u="sng" dirty="0" smtClean="0">
              <a:solidFill>
                <a:srgbClr val="C00000"/>
              </a:solidFill>
              <a:latin typeface="Times New Roman" pitchFamily="18" charset="0"/>
              <a:cs typeface="Times New Roman" pitchFamily="18" charset="0"/>
            </a:endParaRPr>
          </a:p>
          <a:p>
            <a:pPr algn="just"/>
            <a:r>
              <a:rPr lang="fr-FR" sz="2200" dirty="0" smtClean="0">
                <a:solidFill>
                  <a:srgbClr val="7030A0"/>
                </a:solidFill>
                <a:latin typeface="Times New Roman" pitchFamily="18" charset="0"/>
                <a:cs typeface="Times New Roman" pitchFamily="18" charset="0"/>
              </a:rPr>
              <a:t>Il s'agit de tests globaux des systèmes de traitement d’images faits par sondage auprès d’un public. L'évaluation est donc subjective et gérée statistiquement. </a:t>
            </a:r>
          </a:p>
        </p:txBody>
      </p:sp>
      <p:sp>
        <p:nvSpPr>
          <p:cNvPr id="3" name="ZoneTexte 2"/>
          <p:cNvSpPr txBox="1"/>
          <p:nvPr/>
        </p:nvSpPr>
        <p:spPr>
          <a:xfrm>
            <a:off x="0" y="0"/>
            <a:ext cx="9144000" cy="646331"/>
          </a:xfrm>
          <a:prstGeom prst="rect">
            <a:avLst/>
          </a:prstGeom>
          <a:noFill/>
        </p:spPr>
        <p:txBody>
          <a:bodyPr wrap="square" rtlCol="0">
            <a:spAutoFit/>
          </a:bodyPr>
          <a:lstStyle/>
          <a:p>
            <a:pPr algn="ctr"/>
            <a:r>
              <a:rPr lang="fr-FR" sz="3600" dirty="0" smtClean="0">
                <a:solidFill>
                  <a:srgbClr val="C00000"/>
                </a:solidFill>
              </a:rPr>
              <a:t>Evaluation de la qualité JPEG</a:t>
            </a:r>
            <a:endParaRPr lang="fr-FR" sz="3600" dirty="0">
              <a:solidFill>
                <a:srgbClr val="C00000"/>
              </a:solidFill>
            </a:endParaRPr>
          </a:p>
        </p:txBody>
      </p:sp>
      <p:graphicFrame>
        <p:nvGraphicFramePr>
          <p:cNvPr id="4" name="Tableau 3"/>
          <p:cNvGraphicFramePr>
            <a:graphicFrameLocks noGrp="1"/>
          </p:cNvGraphicFramePr>
          <p:nvPr/>
        </p:nvGraphicFramePr>
        <p:xfrm>
          <a:off x="357158" y="3744782"/>
          <a:ext cx="8358246" cy="2898928"/>
        </p:xfrm>
        <a:graphic>
          <a:graphicData uri="http://schemas.openxmlformats.org/drawingml/2006/table">
            <a:tbl>
              <a:tblPr/>
              <a:tblGrid>
                <a:gridCol w="2643206"/>
                <a:gridCol w="5715040"/>
              </a:tblGrid>
              <a:tr h="244315">
                <a:tc>
                  <a:txBody>
                    <a:bodyPr/>
                    <a:lstStyle/>
                    <a:p>
                      <a:pPr algn="ctr"/>
                      <a:r>
                        <a:rPr lang="fr-FR" sz="2000" b="1" dirty="0">
                          <a:solidFill>
                            <a:srgbClr val="C00000"/>
                          </a:solidFill>
                        </a:rPr>
                        <a:t>Note</a:t>
                      </a:r>
                    </a:p>
                  </a:txBody>
                  <a:tcPr anchor="ctr">
                    <a:lnL>
                      <a:noFill/>
                    </a:lnL>
                    <a:lnR>
                      <a:noFill/>
                    </a:lnR>
                    <a:lnT>
                      <a:noFill/>
                    </a:lnT>
                    <a:lnB>
                      <a:noFill/>
                    </a:lnB>
                  </a:tcPr>
                </a:tc>
                <a:tc>
                  <a:txBody>
                    <a:bodyPr/>
                    <a:lstStyle/>
                    <a:p>
                      <a:pPr algn="ctr"/>
                      <a:r>
                        <a:rPr lang="fr-FR" sz="2000" b="1" dirty="0">
                          <a:solidFill>
                            <a:srgbClr val="C00000"/>
                          </a:solidFill>
                        </a:rPr>
                        <a:t>Signification</a:t>
                      </a:r>
                    </a:p>
                  </a:txBody>
                  <a:tcPr anchor="ctr">
                    <a:lnL>
                      <a:noFill/>
                    </a:lnL>
                    <a:lnR>
                      <a:noFill/>
                    </a:lnR>
                    <a:lnT>
                      <a:noFill/>
                    </a:lnT>
                    <a:lnB>
                      <a:noFill/>
                    </a:lnB>
                  </a:tcPr>
                </a:tc>
              </a:tr>
              <a:tr h="244315">
                <a:tc>
                  <a:txBody>
                    <a:bodyPr/>
                    <a:lstStyle/>
                    <a:p>
                      <a:pPr algn="ctr"/>
                      <a:r>
                        <a:rPr lang="fr-FR" sz="2000" b="1" dirty="0">
                          <a:solidFill>
                            <a:srgbClr val="C00000"/>
                          </a:solidFill>
                        </a:rPr>
                        <a:t>5</a:t>
                      </a:r>
                    </a:p>
                  </a:txBody>
                  <a:tcPr anchor="ctr">
                    <a:lnL>
                      <a:noFill/>
                    </a:lnL>
                    <a:lnR>
                      <a:noFill/>
                    </a:lnR>
                    <a:lnT>
                      <a:noFill/>
                    </a:lnT>
                    <a:lnB>
                      <a:noFill/>
                    </a:lnB>
                  </a:tcPr>
                </a:tc>
                <a:tc>
                  <a:txBody>
                    <a:bodyPr/>
                    <a:lstStyle/>
                    <a:p>
                      <a:pPr algn="l"/>
                      <a:r>
                        <a:rPr lang="fr-FR" sz="2000" b="1">
                          <a:solidFill>
                            <a:srgbClr val="C00000"/>
                          </a:solidFill>
                        </a:rPr>
                        <a:t>Défauts imperceptibles</a:t>
                      </a:r>
                    </a:p>
                  </a:txBody>
                  <a:tcPr anchor="ctr">
                    <a:lnL>
                      <a:noFill/>
                    </a:lnL>
                    <a:lnR>
                      <a:noFill/>
                    </a:lnR>
                    <a:lnT>
                      <a:noFill/>
                    </a:lnT>
                    <a:lnB>
                      <a:noFill/>
                    </a:lnB>
                  </a:tcPr>
                </a:tc>
              </a:tr>
              <a:tr h="244315">
                <a:tc>
                  <a:txBody>
                    <a:bodyPr/>
                    <a:lstStyle/>
                    <a:p>
                      <a:pPr algn="ctr"/>
                      <a:r>
                        <a:rPr lang="fr-FR" sz="2000" b="1" dirty="0">
                          <a:solidFill>
                            <a:srgbClr val="C00000"/>
                          </a:solidFill>
                        </a:rPr>
                        <a:t>4</a:t>
                      </a:r>
                    </a:p>
                  </a:txBody>
                  <a:tcPr anchor="ctr">
                    <a:lnL>
                      <a:noFill/>
                    </a:lnL>
                    <a:lnR>
                      <a:noFill/>
                    </a:lnR>
                    <a:lnT>
                      <a:noFill/>
                    </a:lnT>
                    <a:lnB>
                      <a:noFill/>
                    </a:lnB>
                  </a:tcPr>
                </a:tc>
                <a:tc>
                  <a:txBody>
                    <a:bodyPr/>
                    <a:lstStyle/>
                    <a:p>
                      <a:pPr algn="l"/>
                      <a:r>
                        <a:rPr lang="fr-FR" sz="2000" b="1" dirty="0">
                          <a:solidFill>
                            <a:srgbClr val="C00000"/>
                          </a:solidFill>
                        </a:rPr>
                        <a:t>Défauts tout juste perceptibles</a:t>
                      </a:r>
                    </a:p>
                  </a:txBody>
                  <a:tcPr anchor="ctr">
                    <a:lnL>
                      <a:noFill/>
                    </a:lnL>
                    <a:lnR>
                      <a:noFill/>
                    </a:lnR>
                    <a:lnT>
                      <a:noFill/>
                    </a:lnT>
                    <a:lnB>
                      <a:noFill/>
                    </a:lnB>
                  </a:tcPr>
                </a:tc>
              </a:tr>
              <a:tr h="427552">
                <a:tc>
                  <a:txBody>
                    <a:bodyPr/>
                    <a:lstStyle/>
                    <a:p>
                      <a:pPr algn="ctr"/>
                      <a:r>
                        <a:rPr lang="fr-FR" sz="2000" b="1">
                          <a:solidFill>
                            <a:srgbClr val="C00000"/>
                          </a:solidFill>
                        </a:rPr>
                        <a:t>3</a:t>
                      </a:r>
                    </a:p>
                  </a:txBody>
                  <a:tcPr anchor="ctr">
                    <a:lnL>
                      <a:noFill/>
                    </a:lnL>
                    <a:lnR>
                      <a:noFill/>
                    </a:lnR>
                    <a:lnT>
                      <a:noFill/>
                    </a:lnT>
                    <a:lnB>
                      <a:noFill/>
                    </a:lnB>
                  </a:tcPr>
                </a:tc>
                <a:tc>
                  <a:txBody>
                    <a:bodyPr/>
                    <a:lstStyle/>
                    <a:p>
                      <a:pPr algn="l"/>
                      <a:r>
                        <a:rPr lang="fr-FR" sz="2000" b="1" dirty="0">
                          <a:solidFill>
                            <a:srgbClr val="C00000"/>
                          </a:solidFill>
                        </a:rPr>
                        <a:t>Défauts perceptibles mais pas gênants</a:t>
                      </a:r>
                    </a:p>
                  </a:txBody>
                  <a:tcPr anchor="ctr">
                    <a:lnL>
                      <a:noFill/>
                    </a:lnL>
                    <a:lnR>
                      <a:noFill/>
                    </a:lnR>
                    <a:lnT>
                      <a:noFill/>
                    </a:lnT>
                    <a:lnB>
                      <a:noFill/>
                    </a:lnB>
                  </a:tcPr>
                </a:tc>
              </a:tr>
              <a:tr h="427552">
                <a:tc>
                  <a:txBody>
                    <a:bodyPr/>
                    <a:lstStyle/>
                    <a:p>
                      <a:pPr algn="ctr"/>
                      <a:r>
                        <a:rPr lang="fr-FR" sz="2000" b="1">
                          <a:solidFill>
                            <a:srgbClr val="C00000"/>
                          </a:solidFill>
                        </a:rPr>
                        <a:t>2</a:t>
                      </a:r>
                    </a:p>
                  </a:txBody>
                  <a:tcPr anchor="ctr">
                    <a:lnL>
                      <a:noFill/>
                    </a:lnL>
                    <a:lnR>
                      <a:noFill/>
                    </a:lnR>
                    <a:lnT>
                      <a:noFill/>
                    </a:lnT>
                    <a:lnB>
                      <a:noFill/>
                    </a:lnB>
                  </a:tcPr>
                </a:tc>
                <a:tc>
                  <a:txBody>
                    <a:bodyPr/>
                    <a:lstStyle/>
                    <a:p>
                      <a:pPr algn="l"/>
                      <a:r>
                        <a:rPr lang="fr-FR" sz="2000" b="1" dirty="0">
                          <a:solidFill>
                            <a:srgbClr val="C00000"/>
                          </a:solidFill>
                        </a:rPr>
                        <a:t>Défauts perceptibles et un peu gênants</a:t>
                      </a:r>
                    </a:p>
                  </a:txBody>
                  <a:tcPr anchor="ctr">
                    <a:lnL>
                      <a:noFill/>
                    </a:lnL>
                    <a:lnR>
                      <a:noFill/>
                    </a:lnR>
                    <a:lnT>
                      <a:noFill/>
                    </a:lnT>
                    <a:lnB>
                      <a:noFill/>
                    </a:lnB>
                  </a:tcPr>
                </a:tc>
              </a:tr>
              <a:tr h="427552">
                <a:tc>
                  <a:txBody>
                    <a:bodyPr/>
                    <a:lstStyle/>
                    <a:p>
                      <a:pPr algn="ctr"/>
                      <a:r>
                        <a:rPr lang="fr-FR" sz="2000" b="1">
                          <a:solidFill>
                            <a:srgbClr val="C00000"/>
                          </a:solidFill>
                        </a:rPr>
                        <a:t>1</a:t>
                      </a:r>
                    </a:p>
                  </a:txBody>
                  <a:tcPr anchor="ctr">
                    <a:lnL>
                      <a:noFill/>
                    </a:lnL>
                    <a:lnR>
                      <a:noFill/>
                    </a:lnR>
                    <a:lnT>
                      <a:noFill/>
                    </a:lnT>
                    <a:lnB>
                      <a:noFill/>
                    </a:lnB>
                  </a:tcPr>
                </a:tc>
                <a:tc>
                  <a:txBody>
                    <a:bodyPr/>
                    <a:lstStyle/>
                    <a:p>
                      <a:pPr algn="l"/>
                      <a:r>
                        <a:rPr lang="fr-FR" sz="2000" b="1" dirty="0">
                          <a:solidFill>
                            <a:srgbClr val="C00000"/>
                          </a:solidFill>
                        </a:rPr>
                        <a:t>Défauts perceptibles et gênants</a:t>
                      </a:r>
                    </a:p>
                  </a:txBody>
                  <a:tcPr anchor="ctr">
                    <a:lnL>
                      <a:noFill/>
                    </a:lnL>
                    <a:lnR>
                      <a:noFill/>
                    </a:lnR>
                    <a:lnT>
                      <a:noFill/>
                    </a:lnT>
                    <a:lnB>
                      <a:noFill/>
                    </a:lnB>
                  </a:tcPr>
                </a:tc>
              </a:tr>
              <a:tr h="427552">
                <a:tc>
                  <a:txBody>
                    <a:bodyPr/>
                    <a:lstStyle/>
                    <a:p>
                      <a:pPr algn="ctr"/>
                      <a:r>
                        <a:rPr lang="fr-FR" sz="2000" b="1">
                          <a:solidFill>
                            <a:srgbClr val="C00000"/>
                          </a:solidFill>
                        </a:rPr>
                        <a:t>0</a:t>
                      </a:r>
                    </a:p>
                  </a:txBody>
                  <a:tcPr anchor="ctr">
                    <a:lnL>
                      <a:noFill/>
                    </a:lnL>
                    <a:lnR>
                      <a:noFill/>
                    </a:lnR>
                    <a:lnT>
                      <a:noFill/>
                    </a:lnT>
                    <a:lnB>
                      <a:noFill/>
                    </a:lnB>
                  </a:tcPr>
                </a:tc>
                <a:tc>
                  <a:txBody>
                    <a:bodyPr/>
                    <a:lstStyle/>
                    <a:p>
                      <a:pPr algn="l"/>
                      <a:r>
                        <a:rPr lang="fr-FR" sz="2000" b="1" dirty="0">
                          <a:solidFill>
                            <a:srgbClr val="C00000"/>
                          </a:solidFill>
                        </a:rPr>
                        <a:t>Défauts perceptibles et très gênants</a:t>
                      </a:r>
                    </a:p>
                  </a:txBody>
                  <a:tcPr anchor="ctr">
                    <a:lnL>
                      <a:noFill/>
                    </a:lnL>
                    <a:lnR>
                      <a:noFill/>
                    </a:lnR>
                    <a:lnT>
                      <a:noFill/>
                    </a:lnT>
                    <a:lnB>
                      <a:noFill/>
                    </a:lnB>
                  </a:tcPr>
                </a:tc>
              </a:tr>
            </a:tbl>
          </a:graphicData>
        </a:graphic>
      </p:graphicFrame>
      <p:sp>
        <p:nvSpPr>
          <p:cNvPr id="106498" name="AutoShape 2" descr="http://www.rennes.supelec.fr/ren/perso/jweiss/ico/barc650.gif"/>
          <p:cNvSpPr>
            <a:spLocks noChangeAspect="1" noChangeArrowheads="1"/>
          </p:cNvSpPr>
          <p:nvPr/>
        </p:nvSpPr>
        <p:spPr bwMode="auto">
          <a:xfrm>
            <a:off x="4572000"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 name="ZoneTexte 5"/>
          <p:cNvSpPr txBox="1"/>
          <p:nvPr/>
        </p:nvSpPr>
        <p:spPr>
          <a:xfrm>
            <a:off x="0" y="1085663"/>
            <a:ext cx="9144000" cy="1200329"/>
          </a:xfrm>
          <a:prstGeom prst="rect">
            <a:avLst/>
          </a:prstGeom>
          <a:noFill/>
        </p:spPr>
        <p:txBody>
          <a:bodyPr wrap="square" rtlCol="0">
            <a:spAutoFit/>
          </a:bodyPr>
          <a:lstStyle/>
          <a:p>
            <a:pPr algn="just"/>
            <a:r>
              <a:rPr lang="fr-FR" dirty="0" smtClean="0">
                <a:solidFill>
                  <a:srgbClr val="00B0F0"/>
                </a:solidFill>
              </a:rPr>
              <a:t>Comme pour la majorité des méthodes de compression avec perte, nous utilisons plusieurs métriques et critères afin d’évaluer les performances de la méthode JPEG</a:t>
            </a:r>
            <a:endParaRPr lang="fr-FR" dirty="0">
              <a:solidFill>
                <a:srgbClr val="00B0F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428736"/>
            <a:ext cx="9144000" cy="3477875"/>
          </a:xfrm>
          <a:prstGeom prst="rect">
            <a:avLst/>
          </a:prstGeom>
          <a:noFill/>
        </p:spPr>
        <p:txBody>
          <a:bodyPr wrap="square" rtlCol="0">
            <a:spAutoFit/>
          </a:bodyPr>
          <a:lstStyle/>
          <a:p>
            <a:r>
              <a:rPr lang="fr-FR" sz="2200" b="1" u="sng" dirty="0" smtClean="0">
                <a:solidFill>
                  <a:srgbClr val="FF0000"/>
                </a:solidFill>
                <a:latin typeface="Times New Roman" pitchFamily="18" charset="0"/>
                <a:cs typeface="Times New Roman" pitchFamily="18" charset="0"/>
              </a:rPr>
              <a:t>EQM ou MSE</a:t>
            </a:r>
          </a:p>
          <a:p>
            <a:endParaRPr lang="fr-FR" sz="2200" b="1" dirty="0" smtClean="0">
              <a:latin typeface="Times New Roman" pitchFamily="18" charset="0"/>
              <a:cs typeface="Times New Roman" pitchFamily="18" charset="0"/>
            </a:endParaRPr>
          </a:p>
          <a:p>
            <a:pPr algn="just"/>
            <a:r>
              <a:rPr lang="fr-FR" sz="2200" dirty="0" smtClean="0">
                <a:latin typeface="Times New Roman" pitchFamily="18" charset="0"/>
                <a:cs typeface="Times New Roman" pitchFamily="18" charset="0"/>
              </a:rPr>
              <a:t>Calcul de l’Erreur Quadratique Moyenne (EQM ou MSE(</a:t>
            </a:r>
            <a:r>
              <a:rPr lang="fr-FR" sz="2200" dirty="0" err="1" smtClean="0">
                <a:latin typeface="Times New Roman" pitchFamily="18" charset="0"/>
                <a:cs typeface="Times New Roman" pitchFamily="18" charset="0"/>
              </a:rPr>
              <a:t>mean</a:t>
            </a:r>
            <a:r>
              <a:rPr lang="fr-FR" sz="2200" dirty="0" smtClean="0">
                <a:latin typeface="Times New Roman" pitchFamily="18" charset="0"/>
                <a:cs typeface="Times New Roman" pitchFamily="18" charset="0"/>
              </a:rPr>
              <a:t> square </a:t>
            </a:r>
            <a:r>
              <a:rPr lang="fr-FR" sz="2200" dirty="0" err="1" smtClean="0">
                <a:latin typeface="Times New Roman" pitchFamily="18" charset="0"/>
                <a:cs typeface="Times New Roman" pitchFamily="18" charset="0"/>
              </a:rPr>
              <a:t>error</a:t>
            </a:r>
            <a:r>
              <a:rPr lang="fr-FR" sz="2200" dirty="0" smtClean="0">
                <a:latin typeface="Times New Roman" pitchFamily="18" charset="0"/>
                <a:cs typeface="Times New Roman" pitchFamily="18" charset="0"/>
              </a:rPr>
              <a:t>)) ; traitement statistique sur toute l’image permettant de donner une « métrique » (évaluation objective) pour évaluer des algorithmes.  RMSE est la racine carrée de l’erreur quadratique moyenne (</a:t>
            </a:r>
            <a:r>
              <a:rPr lang="fr-FR" sz="2200" dirty="0" err="1" smtClean="0">
                <a:latin typeface="Times New Roman" pitchFamily="18" charset="0"/>
                <a:cs typeface="Times New Roman" pitchFamily="18" charset="0"/>
              </a:rPr>
              <a:t>Root</a:t>
            </a:r>
            <a:r>
              <a:rPr lang="fr-FR" sz="2200" dirty="0" smtClean="0">
                <a:latin typeface="Times New Roman" pitchFamily="18" charset="0"/>
                <a:cs typeface="Times New Roman" pitchFamily="18" charset="0"/>
              </a:rPr>
              <a:t> </a:t>
            </a:r>
            <a:r>
              <a:rPr lang="fr-FR" sz="2200" dirty="0" err="1" smtClean="0">
                <a:latin typeface="Times New Roman" pitchFamily="18" charset="0"/>
                <a:cs typeface="Times New Roman" pitchFamily="18" charset="0"/>
              </a:rPr>
              <a:t>Mean</a:t>
            </a:r>
            <a:r>
              <a:rPr lang="fr-FR" sz="2200" dirty="0" smtClean="0">
                <a:latin typeface="Times New Roman" pitchFamily="18" charset="0"/>
                <a:cs typeface="Times New Roman" pitchFamily="18" charset="0"/>
              </a:rPr>
              <a:t> Square </a:t>
            </a:r>
            <a:r>
              <a:rPr lang="fr-FR" sz="2200" dirty="0" err="1" smtClean="0">
                <a:latin typeface="Times New Roman" pitchFamily="18" charset="0"/>
                <a:cs typeface="Times New Roman" pitchFamily="18" charset="0"/>
              </a:rPr>
              <a:t>Error</a:t>
            </a:r>
            <a:r>
              <a:rPr lang="fr-FR" sz="2200" dirty="0" smtClean="0">
                <a:latin typeface="Times New Roman" pitchFamily="18" charset="0"/>
                <a:cs typeface="Times New Roman" pitchFamily="18" charset="0"/>
              </a:rPr>
              <a:t>)</a:t>
            </a:r>
          </a:p>
          <a:p>
            <a:pPr algn="just"/>
            <a:endParaRPr lang="fr-FR" sz="2200" dirty="0" smtClean="0">
              <a:latin typeface="Times New Roman" pitchFamily="18" charset="0"/>
              <a:cs typeface="Times New Roman" pitchFamily="18" charset="0"/>
            </a:endParaRPr>
          </a:p>
          <a:p>
            <a:r>
              <a:rPr lang="fr-FR" sz="2200" b="1" u="sng" dirty="0" smtClean="0">
                <a:solidFill>
                  <a:srgbClr val="FF0000"/>
                </a:solidFill>
                <a:latin typeface="Times New Roman" pitchFamily="18" charset="0"/>
                <a:cs typeface="Times New Roman" pitchFamily="18" charset="0"/>
              </a:rPr>
              <a:t>Evaluation de qualité entre :</a:t>
            </a:r>
          </a:p>
          <a:p>
            <a:pPr>
              <a:buFont typeface="Arial" pitchFamily="34" charset="0"/>
              <a:buChar char="•"/>
            </a:pPr>
            <a:r>
              <a:rPr lang="fr-FR" sz="2200" dirty="0" smtClean="0">
                <a:latin typeface="Times New Roman" pitchFamily="18" charset="0"/>
                <a:cs typeface="Times New Roman" pitchFamily="18" charset="0"/>
              </a:rPr>
              <a:t> </a:t>
            </a:r>
            <a:r>
              <a:rPr lang="fr-FR" sz="2200" dirty="0" smtClean="0">
                <a:solidFill>
                  <a:srgbClr val="7030A0"/>
                </a:solidFill>
                <a:latin typeface="Times New Roman" pitchFamily="18" charset="0"/>
                <a:cs typeface="Times New Roman" pitchFamily="18" charset="0"/>
              </a:rPr>
              <a:t>une image source </a:t>
            </a:r>
            <a:r>
              <a:rPr lang="fr-FR" sz="2200" i="1" dirty="0" smtClean="0">
                <a:solidFill>
                  <a:srgbClr val="7030A0"/>
                </a:solidFill>
                <a:latin typeface="Times New Roman" pitchFamily="18" charset="0"/>
                <a:cs typeface="Times New Roman" pitchFamily="18" charset="0"/>
              </a:rPr>
              <a:t>I</a:t>
            </a:r>
            <a:r>
              <a:rPr lang="fr-FR" sz="2200" dirty="0" smtClean="0">
                <a:solidFill>
                  <a:srgbClr val="7030A0"/>
                </a:solidFill>
                <a:latin typeface="Times New Roman" pitchFamily="18" charset="0"/>
                <a:cs typeface="Times New Roman" pitchFamily="18" charset="0"/>
              </a:rPr>
              <a:t> (de taille M*N) et </a:t>
            </a:r>
          </a:p>
          <a:p>
            <a:pPr>
              <a:buFont typeface="Arial" pitchFamily="34" charset="0"/>
              <a:buChar char="•"/>
            </a:pPr>
            <a:r>
              <a:rPr lang="fr-FR" sz="2200" dirty="0" smtClean="0">
                <a:latin typeface="Times New Roman" pitchFamily="18" charset="0"/>
                <a:cs typeface="Times New Roman" pitchFamily="18" charset="0"/>
              </a:rPr>
              <a:t> </a:t>
            </a:r>
            <a:r>
              <a:rPr lang="fr-FR" sz="2200" dirty="0" smtClean="0">
                <a:solidFill>
                  <a:srgbClr val="00B050"/>
                </a:solidFill>
                <a:latin typeface="Times New Roman" pitchFamily="18" charset="0"/>
                <a:cs typeface="Times New Roman" pitchFamily="18" charset="0"/>
              </a:rPr>
              <a:t>une image résultante </a:t>
            </a:r>
            <a:r>
              <a:rPr lang="fr-FR" sz="2200" i="1" dirty="0" smtClean="0">
                <a:solidFill>
                  <a:srgbClr val="00B050"/>
                </a:solidFill>
                <a:latin typeface="Times New Roman" pitchFamily="18" charset="0"/>
                <a:cs typeface="Times New Roman" pitchFamily="18" charset="0"/>
              </a:rPr>
              <a:t>Î</a:t>
            </a:r>
            <a:r>
              <a:rPr lang="fr-FR" sz="2200" dirty="0" smtClean="0">
                <a:solidFill>
                  <a:srgbClr val="00B050"/>
                </a:solidFill>
                <a:latin typeface="Times New Roman" pitchFamily="18" charset="0"/>
                <a:cs typeface="Times New Roman" pitchFamily="18" charset="0"/>
              </a:rPr>
              <a:t> (de même taille) </a:t>
            </a:r>
          </a:p>
        </p:txBody>
      </p:sp>
      <p:sp>
        <p:nvSpPr>
          <p:cNvPr id="3" name="ZoneTexte 2"/>
          <p:cNvSpPr txBox="1"/>
          <p:nvPr/>
        </p:nvSpPr>
        <p:spPr>
          <a:xfrm>
            <a:off x="0" y="0"/>
            <a:ext cx="9144000" cy="646331"/>
          </a:xfrm>
          <a:prstGeom prst="rect">
            <a:avLst/>
          </a:prstGeom>
          <a:noFill/>
        </p:spPr>
        <p:txBody>
          <a:bodyPr wrap="square" rtlCol="0">
            <a:spAutoFit/>
          </a:bodyPr>
          <a:lstStyle/>
          <a:p>
            <a:pPr algn="ctr"/>
            <a:r>
              <a:rPr lang="fr-FR" sz="3600" dirty="0" smtClean="0">
                <a:solidFill>
                  <a:srgbClr val="C00000"/>
                </a:solidFill>
              </a:rPr>
              <a:t>Evaluation de la qualité JPEG</a:t>
            </a:r>
            <a:endParaRPr lang="fr-FR" sz="3600" dirty="0">
              <a:solidFill>
                <a:srgbClr val="C00000"/>
              </a:solidFill>
            </a:endParaRPr>
          </a:p>
        </p:txBody>
      </p:sp>
      <p:pic>
        <p:nvPicPr>
          <p:cNvPr id="104449" name="Picture 1"/>
          <p:cNvPicPr>
            <a:picLocks noChangeAspect="1" noChangeArrowheads="1"/>
          </p:cNvPicPr>
          <p:nvPr/>
        </p:nvPicPr>
        <p:blipFill>
          <a:blip r:embed="rId3"/>
          <a:srcRect/>
          <a:stretch>
            <a:fillRect/>
          </a:stretch>
        </p:blipFill>
        <p:spPr bwMode="auto">
          <a:xfrm>
            <a:off x="3214678" y="4500570"/>
            <a:ext cx="3383563" cy="900464"/>
          </a:xfrm>
          <a:prstGeom prst="rect">
            <a:avLst/>
          </a:prstGeom>
          <a:noFill/>
          <a:ln w="9525">
            <a:noFill/>
            <a:miter lim="800000"/>
            <a:headEnd/>
            <a:tailEnd/>
          </a:ln>
          <a:effectLst/>
        </p:spPr>
      </p:pic>
      <p:sp>
        <p:nvSpPr>
          <p:cNvPr id="3348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34849" name="Object 1"/>
          <p:cNvGraphicFramePr>
            <a:graphicFrameLocks noChangeAspect="1"/>
          </p:cNvGraphicFramePr>
          <p:nvPr/>
        </p:nvGraphicFramePr>
        <p:xfrm>
          <a:off x="2484990" y="5715016"/>
          <a:ext cx="3949501" cy="857256"/>
        </p:xfrm>
        <a:graphic>
          <a:graphicData uri="http://schemas.openxmlformats.org/presentationml/2006/ole">
            <p:oleObj spid="_x0000_s99330" r:id="rId4" imgW="2463800" imgH="533400" progId="">
              <p:embed/>
            </p:oleObj>
          </a:graphicData>
        </a:graphic>
      </p:graphicFrame>
      <p:sp>
        <p:nvSpPr>
          <p:cNvPr id="7" name="ZoneTexte 6"/>
          <p:cNvSpPr txBox="1"/>
          <p:nvPr/>
        </p:nvSpPr>
        <p:spPr>
          <a:xfrm>
            <a:off x="2428860" y="4774180"/>
            <a:ext cx="1071570" cy="369332"/>
          </a:xfrm>
          <a:prstGeom prst="rect">
            <a:avLst/>
          </a:prstGeom>
          <a:noFill/>
        </p:spPr>
        <p:txBody>
          <a:bodyPr wrap="square" rtlCol="0">
            <a:spAutoFit/>
          </a:bodyPr>
          <a:lstStyle/>
          <a:p>
            <a:r>
              <a:rPr lang="fr-FR" b="1" dirty="0" smtClean="0"/>
              <a:t>MSE =</a:t>
            </a:r>
            <a:endParaRPr lang="fr-FR"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714488"/>
            <a:ext cx="9144000" cy="4185761"/>
          </a:xfrm>
          <a:prstGeom prst="rect">
            <a:avLst/>
          </a:prstGeom>
          <a:noFill/>
        </p:spPr>
        <p:txBody>
          <a:bodyPr wrap="square" rtlCol="0">
            <a:spAutoFit/>
          </a:bodyPr>
          <a:lstStyle/>
          <a:p>
            <a:r>
              <a:rPr lang="fr-FR" sz="2200" b="1" u="sng" dirty="0" smtClean="0">
                <a:solidFill>
                  <a:srgbClr val="FF0000"/>
                </a:solidFill>
                <a:latin typeface="Times New Roman" pitchFamily="18" charset="0"/>
                <a:cs typeface="Times New Roman" pitchFamily="18" charset="0"/>
              </a:rPr>
              <a:t>PSNR</a:t>
            </a:r>
          </a:p>
          <a:p>
            <a:pPr algn="just"/>
            <a:r>
              <a:rPr lang="fr-FR" sz="2200" dirty="0" smtClean="0">
                <a:solidFill>
                  <a:srgbClr val="7030A0"/>
                </a:solidFill>
                <a:cs typeface="Times New Roman" pitchFamily="18" charset="0"/>
              </a:rPr>
              <a:t>O</a:t>
            </a:r>
            <a:r>
              <a:rPr lang="fr-FR" sz="2200" dirty="0" smtClean="0">
                <a:solidFill>
                  <a:srgbClr val="7030A0"/>
                </a:solidFill>
                <a:latin typeface="Times New Roman" pitchFamily="18" charset="0"/>
                <a:cs typeface="Times New Roman" pitchFamily="18" charset="0"/>
              </a:rPr>
              <a:t>n emploie </a:t>
            </a:r>
            <a:r>
              <a:rPr lang="fr-FR" sz="2200" dirty="0" smtClean="0">
                <a:solidFill>
                  <a:srgbClr val="7030A0"/>
                </a:solidFill>
                <a:cs typeface="Times New Roman" pitchFamily="18" charset="0"/>
              </a:rPr>
              <a:t>souvent le</a:t>
            </a:r>
            <a:r>
              <a:rPr lang="fr-FR" sz="2200" dirty="0" smtClean="0">
                <a:solidFill>
                  <a:srgbClr val="7030A0"/>
                </a:solidFill>
                <a:latin typeface="Times New Roman" pitchFamily="18" charset="0"/>
                <a:cs typeface="Times New Roman" pitchFamily="18" charset="0"/>
              </a:rPr>
              <a:t> rapport signal-à-bruit, notée </a:t>
            </a:r>
            <a:r>
              <a:rPr lang="fr-FR" sz="2200" b="1" dirty="0" smtClean="0">
                <a:solidFill>
                  <a:srgbClr val="7030A0"/>
                </a:solidFill>
                <a:latin typeface="Times New Roman" pitchFamily="18" charset="0"/>
                <a:cs typeface="Times New Roman" pitchFamily="18" charset="0"/>
              </a:rPr>
              <a:t>PSNR</a:t>
            </a:r>
            <a:r>
              <a:rPr lang="fr-FR" sz="2200" dirty="0" smtClean="0">
                <a:solidFill>
                  <a:srgbClr val="7030A0"/>
                </a:solidFill>
                <a:latin typeface="Times New Roman" pitchFamily="18" charset="0"/>
                <a:cs typeface="Times New Roman" pitchFamily="18" charset="0"/>
              </a:rPr>
              <a:t> (</a:t>
            </a:r>
            <a:r>
              <a:rPr lang="fr-FR" sz="2200" dirty="0" err="1" smtClean="0">
                <a:solidFill>
                  <a:srgbClr val="7030A0"/>
                </a:solidFill>
                <a:latin typeface="Times New Roman" pitchFamily="18" charset="0"/>
                <a:cs typeface="Times New Roman" pitchFamily="18" charset="0"/>
              </a:rPr>
              <a:t>Peak</a:t>
            </a:r>
            <a:r>
              <a:rPr lang="fr-FR" sz="2200" dirty="0" smtClean="0">
                <a:solidFill>
                  <a:srgbClr val="7030A0"/>
                </a:solidFill>
                <a:latin typeface="Times New Roman" pitchFamily="18" charset="0"/>
                <a:cs typeface="Times New Roman" pitchFamily="18" charset="0"/>
              </a:rPr>
              <a:t> Signal-to-Noise Ratio) : </a:t>
            </a:r>
          </a:p>
          <a:p>
            <a:endParaRPr lang="fr-FR" sz="2200" dirty="0" smtClean="0">
              <a:latin typeface="Times New Roman" pitchFamily="18" charset="0"/>
              <a:cs typeface="Times New Roman" pitchFamily="18" charset="0"/>
            </a:endParaRPr>
          </a:p>
          <a:p>
            <a:endParaRPr lang="fr-FR" sz="2200" dirty="0" smtClean="0">
              <a:latin typeface="Times New Roman" pitchFamily="18" charset="0"/>
              <a:cs typeface="Times New Roman" pitchFamily="18" charset="0"/>
            </a:endParaRPr>
          </a:p>
          <a:p>
            <a:endParaRPr lang="fr-FR" sz="2200" dirty="0" smtClean="0">
              <a:latin typeface="Times New Roman" pitchFamily="18" charset="0"/>
              <a:cs typeface="Times New Roman" pitchFamily="18" charset="0"/>
            </a:endParaRPr>
          </a:p>
          <a:p>
            <a:endParaRPr lang="fr-FR" sz="2200" dirty="0" smtClean="0">
              <a:latin typeface="Times New Roman" pitchFamily="18" charset="0"/>
              <a:cs typeface="Times New Roman" pitchFamily="18" charset="0"/>
            </a:endParaRPr>
          </a:p>
          <a:p>
            <a:endParaRPr lang="fr-FR" sz="2200" dirty="0" smtClean="0">
              <a:latin typeface="Times New Roman" pitchFamily="18" charset="0"/>
              <a:cs typeface="Times New Roman" pitchFamily="18" charset="0"/>
            </a:endParaRPr>
          </a:p>
          <a:p>
            <a:r>
              <a:rPr lang="fr-FR" sz="2200" dirty="0" smtClean="0">
                <a:solidFill>
                  <a:srgbClr val="00B0F0"/>
                </a:solidFill>
                <a:latin typeface="Times New Roman" pitchFamily="18" charset="0"/>
                <a:cs typeface="Times New Roman" pitchFamily="18" charset="0"/>
              </a:rPr>
              <a:t>L : nombre d’échelons de Luminance (255 pour 8 bits) Une valeur de PSNR inférieure à </a:t>
            </a:r>
            <a:r>
              <a:rPr lang="fr-FR" sz="2200" b="1" dirty="0" smtClean="0">
                <a:solidFill>
                  <a:srgbClr val="00B0F0"/>
                </a:solidFill>
                <a:latin typeface="Times New Roman" pitchFamily="18" charset="0"/>
                <a:cs typeface="Times New Roman" pitchFamily="18" charset="0"/>
              </a:rPr>
              <a:t>30 dB</a:t>
            </a:r>
            <a:r>
              <a:rPr lang="fr-FR" sz="2200" dirty="0" smtClean="0">
                <a:solidFill>
                  <a:srgbClr val="00B0F0"/>
                </a:solidFill>
                <a:latin typeface="Times New Roman" pitchFamily="18" charset="0"/>
                <a:cs typeface="Times New Roman" pitchFamily="18" charset="0"/>
              </a:rPr>
              <a:t> traduit généralement une image présentant des dégradations perceptibles ; le PSNR est l'évaluation la plus couramment utilisée. </a:t>
            </a:r>
          </a:p>
          <a:p>
            <a:endParaRPr lang="fr-FR" dirty="0"/>
          </a:p>
        </p:txBody>
      </p:sp>
      <p:pic>
        <p:nvPicPr>
          <p:cNvPr id="122882" name="Picture 2"/>
          <p:cNvPicPr>
            <a:picLocks noChangeAspect="1" noChangeArrowheads="1"/>
          </p:cNvPicPr>
          <p:nvPr/>
        </p:nvPicPr>
        <p:blipFill>
          <a:blip r:embed="rId2"/>
          <a:srcRect/>
          <a:stretch>
            <a:fillRect/>
          </a:stretch>
        </p:blipFill>
        <p:spPr bwMode="auto">
          <a:xfrm>
            <a:off x="2500298" y="3143248"/>
            <a:ext cx="3571900" cy="908921"/>
          </a:xfrm>
          <a:prstGeom prst="rect">
            <a:avLst/>
          </a:prstGeom>
          <a:noFill/>
          <a:ln w="9525">
            <a:noFill/>
            <a:miter lim="800000"/>
            <a:headEnd/>
            <a:tailEnd/>
          </a:ln>
          <a:effectLst/>
        </p:spPr>
      </p:pic>
      <p:sp>
        <p:nvSpPr>
          <p:cNvPr id="3338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p:cNvSpPr txBox="1"/>
          <p:nvPr/>
        </p:nvSpPr>
        <p:spPr>
          <a:xfrm>
            <a:off x="0" y="0"/>
            <a:ext cx="9144000" cy="646331"/>
          </a:xfrm>
          <a:prstGeom prst="rect">
            <a:avLst/>
          </a:prstGeom>
          <a:noFill/>
        </p:spPr>
        <p:txBody>
          <a:bodyPr wrap="square" rtlCol="0">
            <a:spAutoFit/>
          </a:bodyPr>
          <a:lstStyle/>
          <a:p>
            <a:pPr algn="ctr"/>
            <a:r>
              <a:rPr lang="fr-FR" sz="3600" dirty="0" smtClean="0">
                <a:solidFill>
                  <a:srgbClr val="C00000"/>
                </a:solidFill>
              </a:rPr>
              <a:t>Evaluation de la qualité JPEG</a:t>
            </a:r>
            <a:endParaRPr lang="fr-FR" sz="3600" dirty="0">
              <a:solidFill>
                <a:srgbClr val="C0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142984"/>
            <a:ext cx="9144000" cy="1723549"/>
          </a:xfrm>
          <a:prstGeom prst="rect">
            <a:avLst/>
          </a:prstGeom>
          <a:noFill/>
        </p:spPr>
        <p:txBody>
          <a:bodyPr wrap="square" rtlCol="0">
            <a:spAutoFit/>
          </a:bodyPr>
          <a:lstStyle/>
          <a:p>
            <a:r>
              <a:rPr lang="fr-FR" sz="2200" b="1" u="sng" dirty="0" smtClean="0">
                <a:solidFill>
                  <a:srgbClr val="FF0000"/>
                </a:solidFill>
                <a:latin typeface="Times New Roman" pitchFamily="18" charset="0"/>
                <a:cs typeface="Times New Roman" pitchFamily="18" charset="0"/>
              </a:rPr>
              <a:t>SSIM</a:t>
            </a:r>
          </a:p>
          <a:p>
            <a:pPr algn="just"/>
            <a:r>
              <a:rPr lang="fr-FR" sz="2200" dirty="0" smtClean="0">
                <a:solidFill>
                  <a:srgbClr val="7030A0"/>
                </a:solidFill>
                <a:latin typeface="Times New Roman" pitchFamily="18" charset="0"/>
                <a:cs typeface="Times New Roman" pitchFamily="18" charset="0"/>
              </a:rPr>
              <a:t>SSIM : Structural </a:t>
            </a:r>
            <a:r>
              <a:rPr lang="fr-FR" sz="2200" dirty="0" err="1" smtClean="0">
                <a:solidFill>
                  <a:srgbClr val="7030A0"/>
                </a:solidFill>
                <a:latin typeface="Times New Roman" pitchFamily="18" charset="0"/>
                <a:cs typeface="Times New Roman" pitchFamily="18" charset="0"/>
              </a:rPr>
              <a:t>Similarity</a:t>
            </a:r>
            <a:r>
              <a:rPr lang="fr-FR" sz="2200" dirty="0" smtClean="0">
                <a:solidFill>
                  <a:srgbClr val="7030A0"/>
                </a:solidFill>
                <a:latin typeface="Times New Roman" pitchFamily="18" charset="0"/>
                <a:cs typeface="Times New Roman" pitchFamily="18" charset="0"/>
              </a:rPr>
              <a:t> Index ; le principe est d'évaluer la dégradation en fonction du contexte local du défaut ; il est fait une pondération de 3 paramètres : Luminance, Contraste et Contours : </a:t>
            </a:r>
          </a:p>
          <a:p>
            <a:endParaRPr lang="fr-FR" dirty="0"/>
          </a:p>
        </p:txBody>
      </p:sp>
      <p:pic>
        <p:nvPicPr>
          <p:cNvPr id="103425" name="Picture 1"/>
          <p:cNvPicPr>
            <a:picLocks noChangeAspect="1" noChangeArrowheads="1"/>
          </p:cNvPicPr>
          <p:nvPr/>
        </p:nvPicPr>
        <p:blipFill>
          <a:blip r:embed="rId2"/>
          <a:srcRect/>
          <a:stretch>
            <a:fillRect/>
          </a:stretch>
        </p:blipFill>
        <p:spPr bwMode="auto">
          <a:xfrm>
            <a:off x="1142976" y="3057525"/>
            <a:ext cx="6810375" cy="3800475"/>
          </a:xfrm>
          <a:prstGeom prst="rect">
            <a:avLst/>
          </a:prstGeom>
          <a:noFill/>
          <a:ln w="9525">
            <a:noFill/>
            <a:miter lim="800000"/>
            <a:headEnd/>
            <a:tailEnd/>
          </a:ln>
          <a:effectLst/>
        </p:spPr>
      </p:pic>
      <p:sp>
        <p:nvSpPr>
          <p:cNvPr id="5" name="ZoneTexte 4"/>
          <p:cNvSpPr txBox="1"/>
          <p:nvPr/>
        </p:nvSpPr>
        <p:spPr>
          <a:xfrm>
            <a:off x="0" y="0"/>
            <a:ext cx="9144000" cy="646331"/>
          </a:xfrm>
          <a:prstGeom prst="rect">
            <a:avLst/>
          </a:prstGeom>
          <a:noFill/>
        </p:spPr>
        <p:txBody>
          <a:bodyPr wrap="square" rtlCol="0">
            <a:spAutoFit/>
          </a:bodyPr>
          <a:lstStyle/>
          <a:p>
            <a:pPr algn="ctr"/>
            <a:r>
              <a:rPr lang="fr-FR" sz="3600" dirty="0" smtClean="0">
                <a:solidFill>
                  <a:srgbClr val="C00000"/>
                </a:solidFill>
              </a:rPr>
              <a:t>Evaluation de la qualité JPEG</a:t>
            </a:r>
            <a:endParaRPr lang="fr-FR" sz="3600" dirty="0">
              <a:solidFill>
                <a:srgbClr val="C0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2A66FE4-0FDB-4030-BF41-F7FCD44609F2}" type="slidenum">
              <a:rPr lang="fr-FR" altLang="fr-FR" smtClean="0"/>
              <a:pPr/>
              <a:t>55</a:t>
            </a:fld>
            <a:endParaRPr lang="fr-FR" altLang="fr-FR"/>
          </a:p>
        </p:txBody>
      </p:sp>
      <p:pic>
        <p:nvPicPr>
          <p:cNvPr id="95234" name="Picture 2"/>
          <p:cNvPicPr>
            <a:picLocks noChangeAspect="1" noChangeArrowheads="1"/>
          </p:cNvPicPr>
          <p:nvPr/>
        </p:nvPicPr>
        <p:blipFill>
          <a:blip r:embed="rId2"/>
          <a:srcRect/>
          <a:stretch>
            <a:fillRect/>
          </a:stretch>
        </p:blipFill>
        <p:spPr bwMode="auto">
          <a:xfrm>
            <a:off x="0" y="2142000"/>
            <a:ext cx="5980431" cy="4716000"/>
          </a:xfrm>
          <a:prstGeom prst="rect">
            <a:avLst/>
          </a:prstGeom>
          <a:noFill/>
          <a:ln w="9525">
            <a:noFill/>
            <a:miter lim="800000"/>
            <a:headEnd/>
            <a:tailEnd/>
          </a:ln>
          <a:effectLst/>
        </p:spPr>
      </p:pic>
      <p:sp>
        <p:nvSpPr>
          <p:cNvPr id="5" name="ZoneTexte 4"/>
          <p:cNvSpPr txBox="1"/>
          <p:nvPr/>
        </p:nvSpPr>
        <p:spPr>
          <a:xfrm>
            <a:off x="0" y="1357298"/>
            <a:ext cx="9144000" cy="830997"/>
          </a:xfrm>
          <a:prstGeom prst="rect">
            <a:avLst/>
          </a:prstGeom>
          <a:noFill/>
        </p:spPr>
        <p:txBody>
          <a:bodyPr wrap="square" rtlCol="0">
            <a:spAutoFit/>
          </a:bodyPr>
          <a:lstStyle/>
          <a:p>
            <a:r>
              <a:rPr lang="fr-FR" dirty="0" smtClean="0"/>
              <a:t>Comparaison des performances du JPEG par rapport à d’autres méthodes et normes de compression d’images en termes de PSNR vs </a:t>
            </a:r>
            <a:r>
              <a:rPr lang="fr-FR" dirty="0" err="1" smtClean="0"/>
              <a:t>bpp</a:t>
            </a:r>
            <a:r>
              <a:rPr lang="fr-FR" dirty="0" smtClean="0"/>
              <a:t>.</a:t>
            </a:r>
            <a:endParaRPr lang="fr-FR" dirty="0"/>
          </a:p>
        </p:txBody>
      </p:sp>
      <p:sp>
        <p:nvSpPr>
          <p:cNvPr id="6" name="ZoneTexte 5"/>
          <p:cNvSpPr txBox="1"/>
          <p:nvPr/>
        </p:nvSpPr>
        <p:spPr>
          <a:xfrm>
            <a:off x="5643570" y="3803413"/>
            <a:ext cx="3500430" cy="2554545"/>
          </a:xfrm>
          <a:prstGeom prst="rect">
            <a:avLst/>
          </a:prstGeom>
          <a:noFill/>
        </p:spPr>
        <p:txBody>
          <a:bodyPr wrap="square" rtlCol="0">
            <a:spAutoFit/>
          </a:bodyPr>
          <a:lstStyle/>
          <a:p>
            <a:pPr algn="just"/>
            <a:r>
              <a:rPr lang="fr-FR" sz="2000" dirty="0" smtClean="0">
                <a:solidFill>
                  <a:srgbClr val="7030A0"/>
                </a:solidFill>
              </a:rPr>
              <a:t>JPEG possède effectivement des performances relativement moindres en termes de PSNR. Mais son plus grand avantage est qu’elle possède une complexité calculatoire faible et elle est dotée d’un algorithme rapide pour le calcul de la DCT</a:t>
            </a:r>
            <a:r>
              <a:rPr lang="fr-FR" sz="2000" dirty="0" smtClean="0"/>
              <a:t>.</a:t>
            </a:r>
            <a:endParaRPr lang="fr-FR" sz="2000" dirty="0"/>
          </a:p>
        </p:txBody>
      </p:sp>
      <p:sp>
        <p:nvSpPr>
          <p:cNvPr id="7" name="ZoneTexte 6"/>
          <p:cNvSpPr txBox="1"/>
          <p:nvPr/>
        </p:nvSpPr>
        <p:spPr>
          <a:xfrm>
            <a:off x="0" y="0"/>
            <a:ext cx="9144000" cy="646331"/>
          </a:xfrm>
          <a:prstGeom prst="rect">
            <a:avLst/>
          </a:prstGeom>
          <a:noFill/>
        </p:spPr>
        <p:txBody>
          <a:bodyPr wrap="square" rtlCol="0">
            <a:spAutoFit/>
          </a:bodyPr>
          <a:lstStyle/>
          <a:p>
            <a:pPr algn="ctr"/>
            <a:r>
              <a:rPr lang="fr-FR" sz="3600" dirty="0" smtClean="0">
                <a:solidFill>
                  <a:srgbClr val="C00000"/>
                </a:solidFill>
              </a:rPr>
              <a:t>Evaluation de la qualité JPEG</a:t>
            </a:r>
            <a:endParaRPr lang="fr-FR" sz="3600" dirty="0">
              <a:solidFill>
                <a:srgbClr val="C0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2A66FE4-0FDB-4030-BF41-F7FCD44609F2}" type="slidenum">
              <a:rPr lang="fr-FR" altLang="fr-FR" smtClean="0"/>
              <a:pPr/>
              <a:t>56</a:t>
            </a:fld>
            <a:endParaRPr lang="fr-FR" altLang="fr-FR"/>
          </a:p>
        </p:txBody>
      </p:sp>
      <p:sp>
        <p:nvSpPr>
          <p:cNvPr id="3"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JPEG POUR LES IMAGES COULEURS</a:t>
            </a:r>
          </a:p>
        </p:txBody>
      </p:sp>
      <p:pic>
        <p:nvPicPr>
          <p:cNvPr id="5" name="Image 4" descr="JPEG couleurb.png"/>
          <p:cNvPicPr>
            <a:picLocks noChangeAspect="1"/>
          </p:cNvPicPr>
          <p:nvPr/>
        </p:nvPicPr>
        <p:blipFill>
          <a:blip r:embed="rId2"/>
          <a:stretch>
            <a:fillRect/>
          </a:stretch>
        </p:blipFill>
        <p:spPr>
          <a:xfrm>
            <a:off x="1209205" y="1723332"/>
            <a:ext cx="6725589" cy="5134692"/>
          </a:xfrm>
          <a:prstGeom prst="rect">
            <a:avLst/>
          </a:prstGeom>
        </p:spPr>
      </p:pic>
      <p:sp>
        <p:nvSpPr>
          <p:cNvPr id="6" name="ZoneTexte 5"/>
          <p:cNvSpPr txBox="1"/>
          <p:nvPr/>
        </p:nvSpPr>
        <p:spPr>
          <a:xfrm>
            <a:off x="0" y="1000108"/>
            <a:ext cx="8358214" cy="430887"/>
          </a:xfrm>
          <a:prstGeom prst="rect">
            <a:avLst/>
          </a:prstGeom>
          <a:noFill/>
        </p:spPr>
        <p:txBody>
          <a:bodyPr wrap="square" rtlCol="0">
            <a:spAutoFit/>
          </a:bodyPr>
          <a:lstStyle/>
          <a:p>
            <a:r>
              <a:rPr lang="fr-FR" sz="2200" b="1" dirty="0" smtClean="0">
                <a:solidFill>
                  <a:srgbClr val="7030A0"/>
                </a:solidFill>
              </a:rPr>
              <a:t>Schéma de principe d’une compression JPEG des images couleurs</a:t>
            </a:r>
            <a:endParaRPr lang="fr-FR" sz="2200" b="1" dirty="0">
              <a:solidFill>
                <a:srgbClr val="7030A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2A66FE4-0FDB-4030-BF41-F7FCD44609F2}" type="slidenum">
              <a:rPr lang="fr-FR" altLang="fr-FR" smtClean="0"/>
              <a:pPr/>
              <a:t>57</a:t>
            </a:fld>
            <a:endParaRPr lang="fr-FR" altLang="fr-FR"/>
          </a:p>
        </p:txBody>
      </p:sp>
      <p:sp>
        <p:nvSpPr>
          <p:cNvPr id="3"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JPEG POUR LES IMAGES COULEURS</a:t>
            </a:r>
          </a:p>
        </p:txBody>
      </p:sp>
      <p:sp>
        <p:nvSpPr>
          <p:cNvPr id="4" name="ZoneTexte 3"/>
          <p:cNvSpPr txBox="1"/>
          <p:nvPr/>
        </p:nvSpPr>
        <p:spPr>
          <a:xfrm>
            <a:off x="0" y="1000108"/>
            <a:ext cx="9144000" cy="5632311"/>
          </a:xfrm>
          <a:prstGeom prst="rect">
            <a:avLst/>
          </a:prstGeom>
          <a:noFill/>
        </p:spPr>
        <p:txBody>
          <a:bodyPr wrap="square" rtlCol="0">
            <a:spAutoFit/>
          </a:bodyPr>
          <a:lstStyle/>
          <a:p>
            <a:pPr algn="just"/>
            <a:r>
              <a:rPr lang="fr-FR" dirty="0" smtClean="0"/>
              <a:t>Pour les images en couleur l’algorithme </a:t>
            </a:r>
            <a:r>
              <a:rPr lang="fr-FR" b="1" dirty="0" smtClean="0">
                <a:solidFill>
                  <a:srgbClr val="FF0000"/>
                </a:solidFill>
              </a:rPr>
              <a:t>JPEG</a:t>
            </a:r>
            <a:r>
              <a:rPr lang="fr-FR" dirty="0" smtClean="0"/>
              <a:t> commence d’abord par décomposer l’image couleur en </a:t>
            </a:r>
            <a:r>
              <a:rPr lang="fr-FR" b="1" dirty="0" smtClean="0">
                <a:solidFill>
                  <a:srgbClr val="FF0000"/>
                </a:solidFill>
              </a:rPr>
              <a:t>RVB</a:t>
            </a:r>
            <a:r>
              <a:rPr lang="fr-FR" dirty="0" smtClean="0"/>
              <a:t> (les composantes fondamentales. Ensuite, il la représente dans  un autre espace colorimétrique plus adaptée à savoir </a:t>
            </a:r>
            <a:r>
              <a:rPr lang="fr-FR" b="1" dirty="0" err="1" smtClean="0">
                <a:solidFill>
                  <a:srgbClr val="FF0000"/>
                </a:solidFill>
              </a:rPr>
              <a:t>YCbCr</a:t>
            </a:r>
            <a:r>
              <a:rPr lang="fr-FR" b="1" dirty="0" smtClean="0">
                <a:solidFill>
                  <a:srgbClr val="FF0000"/>
                </a:solidFill>
              </a:rPr>
              <a:t> </a:t>
            </a:r>
            <a:r>
              <a:rPr lang="fr-FR" dirty="0" smtClean="0"/>
              <a:t>et plus précisément </a:t>
            </a:r>
            <a:r>
              <a:rPr lang="fr-FR" b="1" dirty="0" smtClean="0">
                <a:solidFill>
                  <a:srgbClr val="FF0000"/>
                </a:solidFill>
              </a:rPr>
              <a:t>Y'</a:t>
            </a:r>
            <a:r>
              <a:rPr lang="fr-FR" b="1" dirty="0" err="1" smtClean="0">
                <a:solidFill>
                  <a:srgbClr val="FF0000"/>
                </a:solidFill>
              </a:rPr>
              <a:t>CbCr</a:t>
            </a:r>
            <a:r>
              <a:rPr lang="fr-FR" b="1" dirty="0" smtClean="0">
                <a:solidFill>
                  <a:srgbClr val="FF0000"/>
                </a:solidFill>
              </a:rPr>
              <a:t>.</a:t>
            </a:r>
            <a:r>
              <a:rPr lang="fr-FR" dirty="0" smtClean="0"/>
              <a:t> </a:t>
            </a:r>
          </a:p>
          <a:p>
            <a:pPr algn="just"/>
            <a:r>
              <a:rPr lang="fr-FR" b="1" dirty="0" smtClean="0">
                <a:solidFill>
                  <a:srgbClr val="FF0000"/>
                </a:solidFill>
              </a:rPr>
              <a:t>Y</a:t>
            </a:r>
            <a:r>
              <a:rPr lang="fr-FR" dirty="0" smtClean="0"/>
              <a:t> (ou </a:t>
            </a:r>
            <a:r>
              <a:rPr lang="fr-FR" b="1" dirty="0" smtClean="0">
                <a:solidFill>
                  <a:srgbClr val="FF0000"/>
                </a:solidFill>
              </a:rPr>
              <a:t>Y’</a:t>
            </a:r>
            <a:r>
              <a:rPr lang="fr-FR" dirty="0" smtClean="0"/>
              <a:t>) étant la composante luminance de l’image et </a:t>
            </a:r>
            <a:r>
              <a:rPr lang="fr-FR" b="1" dirty="0" err="1" smtClean="0">
                <a:solidFill>
                  <a:srgbClr val="FF0000"/>
                </a:solidFill>
              </a:rPr>
              <a:t>CbCr</a:t>
            </a:r>
            <a:r>
              <a:rPr lang="fr-FR" dirty="0" smtClean="0"/>
              <a:t> les deux composantes chrominances.</a:t>
            </a:r>
          </a:p>
          <a:p>
            <a:pPr algn="just"/>
            <a:endParaRPr lang="fr-FR" dirty="0" smtClean="0"/>
          </a:p>
          <a:p>
            <a:pPr algn="just"/>
            <a:r>
              <a:rPr lang="fr-FR" dirty="0" smtClean="0"/>
              <a:t>Le modèle colorimétrique </a:t>
            </a:r>
            <a:r>
              <a:rPr lang="fr-FR" b="1" dirty="0" smtClean="0">
                <a:solidFill>
                  <a:srgbClr val="FF0000"/>
                </a:solidFill>
              </a:rPr>
              <a:t>Y'</a:t>
            </a:r>
            <a:r>
              <a:rPr lang="fr-FR" b="1" dirty="0" err="1" smtClean="0">
                <a:solidFill>
                  <a:srgbClr val="FF0000"/>
                </a:solidFill>
              </a:rPr>
              <a:t>CbCr</a:t>
            </a:r>
            <a:r>
              <a:rPr lang="fr-FR" dirty="0" smtClean="0"/>
              <a:t>  permet en effet de réduire la taille d'une image. Cette réduction se base sur la constatation suivante : l'œil humain est plus sensible à la luminance qu'à la chrominance. Il est par conséquent possible de dégrader la chrominance d'une image tout en gardant une bonne qualité. Ceci, en sous échantillonnant les composantes </a:t>
            </a:r>
            <a:r>
              <a:rPr lang="fr-FR" b="1" dirty="0" smtClean="0">
                <a:solidFill>
                  <a:srgbClr val="FF0000"/>
                </a:solidFill>
              </a:rPr>
              <a:t>Cr</a:t>
            </a:r>
            <a:r>
              <a:rPr lang="fr-FR" dirty="0" smtClean="0"/>
              <a:t> et </a:t>
            </a:r>
            <a:r>
              <a:rPr lang="fr-FR" b="1" dirty="0" smtClean="0">
                <a:solidFill>
                  <a:srgbClr val="FF0000"/>
                </a:solidFill>
              </a:rPr>
              <a:t>Cb</a:t>
            </a:r>
            <a:r>
              <a:rPr lang="fr-FR" dirty="0" smtClean="0"/>
              <a:t> par rapport à </a:t>
            </a:r>
            <a:r>
              <a:rPr lang="fr-FR" b="1" dirty="0" smtClean="0">
                <a:solidFill>
                  <a:srgbClr val="FF0000"/>
                </a:solidFill>
              </a:rPr>
              <a:t>Y</a:t>
            </a:r>
            <a:r>
              <a:rPr lang="fr-FR" dirty="0" smtClean="0"/>
              <a:t> (ou </a:t>
            </a:r>
            <a:r>
              <a:rPr lang="fr-FR" b="1" dirty="0" smtClean="0">
                <a:solidFill>
                  <a:srgbClr val="FF0000"/>
                </a:solidFill>
              </a:rPr>
              <a:t>Y’</a:t>
            </a:r>
            <a:r>
              <a:rPr lang="fr-FR" dirty="0" smtClean="0"/>
              <a:t>).</a:t>
            </a:r>
          </a:p>
          <a:p>
            <a:pPr algn="just"/>
            <a:endParaRPr lang="fr-FR" dirty="0" smtClean="0"/>
          </a:p>
          <a:p>
            <a:pPr algn="just"/>
            <a:r>
              <a:rPr lang="fr-FR" b="1" dirty="0" smtClean="0">
                <a:solidFill>
                  <a:srgbClr val="7030A0"/>
                </a:solidFill>
              </a:rPr>
              <a:t>Nous avons plusieurs format d’échantillonnage des images couleurs.</a:t>
            </a:r>
            <a:endParaRPr lang="fr-FR" b="1" dirty="0">
              <a:solidFill>
                <a:srgbClr val="7030A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2A66FE4-0FDB-4030-BF41-F7FCD44609F2}" type="slidenum">
              <a:rPr lang="fr-FR" altLang="fr-FR" smtClean="0"/>
              <a:pPr/>
              <a:t>58</a:t>
            </a:fld>
            <a:endParaRPr lang="fr-FR" altLang="fr-FR"/>
          </a:p>
        </p:txBody>
      </p:sp>
      <p:pic>
        <p:nvPicPr>
          <p:cNvPr id="98306" name="Picture 2"/>
          <p:cNvPicPr>
            <a:picLocks noChangeAspect="1" noChangeArrowheads="1"/>
          </p:cNvPicPr>
          <p:nvPr/>
        </p:nvPicPr>
        <p:blipFill>
          <a:blip r:embed="rId2"/>
          <a:srcRect/>
          <a:stretch>
            <a:fillRect/>
          </a:stretch>
        </p:blipFill>
        <p:spPr bwMode="auto">
          <a:xfrm>
            <a:off x="765404" y="1638000"/>
            <a:ext cx="7613192" cy="5220000"/>
          </a:xfrm>
          <a:prstGeom prst="rect">
            <a:avLst/>
          </a:prstGeom>
          <a:noFill/>
          <a:ln w="9525">
            <a:noFill/>
            <a:miter lim="800000"/>
            <a:headEnd/>
            <a:tailEnd/>
          </a:ln>
          <a:effectLst/>
        </p:spPr>
      </p:pic>
      <p:sp>
        <p:nvSpPr>
          <p:cNvPr id="4"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JPEG POUR LES IMAGES COULEURS</a:t>
            </a:r>
          </a:p>
        </p:txBody>
      </p:sp>
      <p:sp>
        <p:nvSpPr>
          <p:cNvPr id="5" name="ZoneTexte 4"/>
          <p:cNvSpPr txBox="1"/>
          <p:nvPr/>
        </p:nvSpPr>
        <p:spPr>
          <a:xfrm>
            <a:off x="0" y="1000108"/>
            <a:ext cx="8358214" cy="430887"/>
          </a:xfrm>
          <a:prstGeom prst="rect">
            <a:avLst/>
          </a:prstGeom>
          <a:noFill/>
        </p:spPr>
        <p:txBody>
          <a:bodyPr wrap="square" rtlCol="0">
            <a:spAutoFit/>
          </a:bodyPr>
          <a:lstStyle/>
          <a:p>
            <a:r>
              <a:rPr lang="fr-FR" sz="2200" b="1" dirty="0" smtClean="0">
                <a:solidFill>
                  <a:srgbClr val="7030A0"/>
                </a:solidFill>
              </a:rPr>
              <a:t>Schéma détaillé d’une compression JPEG des images couleurs</a:t>
            </a:r>
            <a:endParaRPr lang="fr-FR" sz="2200" b="1" dirty="0">
              <a:solidFill>
                <a:srgbClr val="7030A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2A66FE4-0FDB-4030-BF41-F7FCD44609F2}" type="slidenum">
              <a:rPr lang="fr-FR" altLang="fr-FR" smtClean="0"/>
              <a:pPr/>
              <a:t>59</a:t>
            </a:fld>
            <a:endParaRPr lang="fr-FR" altLang="fr-FR"/>
          </a:p>
        </p:txBody>
      </p:sp>
      <p:pic>
        <p:nvPicPr>
          <p:cNvPr id="97282" name="Picture 2"/>
          <p:cNvPicPr>
            <a:picLocks noChangeAspect="1" noChangeArrowheads="1"/>
          </p:cNvPicPr>
          <p:nvPr/>
        </p:nvPicPr>
        <p:blipFill>
          <a:blip r:embed="rId2"/>
          <a:srcRect/>
          <a:stretch>
            <a:fillRect/>
          </a:stretch>
        </p:blipFill>
        <p:spPr bwMode="auto">
          <a:xfrm>
            <a:off x="0" y="1619274"/>
            <a:ext cx="9144000" cy="5238750"/>
          </a:xfrm>
          <a:prstGeom prst="rect">
            <a:avLst/>
          </a:prstGeom>
          <a:noFill/>
          <a:ln w="9525">
            <a:noFill/>
            <a:miter lim="800000"/>
            <a:headEnd/>
            <a:tailEnd/>
          </a:ln>
          <a:effectLst/>
        </p:spPr>
      </p:pic>
      <p:sp>
        <p:nvSpPr>
          <p:cNvPr id="4"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JPEG POUR LES IMAGES COULEURS</a:t>
            </a:r>
          </a:p>
        </p:txBody>
      </p:sp>
      <p:sp>
        <p:nvSpPr>
          <p:cNvPr id="5" name="ZoneTexte 4"/>
          <p:cNvSpPr txBox="1"/>
          <p:nvPr/>
        </p:nvSpPr>
        <p:spPr>
          <a:xfrm>
            <a:off x="0" y="1142984"/>
            <a:ext cx="9144000" cy="461665"/>
          </a:xfrm>
          <a:prstGeom prst="rect">
            <a:avLst/>
          </a:prstGeom>
          <a:noFill/>
        </p:spPr>
        <p:txBody>
          <a:bodyPr wrap="square" rtlCol="0">
            <a:spAutoFit/>
          </a:bodyPr>
          <a:lstStyle/>
          <a:p>
            <a:r>
              <a:rPr lang="fr-FR" b="1" dirty="0" smtClean="0">
                <a:solidFill>
                  <a:srgbClr val="7030A0"/>
                </a:solidFill>
              </a:rPr>
              <a:t>Exemple : Passage du modèle colorimétrique RVB à Y’</a:t>
            </a:r>
            <a:r>
              <a:rPr lang="fr-FR" b="1" dirty="0" err="1" smtClean="0">
                <a:solidFill>
                  <a:srgbClr val="7030A0"/>
                </a:solidFill>
              </a:rPr>
              <a:t>CrCb</a:t>
            </a:r>
            <a:endParaRPr lang="fr-FR" b="1"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5"/>
          <p:cNvSpPr>
            <a:spLocks noGrp="1"/>
          </p:cNvSpPr>
          <p:nvPr>
            <p:ph type="sldNum" sz="quarter" idx="12"/>
          </p:nvPr>
        </p:nvSpPr>
        <p:spPr>
          <a:noFill/>
          <a:ln>
            <a:miter lim="800000"/>
            <a:headEnd/>
            <a:tailEnd/>
          </a:ln>
        </p:spPr>
        <p:txBody>
          <a:bodyPr/>
          <a:lstStyle/>
          <a:p>
            <a:fld id="{2AC40ACD-B5DF-4249-870F-A61878504AC3}" type="slidenum">
              <a:rPr lang="fr-FR" altLang="fr-FR"/>
              <a:pPr/>
              <a:t>6</a:t>
            </a:fld>
            <a:endParaRPr lang="fr-FR" altLang="fr-FR"/>
          </a:p>
        </p:txBody>
      </p:sp>
      <p:sp>
        <p:nvSpPr>
          <p:cNvPr id="9" name="ZoneTexte 8"/>
          <p:cNvSpPr txBox="1"/>
          <p:nvPr/>
        </p:nvSpPr>
        <p:spPr>
          <a:xfrm>
            <a:off x="0" y="928670"/>
            <a:ext cx="9144000" cy="4678204"/>
          </a:xfrm>
          <a:prstGeom prst="rect">
            <a:avLst/>
          </a:prstGeom>
          <a:noFill/>
        </p:spPr>
        <p:txBody>
          <a:bodyPr wrap="square" rtlCol="0">
            <a:spAutoFit/>
          </a:bodyPr>
          <a:lstStyle/>
          <a:p>
            <a:pPr algn="just"/>
            <a:r>
              <a:rPr lang="fr-FR" sz="2200" dirty="0" smtClean="0"/>
              <a:t> Officiellement, la norme JPEG est désignée par :</a:t>
            </a:r>
          </a:p>
          <a:p>
            <a:pPr algn="just"/>
            <a:endParaRPr lang="fr-FR" sz="2200" dirty="0" smtClean="0"/>
          </a:p>
          <a:p>
            <a:pPr algn="ctr"/>
            <a:r>
              <a:rPr lang="fr-FR" sz="3000" b="1" dirty="0" smtClean="0">
                <a:solidFill>
                  <a:schemeClr val="accent6">
                    <a:lumMod val="75000"/>
                  </a:schemeClr>
                </a:solidFill>
              </a:rPr>
              <a:t>ISO/IEC JTC1/SC29/WG10</a:t>
            </a:r>
          </a:p>
          <a:p>
            <a:pPr algn="just"/>
            <a:endParaRPr lang="fr-FR" sz="2200" dirty="0" smtClean="0">
              <a:solidFill>
                <a:srgbClr val="002060"/>
              </a:solidFill>
              <a:latin typeface="Times New Roman" pitchFamily="18" charset="0"/>
              <a:cs typeface="Times New Roman" pitchFamily="18" charset="0"/>
            </a:endParaRPr>
          </a:p>
          <a:p>
            <a:pPr algn="just">
              <a:buFont typeface="Wingdings" pitchFamily="2" charset="2"/>
              <a:buChar char="q"/>
            </a:pPr>
            <a:r>
              <a:rPr lang="fr-FR" sz="2200" dirty="0" smtClean="0">
                <a:solidFill>
                  <a:srgbClr val="7030A0"/>
                </a:solidFill>
                <a:latin typeface="Times New Roman" pitchFamily="18" charset="0"/>
                <a:cs typeface="Times New Roman" pitchFamily="18" charset="0"/>
              </a:rPr>
              <a:t> ISO:  </a:t>
            </a:r>
            <a:r>
              <a:rPr lang="fr-FR" sz="2000" dirty="0" smtClean="0">
                <a:solidFill>
                  <a:srgbClr val="7030A0"/>
                </a:solidFill>
              </a:rPr>
              <a:t>International </a:t>
            </a:r>
            <a:r>
              <a:rPr lang="fr-FR" sz="2000" dirty="0" err="1" smtClean="0">
                <a:solidFill>
                  <a:srgbClr val="7030A0"/>
                </a:solidFill>
              </a:rPr>
              <a:t>Organization</a:t>
            </a:r>
            <a:r>
              <a:rPr lang="fr-FR" sz="2000" dirty="0" smtClean="0">
                <a:solidFill>
                  <a:srgbClr val="7030A0"/>
                </a:solidFill>
              </a:rPr>
              <a:t> for </a:t>
            </a:r>
            <a:r>
              <a:rPr lang="fr-FR" sz="2000" dirty="0" err="1" smtClean="0">
                <a:solidFill>
                  <a:srgbClr val="7030A0"/>
                </a:solidFill>
              </a:rPr>
              <a:t>Standardization</a:t>
            </a:r>
            <a:endParaRPr lang="fr-FR" sz="2000" dirty="0" smtClean="0">
              <a:solidFill>
                <a:srgbClr val="7030A0"/>
              </a:solidFill>
            </a:endParaRPr>
          </a:p>
          <a:p>
            <a:pPr algn="just">
              <a:buFont typeface="Wingdings" pitchFamily="2" charset="2"/>
              <a:buChar char="q"/>
            </a:pPr>
            <a:endParaRPr lang="fr-FR" sz="2000" dirty="0" smtClean="0">
              <a:solidFill>
                <a:srgbClr val="002060"/>
              </a:solidFill>
              <a:latin typeface="Times New Roman" pitchFamily="18" charset="0"/>
              <a:cs typeface="Times New Roman" pitchFamily="18" charset="0"/>
            </a:endParaRPr>
          </a:p>
          <a:p>
            <a:pPr algn="just">
              <a:buFont typeface="Wingdings" pitchFamily="2" charset="2"/>
              <a:buChar char="q"/>
            </a:pPr>
            <a:r>
              <a:rPr lang="fr-FR" sz="2000" dirty="0" smtClean="0">
                <a:solidFill>
                  <a:srgbClr val="00B050"/>
                </a:solidFill>
                <a:latin typeface="Times New Roman" pitchFamily="18" charset="0"/>
                <a:cs typeface="Times New Roman" pitchFamily="18" charset="0"/>
              </a:rPr>
              <a:t>IEC : </a:t>
            </a:r>
            <a:r>
              <a:rPr lang="fr-FR" sz="2000" dirty="0" smtClean="0">
                <a:solidFill>
                  <a:srgbClr val="00B050"/>
                </a:solidFill>
              </a:rPr>
              <a:t>International </a:t>
            </a:r>
            <a:r>
              <a:rPr lang="fr-FR" sz="2000" dirty="0" err="1" smtClean="0">
                <a:solidFill>
                  <a:srgbClr val="00B050"/>
                </a:solidFill>
              </a:rPr>
              <a:t>Electrotechnical</a:t>
            </a:r>
            <a:r>
              <a:rPr lang="fr-FR" sz="2000" dirty="0" smtClean="0">
                <a:solidFill>
                  <a:srgbClr val="00B050"/>
                </a:solidFill>
              </a:rPr>
              <a:t> </a:t>
            </a:r>
            <a:r>
              <a:rPr lang="fr-FR" sz="2000" dirty="0" smtClean="0">
                <a:solidFill>
                  <a:srgbClr val="00B050"/>
                </a:solidFill>
              </a:rPr>
              <a:t>Commission</a:t>
            </a:r>
          </a:p>
          <a:p>
            <a:pPr algn="just">
              <a:buFont typeface="Wingdings" pitchFamily="2" charset="2"/>
              <a:buChar char="q"/>
            </a:pPr>
            <a:endParaRPr lang="fr-FR" sz="2000" dirty="0" smtClean="0">
              <a:solidFill>
                <a:srgbClr val="002060"/>
              </a:solidFill>
              <a:cs typeface="Times New Roman" pitchFamily="18" charset="0"/>
            </a:endParaRPr>
          </a:p>
          <a:p>
            <a:pPr algn="just">
              <a:buFont typeface="Wingdings" pitchFamily="2" charset="2"/>
              <a:buChar char="q"/>
            </a:pPr>
            <a:r>
              <a:rPr lang="fr-FR" sz="2000" dirty="0" smtClean="0">
                <a:solidFill>
                  <a:srgbClr val="0070C0"/>
                </a:solidFill>
                <a:cs typeface="Times New Roman" pitchFamily="18" charset="0"/>
              </a:rPr>
              <a:t>JTC1 : </a:t>
            </a:r>
            <a:r>
              <a:rPr lang="fr-FR" sz="2000" dirty="0" smtClean="0">
                <a:solidFill>
                  <a:srgbClr val="0070C0"/>
                </a:solidFill>
              </a:rPr>
              <a:t>Joint ISO/IEC </a:t>
            </a:r>
            <a:r>
              <a:rPr lang="fr-FR" sz="2000" dirty="0" err="1" smtClean="0">
                <a:solidFill>
                  <a:srgbClr val="0070C0"/>
                </a:solidFill>
              </a:rPr>
              <a:t>Technical</a:t>
            </a:r>
            <a:r>
              <a:rPr lang="fr-FR" sz="2000" dirty="0" smtClean="0">
                <a:solidFill>
                  <a:srgbClr val="0070C0"/>
                </a:solidFill>
              </a:rPr>
              <a:t> </a:t>
            </a:r>
            <a:r>
              <a:rPr lang="fr-FR" sz="2000" dirty="0" err="1" smtClean="0">
                <a:solidFill>
                  <a:srgbClr val="0070C0"/>
                </a:solidFill>
              </a:rPr>
              <a:t>Committee</a:t>
            </a:r>
            <a:r>
              <a:rPr lang="fr-FR" sz="2000" dirty="0" smtClean="0">
                <a:solidFill>
                  <a:srgbClr val="0070C0"/>
                </a:solidFill>
              </a:rPr>
              <a:t> (</a:t>
            </a:r>
            <a:r>
              <a:rPr lang="fr-FR" sz="2000" dirty="0" smtClean="0">
                <a:solidFill>
                  <a:srgbClr val="0070C0"/>
                </a:solidFill>
              </a:rPr>
              <a:t>Information </a:t>
            </a:r>
            <a:r>
              <a:rPr lang="fr-FR" sz="2000" dirty="0" err="1" smtClean="0">
                <a:solidFill>
                  <a:srgbClr val="0070C0"/>
                </a:solidFill>
              </a:rPr>
              <a:t>Technology</a:t>
            </a:r>
            <a:r>
              <a:rPr lang="fr-FR" sz="2000" dirty="0" smtClean="0">
                <a:solidFill>
                  <a:srgbClr val="0070C0"/>
                </a:solidFill>
              </a:rPr>
              <a:t>)</a:t>
            </a:r>
          </a:p>
          <a:p>
            <a:pPr algn="just">
              <a:buFont typeface="Wingdings" pitchFamily="2" charset="2"/>
              <a:buChar char="q"/>
            </a:pPr>
            <a:endParaRPr lang="fr-FR" sz="2000" dirty="0" smtClean="0">
              <a:solidFill>
                <a:srgbClr val="002060"/>
              </a:solidFill>
              <a:latin typeface="Times New Roman" pitchFamily="18" charset="0"/>
              <a:cs typeface="Times New Roman" pitchFamily="18" charset="0"/>
            </a:endParaRPr>
          </a:p>
          <a:p>
            <a:pPr algn="just">
              <a:buFont typeface="Wingdings" pitchFamily="2" charset="2"/>
              <a:buChar char="q"/>
            </a:pPr>
            <a:r>
              <a:rPr lang="fr-FR" sz="2000" dirty="0" smtClean="0">
                <a:solidFill>
                  <a:schemeClr val="accent6">
                    <a:lumMod val="50000"/>
                  </a:schemeClr>
                </a:solidFill>
                <a:latin typeface="Times New Roman" pitchFamily="18" charset="0"/>
                <a:cs typeface="Times New Roman" pitchFamily="18" charset="0"/>
              </a:rPr>
              <a:t>SC29 : </a:t>
            </a:r>
            <a:r>
              <a:rPr lang="en-US" sz="2000" dirty="0" smtClean="0">
                <a:solidFill>
                  <a:schemeClr val="accent6">
                    <a:lumMod val="50000"/>
                  </a:schemeClr>
                </a:solidFill>
              </a:rPr>
              <a:t>Subcommittee </a:t>
            </a:r>
            <a:r>
              <a:rPr lang="en-US" sz="2000" dirty="0" smtClean="0">
                <a:solidFill>
                  <a:schemeClr val="accent6">
                    <a:lumMod val="50000"/>
                  </a:schemeClr>
                </a:solidFill>
              </a:rPr>
              <a:t>29 (</a:t>
            </a:r>
            <a:r>
              <a:rPr lang="en-US" sz="2000" dirty="0" smtClean="0">
                <a:solidFill>
                  <a:schemeClr val="accent6">
                    <a:lumMod val="50000"/>
                  </a:schemeClr>
                </a:solidFill>
              </a:rPr>
              <a:t>Coding of Audio, Picture, Multimedia and Hypermedia </a:t>
            </a:r>
            <a:r>
              <a:rPr lang="en-US" sz="2000" dirty="0" smtClean="0">
                <a:solidFill>
                  <a:schemeClr val="accent6">
                    <a:lumMod val="50000"/>
                  </a:schemeClr>
                </a:solidFill>
              </a:rPr>
              <a:t>Information)</a:t>
            </a:r>
          </a:p>
          <a:p>
            <a:pPr algn="just">
              <a:buFont typeface="Wingdings" pitchFamily="2" charset="2"/>
              <a:buChar char="q"/>
            </a:pPr>
            <a:endParaRPr lang="en-US" sz="2000" dirty="0" smtClean="0">
              <a:solidFill>
                <a:srgbClr val="002060"/>
              </a:solidFill>
              <a:latin typeface="Times New Roman" pitchFamily="18" charset="0"/>
              <a:cs typeface="Times New Roman" pitchFamily="18" charset="0"/>
            </a:endParaRPr>
          </a:p>
          <a:p>
            <a:pPr algn="just">
              <a:buFont typeface="Wingdings" pitchFamily="2" charset="2"/>
              <a:buChar char="q"/>
            </a:pPr>
            <a:r>
              <a:rPr lang="en-US" sz="2000" dirty="0" smtClean="0">
                <a:solidFill>
                  <a:srgbClr val="0070C0"/>
                </a:solidFill>
                <a:latin typeface="Times New Roman" pitchFamily="18" charset="0"/>
                <a:cs typeface="Times New Roman" pitchFamily="18" charset="0"/>
              </a:rPr>
              <a:t>WG10 : </a:t>
            </a:r>
            <a:r>
              <a:rPr lang="fr-FR" sz="2000" dirty="0" err="1" smtClean="0">
                <a:solidFill>
                  <a:srgbClr val="0070C0"/>
                </a:solidFill>
              </a:rPr>
              <a:t>Working</a:t>
            </a:r>
            <a:r>
              <a:rPr lang="fr-FR" sz="2000" dirty="0" smtClean="0">
                <a:solidFill>
                  <a:srgbClr val="0070C0"/>
                </a:solidFill>
              </a:rPr>
              <a:t> Group </a:t>
            </a:r>
            <a:r>
              <a:rPr lang="fr-FR" sz="2000" dirty="0" smtClean="0">
                <a:solidFill>
                  <a:srgbClr val="0070C0"/>
                </a:solidFill>
              </a:rPr>
              <a:t>10 (</a:t>
            </a:r>
            <a:r>
              <a:rPr lang="fr-FR" sz="2000" dirty="0" smtClean="0">
                <a:solidFill>
                  <a:srgbClr val="0070C0"/>
                </a:solidFill>
              </a:rPr>
              <a:t>JBIG, JPEG)</a:t>
            </a:r>
            <a:endParaRPr lang="fr-FR" sz="2200" dirty="0">
              <a:solidFill>
                <a:srgbClr val="0070C0"/>
              </a:solidFill>
              <a:latin typeface="Times New Roman" pitchFamily="18" charset="0"/>
              <a:cs typeface="Times New Roman" pitchFamily="18" charset="0"/>
            </a:endParaRPr>
          </a:p>
        </p:txBody>
      </p:sp>
      <p:sp>
        <p:nvSpPr>
          <p:cNvPr id="7" name="ZoneTexte 6"/>
          <p:cNvSpPr txBox="1"/>
          <p:nvPr/>
        </p:nvSpPr>
        <p:spPr>
          <a:xfrm>
            <a:off x="0" y="5786454"/>
            <a:ext cx="9144000" cy="1107996"/>
          </a:xfrm>
          <a:prstGeom prst="rect">
            <a:avLst/>
          </a:prstGeom>
          <a:noFill/>
        </p:spPr>
        <p:txBody>
          <a:bodyPr wrap="square" rtlCol="0">
            <a:spAutoFit/>
          </a:bodyPr>
          <a:lstStyle/>
          <a:p>
            <a:pPr algn="just"/>
            <a:r>
              <a:rPr lang="en-US" sz="1600" i="1" dirty="0" smtClean="0">
                <a:solidFill>
                  <a:schemeClr val="accent4">
                    <a:lumMod val="75000"/>
                  </a:schemeClr>
                </a:solidFill>
              </a:rPr>
              <a:t>JBIG </a:t>
            </a:r>
            <a:r>
              <a:rPr lang="en-US" sz="1600" i="1" dirty="0" smtClean="0">
                <a:solidFill>
                  <a:schemeClr val="accent4">
                    <a:lumMod val="75000"/>
                  </a:schemeClr>
                </a:solidFill>
              </a:rPr>
              <a:t>(Joint Bi-level Image Experts Group</a:t>
            </a:r>
            <a:r>
              <a:rPr lang="en-US" sz="1600" i="1" dirty="0" smtClean="0">
                <a:solidFill>
                  <a:schemeClr val="accent4">
                    <a:lumMod val="75000"/>
                  </a:schemeClr>
                </a:solidFill>
              </a:rPr>
              <a:t>) : </a:t>
            </a:r>
            <a:r>
              <a:rPr lang="fr-FR" sz="1600" dirty="0" smtClean="0">
                <a:solidFill>
                  <a:schemeClr val="accent4">
                    <a:lumMod val="75000"/>
                  </a:schemeClr>
                </a:solidFill>
              </a:rPr>
              <a:t>une norme pour la compression d'une image à deux </a:t>
            </a:r>
            <a:r>
              <a:rPr lang="fr-FR" sz="1600" dirty="0" smtClean="0">
                <a:solidFill>
                  <a:schemeClr val="accent4">
                    <a:lumMod val="75000"/>
                  </a:schemeClr>
                </a:solidFill>
              </a:rPr>
              <a:t>niveaux,  </a:t>
            </a:r>
            <a:r>
              <a:rPr lang="fr-FR" sz="1600" dirty="0" smtClean="0">
                <a:solidFill>
                  <a:schemeClr val="accent4">
                    <a:lumMod val="75000"/>
                  </a:schemeClr>
                </a:solidFill>
              </a:rPr>
              <a:t>une image dans laquelle un seul bit est utilisé pour exprimer la valeur de couleur de chaque pixel. Cette norme peut également être utilisée pour coder des images en niveaux de gris et des images en couleur avec un nombre limité de bits par pixel</a:t>
            </a:r>
            <a:r>
              <a:rPr lang="fr-FR" sz="1800" dirty="0" smtClean="0">
                <a:solidFill>
                  <a:schemeClr val="accent4">
                    <a:lumMod val="75000"/>
                  </a:schemeClr>
                </a:solidFill>
              </a:rPr>
              <a:t>.</a:t>
            </a:r>
            <a:endParaRPr lang="en-US" sz="1800" i="1" dirty="0" smtClean="0">
              <a:solidFill>
                <a:schemeClr val="accent4">
                  <a:lumMod val="75000"/>
                </a:schemeClr>
              </a:solidFill>
            </a:endParaRPr>
          </a:p>
        </p:txBody>
      </p:sp>
      <p:sp>
        <p:nvSpPr>
          <p:cNvPr id="11" name="Rectangle 2"/>
          <p:cNvSpPr txBox="1">
            <a:spLocks noChangeArrowheads="1"/>
          </p:cNvSpPr>
          <p:nvPr/>
        </p:nvSpPr>
        <p:spPr>
          <a:xfrm>
            <a:off x="0" y="0"/>
            <a:ext cx="9144000" cy="7143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2A66FE4-0FDB-4030-BF41-F7FCD44609F2}" type="slidenum">
              <a:rPr lang="fr-FR" altLang="fr-FR" smtClean="0"/>
              <a:pPr/>
              <a:t>60</a:t>
            </a:fld>
            <a:endParaRPr lang="fr-FR" altLang="fr-FR"/>
          </a:p>
        </p:txBody>
      </p:sp>
      <p:pic>
        <p:nvPicPr>
          <p:cNvPr id="96258" name="Picture 2"/>
          <p:cNvPicPr>
            <a:picLocks noChangeAspect="1" noChangeArrowheads="1"/>
          </p:cNvPicPr>
          <p:nvPr/>
        </p:nvPicPr>
        <p:blipFill>
          <a:blip r:embed="rId2"/>
          <a:srcRect/>
          <a:stretch>
            <a:fillRect/>
          </a:stretch>
        </p:blipFill>
        <p:spPr bwMode="auto">
          <a:xfrm>
            <a:off x="-15610" y="1714488"/>
            <a:ext cx="9175220" cy="1681171"/>
          </a:xfrm>
          <a:prstGeom prst="rect">
            <a:avLst/>
          </a:prstGeom>
          <a:noFill/>
          <a:ln w="9525">
            <a:noFill/>
            <a:miter lim="800000"/>
            <a:headEnd/>
            <a:tailEnd/>
          </a:ln>
          <a:effectLst/>
        </p:spPr>
      </p:pic>
      <p:sp>
        <p:nvSpPr>
          <p:cNvPr id="4"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JPEG POUR LES IMAGES COULEURS</a:t>
            </a:r>
          </a:p>
        </p:txBody>
      </p:sp>
      <p:sp>
        <p:nvSpPr>
          <p:cNvPr id="5" name="ZoneTexte 4"/>
          <p:cNvSpPr txBox="1"/>
          <p:nvPr/>
        </p:nvSpPr>
        <p:spPr>
          <a:xfrm>
            <a:off x="0" y="1142984"/>
            <a:ext cx="9144000" cy="461665"/>
          </a:xfrm>
          <a:prstGeom prst="rect">
            <a:avLst/>
          </a:prstGeom>
          <a:noFill/>
        </p:spPr>
        <p:txBody>
          <a:bodyPr wrap="square" rtlCol="0">
            <a:spAutoFit/>
          </a:bodyPr>
          <a:lstStyle/>
          <a:p>
            <a:r>
              <a:rPr lang="fr-FR" b="1" dirty="0" smtClean="0">
                <a:solidFill>
                  <a:srgbClr val="7030A0"/>
                </a:solidFill>
              </a:rPr>
              <a:t>Formats d’échantillonnage des images couleurs</a:t>
            </a:r>
            <a:endParaRPr lang="fr-FR" b="1" dirty="0">
              <a:solidFill>
                <a:srgbClr val="7030A0"/>
              </a:solidFill>
            </a:endParaRPr>
          </a:p>
        </p:txBody>
      </p:sp>
      <p:sp>
        <p:nvSpPr>
          <p:cNvPr id="6" name="ZoneTexte 5"/>
          <p:cNvSpPr txBox="1"/>
          <p:nvPr/>
        </p:nvSpPr>
        <p:spPr>
          <a:xfrm>
            <a:off x="0" y="3571876"/>
            <a:ext cx="9144000" cy="3416320"/>
          </a:xfrm>
          <a:prstGeom prst="rect">
            <a:avLst/>
          </a:prstGeom>
          <a:noFill/>
        </p:spPr>
        <p:txBody>
          <a:bodyPr wrap="square" rtlCol="0">
            <a:spAutoFit/>
          </a:bodyPr>
          <a:lstStyle/>
          <a:p>
            <a:r>
              <a:rPr lang="fr-FR" sz="2200" dirty="0" smtClean="0"/>
              <a:t>Parmi les formats d’échantillonnage des images couleurs nous avons:</a:t>
            </a:r>
          </a:p>
          <a:p>
            <a:endParaRPr lang="fr-FR" sz="2200" dirty="0" smtClean="0"/>
          </a:p>
          <a:p>
            <a:r>
              <a:rPr lang="fr-FR" sz="2200" b="1" dirty="0" smtClean="0">
                <a:solidFill>
                  <a:srgbClr val="FF0000"/>
                </a:solidFill>
              </a:rPr>
              <a:t>4-4-4 </a:t>
            </a:r>
            <a:r>
              <a:rPr lang="fr-FR" sz="2200" b="1" dirty="0" smtClean="0">
                <a:solidFill>
                  <a:srgbClr val="0070C0"/>
                </a:solidFill>
              </a:rPr>
              <a:t>:</a:t>
            </a:r>
            <a:r>
              <a:rPr lang="fr-FR" sz="2200" dirty="0" smtClean="0">
                <a:solidFill>
                  <a:srgbClr val="0070C0"/>
                </a:solidFill>
              </a:rPr>
              <a:t> Ici le même nombre d’échantillons pour les trois composantes </a:t>
            </a:r>
            <a:r>
              <a:rPr lang="fr-FR" sz="2200" dirty="0" err="1" smtClean="0">
                <a:solidFill>
                  <a:srgbClr val="0070C0"/>
                </a:solidFill>
              </a:rPr>
              <a:t>YCrCb</a:t>
            </a:r>
            <a:endParaRPr lang="fr-FR" sz="2200" dirty="0" smtClean="0">
              <a:solidFill>
                <a:srgbClr val="0070C0"/>
              </a:solidFill>
            </a:endParaRPr>
          </a:p>
          <a:p>
            <a:r>
              <a:rPr lang="fr-FR" sz="2200" b="1" dirty="0" smtClean="0">
                <a:solidFill>
                  <a:srgbClr val="FF0000"/>
                </a:solidFill>
              </a:rPr>
              <a:t>4-2-2 :</a:t>
            </a:r>
            <a:r>
              <a:rPr lang="fr-FR" sz="2200" dirty="0" smtClean="0"/>
              <a:t> </a:t>
            </a:r>
            <a:r>
              <a:rPr lang="fr-FR" sz="2200" dirty="0" smtClean="0">
                <a:solidFill>
                  <a:srgbClr val="00B050"/>
                </a:solidFill>
              </a:rPr>
              <a:t>Un échantillon sur deux par ligne contient uniquement Y</a:t>
            </a:r>
          </a:p>
          <a:p>
            <a:r>
              <a:rPr lang="fr-FR" sz="2200" b="1" dirty="0" smtClean="0">
                <a:solidFill>
                  <a:srgbClr val="FF0000"/>
                </a:solidFill>
              </a:rPr>
              <a:t>4-2-0 :</a:t>
            </a:r>
            <a:r>
              <a:rPr lang="fr-FR" sz="2200" dirty="0" smtClean="0"/>
              <a:t> </a:t>
            </a:r>
            <a:r>
              <a:rPr lang="fr-FR" sz="2200" dirty="0" smtClean="0">
                <a:solidFill>
                  <a:srgbClr val="002060"/>
                </a:solidFill>
              </a:rPr>
              <a:t>Un échantillon sur deux par ligne contient uniquement Y et une ligne sur deux contient uniquement que Y</a:t>
            </a:r>
          </a:p>
          <a:p>
            <a:r>
              <a:rPr lang="fr-FR" sz="2200" b="1" dirty="0" smtClean="0">
                <a:solidFill>
                  <a:srgbClr val="FF0000"/>
                </a:solidFill>
              </a:rPr>
              <a:t>4-1-1 :</a:t>
            </a:r>
            <a:r>
              <a:rPr lang="fr-FR" sz="2200" dirty="0" smtClean="0"/>
              <a:t> </a:t>
            </a:r>
            <a:r>
              <a:rPr lang="fr-FR" sz="2200" dirty="0" smtClean="0">
                <a:solidFill>
                  <a:srgbClr val="C00000"/>
                </a:solidFill>
              </a:rPr>
              <a:t>Un échantillon sur quatre par ligne contient uniquement Y</a:t>
            </a:r>
          </a:p>
          <a:p>
            <a:pPr algn="just"/>
            <a:endParaRPr lang="fr-FR" sz="2200" b="1" i="1" dirty="0" smtClean="0">
              <a:solidFill>
                <a:schemeClr val="tx2">
                  <a:lumMod val="75000"/>
                </a:schemeClr>
              </a:solidFill>
            </a:endParaRPr>
          </a:p>
          <a:p>
            <a:pPr algn="just"/>
            <a:r>
              <a:rPr lang="fr-FR" sz="2000" b="1" i="1" dirty="0" smtClean="0">
                <a:solidFill>
                  <a:schemeClr val="tx2">
                    <a:lumMod val="75000"/>
                  </a:schemeClr>
                </a:solidFill>
              </a:rPr>
              <a:t>Le format CCIR 601, ou ITU-R BT 601 et REC. 601 fut défini par le CCIR. </a:t>
            </a:r>
          </a:p>
          <a:p>
            <a:pPr algn="just"/>
            <a:r>
              <a:rPr lang="fr-FR" sz="2000" b="1" i="1" dirty="0" smtClean="0">
                <a:solidFill>
                  <a:schemeClr val="tx2">
                    <a:lumMod val="75000"/>
                  </a:schemeClr>
                </a:solidFill>
              </a:rPr>
              <a:t>Dans ce format l’image est en 4-2-2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1651A6A-A245-4D2D-B75A-7780EA71A9B5}" type="slidenum">
              <a:rPr lang="fr-FR" altLang="fr-FR" smtClean="0"/>
              <a:pPr/>
              <a:t>61</a:t>
            </a:fld>
            <a:endParaRPr lang="fr-FR" altLang="fr-FR"/>
          </a:p>
        </p:txBody>
      </p:sp>
      <p:pic>
        <p:nvPicPr>
          <p:cNvPr id="93186" name="Picture 2"/>
          <p:cNvPicPr>
            <a:picLocks noChangeAspect="1" noChangeArrowheads="1"/>
          </p:cNvPicPr>
          <p:nvPr/>
        </p:nvPicPr>
        <p:blipFill>
          <a:blip r:embed="rId2"/>
          <a:srcRect/>
          <a:stretch>
            <a:fillRect/>
          </a:stretch>
        </p:blipFill>
        <p:spPr bwMode="auto">
          <a:xfrm>
            <a:off x="1643042" y="1733549"/>
            <a:ext cx="4929222" cy="5116044"/>
          </a:xfrm>
          <a:prstGeom prst="rect">
            <a:avLst/>
          </a:prstGeom>
          <a:noFill/>
          <a:ln w="9525">
            <a:noFill/>
            <a:miter lim="800000"/>
            <a:headEnd/>
            <a:tailEnd/>
          </a:ln>
          <a:effectLst/>
        </p:spPr>
      </p:pic>
      <p:sp>
        <p:nvSpPr>
          <p:cNvPr id="6" name="ZoneTexte 5"/>
          <p:cNvSpPr txBox="1"/>
          <p:nvPr/>
        </p:nvSpPr>
        <p:spPr>
          <a:xfrm>
            <a:off x="0" y="853843"/>
            <a:ext cx="9144000" cy="646331"/>
          </a:xfrm>
          <a:prstGeom prst="rect">
            <a:avLst/>
          </a:prstGeom>
          <a:noFill/>
        </p:spPr>
        <p:txBody>
          <a:bodyPr wrap="square" rtlCol="0">
            <a:spAutoFit/>
          </a:bodyPr>
          <a:lstStyle/>
          <a:p>
            <a:pPr algn="ctr"/>
            <a:r>
              <a:rPr lang="fr-FR" sz="3600" dirty="0" smtClean="0">
                <a:solidFill>
                  <a:srgbClr val="C00000"/>
                </a:solidFill>
              </a:rPr>
              <a:t>Exemple de compression d’image</a:t>
            </a:r>
            <a:endParaRPr lang="fr-FR" sz="3600" dirty="0">
              <a:solidFill>
                <a:srgbClr val="C00000"/>
              </a:solidFill>
            </a:endParaRPr>
          </a:p>
        </p:txBody>
      </p:sp>
      <p:sp>
        <p:nvSpPr>
          <p:cNvPr id="5"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1651A6A-A245-4D2D-B75A-7780EA71A9B5}" type="slidenum">
              <a:rPr lang="fr-FR" altLang="fr-FR" smtClean="0"/>
              <a:pPr/>
              <a:t>62</a:t>
            </a:fld>
            <a:endParaRPr lang="fr-FR" altLang="fr-FR"/>
          </a:p>
        </p:txBody>
      </p:sp>
      <p:pic>
        <p:nvPicPr>
          <p:cNvPr id="94210" name="Picture 2"/>
          <p:cNvPicPr>
            <a:picLocks noChangeAspect="1" noChangeArrowheads="1"/>
          </p:cNvPicPr>
          <p:nvPr/>
        </p:nvPicPr>
        <p:blipFill>
          <a:blip r:embed="rId2"/>
          <a:srcRect/>
          <a:stretch>
            <a:fillRect/>
          </a:stretch>
        </p:blipFill>
        <p:spPr bwMode="auto">
          <a:xfrm>
            <a:off x="2000232" y="1743075"/>
            <a:ext cx="4929222" cy="5072514"/>
          </a:xfrm>
          <a:prstGeom prst="rect">
            <a:avLst/>
          </a:prstGeom>
          <a:noFill/>
          <a:ln w="9525">
            <a:noFill/>
            <a:miter lim="800000"/>
            <a:headEnd/>
            <a:tailEnd/>
          </a:ln>
          <a:effectLst/>
        </p:spPr>
      </p:pic>
      <p:sp>
        <p:nvSpPr>
          <p:cNvPr id="5" name="ZoneTexte 4"/>
          <p:cNvSpPr txBox="1"/>
          <p:nvPr/>
        </p:nvSpPr>
        <p:spPr>
          <a:xfrm>
            <a:off x="0" y="996719"/>
            <a:ext cx="9144000" cy="646331"/>
          </a:xfrm>
          <a:prstGeom prst="rect">
            <a:avLst/>
          </a:prstGeom>
          <a:noFill/>
        </p:spPr>
        <p:txBody>
          <a:bodyPr wrap="square" rtlCol="0">
            <a:spAutoFit/>
          </a:bodyPr>
          <a:lstStyle/>
          <a:p>
            <a:pPr algn="ctr"/>
            <a:r>
              <a:rPr lang="fr-FR" sz="3600" dirty="0" smtClean="0">
                <a:solidFill>
                  <a:srgbClr val="C00000"/>
                </a:solidFill>
              </a:rPr>
              <a:t>Exemple de compression d’image</a:t>
            </a:r>
            <a:endParaRPr lang="fr-FR" sz="3600" dirty="0">
              <a:solidFill>
                <a:srgbClr val="C00000"/>
              </a:solidFill>
            </a:endParaRPr>
          </a:p>
        </p:txBody>
      </p:sp>
      <p:sp>
        <p:nvSpPr>
          <p:cNvPr id="6"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1651A6A-A245-4D2D-B75A-7780EA71A9B5}" type="slidenum">
              <a:rPr lang="fr-FR" altLang="fr-FR" smtClean="0"/>
              <a:pPr/>
              <a:t>63</a:t>
            </a:fld>
            <a:endParaRPr lang="fr-FR" altLang="fr-FR"/>
          </a:p>
        </p:txBody>
      </p:sp>
      <p:pic>
        <p:nvPicPr>
          <p:cNvPr id="95234" name="Picture 2"/>
          <p:cNvPicPr>
            <a:picLocks noChangeAspect="1" noChangeArrowheads="1"/>
          </p:cNvPicPr>
          <p:nvPr/>
        </p:nvPicPr>
        <p:blipFill>
          <a:blip r:embed="rId2"/>
          <a:srcRect/>
          <a:stretch>
            <a:fillRect/>
          </a:stretch>
        </p:blipFill>
        <p:spPr bwMode="auto">
          <a:xfrm>
            <a:off x="2000232" y="1747837"/>
            <a:ext cx="4786345" cy="4984011"/>
          </a:xfrm>
          <a:prstGeom prst="rect">
            <a:avLst/>
          </a:prstGeom>
          <a:noFill/>
          <a:ln w="9525">
            <a:noFill/>
            <a:miter lim="800000"/>
            <a:headEnd/>
            <a:tailEnd/>
          </a:ln>
          <a:effectLst/>
        </p:spPr>
      </p:pic>
      <p:sp>
        <p:nvSpPr>
          <p:cNvPr id="5" name="ZoneTexte 4"/>
          <p:cNvSpPr txBox="1"/>
          <p:nvPr/>
        </p:nvSpPr>
        <p:spPr>
          <a:xfrm>
            <a:off x="0" y="996719"/>
            <a:ext cx="9144000" cy="646331"/>
          </a:xfrm>
          <a:prstGeom prst="rect">
            <a:avLst/>
          </a:prstGeom>
          <a:noFill/>
        </p:spPr>
        <p:txBody>
          <a:bodyPr wrap="square" rtlCol="0">
            <a:spAutoFit/>
          </a:bodyPr>
          <a:lstStyle/>
          <a:p>
            <a:pPr algn="ctr"/>
            <a:r>
              <a:rPr lang="fr-FR" sz="3600" dirty="0" smtClean="0">
                <a:solidFill>
                  <a:srgbClr val="C00000"/>
                </a:solidFill>
              </a:rPr>
              <a:t>Exemple de compression d’image</a:t>
            </a:r>
            <a:endParaRPr lang="fr-FR" sz="3600" dirty="0">
              <a:solidFill>
                <a:srgbClr val="C00000"/>
              </a:solidFill>
            </a:endParaRPr>
          </a:p>
        </p:txBody>
      </p:sp>
      <p:sp>
        <p:nvSpPr>
          <p:cNvPr id="6"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2A66FE4-0FDB-4030-BF41-F7FCD44609F2}" type="slidenum">
              <a:rPr lang="fr-FR" altLang="fr-FR" smtClean="0"/>
              <a:pPr/>
              <a:t>64</a:t>
            </a:fld>
            <a:endParaRPr lang="fr-FR" altLang="fr-FR"/>
          </a:p>
        </p:txBody>
      </p:sp>
      <p:sp>
        <p:nvSpPr>
          <p:cNvPr id="3" name="ZoneTexte 2"/>
          <p:cNvSpPr txBox="1"/>
          <p:nvPr/>
        </p:nvSpPr>
        <p:spPr>
          <a:xfrm>
            <a:off x="0" y="0"/>
            <a:ext cx="9144000" cy="584775"/>
          </a:xfrm>
          <a:prstGeom prst="rect">
            <a:avLst/>
          </a:prstGeom>
          <a:noFill/>
        </p:spPr>
        <p:txBody>
          <a:bodyPr wrap="square" rtlCol="0">
            <a:spAutoFit/>
          </a:bodyPr>
          <a:lstStyle/>
          <a:p>
            <a:pPr algn="ctr"/>
            <a:r>
              <a:rPr lang="fr-FR" sz="3200" b="1" dirty="0" smtClean="0">
                <a:solidFill>
                  <a:srgbClr val="C00000"/>
                </a:solidFill>
              </a:rPr>
              <a:t>ORGANISATION DU FLUX BINAIRE JPEG</a:t>
            </a:r>
            <a:endParaRPr lang="fr-FR" sz="3200" b="1" dirty="0" smtClean="0">
              <a:solidFill>
                <a:srgbClr val="C00000"/>
              </a:solidFill>
            </a:endParaRPr>
          </a:p>
        </p:txBody>
      </p:sp>
      <p:pic>
        <p:nvPicPr>
          <p:cNvPr id="103427" name="Picture 3"/>
          <p:cNvPicPr>
            <a:picLocks noChangeAspect="1" noChangeArrowheads="1"/>
          </p:cNvPicPr>
          <p:nvPr/>
        </p:nvPicPr>
        <p:blipFill>
          <a:blip r:embed="rId2"/>
          <a:srcRect/>
          <a:stretch>
            <a:fillRect/>
          </a:stretch>
        </p:blipFill>
        <p:spPr bwMode="auto">
          <a:xfrm>
            <a:off x="2947416" y="857232"/>
            <a:ext cx="6196616" cy="3347748"/>
          </a:xfrm>
          <a:prstGeom prst="rect">
            <a:avLst/>
          </a:prstGeom>
          <a:noFill/>
          <a:ln w="9525">
            <a:noFill/>
            <a:miter lim="800000"/>
            <a:headEnd/>
            <a:tailEnd/>
          </a:ln>
          <a:effectLst/>
        </p:spPr>
      </p:pic>
      <p:sp>
        <p:nvSpPr>
          <p:cNvPr id="7" name="ZoneTexte 6"/>
          <p:cNvSpPr txBox="1"/>
          <p:nvPr/>
        </p:nvSpPr>
        <p:spPr>
          <a:xfrm>
            <a:off x="0" y="1236163"/>
            <a:ext cx="3857620" cy="1692771"/>
          </a:xfrm>
          <a:prstGeom prst="rect">
            <a:avLst/>
          </a:prstGeom>
          <a:noFill/>
        </p:spPr>
        <p:txBody>
          <a:bodyPr wrap="square" rtlCol="0">
            <a:spAutoFit/>
          </a:bodyPr>
          <a:lstStyle/>
          <a:p>
            <a:r>
              <a:rPr lang="fr-FR" sz="2000" dirty="0" smtClean="0"/>
              <a:t>"scan" = une passe sur tous les pixels, </a:t>
            </a:r>
          </a:p>
          <a:p>
            <a:r>
              <a:rPr lang="fr-FR" sz="2000" dirty="0" smtClean="0"/>
              <a:t>"segment" = groupe de blocs, </a:t>
            </a:r>
          </a:p>
          <a:p>
            <a:r>
              <a:rPr lang="fr-FR" sz="2000" dirty="0" smtClean="0"/>
              <a:t>"bloc" = 8x8 de pixels. </a:t>
            </a:r>
          </a:p>
          <a:p>
            <a:endParaRPr lang="fr-F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2A66FE4-0FDB-4030-BF41-F7FCD44609F2}" type="slidenum">
              <a:rPr lang="fr-FR" altLang="fr-FR" smtClean="0"/>
              <a:pPr/>
              <a:t>65</a:t>
            </a:fld>
            <a:endParaRPr lang="fr-FR" altLang="fr-FR"/>
          </a:p>
        </p:txBody>
      </p:sp>
      <p:sp>
        <p:nvSpPr>
          <p:cNvPr id="3" name="ZoneTexte 2"/>
          <p:cNvSpPr txBox="1"/>
          <p:nvPr/>
        </p:nvSpPr>
        <p:spPr>
          <a:xfrm>
            <a:off x="0" y="0"/>
            <a:ext cx="9144000" cy="584775"/>
          </a:xfrm>
          <a:prstGeom prst="rect">
            <a:avLst/>
          </a:prstGeom>
          <a:noFill/>
        </p:spPr>
        <p:txBody>
          <a:bodyPr wrap="square" rtlCol="0">
            <a:spAutoFit/>
          </a:bodyPr>
          <a:lstStyle/>
          <a:p>
            <a:pPr algn="ctr"/>
            <a:r>
              <a:rPr lang="fr-FR" sz="3200" b="1" dirty="0" smtClean="0">
                <a:solidFill>
                  <a:srgbClr val="C00000"/>
                </a:solidFill>
              </a:rPr>
              <a:t>AUTRES MODES DE JPEG</a:t>
            </a:r>
            <a:endParaRPr lang="fr-FR" sz="3200" b="1" dirty="0" smtClean="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85802"/>
            <a:ext cx="8929718" cy="1143000"/>
          </a:xfrm>
        </p:spPr>
        <p:txBody>
          <a:bodyPr>
            <a:noAutofit/>
          </a:bodyPr>
          <a:lstStyle/>
          <a:p>
            <a:pPr algn="just"/>
            <a:r>
              <a:rPr lang="fr-FR" sz="2400" dirty="0" smtClean="0">
                <a:solidFill>
                  <a:srgbClr val="002060"/>
                </a:solidFill>
                <a:latin typeface="Times New Roman" pitchFamily="18" charset="0"/>
                <a:cs typeface="Times New Roman" pitchFamily="18" charset="0"/>
              </a:rPr>
              <a:t>JPEG est une norme de compression basée sur la DCT et utilise donc le principe de Compression par transformée.</a:t>
            </a:r>
          </a:p>
        </p:txBody>
      </p:sp>
      <p:graphicFrame>
        <p:nvGraphicFramePr>
          <p:cNvPr id="4" name="Diagramme 3"/>
          <p:cNvGraphicFramePr/>
          <p:nvPr/>
        </p:nvGraphicFramePr>
        <p:xfrm>
          <a:off x="857224" y="3214686"/>
          <a:ext cx="7358114"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e 8"/>
          <p:cNvGrpSpPr/>
          <p:nvPr/>
        </p:nvGrpSpPr>
        <p:grpSpPr>
          <a:xfrm>
            <a:off x="1000100" y="2675663"/>
            <a:ext cx="357190" cy="396147"/>
            <a:chOff x="2597548" y="301991"/>
            <a:chExt cx="216974" cy="181833"/>
          </a:xfrm>
          <a:scene3d>
            <a:camera prst="orthographicFront">
              <a:rot lat="0" lon="0" rev="0"/>
            </a:camera>
            <a:lightRig rig="contrasting" dir="t">
              <a:rot lat="0" lon="0" rev="1200000"/>
            </a:lightRig>
          </a:scene3d>
        </p:grpSpPr>
        <p:sp>
          <p:nvSpPr>
            <p:cNvPr id="10" name="Flèche droite 9"/>
            <p:cNvSpPr/>
            <p:nvPr/>
          </p:nvSpPr>
          <p:spPr>
            <a:xfrm rot="5400000">
              <a:off x="2615118" y="284421"/>
              <a:ext cx="181833" cy="216974"/>
            </a:xfrm>
            <a:prstGeom prst="rightArrow">
              <a:avLst>
                <a:gd name="adj1" fmla="val 60000"/>
                <a:gd name="adj2" fmla="val 50000"/>
              </a:avLst>
            </a:prstGeom>
            <a:sp3d z="-182000" contourW="19050" prstMaterial="metal">
              <a:bevelT w="88900" h="203200"/>
              <a:bevelB w="165100" h="254000"/>
            </a:sp3d>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sp>
        <p:sp>
          <p:nvSpPr>
            <p:cNvPr id="11" name="Flèche droite 4"/>
            <p:cNvSpPr/>
            <p:nvPr/>
          </p:nvSpPr>
          <p:spPr>
            <a:xfrm>
              <a:off x="2600208" y="327816"/>
              <a:ext cx="127283" cy="130184"/>
            </a:xfrm>
            <a:prstGeom prst="rect">
              <a:avLst/>
            </a:prstGeom>
            <a:sp3d z="-182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b="1" kern="1200"/>
            </a:p>
          </p:txBody>
        </p:sp>
      </p:grpSp>
      <p:sp>
        <p:nvSpPr>
          <p:cNvPr id="14" name="Rectangle à coins arrondis 13"/>
          <p:cNvSpPr/>
          <p:nvPr/>
        </p:nvSpPr>
        <p:spPr>
          <a:xfrm>
            <a:off x="857224" y="2071678"/>
            <a:ext cx="1214446" cy="4286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smtClean="0"/>
              <a:t>Image </a:t>
            </a:r>
            <a:endParaRPr lang="fr-FR" b="1" dirty="0"/>
          </a:p>
        </p:txBody>
      </p:sp>
      <p:grpSp>
        <p:nvGrpSpPr>
          <p:cNvPr id="5" name="Groupe 14"/>
          <p:cNvGrpSpPr/>
          <p:nvPr/>
        </p:nvGrpSpPr>
        <p:grpSpPr>
          <a:xfrm>
            <a:off x="7715272" y="4143380"/>
            <a:ext cx="357190" cy="396147"/>
            <a:chOff x="2597548" y="301991"/>
            <a:chExt cx="216974" cy="181833"/>
          </a:xfrm>
          <a:scene3d>
            <a:camera prst="orthographicFront">
              <a:rot lat="0" lon="0" rev="0"/>
            </a:camera>
            <a:lightRig rig="contrasting" dir="t">
              <a:rot lat="0" lon="0" rev="1200000"/>
            </a:lightRig>
          </a:scene3d>
        </p:grpSpPr>
        <p:sp>
          <p:nvSpPr>
            <p:cNvPr id="16" name="Flèche droite 15"/>
            <p:cNvSpPr/>
            <p:nvPr/>
          </p:nvSpPr>
          <p:spPr>
            <a:xfrm rot="5400000">
              <a:off x="2615118" y="284421"/>
              <a:ext cx="181833" cy="216974"/>
            </a:xfrm>
            <a:prstGeom prst="rightArrow">
              <a:avLst>
                <a:gd name="adj1" fmla="val 60000"/>
                <a:gd name="adj2" fmla="val 50000"/>
              </a:avLst>
            </a:prstGeom>
            <a:sp3d z="-182000" contourW="19050" prstMaterial="metal">
              <a:bevelT w="88900" h="203200"/>
              <a:bevelB w="165100" h="254000"/>
            </a:sp3d>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sp>
        <p:sp>
          <p:nvSpPr>
            <p:cNvPr id="17" name="Flèche droite 4"/>
            <p:cNvSpPr/>
            <p:nvPr/>
          </p:nvSpPr>
          <p:spPr>
            <a:xfrm>
              <a:off x="2600208" y="327816"/>
              <a:ext cx="127283" cy="130184"/>
            </a:xfrm>
            <a:prstGeom prst="rect">
              <a:avLst/>
            </a:prstGeom>
            <a:sp3d z="-182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b="1" kern="1200"/>
            </a:p>
          </p:txBody>
        </p:sp>
      </p:grpSp>
      <p:sp>
        <p:nvSpPr>
          <p:cNvPr id="18" name="Rectangle à coins arrondis 17"/>
          <p:cNvSpPr/>
          <p:nvPr/>
        </p:nvSpPr>
        <p:spPr>
          <a:xfrm>
            <a:off x="5929322" y="4643446"/>
            <a:ext cx="2286016" cy="5715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smtClean="0"/>
              <a:t>111010010010…..</a:t>
            </a:r>
            <a:endParaRPr lang="fr-FR" sz="1600" b="1" dirty="0"/>
          </a:p>
        </p:txBody>
      </p:sp>
      <p:sp>
        <p:nvSpPr>
          <p:cNvPr id="13" name="Rectangle 12"/>
          <p:cNvSpPr/>
          <p:nvPr/>
        </p:nvSpPr>
        <p:spPr>
          <a:xfrm>
            <a:off x="1214414" y="5500702"/>
            <a:ext cx="7211718" cy="430887"/>
          </a:xfrm>
          <a:prstGeom prst="rect">
            <a:avLst/>
          </a:prstGeom>
        </p:spPr>
        <p:txBody>
          <a:bodyPr wrap="none">
            <a:spAutoFit/>
          </a:bodyPr>
          <a:lstStyle/>
          <a:p>
            <a:pPr lvl="0"/>
            <a:r>
              <a:rPr lang="fr-FR" sz="2200" b="1" dirty="0" smtClean="0">
                <a:solidFill>
                  <a:srgbClr val="7030A0"/>
                </a:solidFill>
                <a:latin typeface="Times New Roman" pitchFamily="18" charset="0"/>
                <a:cs typeface="Times New Roman" pitchFamily="18" charset="0"/>
              </a:rPr>
              <a:t>Schéma générale de compression d’image par transformée</a:t>
            </a:r>
            <a:endParaRPr lang="fr-FR" sz="2200" b="1" dirty="0">
              <a:solidFill>
                <a:srgbClr val="7030A0"/>
              </a:solidFill>
              <a:latin typeface="Times New Roman" pitchFamily="18" charset="0"/>
              <a:cs typeface="Times New Roman" pitchFamily="18" charset="0"/>
            </a:endParaRPr>
          </a:p>
        </p:txBody>
      </p:sp>
      <p:sp>
        <p:nvSpPr>
          <p:cNvPr id="15" name="Rectangle 2"/>
          <p:cNvSpPr txBox="1">
            <a:spLocks noChangeArrowheads="1"/>
          </p:cNvSpPr>
          <p:nvPr/>
        </p:nvSpPr>
        <p:spPr>
          <a:xfrm>
            <a:off x="0" y="0"/>
            <a:ext cx="9144000" cy="7143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19"/>
          <a:srcRect/>
          <a:stretch>
            <a:fillRect/>
          </a:stretch>
        </p:blipFill>
        <p:spPr bwMode="auto">
          <a:xfrm>
            <a:off x="8339808" y="4629396"/>
            <a:ext cx="647700" cy="904875"/>
          </a:xfrm>
          <a:prstGeom prst="rect">
            <a:avLst/>
          </a:prstGeom>
          <a:noFill/>
          <a:ln w="9525">
            <a:noFill/>
            <a:miter lim="800000"/>
            <a:headEnd/>
            <a:tailEnd/>
          </a:ln>
          <a:effectLst/>
        </p:spPr>
      </p:pic>
      <p:pic>
        <p:nvPicPr>
          <p:cNvPr id="50" name="Picture 31"/>
          <p:cNvPicPr>
            <a:picLocks noChangeAspect="1" noChangeArrowheads="1"/>
          </p:cNvPicPr>
          <p:nvPr/>
        </p:nvPicPr>
        <p:blipFill>
          <a:blip r:embed="rId20"/>
          <a:srcRect/>
          <a:stretch>
            <a:fillRect/>
          </a:stretch>
        </p:blipFill>
        <p:spPr bwMode="auto">
          <a:xfrm>
            <a:off x="8062944" y="3074606"/>
            <a:ext cx="1009650" cy="1009650"/>
          </a:xfrm>
          <a:prstGeom prst="rect">
            <a:avLst/>
          </a:prstGeom>
          <a:noFill/>
          <a:ln w="12700" cap="sq">
            <a:noFill/>
            <a:miter lim="800000"/>
            <a:headEnd type="none" w="sm" len="sm"/>
            <a:tailEnd type="none" w="sm" len="sm"/>
          </a:ln>
          <a:effectLst/>
        </p:spPr>
      </p:pic>
      <p:sp>
        <p:nvSpPr>
          <p:cNvPr id="6" name="Rectangle 5"/>
          <p:cNvSpPr/>
          <p:nvPr>
            <p:custDataLst>
              <p:tags r:id="rId1"/>
            </p:custDataLst>
          </p:nvPr>
        </p:nvSpPr>
        <p:spPr>
          <a:xfrm>
            <a:off x="122504" y="1870610"/>
            <a:ext cx="2160000" cy="1800000"/>
          </a:xfrm>
          <a:prstGeom prst="rect">
            <a:avLst/>
          </a:prstGeom>
          <a:blipFill>
            <a:blip r:embed="rId21" cstate="print"/>
            <a:stretch>
              <a:fillRect/>
            </a:stretch>
          </a:blip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custDataLst>
              <p:tags r:id="rId2"/>
            </p:custDataLst>
          </p:nvPr>
        </p:nvSpPr>
        <p:spPr>
          <a:xfrm>
            <a:off x="186986" y="5000234"/>
            <a:ext cx="2160000" cy="1800000"/>
          </a:xfrm>
          <a:prstGeom prst="rect">
            <a:avLst/>
          </a:prstGeom>
          <a:blipFill>
            <a:blip r:embed="rId22" cstate="print"/>
            <a:stretch>
              <a:fillRect/>
            </a:stretch>
          </a:blip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èche droite 7"/>
          <p:cNvSpPr/>
          <p:nvPr>
            <p:custDataLst>
              <p:tags r:id="rId3"/>
            </p:custDataLst>
          </p:nvPr>
        </p:nvSpPr>
        <p:spPr>
          <a:xfrm>
            <a:off x="2306028" y="2513552"/>
            <a:ext cx="360000" cy="484632"/>
          </a:xfrm>
          <a:prstGeom prst="rightArrow">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e 14"/>
          <p:cNvGrpSpPr/>
          <p:nvPr/>
        </p:nvGrpSpPr>
        <p:grpSpPr>
          <a:xfrm>
            <a:off x="2700964" y="2282392"/>
            <a:ext cx="1741648" cy="913649"/>
            <a:chOff x="4058286" y="2200905"/>
            <a:chExt cx="1741648" cy="913649"/>
          </a:xfrm>
        </p:grpSpPr>
        <p:sp>
          <p:nvSpPr>
            <p:cNvPr id="16" name="Rectangle à coins arrondis 15"/>
            <p:cNvSpPr/>
            <p:nvPr>
              <p:custDataLst>
                <p:tags r:id="rId16"/>
              </p:custDataLst>
            </p:nvPr>
          </p:nvSpPr>
          <p:spPr>
            <a:xfrm>
              <a:off x="4071934" y="2214554"/>
              <a:ext cx="1728000" cy="900000"/>
            </a:xfrm>
            <a:prstGeom prst="round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4058286" y="2200905"/>
              <a:ext cx="1728000" cy="612934"/>
            </a:xfrm>
            <a:prstGeom prst="roundRect">
              <a:avLst/>
            </a:prstGeom>
            <a:noFill/>
          </p:spPr>
          <p:txBody>
            <a:bodyPr wrap="square" rtlCol="0">
              <a:spAutoFit/>
            </a:bodyPr>
            <a:lstStyle/>
            <a:p>
              <a:endParaRPr lang="en-US" sz="1400" dirty="0" smtClean="0"/>
            </a:p>
            <a:p>
              <a:r>
                <a:rPr lang="en-US" sz="1600" b="1" dirty="0" smtClean="0"/>
                <a:t>DCT2D 8</a:t>
              </a:r>
              <a:r>
                <a:rPr lang="en-US" sz="1600" b="1" dirty="0" smtClean="0">
                  <a:sym typeface="Symbol"/>
                </a:rPr>
                <a:t></a:t>
              </a:r>
              <a:r>
                <a:rPr lang="en-US" sz="1600" b="1" dirty="0" smtClean="0"/>
                <a:t>8</a:t>
              </a:r>
              <a:endParaRPr lang="fr-FR" sz="1600" b="1" dirty="0"/>
            </a:p>
          </p:txBody>
        </p:sp>
      </p:grpSp>
      <p:grpSp>
        <p:nvGrpSpPr>
          <p:cNvPr id="3" name="Groupe 17"/>
          <p:cNvGrpSpPr/>
          <p:nvPr/>
        </p:nvGrpSpPr>
        <p:grpSpPr>
          <a:xfrm>
            <a:off x="4973332" y="2282392"/>
            <a:ext cx="1656000" cy="913649"/>
            <a:chOff x="4058287" y="2200905"/>
            <a:chExt cx="1741647" cy="913649"/>
          </a:xfrm>
        </p:grpSpPr>
        <p:sp>
          <p:nvSpPr>
            <p:cNvPr id="19" name="Rectangle à coins arrondis 18"/>
            <p:cNvSpPr/>
            <p:nvPr>
              <p:custDataLst>
                <p:tags r:id="rId15"/>
              </p:custDataLst>
            </p:nvPr>
          </p:nvSpPr>
          <p:spPr>
            <a:xfrm>
              <a:off x="4071934" y="2214554"/>
              <a:ext cx="1728000" cy="900000"/>
            </a:xfrm>
            <a:prstGeom prst="round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4058287" y="2200905"/>
              <a:ext cx="1728055" cy="612934"/>
            </a:xfrm>
            <a:prstGeom prst="roundRect">
              <a:avLst/>
            </a:prstGeom>
            <a:noFill/>
          </p:spPr>
          <p:txBody>
            <a:bodyPr wrap="square" rtlCol="0">
              <a:spAutoFit/>
            </a:bodyPr>
            <a:lstStyle/>
            <a:p>
              <a:endParaRPr lang="en-US" sz="1400" dirty="0" smtClean="0"/>
            </a:p>
            <a:p>
              <a:pPr algn="ctr"/>
              <a:r>
                <a:rPr lang="en-US" sz="1600" b="1" dirty="0" smtClean="0"/>
                <a:t>Quantification</a:t>
              </a:r>
              <a:endParaRPr lang="fr-FR" sz="1600" b="1" dirty="0"/>
            </a:p>
          </p:txBody>
        </p:sp>
      </p:grpSp>
      <p:sp>
        <p:nvSpPr>
          <p:cNvPr id="21" name="Flèche droite 20"/>
          <p:cNvSpPr/>
          <p:nvPr>
            <p:custDataLst>
              <p:tags r:id="rId4"/>
            </p:custDataLst>
          </p:nvPr>
        </p:nvSpPr>
        <p:spPr>
          <a:xfrm>
            <a:off x="4460628" y="2513552"/>
            <a:ext cx="504000" cy="484632"/>
          </a:xfrm>
          <a:prstGeom prst="rightArrow">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e 21"/>
          <p:cNvGrpSpPr/>
          <p:nvPr/>
        </p:nvGrpSpPr>
        <p:grpSpPr>
          <a:xfrm>
            <a:off x="7204528" y="2299238"/>
            <a:ext cx="1368000" cy="913649"/>
            <a:chOff x="4058287" y="2200905"/>
            <a:chExt cx="1741647" cy="913649"/>
          </a:xfrm>
        </p:grpSpPr>
        <p:sp>
          <p:nvSpPr>
            <p:cNvPr id="23" name="Rectangle à coins arrondis 22"/>
            <p:cNvSpPr/>
            <p:nvPr>
              <p:custDataLst>
                <p:tags r:id="rId14"/>
              </p:custDataLst>
            </p:nvPr>
          </p:nvSpPr>
          <p:spPr>
            <a:xfrm>
              <a:off x="4071934" y="2214554"/>
              <a:ext cx="1728000" cy="900000"/>
            </a:xfrm>
            <a:prstGeom prst="round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4058287" y="2200905"/>
              <a:ext cx="1728055" cy="749141"/>
            </a:xfrm>
            <a:prstGeom prst="roundRect">
              <a:avLst/>
            </a:prstGeom>
            <a:noFill/>
          </p:spPr>
          <p:txBody>
            <a:bodyPr wrap="square" rtlCol="0">
              <a:spAutoFit/>
            </a:bodyPr>
            <a:lstStyle/>
            <a:p>
              <a:pPr algn="ctr"/>
              <a:endParaRPr lang="fr-FR" sz="600" b="1" dirty="0" smtClean="0"/>
            </a:p>
            <a:p>
              <a:pPr algn="ctr"/>
              <a:r>
                <a:rPr lang="fr-FR" sz="1600" b="1" dirty="0" smtClean="0"/>
                <a:t>Codage</a:t>
              </a:r>
              <a:r>
                <a:rPr lang="en-US" sz="1600" b="1" dirty="0" smtClean="0"/>
                <a:t> </a:t>
              </a:r>
              <a:r>
                <a:rPr lang="fr-FR" sz="1600" b="1" dirty="0" smtClean="0"/>
                <a:t>entropique</a:t>
              </a:r>
              <a:endParaRPr lang="fr-FR" sz="1600" b="1" dirty="0"/>
            </a:p>
          </p:txBody>
        </p:sp>
      </p:grpSp>
      <p:sp>
        <p:nvSpPr>
          <p:cNvPr id="25" name="Flèche droite 24"/>
          <p:cNvSpPr/>
          <p:nvPr>
            <p:custDataLst>
              <p:tags r:id="rId5"/>
            </p:custDataLst>
          </p:nvPr>
        </p:nvSpPr>
        <p:spPr>
          <a:xfrm>
            <a:off x="6640892" y="2530398"/>
            <a:ext cx="540000" cy="484632"/>
          </a:xfrm>
          <a:prstGeom prst="rightArrow">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7187910" y="3942312"/>
            <a:ext cx="1643076" cy="749141"/>
          </a:xfrm>
          <a:prstGeom prst="roundRect">
            <a:avLst/>
          </a:prstGeom>
          <a:solidFill>
            <a:schemeClr val="accent2">
              <a:lumMod val="20000"/>
              <a:lumOff val="80000"/>
            </a:schemeClr>
          </a:solidFill>
          <a:scene3d>
            <a:camera prst="orthographicFront"/>
            <a:lightRig rig="threePt" dir="t"/>
          </a:scene3d>
          <a:sp3d>
            <a:bevelT/>
          </a:sp3d>
        </p:spPr>
        <p:txBody>
          <a:bodyPr wrap="square" rtlCol="0">
            <a:spAutoFit/>
          </a:bodyPr>
          <a:lstStyle/>
          <a:p>
            <a:pPr algn="ctr"/>
            <a:endParaRPr lang="fr-FR" sz="600" b="1" dirty="0" smtClean="0"/>
          </a:p>
          <a:p>
            <a:pPr algn="ctr"/>
            <a:r>
              <a:rPr lang="fr-FR" sz="1600" b="1" dirty="0" smtClean="0"/>
              <a:t>Stockage</a:t>
            </a:r>
            <a:r>
              <a:rPr lang="en-US" sz="1600" b="1" dirty="0" smtClean="0"/>
              <a:t> </a:t>
            </a:r>
            <a:r>
              <a:rPr lang="fr-FR" sz="1600" b="1" dirty="0" smtClean="0"/>
              <a:t>ou</a:t>
            </a:r>
            <a:r>
              <a:rPr lang="en-US" sz="1600" b="1" dirty="0" smtClean="0"/>
              <a:t> </a:t>
            </a:r>
            <a:r>
              <a:rPr lang="fr-FR" sz="1600" b="1" dirty="0" smtClean="0"/>
              <a:t>transmission</a:t>
            </a:r>
            <a:endParaRPr lang="fr-FR" sz="1600" b="1" dirty="0"/>
          </a:p>
        </p:txBody>
      </p:sp>
      <p:sp>
        <p:nvSpPr>
          <p:cNvPr id="36" name="Flèche droite 35"/>
          <p:cNvSpPr/>
          <p:nvPr>
            <p:custDataLst>
              <p:tags r:id="rId6"/>
            </p:custDataLst>
          </p:nvPr>
        </p:nvSpPr>
        <p:spPr>
          <a:xfrm flipH="1">
            <a:off x="2330126" y="5673670"/>
            <a:ext cx="360000" cy="484632"/>
          </a:xfrm>
          <a:prstGeom prst="rightArrow">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36"/>
          <p:cNvGrpSpPr/>
          <p:nvPr/>
        </p:nvGrpSpPr>
        <p:grpSpPr>
          <a:xfrm flipH="1">
            <a:off x="2725062" y="5442510"/>
            <a:ext cx="1741648" cy="913649"/>
            <a:chOff x="4058286" y="2200905"/>
            <a:chExt cx="1741648" cy="913649"/>
          </a:xfrm>
        </p:grpSpPr>
        <p:sp>
          <p:nvSpPr>
            <p:cNvPr id="38" name="Rectangle à coins arrondis 37"/>
            <p:cNvSpPr/>
            <p:nvPr>
              <p:custDataLst>
                <p:tags r:id="rId13"/>
              </p:custDataLst>
            </p:nvPr>
          </p:nvSpPr>
          <p:spPr>
            <a:xfrm>
              <a:off x="4071934" y="2214554"/>
              <a:ext cx="1728000" cy="900000"/>
            </a:xfrm>
            <a:prstGeom prst="round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a:off x="4058286" y="2200905"/>
              <a:ext cx="1728000" cy="749141"/>
            </a:xfrm>
            <a:prstGeom prst="roundRect">
              <a:avLst/>
            </a:prstGeom>
            <a:noFill/>
          </p:spPr>
          <p:txBody>
            <a:bodyPr wrap="square" rtlCol="0">
              <a:spAutoFit/>
            </a:bodyPr>
            <a:lstStyle/>
            <a:p>
              <a:pPr algn="ctr"/>
              <a:endParaRPr lang="en-US" sz="600" dirty="0" smtClean="0"/>
            </a:p>
            <a:p>
              <a:pPr algn="ctr"/>
              <a:r>
                <a:rPr lang="en-US" sz="1600" b="1" dirty="0" smtClean="0"/>
                <a:t>Transformation inverse</a:t>
              </a:r>
              <a:endParaRPr lang="fr-FR" sz="1600" b="1" dirty="0"/>
            </a:p>
          </p:txBody>
        </p:sp>
      </p:grpSp>
      <p:grpSp>
        <p:nvGrpSpPr>
          <p:cNvPr id="9" name="Groupe 39"/>
          <p:cNvGrpSpPr/>
          <p:nvPr/>
        </p:nvGrpSpPr>
        <p:grpSpPr>
          <a:xfrm flipH="1">
            <a:off x="4871400" y="5442510"/>
            <a:ext cx="1908000" cy="913649"/>
            <a:chOff x="4058287" y="2200905"/>
            <a:chExt cx="1741647" cy="913649"/>
          </a:xfrm>
        </p:grpSpPr>
        <p:sp>
          <p:nvSpPr>
            <p:cNvPr id="41" name="Rectangle à coins arrondis 40"/>
            <p:cNvSpPr/>
            <p:nvPr>
              <p:custDataLst>
                <p:tags r:id="rId12"/>
              </p:custDataLst>
            </p:nvPr>
          </p:nvSpPr>
          <p:spPr>
            <a:xfrm>
              <a:off x="4071934" y="2214554"/>
              <a:ext cx="1728000" cy="900000"/>
            </a:xfrm>
            <a:prstGeom prst="round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4058287" y="2200905"/>
              <a:ext cx="1728055" cy="612934"/>
            </a:xfrm>
            <a:prstGeom prst="roundRect">
              <a:avLst/>
            </a:prstGeom>
            <a:noFill/>
          </p:spPr>
          <p:txBody>
            <a:bodyPr wrap="square" rtlCol="0">
              <a:spAutoFit/>
            </a:bodyPr>
            <a:lstStyle/>
            <a:p>
              <a:endParaRPr lang="en-US" sz="1400" dirty="0" smtClean="0"/>
            </a:p>
            <a:p>
              <a:pPr algn="ctr"/>
              <a:r>
                <a:rPr lang="fr-FR" sz="1600" b="1" dirty="0" err="1" smtClean="0"/>
                <a:t>Déq</a:t>
              </a:r>
              <a:r>
                <a:rPr lang="en-US" sz="1600" b="1" dirty="0" err="1" smtClean="0"/>
                <a:t>uantification</a:t>
              </a:r>
              <a:endParaRPr lang="fr-FR" sz="1600" b="1" dirty="0"/>
            </a:p>
          </p:txBody>
        </p:sp>
      </p:grpSp>
      <p:sp>
        <p:nvSpPr>
          <p:cNvPr id="43" name="Flèche droite 42"/>
          <p:cNvSpPr/>
          <p:nvPr>
            <p:custDataLst>
              <p:tags r:id="rId7"/>
            </p:custDataLst>
          </p:nvPr>
        </p:nvSpPr>
        <p:spPr>
          <a:xfrm flipH="1">
            <a:off x="4484726" y="5673670"/>
            <a:ext cx="360000" cy="484632"/>
          </a:xfrm>
          <a:prstGeom prst="rightArrow">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43"/>
          <p:cNvGrpSpPr/>
          <p:nvPr/>
        </p:nvGrpSpPr>
        <p:grpSpPr>
          <a:xfrm flipH="1">
            <a:off x="7163584" y="5459356"/>
            <a:ext cx="1404000" cy="913649"/>
            <a:chOff x="4058287" y="2200905"/>
            <a:chExt cx="1741647" cy="913649"/>
          </a:xfrm>
        </p:grpSpPr>
        <p:sp>
          <p:nvSpPr>
            <p:cNvPr id="45" name="Rectangle à coins arrondis 44"/>
            <p:cNvSpPr/>
            <p:nvPr>
              <p:custDataLst>
                <p:tags r:id="rId11"/>
              </p:custDataLst>
            </p:nvPr>
          </p:nvSpPr>
          <p:spPr>
            <a:xfrm>
              <a:off x="4071934" y="2214554"/>
              <a:ext cx="1728000" cy="900000"/>
            </a:xfrm>
            <a:prstGeom prst="round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p:cNvSpPr txBox="1"/>
            <p:nvPr/>
          </p:nvSpPr>
          <p:spPr>
            <a:xfrm>
              <a:off x="4058287" y="2200905"/>
              <a:ext cx="1728055" cy="749141"/>
            </a:xfrm>
            <a:prstGeom prst="roundRect">
              <a:avLst/>
            </a:prstGeom>
            <a:noFill/>
          </p:spPr>
          <p:txBody>
            <a:bodyPr wrap="square" rtlCol="0">
              <a:spAutoFit/>
            </a:bodyPr>
            <a:lstStyle/>
            <a:p>
              <a:pPr algn="ctr"/>
              <a:endParaRPr lang="fr-FR" sz="600" b="1" dirty="0" smtClean="0"/>
            </a:p>
            <a:p>
              <a:pPr algn="ctr"/>
              <a:r>
                <a:rPr lang="fr-FR" sz="1600" b="1" dirty="0" smtClean="0"/>
                <a:t>Décodage</a:t>
              </a:r>
              <a:r>
                <a:rPr lang="en-US" sz="1600" b="1" dirty="0" smtClean="0"/>
                <a:t> </a:t>
              </a:r>
              <a:r>
                <a:rPr lang="fr-FR" sz="1600" b="1" dirty="0" smtClean="0"/>
                <a:t>entropique</a:t>
              </a:r>
              <a:endParaRPr lang="fr-FR" sz="1600" b="1" dirty="0"/>
            </a:p>
          </p:txBody>
        </p:sp>
      </p:grpSp>
      <p:sp>
        <p:nvSpPr>
          <p:cNvPr id="47" name="Flèche droite 46"/>
          <p:cNvSpPr/>
          <p:nvPr>
            <p:custDataLst>
              <p:tags r:id="rId8"/>
            </p:custDataLst>
          </p:nvPr>
        </p:nvSpPr>
        <p:spPr>
          <a:xfrm flipH="1">
            <a:off x="6784028" y="5690516"/>
            <a:ext cx="360000" cy="484632"/>
          </a:xfrm>
          <a:prstGeom prst="rightArrow">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Demi-tour 47"/>
          <p:cNvSpPr/>
          <p:nvPr>
            <p:custDataLst>
              <p:tags r:id="rId9"/>
            </p:custDataLst>
          </p:nvPr>
        </p:nvSpPr>
        <p:spPr>
          <a:xfrm rot="5400000">
            <a:off x="7136857" y="4190659"/>
            <a:ext cx="3357586" cy="432000"/>
          </a:xfrm>
          <a:prstGeom prst="uturnArrow">
            <a:avLst>
              <a:gd name="adj1" fmla="val 25000"/>
              <a:gd name="adj2" fmla="val 25000"/>
              <a:gd name="adj3" fmla="val 25000"/>
              <a:gd name="adj4" fmla="val 43750"/>
              <a:gd name="adj5" fmla="val 100000"/>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2615878" y="1656296"/>
            <a:ext cx="1872000" cy="576000"/>
          </a:xfrm>
          <a:prstGeom prst="roundRect">
            <a:avLst/>
          </a:prstGeom>
          <a:solidFill>
            <a:schemeClr val="accent6">
              <a:lumMod val="20000"/>
              <a:lumOff val="80000"/>
            </a:schemeClr>
          </a:solidFill>
          <a:scene3d>
            <a:camera prst="orthographicFront"/>
            <a:lightRig rig="threePt" dir="t"/>
          </a:scene3d>
          <a:sp3d>
            <a:bevelT/>
          </a:sp3d>
        </p:spPr>
        <p:txBody>
          <a:bodyPr wrap="square" rtlCol="0">
            <a:spAutoFit/>
          </a:bodyPr>
          <a:lstStyle/>
          <a:p>
            <a:r>
              <a:rPr lang="fr-FR" sz="1400" dirty="0" smtClean="0"/>
              <a:t>Changement d’espace </a:t>
            </a:r>
            <a:r>
              <a:rPr lang="en-US" sz="1400" dirty="0" smtClean="0"/>
              <a:t>de </a:t>
            </a:r>
            <a:r>
              <a:rPr lang="fr-FR" sz="1400" dirty="0" smtClean="0"/>
              <a:t>représentation</a:t>
            </a:r>
            <a:r>
              <a:rPr lang="en-US" sz="1400" dirty="0" smtClean="0"/>
              <a:t> </a:t>
            </a:r>
            <a:endParaRPr lang="fr-FR" sz="1400" dirty="0"/>
          </a:p>
        </p:txBody>
      </p:sp>
      <p:sp>
        <p:nvSpPr>
          <p:cNvPr id="51" name="ZoneTexte 50"/>
          <p:cNvSpPr txBox="1"/>
          <p:nvPr/>
        </p:nvSpPr>
        <p:spPr>
          <a:xfrm>
            <a:off x="4830456" y="1656296"/>
            <a:ext cx="1872000" cy="576000"/>
          </a:xfrm>
          <a:prstGeom prst="roundRect">
            <a:avLst/>
          </a:prstGeom>
          <a:solidFill>
            <a:schemeClr val="accent6">
              <a:lumMod val="20000"/>
              <a:lumOff val="80000"/>
            </a:schemeClr>
          </a:solidFill>
          <a:scene3d>
            <a:camera prst="orthographicFront"/>
            <a:lightRig rig="threePt" dir="t"/>
          </a:scene3d>
          <a:sp3d>
            <a:bevelT/>
          </a:sp3d>
        </p:spPr>
        <p:txBody>
          <a:bodyPr wrap="square" rtlCol="0">
            <a:spAutoFit/>
          </a:bodyPr>
          <a:lstStyle/>
          <a:p>
            <a:r>
              <a:rPr lang="fr-FR" sz="1400" dirty="0" smtClean="0"/>
              <a:t>Changement d’espace </a:t>
            </a:r>
            <a:r>
              <a:rPr lang="en-US" sz="1400" dirty="0" smtClean="0"/>
              <a:t>de </a:t>
            </a:r>
            <a:r>
              <a:rPr lang="fr-FR" sz="1400" dirty="0" smtClean="0"/>
              <a:t>représentation</a:t>
            </a:r>
            <a:r>
              <a:rPr lang="en-US" sz="1400" dirty="0" smtClean="0"/>
              <a:t> </a:t>
            </a:r>
            <a:endParaRPr lang="fr-FR" sz="1400" dirty="0"/>
          </a:p>
        </p:txBody>
      </p:sp>
      <p:sp>
        <p:nvSpPr>
          <p:cNvPr id="52" name="ZoneTexte 51"/>
          <p:cNvSpPr txBox="1"/>
          <p:nvPr/>
        </p:nvSpPr>
        <p:spPr>
          <a:xfrm>
            <a:off x="7242502" y="1656296"/>
            <a:ext cx="1285884" cy="578882"/>
          </a:xfrm>
          <a:prstGeom prst="roundRect">
            <a:avLst/>
          </a:prstGeom>
          <a:solidFill>
            <a:schemeClr val="accent6">
              <a:lumMod val="20000"/>
              <a:lumOff val="80000"/>
            </a:schemeClr>
          </a:solidFill>
          <a:scene3d>
            <a:camera prst="orthographicFront"/>
            <a:lightRig rig="threePt" dir="t"/>
          </a:scene3d>
          <a:sp3d>
            <a:bevelT/>
          </a:sp3d>
        </p:spPr>
        <p:txBody>
          <a:bodyPr wrap="square" rtlCol="0">
            <a:spAutoFit/>
          </a:bodyPr>
          <a:lstStyle/>
          <a:p>
            <a:r>
              <a:rPr lang="fr-FR" sz="1400" dirty="0" smtClean="0"/>
              <a:t>Compression sans pertes</a:t>
            </a:r>
            <a:endParaRPr lang="fr-FR" sz="1400" dirty="0"/>
          </a:p>
        </p:txBody>
      </p:sp>
      <p:sp>
        <p:nvSpPr>
          <p:cNvPr id="53" name="ZoneTexte 52"/>
          <p:cNvSpPr txBox="1"/>
          <p:nvPr/>
        </p:nvSpPr>
        <p:spPr>
          <a:xfrm>
            <a:off x="4544704" y="3316216"/>
            <a:ext cx="1872000" cy="578882"/>
          </a:xfrm>
          <a:prstGeom prst="roundRect">
            <a:avLst/>
          </a:prstGeom>
          <a:solidFill>
            <a:schemeClr val="accent6">
              <a:lumMod val="20000"/>
              <a:lumOff val="80000"/>
            </a:schemeClr>
          </a:solidFill>
          <a:scene3d>
            <a:camera prst="orthographicFront"/>
            <a:lightRig rig="threePt" dir="t"/>
          </a:scene3d>
          <a:sp3d>
            <a:bevelT/>
          </a:sp3d>
        </p:spPr>
        <p:txBody>
          <a:bodyPr wrap="square" rtlCol="0">
            <a:spAutoFit/>
          </a:bodyPr>
          <a:lstStyle/>
          <a:p>
            <a:pPr algn="ctr"/>
            <a:r>
              <a:rPr lang="fr-FR" sz="2800" b="1" dirty="0" smtClean="0"/>
              <a:t>Codeur</a:t>
            </a:r>
            <a:endParaRPr lang="fr-FR" sz="2800" b="1" dirty="0"/>
          </a:p>
        </p:txBody>
      </p:sp>
      <p:sp>
        <p:nvSpPr>
          <p:cNvPr id="54" name="ZoneTexte 53"/>
          <p:cNvSpPr txBox="1"/>
          <p:nvPr/>
        </p:nvSpPr>
        <p:spPr>
          <a:xfrm>
            <a:off x="4544704" y="4666160"/>
            <a:ext cx="1872000" cy="578882"/>
          </a:xfrm>
          <a:prstGeom prst="roundRect">
            <a:avLst/>
          </a:prstGeom>
          <a:solidFill>
            <a:schemeClr val="accent6">
              <a:lumMod val="20000"/>
              <a:lumOff val="80000"/>
            </a:schemeClr>
          </a:solidFill>
          <a:scene3d>
            <a:camera prst="orthographicFront"/>
            <a:lightRig rig="threePt" dir="t"/>
          </a:scene3d>
          <a:sp3d>
            <a:bevelT/>
          </a:sp3d>
        </p:spPr>
        <p:txBody>
          <a:bodyPr wrap="square" rtlCol="0">
            <a:spAutoFit/>
          </a:bodyPr>
          <a:lstStyle/>
          <a:p>
            <a:pPr algn="ctr"/>
            <a:r>
              <a:rPr lang="fr-FR" sz="2800" b="1" dirty="0" smtClean="0"/>
              <a:t>Décodeur</a:t>
            </a:r>
            <a:endParaRPr lang="fr-FR" sz="2800" b="1" dirty="0"/>
          </a:p>
        </p:txBody>
      </p:sp>
      <p:sp>
        <p:nvSpPr>
          <p:cNvPr id="55" name="TextBox 4"/>
          <p:cNvSpPr txBox="1"/>
          <p:nvPr>
            <p:custDataLst>
              <p:tags r:id="rId10"/>
            </p:custDataLst>
          </p:nvPr>
        </p:nvSpPr>
        <p:spPr>
          <a:xfrm>
            <a:off x="0" y="129297"/>
            <a:ext cx="9144000" cy="646331"/>
          </a:xfrm>
          <a:prstGeom prst="rect">
            <a:avLst/>
          </a:prstGeom>
          <a:noFill/>
        </p:spPr>
        <p:txBody>
          <a:bodyPr wrap="square" rtlCol="0">
            <a:spAutoFit/>
          </a:bodyPr>
          <a:lstStyle/>
          <a:p>
            <a:pPr marL="531813" indent="-531813" algn="ctr"/>
            <a:r>
              <a:rPr lang="fr-FR" sz="3400" b="1" dirty="0" smtClean="0">
                <a:solidFill>
                  <a:schemeClr val="bg1"/>
                </a:solidFill>
                <a:latin typeface="+mj-lt"/>
              </a:rPr>
              <a:t>Introduction </a:t>
            </a:r>
            <a:r>
              <a:rPr lang="fr-FR" sz="3600" dirty="0" smtClean="0">
                <a:solidFill>
                  <a:schemeClr val="bg1"/>
                </a:solidFill>
                <a:latin typeface="+mj-lt"/>
              </a:rPr>
              <a:t>à</a:t>
            </a:r>
            <a:r>
              <a:rPr lang="fr-FR" sz="3600" dirty="0" smtClean="0">
                <a:solidFill>
                  <a:schemeClr val="bg1"/>
                </a:solidFill>
                <a:latin typeface="Tw Cen MT Condensed" pitchFamily="34" charset="0"/>
              </a:rPr>
              <a:t> </a:t>
            </a:r>
            <a:r>
              <a:rPr lang="fr-FR" sz="3400" b="1" dirty="0" smtClean="0">
                <a:solidFill>
                  <a:schemeClr val="bg1"/>
                </a:solidFill>
                <a:latin typeface="+mj-lt"/>
              </a:rPr>
              <a:t>la compression d’images</a:t>
            </a:r>
            <a:r>
              <a:rPr lang="fr-FR" sz="3400" dirty="0" smtClean="0">
                <a:latin typeface="+mj-lt"/>
              </a:rPr>
              <a:t> </a:t>
            </a:r>
          </a:p>
        </p:txBody>
      </p:sp>
      <p:sp>
        <p:nvSpPr>
          <p:cNvPr id="56" name="Rectangle 22"/>
          <p:cNvSpPr>
            <a:spLocks noChangeArrowheads="1"/>
          </p:cNvSpPr>
          <p:nvPr/>
        </p:nvSpPr>
        <p:spPr bwMode="auto">
          <a:xfrm>
            <a:off x="142876" y="642918"/>
            <a:ext cx="9001124" cy="513191"/>
          </a:xfrm>
          <a:prstGeom prst="roundRect">
            <a:avLst/>
          </a:prstGeom>
          <a:solidFill>
            <a:schemeClr val="bg1"/>
          </a:solidFill>
          <a:ln w="9525">
            <a:noFill/>
            <a:miter lim="800000"/>
            <a:headEnd/>
            <a:tailEnd/>
          </a:ln>
          <a:scene3d>
            <a:camera prst="orthographicFront"/>
            <a:lightRig rig="threePt" dir="t"/>
          </a:scene3d>
          <a:sp3d>
            <a:bevelT/>
          </a:sp3d>
        </p:spPr>
        <p:txBody>
          <a:bodyPr wrap="square" lIns="90000" tIns="46800" rIns="90000" bIns="46800" anchor="ctr">
            <a:spAutoFit/>
          </a:bodyPr>
          <a:lstStyle/>
          <a:p>
            <a:pPr algn="just"/>
            <a:r>
              <a:rPr lang="fr-FR" sz="2400" b="1" dirty="0" smtClean="0">
                <a:solidFill>
                  <a:srgbClr val="7030A0"/>
                </a:solidFill>
                <a:latin typeface="Times New Roman" pitchFamily="18" charset="0"/>
                <a:cs typeface="Times New Roman" pitchFamily="18" charset="0"/>
              </a:rPr>
              <a:t>Principe d’une compression basée sur la transformation</a:t>
            </a:r>
            <a:endParaRPr lang="en-US" sz="2400" b="1" dirty="0">
              <a:solidFill>
                <a:srgbClr val="7030A0"/>
              </a:solidFill>
              <a:latin typeface="Times New Roman" pitchFamily="18" charset="0"/>
              <a:cs typeface="Times New Roman" pitchFamily="18" charset="0"/>
            </a:endParaRPr>
          </a:p>
        </p:txBody>
      </p:sp>
      <p:sp>
        <p:nvSpPr>
          <p:cNvPr id="44" name="Rectangle 2"/>
          <p:cNvSpPr txBox="1">
            <a:spLocks noChangeArrowheads="1"/>
          </p:cNvSpPr>
          <p:nvPr/>
        </p:nvSpPr>
        <p:spPr>
          <a:xfrm>
            <a:off x="0" y="0"/>
            <a:ext cx="9144000" cy="7143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cxnSp>
        <p:nvCxnSpPr>
          <p:cNvPr id="58" name="Connecteur droit 57"/>
          <p:cNvCxnSpPr/>
          <p:nvPr/>
        </p:nvCxnSpPr>
        <p:spPr>
          <a:xfrm rot="5400000">
            <a:off x="-643768" y="2786058"/>
            <a:ext cx="1857388"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rot="5400000">
            <a:off x="-429454" y="2785264"/>
            <a:ext cx="1857388"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rot="5400000">
            <a:off x="-215140" y="2785264"/>
            <a:ext cx="1857388"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rot="5400000">
            <a:off x="-826" y="2785264"/>
            <a:ext cx="1857388"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rot="5400000">
            <a:off x="213488" y="2785264"/>
            <a:ext cx="1857388"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rot="5400000">
            <a:off x="427802" y="2785264"/>
            <a:ext cx="1857388"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Connecteur droit 63"/>
          <p:cNvCxnSpPr/>
          <p:nvPr/>
        </p:nvCxnSpPr>
        <p:spPr>
          <a:xfrm rot="5400000">
            <a:off x="642116" y="2785264"/>
            <a:ext cx="1857388"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rot="5400000">
            <a:off x="856430" y="2785264"/>
            <a:ext cx="1857388"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rot="5400000">
            <a:off x="1070744" y="2785264"/>
            <a:ext cx="1857388"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rot="5400000">
            <a:off x="1285058" y="2785264"/>
            <a:ext cx="1857388"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p:nvCxnSpPr>
        <p:spPr>
          <a:xfrm>
            <a:off x="142876" y="2071678"/>
            <a:ext cx="2143108"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a:off x="142844" y="2285992"/>
            <a:ext cx="2143108"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a:off x="142844" y="2498718"/>
            <a:ext cx="2143108"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142844" y="2713032"/>
            <a:ext cx="2143108"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142844" y="2927346"/>
            <a:ext cx="2143108"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a:off x="142844" y="3141660"/>
            <a:ext cx="2143108"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a:off x="142844" y="3355974"/>
            <a:ext cx="2143108"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a:xfrm>
            <a:off x="142844" y="3570288"/>
            <a:ext cx="2143108"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left)">
                                      <p:cBhvr>
                                        <p:cTn id="35" dur="500"/>
                                        <p:tgtEl>
                                          <p:spTgt spid="5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left)">
                                      <p:cBhvr>
                                        <p:cTn id="48" dur="500"/>
                                        <p:tgtEl>
                                          <p:spTgt spid="52"/>
                                        </p:tgtEl>
                                      </p:cBhvr>
                                    </p:animEffect>
                                  </p:childTnLst>
                                </p:cTn>
                              </p:par>
                            </p:childTnLst>
                          </p:cTn>
                        </p:par>
                        <p:par>
                          <p:cTn id="49" fill="hold">
                            <p:stCondLst>
                              <p:cond delay="1500"/>
                            </p:stCondLst>
                            <p:childTnLst>
                              <p:par>
                                <p:cTn id="50" presetID="22" presetClass="entr" presetSubtype="8" fill="hold"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left)">
                                      <p:cBhvr>
                                        <p:cTn id="52" dur="500"/>
                                        <p:tgtEl>
                                          <p:spTgt spid="50"/>
                                        </p:tgtEl>
                                      </p:cBhvr>
                                    </p:animEffect>
                                  </p:childTnLst>
                                </p:cTn>
                              </p:par>
                            </p:childTnLst>
                          </p:cTn>
                        </p:par>
                        <p:par>
                          <p:cTn id="53" fill="hold">
                            <p:stCondLst>
                              <p:cond delay="2000"/>
                            </p:stCondLst>
                            <p:childTnLst>
                              <p:par>
                                <p:cTn id="54" presetID="22" presetClass="entr" presetSubtype="8" fill="hold"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childTnLst>
                          </p:cTn>
                        </p:par>
                        <p:par>
                          <p:cTn id="57" fill="hold">
                            <p:stCondLst>
                              <p:cond delay="2500"/>
                            </p:stCondLst>
                            <p:childTnLst>
                              <p:par>
                                <p:cTn id="58" presetID="22" presetClass="entr" presetSubtype="8" fill="hold" nodeType="afterEffect">
                                  <p:stCondLst>
                                    <p:cond delay="0"/>
                                  </p:stCondLst>
                                  <p:childTnLst>
                                    <p:set>
                                      <p:cBhvr>
                                        <p:cTn id="59" dur="1" fill="hold">
                                          <p:stCondLst>
                                            <p:cond delay="0"/>
                                          </p:stCondLst>
                                        </p:cTn>
                                        <p:tgtEl>
                                          <p:spTgt spid="6147"/>
                                        </p:tgtEl>
                                        <p:attrNameLst>
                                          <p:attrName>style.visibility</p:attrName>
                                        </p:attrNameLst>
                                      </p:cBhvr>
                                      <p:to>
                                        <p:strVal val="visible"/>
                                      </p:to>
                                    </p:set>
                                    <p:animEffect transition="in" filter="wipe(left)">
                                      <p:cBhvr>
                                        <p:cTn id="60" dur="500"/>
                                        <p:tgtEl>
                                          <p:spTgt spid="6147"/>
                                        </p:tgtEl>
                                      </p:cBhvr>
                                    </p:animEffect>
                                  </p:childTnLst>
                                </p:cTn>
                              </p:par>
                            </p:childTnLst>
                          </p:cTn>
                        </p:par>
                        <p:par>
                          <p:cTn id="61" fill="hold">
                            <p:stCondLst>
                              <p:cond delay="3000"/>
                            </p:stCondLst>
                            <p:childTnLst>
                              <p:par>
                                <p:cTn id="62" presetID="22" presetClass="entr" presetSubtype="8" fill="hold"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left)">
                                      <p:cBhvr>
                                        <p:cTn id="64" dur="500"/>
                                        <p:tgtEl>
                                          <p:spTgt spid="48"/>
                                        </p:tgtEl>
                                      </p:cBhvr>
                                    </p:animEffect>
                                  </p:childTnLst>
                                </p:cTn>
                              </p:par>
                            </p:childTnLst>
                          </p:cTn>
                        </p:par>
                        <p:par>
                          <p:cTn id="65" fill="hold">
                            <p:stCondLst>
                              <p:cond delay="3500"/>
                            </p:stCondLst>
                            <p:childTnLst>
                              <p:par>
                                <p:cTn id="66" presetID="22" presetClass="entr" presetSubtype="4" fill="hold" grpId="0"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down)">
                                      <p:cBhvr>
                                        <p:cTn id="68" dur="500"/>
                                        <p:tgtEl>
                                          <p:spTgt spid="5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right)">
                                      <p:cBhvr>
                                        <p:cTn id="73" dur="500"/>
                                        <p:tgtEl>
                                          <p:spTgt spid="10"/>
                                        </p:tgtEl>
                                      </p:cBhvr>
                                    </p:animEffect>
                                  </p:childTnLst>
                                </p:cTn>
                              </p:par>
                            </p:childTnLst>
                          </p:cTn>
                        </p:par>
                        <p:par>
                          <p:cTn id="74" fill="hold">
                            <p:stCondLst>
                              <p:cond delay="500"/>
                            </p:stCondLst>
                            <p:childTnLst>
                              <p:par>
                                <p:cTn id="75" presetID="22" presetClass="entr" presetSubtype="2" fill="hold" nodeType="after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wipe(right)">
                                      <p:cBhvr>
                                        <p:cTn id="77" dur="500"/>
                                        <p:tgtEl>
                                          <p:spTgt spid="47"/>
                                        </p:tgtEl>
                                      </p:cBhvr>
                                    </p:animEffect>
                                  </p:childTnLst>
                                </p:cTn>
                              </p:par>
                            </p:childTnLst>
                          </p:cTn>
                        </p:par>
                        <p:par>
                          <p:cTn id="78" fill="hold">
                            <p:stCondLst>
                              <p:cond delay="1000"/>
                            </p:stCondLst>
                            <p:childTnLst>
                              <p:par>
                                <p:cTn id="79" presetID="22" presetClass="entr" presetSubtype="2"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right)">
                                      <p:cBhvr>
                                        <p:cTn id="81" dur="500"/>
                                        <p:tgtEl>
                                          <p:spTgt spid="9"/>
                                        </p:tgtEl>
                                      </p:cBhvr>
                                    </p:animEffect>
                                  </p:childTnLst>
                                </p:cTn>
                              </p:par>
                            </p:childTnLst>
                          </p:cTn>
                        </p:par>
                        <p:par>
                          <p:cTn id="82" fill="hold">
                            <p:stCondLst>
                              <p:cond delay="1500"/>
                            </p:stCondLst>
                            <p:childTnLst>
                              <p:par>
                                <p:cTn id="83" presetID="22" presetClass="entr" presetSubtype="2" fill="hold" grpId="0" nodeType="after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wipe(right)">
                                      <p:cBhvr>
                                        <p:cTn id="85" dur="500"/>
                                        <p:tgtEl>
                                          <p:spTgt spid="43"/>
                                        </p:tgtEl>
                                      </p:cBhvr>
                                    </p:animEffect>
                                  </p:childTnLst>
                                </p:cTn>
                              </p:par>
                            </p:childTnLst>
                          </p:cTn>
                        </p:par>
                        <p:par>
                          <p:cTn id="86" fill="hold">
                            <p:stCondLst>
                              <p:cond delay="2000"/>
                            </p:stCondLst>
                            <p:childTnLst>
                              <p:par>
                                <p:cTn id="87" presetID="22" presetClass="entr" presetSubtype="2" fill="hold" nodeType="after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right)">
                                      <p:cBhvr>
                                        <p:cTn id="89" dur="500"/>
                                        <p:tgtEl>
                                          <p:spTgt spid="5"/>
                                        </p:tgtEl>
                                      </p:cBhvr>
                                    </p:animEffect>
                                  </p:childTnLst>
                                </p:cTn>
                              </p:par>
                            </p:childTnLst>
                          </p:cTn>
                        </p:par>
                        <p:par>
                          <p:cTn id="90" fill="hold">
                            <p:stCondLst>
                              <p:cond delay="2500"/>
                            </p:stCondLst>
                            <p:childTnLst>
                              <p:par>
                                <p:cTn id="91" presetID="22" presetClass="entr" presetSubtype="2"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wipe(right)">
                                      <p:cBhvr>
                                        <p:cTn id="93" dur="500"/>
                                        <p:tgtEl>
                                          <p:spTgt spid="36"/>
                                        </p:tgtEl>
                                      </p:cBhvr>
                                    </p:animEffect>
                                  </p:childTnLst>
                                </p:cTn>
                              </p:par>
                            </p:childTnLst>
                          </p:cTn>
                        </p:par>
                        <p:par>
                          <p:cTn id="94" fill="hold">
                            <p:stCondLst>
                              <p:cond delay="3000"/>
                            </p:stCondLst>
                            <p:childTnLst>
                              <p:par>
                                <p:cTn id="95" presetID="52" presetClass="entr" presetSubtype="0" fill="hold" grpId="0" nodeType="afterEffect">
                                  <p:stCondLst>
                                    <p:cond delay="0"/>
                                  </p:stCondLst>
                                  <p:childTnLst>
                                    <p:set>
                                      <p:cBhvr>
                                        <p:cTn id="96" dur="1" fill="hold">
                                          <p:stCondLst>
                                            <p:cond delay="0"/>
                                          </p:stCondLst>
                                        </p:cTn>
                                        <p:tgtEl>
                                          <p:spTgt spid="7"/>
                                        </p:tgtEl>
                                        <p:attrNameLst>
                                          <p:attrName>style.visibility</p:attrName>
                                        </p:attrNameLst>
                                      </p:cBhvr>
                                      <p:to>
                                        <p:strVal val="visible"/>
                                      </p:to>
                                    </p:set>
                                    <p:animScale>
                                      <p:cBhvr>
                                        <p:cTn id="9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8" dur="1000" decel="50000" fill="hold">
                                          <p:stCondLst>
                                            <p:cond delay="0"/>
                                          </p:stCondLst>
                                        </p:cTn>
                                        <p:tgtEl>
                                          <p:spTgt spid="7"/>
                                        </p:tgtEl>
                                        <p:attrNameLst>
                                          <p:attrName>ppt_x</p:attrName>
                                          <p:attrName>ppt_y</p:attrName>
                                        </p:attrNameLst>
                                      </p:cBhvr>
                                    </p:animMotion>
                                    <p:animEffect transition="in" filter="fade">
                                      <p:cBhvr>
                                        <p:cTn id="99" dur="1000"/>
                                        <p:tgtEl>
                                          <p:spTgt spid="7"/>
                                        </p:tgtEl>
                                      </p:cBhvr>
                                    </p:animEffect>
                                  </p:childTnLst>
                                </p:cTn>
                              </p:par>
                            </p:childTnLst>
                          </p:cTn>
                        </p:par>
                        <p:par>
                          <p:cTn id="100" fill="hold">
                            <p:stCondLst>
                              <p:cond delay="4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43" grpId="0" animBg="1"/>
      <p:bldP spid="53"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idx="1"/>
          </p:nvPr>
        </p:nvSpPr>
        <p:spPr>
          <a:xfrm>
            <a:off x="457200" y="1885950"/>
            <a:ext cx="8382000" cy="4514850"/>
          </a:xfrm>
        </p:spPr>
        <p:txBody>
          <a:bodyPr/>
          <a:lstStyle/>
          <a:p>
            <a:r>
              <a:rPr lang="fr-CA" altLang="fr-FR" dirty="0" smtClean="0">
                <a:solidFill>
                  <a:srgbClr val="7030A0"/>
                </a:solidFill>
              </a:rPr>
              <a:t>La plupart de l’information d ’une image est à basse fréquence.</a:t>
            </a:r>
          </a:p>
          <a:p>
            <a:r>
              <a:rPr lang="fr-CA" altLang="fr-FR" dirty="0" smtClean="0">
                <a:solidFill>
                  <a:srgbClr val="0070C0"/>
                </a:solidFill>
              </a:rPr>
              <a:t>Les codeurs de transformation préservent les informations à basse fréquence.</a:t>
            </a:r>
          </a:p>
          <a:p>
            <a:r>
              <a:rPr lang="fr-CA" altLang="fr-FR" dirty="0" smtClean="0">
                <a:solidFill>
                  <a:srgbClr val="00B050"/>
                </a:solidFill>
              </a:rPr>
              <a:t>On ignore les petits coefficients dans la plage des fréquences.</a:t>
            </a:r>
          </a:p>
          <a:p>
            <a:pPr lvl="1"/>
            <a:r>
              <a:rPr lang="fr-CA" altLang="fr-FR" dirty="0" smtClean="0">
                <a:solidFill>
                  <a:srgbClr val="7030A0"/>
                </a:solidFill>
              </a:rPr>
              <a:t>But:</a:t>
            </a:r>
          </a:p>
          <a:p>
            <a:pPr lvl="3"/>
            <a:r>
              <a:rPr lang="fr-CA" altLang="fr-FR" dirty="0" smtClean="0">
                <a:solidFill>
                  <a:srgbClr val="0099FF"/>
                </a:solidFill>
              </a:rPr>
              <a:t>Réduire la largeur de bande;</a:t>
            </a:r>
          </a:p>
          <a:p>
            <a:pPr lvl="3"/>
            <a:r>
              <a:rPr lang="fr-CA" altLang="fr-FR" dirty="0" smtClean="0">
                <a:solidFill>
                  <a:srgbClr val="0070C0"/>
                </a:solidFill>
              </a:rPr>
              <a:t>Ne dégrade pas trop la qualité de l’image.</a:t>
            </a:r>
          </a:p>
        </p:txBody>
      </p:sp>
      <p:sp>
        <p:nvSpPr>
          <p:cNvPr id="6146" name="Espace réservé du numéro de diapositive 5"/>
          <p:cNvSpPr>
            <a:spLocks noGrp="1"/>
          </p:cNvSpPr>
          <p:nvPr>
            <p:ph type="sldNum" sz="quarter" idx="12"/>
          </p:nvPr>
        </p:nvSpPr>
        <p:spPr>
          <a:noFill/>
          <a:ln>
            <a:miter lim="800000"/>
            <a:headEnd/>
            <a:tailEnd/>
          </a:ln>
        </p:spPr>
        <p:txBody>
          <a:bodyPr/>
          <a:lstStyle/>
          <a:p>
            <a:fld id="{CD7F2570-123D-416C-938E-7A4B82B5F9BE}" type="slidenum">
              <a:rPr lang="fr-FR" altLang="fr-FR"/>
              <a:pPr/>
              <a:t>9</a:t>
            </a:fld>
            <a:endParaRPr lang="fr-FR" altLang="fr-FR"/>
          </a:p>
        </p:txBody>
      </p:sp>
      <p:sp>
        <p:nvSpPr>
          <p:cNvPr id="6" name="Rectangle 2"/>
          <p:cNvSpPr txBox="1">
            <a:spLocks noChangeArrowheads="1"/>
          </p:cNvSpPr>
          <p:nvPr/>
        </p:nvSpPr>
        <p:spPr>
          <a:xfrm>
            <a:off x="0" y="0"/>
            <a:ext cx="9144000" cy="7143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altLang="fr-FR" sz="36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NORME JPEG</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6"/>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9"/>
</p:tagLst>
</file>

<file path=ppt/tags/tag12.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9"/>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9"/>
</p:tagLst>
</file>

<file path=ppt/tags/tag4.xml><?xml version="1.0" encoding="utf-8"?>
<p:tagLst xmlns:a="http://schemas.openxmlformats.org/drawingml/2006/main" xmlns:r="http://schemas.openxmlformats.org/officeDocument/2006/relationships" xmlns:p="http://schemas.openxmlformats.org/presentationml/2006/main">
  <p:tag name="NUM" val="9"/>
</p:tagLst>
</file>

<file path=ppt/tags/tag5.xml><?xml version="1.0" encoding="utf-8"?>
<p:tagLst xmlns:a="http://schemas.openxmlformats.org/drawingml/2006/main" xmlns:r="http://schemas.openxmlformats.org/officeDocument/2006/relationships" xmlns:p="http://schemas.openxmlformats.org/presentationml/2006/main">
  <p:tag name="NUM" val="9"/>
</p:tagLst>
</file>

<file path=ppt/tags/tag6.xml><?xml version="1.0" encoding="utf-8"?>
<p:tagLst xmlns:a="http://schemas.openxmlformats.org/drawingml/2006/main" xmlns:r="http://schemas.openxmlformats.org/officeDocument/2006/relationships" xmlns:p="http://schemas.openxmlformats.org/presentationml/2006/main">
  <p:tag name="NUM" val="9"/>
</p:tagLst>
</file>

<file path=ppt/tags/tag7.xml><?xml version="1.0" encoding="utf-8"?>
<p:tagLst xmlns:a="http://schemas.openxmlformats.org/drawingml/2006/main" xmlns:r="http://schemas.openxmlformats.org/officeDocument/2006/relationships" xmlns:p="http://schemas.openxmlformats.org/presentationml/2006/main">
  <p:tag name="NUM" val="9"/>
</p:tagLst>
</file>

<file path=ppt/tags/tag8.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6520</TotalTime>
  <Words>2642</Words>
  <Application>Microsoft Office PowerPoint</Application>
  <PresentationFormat>Affichage à l'écran (4:3)</PresentationFormat>
  <Paragraphs>539</Paragraphs>
  <Slides>65</Slides>
  <Notes>26</Notes>
  <HiddenSlides>0</HiddenSlides>
  <MMClips>0</MMClips>
  <ScaleCrop>false</ScaleCrop>
  <HeadingPairs>
    <vt:vector size="6" baseType="variant">
      <vt:variant>
        <vt:lpstr>Thème</vt:lpstr>
      </vt:variant>
      <vt:variant>
        <vt:i4>1</vt:i4>
      </vt:variant>
      <vt:variant>
        <vt:lpstr>Serveurs OLE incorporés</vt:lpstr>
      </vt:variant>
      <vt:variant>
        <vt:i4>4</vt:i4>
      </vt:variant>
      <vt:variant>
        <vt:lpstr>Titres des diapositives</vt:lpstr>
      </vt:variant>
      <vt:variant>
        <vt:i4>65</vt:i4>
      </vt:variant>
    </vt:vector>
  </HeadingPairs>
  <TitlesOfParts>
    <vt:vector size="70" baseType="lpstr">
      <vt:lpstr>Thème Office</vt:lpstr>
      <vt:lpstr>Equation</vt:lpstr>
      <vt:lpstr>Document</vt:lpstr>
      <vt:lpstr>Feuille de calcul</vt:lpstr>
      <vt:lpstr>VISIO</vt:lpstr>
      <vt:lpstr>COMPRESSION  JPEG  Joint Photographic Expert Group   </vt:lpstr>
      <vt:lpstr>Diapositive 2</vt:lpstr>
      <vt:lpstr>Diapositive 3</vt:lpstr>
      <vt:lpstr>INTRODUCTION</vt:lpstr>
      <vt:lpstr>Diapositive 5</vt:lpstr>
      <vt:lpstr>Diapositive 6</vt:lpstr>
      <vt:lpstr>JPEG est une norme de compression basée sur la DCT et utilise donc le principe de Compression par transformée.</vt:lpstr>
      <vt:lpstr>Diapositive 8</vt:lpstr>
      <vt:lpstr>Diapositive 9</vt:lpstr>
      <vt:lpstr>Diapositive 10</vt:lpstr>
      <vt:lpstr>RAPPELS SUR LA DCT</vt:lpstr>
      <vt:lpstr>RAPPELS SUR LA DCT INVERSE</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Exemple</vt:lpstr>
      <vt:lpstr>Diapositive 44</vt:lpstr>
      <vt:lpstr>Diapositive 45</vt:lpstr>
      <vt:lpstr>Diapositive 46</vt:lpstr>
      <vt:lpstr>Diapositive 47</vt:lpstr>
      <vt:lpstr>Diapositive 48</vt:lpstr>
      <vt:lpstr>Diapositive 49</vt:lpstr>
      <vt:lpstr>Exemple</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vector>
  </TitlesOfParts>
  <Company>ETS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Codage des images</dc:title>
  <dc:creator>Gauthier</dc:creator>
  <cp:lastModifiedBy>STS</cp:lastModifiedBy>
  <cp:revision>94</cp:revision>
  <cp:lastPrinted>1999-07-29T15:16:07Z</cp:lastPrinted>
  <dcterms:created xsi:type="dcterms:W3CDTF">1999-07-29T11:52:14Z</dcterms:created>
  <dcterms:modified xsi:type="dcterms:W3CDTF">2020-05-29T16:20:50Z</dcterms:modified>
</cp:coreProperties>
</file>