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  <p:sldMasterId id="2147484128" r:id="rId2"/>
  </p:sldMasterIdLst>
  <p:notesMasterIdLst>
    <p:notesMasterId r:id="rId55"/>
  </p:notesMasterIdLst>
  <p:sldIdLst>
    <p:sldId id="261" r:id="rId3"/>
    <p:sldId id="495" r:id="rId4"/>
    <p:sldId id="502" r:id="rId5"/>
    <p:sldId id="503" r:id="rId6"/>
    <p:sldId id="504" r:id="rId7"/>
    <p:sldId id="508" r:id="rId8"/>
    <p:sldId id="442" r:id="rId9"/>
    <p:sldId id="262" r:id="rId10"/>
    <p:sldId id="417" r:id="rId11"/>
    <p:sldId id="393" r:id="rId12"/>
    <p:sldId id="463" r:id="rId13"/>
    <p:sldId id="396" r:id="rId14"/>
    <p:sldId id="394" r:id="rId15"/>
    <p:sldId id="258" r:id="rId16"/>
    <p:sldId id="466" r:id="rId17"/>
    <p:sldId id="259" r:id="rId18"/>
    <p:sldId id="398" r:id="rId19"/>
    <p:sldId id="370" r:id="rId20"/>
    <p:sldId id="268" r:id="rId21"/>
    <p:sldId id="267" r:id="rId22"/>
    <p:sldId id="269" r:id="rId23"/>
    <p:sldId id="384" r:id="rId24"/>
    <p:sldId id="270" r:id="rId25"/>
    <p:sldId id="388" r:id="rId26"/>
    <p:sldId id="391" r:id="rId27"/>
    <p:sldId id="272" r:id="rId28"/>
    <p:sldId id="505" r:id="rId29"/>
    <p:sldId id="425" r:id="rId30"/>
    <p:sldId id="468" r:id="rId31"/>
    <p:sldId id="430" r:id="rId32"/>
    <p:sldId id="403" r:id="rId33"/>
    <p:sldId id="404" r:id="rId34"/>
    <p:sldId id="405" r:id="rId35"/>
    <p:sldId id="500" r:id="rId36"/>
    <p:sldId id="406" r:id="rId37"/>
    <p:sldId id="471" r:id="rId38"/>
    <p:sldId id="472" r:id="rId39"/>
    <p:sldId id="429" r:id="rId40"/>
    <p:sldId id="287" r:id="rId41"/>
    <p:sldId id="473" r:id="rId42"/>
    <p:sldId id="290" r:id="rId43"/>
    <p:sldId id="292" r:id="rId44"/>
    <p:sldId id="340" r:id="rId45"/>
    <p:sldId id="295" r:id="rId46"/>
    <p:sldId id="474" r:id="rId47"/>
    <p:sldId id="299" r:id="rId48"/>
    <p:sldId id="475" r:id="rId49"/>
    <p:sldId id="305" r:id="rId50"/>
    <p:sldId id="307" r:id="rId51"/>
    <p:sldId id="308" r:id="rId52"/>
    <p:sldId id="312" r:id="rId53"/>
    <p:sldId id="506" r:id="rId5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A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AFD9E9"/>
    <a:srgbClr val="FF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4709" autoAdjust="0"/>
  </p:normalViewPr>
  <p:slideViewPr>
    <p:cSldViewPr>
      <p:cViewPr varScale="1">
        <p:scale>
          <a:sx n="67" d="100"/>
          <a:sy n="67" d="100"/>
        </p:scale>
        <p:origin x="17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B0375-D024-4BA9-8517-AEE4C3D41576}" type="doc">
      <dgm:prSet loTypeId="urn:microsoft.com/office/officeart/2005/8/layout/pyramid2" loCatId="pyramid" qsTypeId="urn:microsoft.com/office/officeart/2005/8/quickstyle/3d5" qsCatId="3D" csTypeId="urn:microsoft.com/office/officeart/2005/8/colors/accent6_1" csCatId="accent6" phldr="1"/>
      <dgm:spPr/>
    </dgm:pt>
    <dgm:pt modelId="{D4BD5CC8-4807-475B-9920-5CC1F9420DE9}">
      <dgm:prSet phldrT="[Texte]"/>
      <dgm:spPr/>
      <dgm:t>
        <a:bodyPr/>
        <a:lstStyle/>
        <a:p>
          <a:r>
            <a:rPr lang="fr-FR" dirty="0" smtClean="0"/>
            <a:t>Introduction </a:t>
          </a:r>
        </a:p>
      </dgm:t>
    </dgm:pt>
    <dgm:pt modelId="{276CB89D-023F-46FD-9413-975FB2DA4A8B}" type="parTrans" cxnId="{F9C475C6-05AF-4AC2-865B-388A443CF025}">
      <dgm:prSet/>
      <dgm:spPr/>
      <dgm:t>
        <a:bodyPr/>
        <a:lstStyle/>
        <a:p>
          <a:endParaRPr lang="fr-FR"/>
        </a:p>
      </dgm:t>
    </dgm:pt>
    <dgm:pt modelId="{969E96EF-9FD3-4C6B-8467-14F054B77AA3}" type="sibTrans" cxnId="{F9C475C6-05AF-4AC2-865B-388A443CF025}">
      <dgm:prSet/>
      <dgm:spPr/>
      <dgm:t>
        <a:bodyPr/>
        <a:lstStyle/>
        <a:p>
          <a:endParaRPr lang="fr-FR"/>
        </a:p>
      </dgm:t>
    </dgm:pt>
    <dgm:pt modelId="{3C664920-4090-4DE5-A6E0-E2EAA357BAB9}">
      <dgm:prSet phldrT="[Texte]"/>
      <dgm:spPr/>
      <dgm:t>
        <a:bodyPr/>
        <a:lstStyle/>
        <a:p>
          <a:r>
            <a:rPr lang="fr-FR" dirty="0" smtClean="0"/>
            <a:t>épidémiologie </a:t>
          </a:r>
          <a:endParaRPr lang="fr-FR" dirty="0"/>
        </a:p>
      </dgm:t>
    </dgm:pt>
    <dgm:pt modelId="{8C9BAC3D-25A6-4566-969D-66CE8BCB5C73}" type="parTrans" cxnId="{B132FF4D-19DC-4DA7-85E3-216BD917DB10}">
      <dgm:prSet/>
      <dgm:spPr/>
      <dgm:t>
        <a:bodyPr/>
        <a:lstStyle/>
        <a:p>
          <a:endParaRPr lang="fr-FR"/>
        </a:p>
      </dgm:t>
    </dgm:pt>
    <dgm:pt modelId="{37D2F44B-6E2E-4322-9503-61B06EFA66EC}" type="sibTrans" cxnId="{B132FF4D-19DC-4DA7-85E3-216BD917DB10}">
      <dgm:prSet/>
      <dgm:spPr/>
      <dgm:t>
        <a:bodyPr/>
        <a:lstStyle/>
        <a:p>
          <a:endParaRPr lang="fr-FR"/>
        </a:p>
      </dgm:t>
    </dgm:pt>
    <dgm:pt modelId="{1EC08781-746E-4539-B0EE-957B7F0E5AF9}">
      <dgm:prSet phldrT="[Texte]"/>
      <dgm:spPr/>
      <dgm:t>
        <a:bodyPr/>
        <a:lstStyle/>
        <a:p>
          <a:r>
            <a:rPr lang="fr-FR" dirty="0" smtClean="0"/>
            <a:t>Physiopathologie de l’IRC</a:t>
          </a:r>
          <a:endParaRPr lang="fr-FR" dirty="0"/>
        </a:p>
      </dgm:t>
    </dgm:pt>
    <dgm:pt modelId="{94CB96AC-73A6-4B54-8756-3659BB997295}" type="parTrans" cxnId="{C36779F0-A53E-4520-95A4-96E071B33A07}">
      <dgm:prSet/>
      <dgm:spPr/>
      <dgm:t>
        <a:bodyPr/>
        <a:lstStyle/>
        <a:p>
          <a:endParaRPr lang="fr-FR"/>
        </a:p>
      </dgm:t>
    </dgm:pt>
    <dgm:pt modelId="{0D10D8BE-6FCF-4785-A873-A074A087EE4E}" type="sibTrans" cxnId="{C36779F0-A53E-4520-95A4-96E071B33A07}">
      <dgm:prSet/>
      <dgm:spPr/>
      <dgm:t>
        <a:bodyPr/>
        <a:lstStyle/>
        <a:p>
          <a:endParaRPr lang="fr-FR"/>
        </a:p>
      </dgm:t>
    </dgm:pt>
    <dgm:pt modelId="{8358DC61-3768-42AA-B01D-FBA818DFFD1C}">
      <dgm:prSet phldrT="[Texte]"/>
      <dgm:spPr/>
      <dgm:t>
        <a:bodyPr/>
        <a:lstStyle/>
        <a:p>
          <a:r>
            <a:rPr lang="fr-FR" dirty="0" smtClean="0"/>
            <a:t>Dg </a:t>
          </a:r>
          <a:r>
            <a:rPr lang="fr-FR" smtClean="0"/>
            <a:t>de l’IRC </a:t>
          </a:r>
          <a:endParaRPr lang="fr-FR" dirty="0"/>
        </a:p>
      </dgm:t>
    </dgm:pt>
    <dgm:pt modelId="{3E0E08FE-F6BA-409C-899E-D367D34CAB08}" type="parTrans" cxnId="{79141213-B2F1-46EC-BE4E-3DF23B049737}">
      <dgm:prSet/>
      <dgm:spPr/>
      <dgm:t>
        <a:bodyPr/>
        <a:lstStyle/>
        <a:p>
          <a:endParaRPr lang="fr-FR"/>
        </a:p>
      </dgm:t>
    </dgm:pt>
    <dgm:pt modelId="{463C898E-F318-46CA-AA0E-DF805B4F0B27}" type="sibTrans" cxnId="{79141213-B2F1-46EC-BE4E-3DF23B049737}">
      <dgm:prSet/>
      <dgm:spPr/>
      <dgm:t>
        <a:bodyPr/>
        <a:lstStyle/>
        <a:p>
          <a:endParaRPr lang="fr-FR"/>
        </a:p>
      </dgm:t>
    </dgm:pt>
    <dgm:pt modelId="{1755A4BC-64AE-459C-B0C1-4943E77D1465}">
      <dgm:prSet phldrT="[Texte]"/>
      <dgm:spPr/>
      <dgm:t>
        <a:bodyPr/>
        <a:lstStyle/>
        <a:p>
          <a:r>
            <a:rPr lang="fr-FR" dirty="0" smtClean="0"/>
            <a:t>Évolution </a:t>
          </a:r>
          <a:endParaRPr lang="fr-FR" dirty="0"/>
        </a:p>
      </dgm:t>
    </dgm:pt>
    <dgm:pt modelId="{9AB5B37D-635D-4815-A70B-C57D671899BB}" type="parTrans" cxnId="{15A9BDB1-071A-4AC9-92F7-0ECB675C4A80}">
      <dgm:prSet/>
      <dgm:spPr/>
      <dgm:t>
        <a:bodyPr/>
        <a:lstStyle/>
        <a:p>
          <a:endParaRPr lang="fr-FR"/>
        </a:p>
      </dgm:t>
    </dgm:pt>
    <dgm:pt modelId="{D504BD3D-ED84-4960-B995-9082EB7F5839}" type="sibTrans" cxnId="{15A9BDB1-071A-4AC9-92F7-0ECB675C4A80}">
      <dgm:prSet/>
      <dgm:spPr/>
      <dgm:t>
        <a:bodyPr/>
        <a:lstStyle/>
        <a:p>
          <a:endParaRPr lang="fr-FR"/>
        </a:p>
      </dgm:t>
    </dgm:pt>
    <dgm:pt modelId="{4E5C1190-A011-4442-86EA-D5152A132FEB}">
      <dgm:prSet phldrT="[Texte]"/>
      <dgm:spPr/>
      <dgm:t>
        <a:bodyPr/>
        <a:lstStyle/>
        <a:p>
          <a:r>
            <a:rPr lang="fr-FR" dirty="0" smtClean="0"/>
            <a:t>Estimation de la fonction rénale </a:t>
          </a:r>
          <a:endParaRPr lang="fr-FR" dirty="0"/>
        </a:p>
      </dgm:t>
    </dgm:pt>
    <dgm:pt modelId="{67FDFEE3-A617-4C38-B4CE-5098D36D26CD}" type="parTrans" cxnId="{9C9174FB-EC20-4A22-81E2-4C091C64C8DA}">
      <dgm:prSet/>
      <dgm:spPr/>
      <dgm:t>
        <a:bodyPr/>
        <a:lstStyle/>
        <a:p>
          <a:endParaRPr lang="fr-FR"/>
        </a:p>
      </dgm:t>
    </dgm:pt>
    <dgm:pt modelId="{65FFF775-C4AE-4F2A-98E3-FBE1C7101884}" type="sibTrans" cxnId="{9C9174FB-EC20-4A22-81E2-4C091C64C8DA}">
      <dgm:prSet/>
      <dgm:spPr/>
      <dgm:t>
        <a:bodyPr/>
        <a:lstStyle/>
        <a:p>
          <a:endParaRPr lang="fr-FR"/>
        </a:p>
      </dgm:t>
    </dgm:pt>
    <dgm:pt modelId="{C5533424-BE88-4E69-924D-1BD2C4012068}" type="pres">
      <dgm:prSet presAssocID="{B42B0375-D024-4BA9-8517-AEE4C3D41576}" presName="compositeShape" presStyleCnt="0">
        <dgm:presLayoutVars>
          <dgm:dir/>
          <dgm:resizeHandles/>
        </dgm:presLayoutVars>
      </dgm:prSet>
      <dgm:spPr/>
    </dgm:pt>
    <dgm:pt modelId="{F6612EB1-F0E3-44FC-9C45-ACD7BE23E60B}" type="pres">
      <dgm:prSet presAssocID="{B42B0375-D024-4BA9-8517-AEE4C3D41576}" presName="pyramid" presStyleLbl="node1" presStyleIdx="0" presStyleCnt="1"/>
      <dgm:spPr/>
    </dgm:pt>
    <dgm:pt modelId="{AE25DA4A-1CA1-4019-B88B-EBF1CE402701}" type="pres">
      <dgm:prSet presAssocID="{B42B0375-D024-4BA9-8517-AEE4C3D41576}" presName="theList" presStyleCnt="0"/>
      <dgm:spPr/>
    </dgm:pt>
    <dgm:pt modelId="{3B2CF314-2AC3-4C5A-A40D-9C961A6A21FF}" type="pres">
      <dgm:prSet presAssocID="{D4BD5CC8-4807-475B-9920-5CC1F9420DE9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15960-0CAA-4822-B8AD-230F3921C404}" type="pres">
      <dgm:prSet presAssocID="{D4BD5CC8-4807-475B-9920-5CC1F9420DE9}" presName="aSpace" presStyleCnt="0"/>
      <dgm:spPr/>
    </dgm:pt>
    <dgm:pt modelId="{08B667A2-15AF-43AA-910B-7BF79B6616AD}" type="pres">
      <dgm:prSet presAssocID="{3C664920-4090-4DE5-A6E0-E2EAA357BAB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EAC03C-41E3-4062-83A6-D83B4B1DA5E0}" type="pres">
      <dgm:prSet presAssocID="{3C664920-4090-4DE5-A6E0-E2EAA357BAB9}" presName="aSpace" presStyleCnt="0"/>
      <dgm:spPr/>
    </dgm:pt>
    <dgm:pt modelId="{B6B3CE49-E6CA-4F7A-8C7F-3127AC9C5941}" type="pres">
      <dgm:prSet presAssocID="{4E5C1190-A011-4442-86EA-D5152A132FEB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2B6FAB-FDB1-474E-AAAE-337FEB8717B5}" type="pres">
      <dgm:prSet presAssocID="{4E5C1190-A011-4442-86EA-D5152A132FEB}" presName="aSpace" presStyleCnt="0"/>
      <dgm:spPr/>
    </dgm:pt>
    <dgm:pt modelId="{5E85E5DC-3C28-486D-9ECE-8531B2D77B25}" type="pres">
      <dgm:prSet presAssocID="{1EC08781-746E-4539-B0EE-957B7F0E5AF9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A9D8B2-22EC-46FC-8EC5-5CFE0E935199}" type="pres">
      <dgm:prSet presAssocID="{1EC08781-746E-4539-B0EE-957B7F0E5AF9}" presName="aSpace" presStyleCnt="0"/>
      <dgm:spPr/>
    </dgm:pt>
    <dgm:pt modelId="{0A670689-FB5F-456F-8F13-3C10CEEEF21A}" type="pres">
      <dgm:prSet presAssocID="{8358DC61-3768-42AA-B01D-FBA818DFFD1C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F2CCE0-B4D1-4BFD-A77D-56B87CB1A6DD}" type="pres">
      <dgm:prSet presAssocID="{8358DC61-3768-42AA-B01D-FBA818DFFD1C}" presName="aSpace" presStyleCnt="0"/>
      <dgm:spPr/>
    </dgm:pt>
    <dgm:pt modelId="{952ABAE7-3AD4-42D3-82AC-8716457C577E}" type="pres">
      <dgm:prSet presAssocID="{1755A4BC-64AE-459C-B0C1-4943E77D1465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ED94B-730E-4964-8C52-E6E8D864A663}" type="pres">
      <dgm:prSet presAssocID="{1755A4BC-64AE-459C-B0C1-4943E77D1465}" presName="aSpace" presStyleCnt="0"/>
      <dgm:spPr/>
    </dgm:pt>
  </dgm:ptLst>
  <dgm:cxnLst>
    <dgm:cxn modelId="{F9C475C6-05AF-4AC2-865B-388A443CF025}" srcId="{B42B0375-D024-4BA9-8517-AEE4C3D41576}" destId="{D4BD5CC8-4807-475B-9920-5CC1F9420DE9}" srcOrd="0" destOrd="0" parTransId="{276CB89D-023F-46FD-9413-975FB2DA4A8B}" sibTransId="{969E96EF-9FD3-4C6B-8467-14F054B77AA3}"/>
    <dgm:cxn modelId="{B4C710A6-BC0C-4891-BEE8-989C0951BF01}" type="presOf" srcId="{1EC08781-746E-4539-B0EE-957B7F0E5AF9}" destId="{5E85E5DC-3C28-486D-9ECE-8531B2D77B25}" srcOrd="0" destOrd="0" presId="urn:microsoft.com/office/officeart/2005/8/layout/pyramid2"/>
    <dgm:cxn modelId="{15A9BDB1-071A-4AC9-92F7-0ECB675C4A80}" srcId="{B42B0375-D024-4BA9-8517-AEE4C3D41576}" destId="{1755A4BC-64AE-459C-B0C1-4943E77D1465}" srcOrd="5" destOrd="0" parTransId="{9AB5B37D-635D-4815-A70B-C57D671899BB}" sibTransId="{D504BD3D-ED84-4960-B995-9082EB7F5839}"/>
    <dgm:cxn modelId="{9DC46D8D-6DA8-4319-9AB9-6C95A8DF5C91}" type="presOf" srcId="{4E5C1190-A011-4442-86EA-D5152A132FEB}" destId="{B6B3CE49-E6CA-4F7A-8C7F-3127AC9C5941}" srcOrd="0" destOrd="0" presId="urn:microsoft.com/office/officeart/2005/8/layout/pyramid2"/>
    <dgm:cxn modelId="{C36779F0-A53E-4520-95A4-96E071B33A07}" srcId="{B42B0375-D024-4BA9-8517-AEE4C3D41576}" destId="{1EC08781-746E-4539-B0EE-957B7F0E5AF9}" srcOrd="3" destOrd="0" parTransId="{94CB96AC-73A6-4B54-8756-3659BB997295}" sibTransId="{0D10D8BE-6FCF-4785-A873-A074A087EE4E}"/>
    <dgm:cxn modelId="{BCDFEEF1-3980-446B-B298-A6C8722B2F6F}" type="presOf" srcId="{D4BD5CC8-4807-475B-9920-5CC1F9420DE9}" destId="{3B2CF314-2AC3-4C5A-A40D-9C961A6A21FF}" srcOrd="0" destOrd="0" presId="urn:microsoft.com/office/officeart/2005/8/layout/pyramid2"/>
    <dgm:cxn modelId="{A7C69700-B4D9-47BF-ADDD-1939737EB2FC}" type="presOf" srcId="{1755A4BC-64AE-459C-B0C1-4943E77D1465}" destId="{952ABAE7-3AD4-42D3-82AC-8716457C577E}" srcOrd="0" destOrd="0" presId="urn:microsoft.com/office/officeart/2005/8/layout/pyramid2"/>
    <dgm:cxn modelId="{0DB1CC23-09A1-41EE-B2CC-2AF40583C676}" type="presOf" srcId="{3C664920-4090-4DE5-A6E0-E2EAA357BAB9}" destId="{08B667A2-15AF-43AA-910B-7BF79B6616AD}" srcOrd="0" destOrd="0" presId="urn:microsoft.com/office/officeart/2005/8/layout/pyramid2"/>
    <dgm:cxn modelId="{D2BBDE9C-B0E6-4358-A419-622B9B1061CF}" type="presOf" srcId="{8358DC61-3768-42AA-B01D-FBA818DFFD1C}" destId="{0A670689-FB5F-456F-8F13-3C10CEEEF21A}" srcOrd="0" destOrd="0" presId="urn:microsoft.com/office/officeart/2005/8/layout/pyramid2"/>
    <dgm:cxn modelId="{B132FF4D-19DC-4DA7-85E3-216BD917DB10}" srcId="{B42B0375-D024-4BA9-8517-AEE4C3D41576}" destId="{3C664920-4090-4DE5-A6E0-E2EAA357BAB9}" srcOrd="1" destOrd="0" parTransId="{8C9BAC3D-25A6-4566-969D-66CE8BCB5C73}" sibTransId="{37D2F44B-6E2E-4322-9503-61B06EFA66EC}"/>
    <dgm:cxn modelId="{4D5F96E0-6AA4-4DA3-A398-5C0952741942}" type="presOf" srcId="{B42B0375-D024-4BA9-8517-AEE4C3D41576}" destId="{C5533424-BE88-4E69-924D-1BD2C4012068}" srcOrd="0" destOrd="0" presId="urn:microsoft.com/office/officeart/2005/8/layout/pyramid2"/>
    <dgm:cxn modelId="{9C9174FB-EC20-4A22-81E2-4C091C64C8DA}" srcId="{B42B0375-D024-4BA9-8517-AEE4C3D41576}" destId="{4E5C1190-A011-4442-86EA-D5152A132FEB}" srcOrd="2" destOrd="0" parTransId="{67FDFEE3-A617-4C38-B4CE-5098D36D26CD}" sibTransId="{65FFF775-C4AE-4F2A-98E3-FBE1C7101884}"/>
    <dgm:cxn modelId="{79141213-B2F1-46EC-BE4E-3DF23B049737}" srcId="{B42B0375-D024-4BA9-8517-AEE4C3D41576}" destId="{8358DC61-3768-42AA-B01D-FBA818DFFD1C}" srcOrd="4" destOrd="0" parTransId="{3E0E08FE-F6BA-409C-899E-D367D34CAB08}" sibTransId="{463C898E-F318-46CA-AA0E-DF805B4F0B27}"/>
    <dgm:cxn modelId="{E1AABF8F-0B54-4A19-AB84-1390D0D02A65}" type="presParOf" srcId="{C5533424-BE88-4E69-924D-1BD2C4012068}" destId="{F6612EB1-F0E3-44FC-9C45-ACD7BE23E60B}" srcOrd="0" destOrd="0" presId="urn:microsoft.com/office/officeart/2005/8/layout/pyramid2"/>
    <dgm:cxn modelId="{99CC4A9A-08AC-4CEA-BDC6-E340CA04E56C}" type="presParOf" srcId="{C5533424-BE88-4E69-924D-1BD2C4012068}" destId="{AE25DA4A-1CA1-4019-B88B-EBF1CE402701}" srcOrd="1" destOrd="0" presId="urn:microsoft.com/office/officeart/2005/8/layout/pyramid2"/>
    <dgm:cxn modelId="{B20C61B0-3EF2-4F2D-ABC2-BB64F2C04AA0}" type="presParOf" srcId="{AE25DA4A-1CA1-4019-B88B-EBF1CE402701}" destId="{3B2CF314-2AC3-4C5A-A40D-9C961A6A21FF}" srcOrd="0" destOrd="0" presId="urn:microsoft.com/office/officeart/2005/8/layout/pyramid2"/>
    <dgm:cxn modelId="{00732B5C-7980-4BC6-8D74-0B713D889ED5}" type="presParOf" srcId="{AE25DA4A-1CA1-4019-B88B-EBF1CE402701}" destId="{09315960-0CAA-4822-B8AD-230F3921C404}" srcOrd="1" destOrd="0" presId="urn:microsoft.com/office/officeart/2005/8/layout/pyramid2"/>
    <dgm:cxn modelId="{2C1A6A25-3F19-4049-9AEA-B87357904BA1}" type="presParOf" srcId="{AE25DA4A-1CA1-4019-B88B-EBF1CE402701}" destId="{08B667A2-15AF-43AA-910B-7BF79B6616AD}" srcOrd="2" destOrd="0" presId="urn:microsoft.com/office/officeart/2005/8/layout/pyramid2"/>
    <dgm:cxn modelId="{8B81D063-A137-4112-AB67-BD6FAB498B70}" type="presParOf" srcId="{AE25DA4A-1CA1-4019-B88B-EBF1CE402701}" destId="{8BEAC03C-41E3-4062-83A6-D83B4B1DA5E0}" srcOrd="3" destOrd="0" presId="urn:microsoft.com/office/officeart/2005/8/layout/pyramid2"/>
    <dgm:cxn modelId="{EFE19328-18DB-44C7-8F24-5D1B22583A1A}" type="presParOf" srcId="{AE25DA4A-1CA1-4019-B88B-EBF1CE402701}" destId="{B6B3CE49-E6CA-4F7A-8C7F-3127AC9C5941}" srcOrd="4" destOrd="0" presId="urn:microsoft.com/office/officeart/2005/8/layout/pyramid2"/>
    <dgm:cxn modelId="{4ED1A3C6-D9E3-48A6-BFF3-FB4BD4F5191B}" type="presParOf" srcId="{AE25DA4A-1CA1-4019-B88B-EBF1CE402701}" destId="{E02B6FAB-FDB1-474E-AAAE-337FEB8717B5}" srcOrd="5" destOrd="0" presId="urn:microsoft.com/office/officeart/2005/8/layout/pyramid2"/>
    <dgm:cxn modelId="{4444BF65-7F16-46AC-A671-48814C118C12}" type="presParOf" srcId="{AE25DA4A-1CA1-4019-B88B-EBF1CE402701}" destId="{5E85E5DC-3C28-486D-9ECE-8531B2D77B25}" srcOrd="6" destOrd="0" presId="urn:microsoft.com/office/officeart/2005/8/layout/pyramid2"/>
    <dgm:cxn modelId="{8CC9AE5F-FA49-4563-875D-9766C5FAFA60}" type="presParOf" srcId="{AE25DA4A-1CA1-4019-B88B-EBF1CE402701}" destId="{8AA9D8B2-22EC-46FC-8EC5-5CFE0E935199}" srcOrd="7" destOrd="0" presId="urn:microsoft.com/office/officeart/2005/8/layout/pyramid2"/>
    <dgm:cxn modelId="{E17200B4-EAB4-464E-A562-528DC117D206}" type="presParOf" srcId="{AE25DA4A-1CA1-4019-B88B-EBF1CE402701}" destId="{0A670689-FB5F-456F-8F13-3C10CEEEF21A}" srcOrd="8" destOrd="0" presId="urn:microsoft.com/office/officeart/2005/8/layout/pyramid2"/>
    <dgm:cxn modelId="{BFF39819-8D60-4A2D-BE9A-931C92B65717}" type="presParOf" srcId="{AE25DA4A-1CA1-4019-B88B-EBF1CE402701}" destId="{2BF2CCE0-B4D1-4BFD-A77D-56B87CB1A6DD}" srcOrd="9" destOrd="0" presId="urn:microsoft.com/office/officeart/2005/8/layout/pyramid2"/>
    <dgm:cxn modelId="{4C2FCFEC-3EB4-4C02-91B0-E2524844A40A}" type="presParOf" srcId="{AE25DA4A-1CA1-4019-B88B-EBF1CE402701}" destId="{952ABAE7-3AD4-42D3-82AC-8716457C577E}" srcOrd="10" destOrd="0" presId="urn:microsoft.com/office/officeart/2005/8/layout/pyramid2"/>
    <dgm:cxn modelId="{D3AA43BC-2B7F-420E-97CA-D470CD748D03}" type="presParOf" srcId="{AE25DA4A-1CA1-4019-B88B-EBF1CE402701}" destId="{4B1ED94B-730E-4964-8C52-E6E8D864A66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19CF5-5D18-42B7-84ED-2A1D6D4275CC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026936B-5570-44CB-A5BF-7D7F24A02EAA}">
      <dgm:prSet phldrT="[Texte]" custT="1"/>
      <dgm:spPr/>
      <dgm:t>
        <a:bodyPr/>
        <a:lstStyle/>
        <a:p>
          <a:r>
            <a:rPr lang="fr-FR" sz="2000" b="1" dirty="0" smtClean="0"/>
            <a:t>1-Affirmer le caractère chronique </a:t>
          </a:r>
          <a:endParaRPr lang="fr-FR" sz="2000" b="1" dirty="0"/>
        </a:p>
      </dgm:t>
    </dgm:pt>
    <dgm:pt modelId="{7E7B9D91-37CE-4FAF-942D-A304A1579237}" type="parTrans" cxnId="{C342F490-F44E-40F5-9F74-414D6AE6AF69}">
      <dgm:prSet/>
      <dgm:spPr/>
      <dgm:t>
        <a:bodyPr/>
        <a:lstStyle/>
        <a:p>
          <a:endParaRPr lang="fr-FR"/>
        </a:p>
      </dgm:t>
    </dgm:pt>
    <dgm:pt modelId="{E2FBBA02-C42C-40EA-A92A-7AD7FA0842FC}" type="sibTrans" cxnId="{C342F490-F44E-40F5-9F74-414D6AE6AF69}">
      <dgm:prSet/>
      <dgm:spPr/>
      <dgm:t>
        <a:bodyPr/>
        <a:lstStyle/>
        <a:p>
          <a:endParaRPr lang="fr-FR"/>
        </a:p>
      </dgm:t>
    </dgm:pt>
    <dgm:pt modelId="{E60196F5-B548-472A-8632-3A9C31DCF0D0}">
      <dgm:prSet phldrT="[Texte]" custT="1"/>
      <dgm:spPr/>
      <dgm:t>
        <a:bodyPr/>
        <a:lstStyle/>
        <a:p>
          <a:r>
            <a:rPr lang="fr-FR" sz="2000" b="1" dirty="0" smtClean="0"/>
            <a:t>2-Préciser son stade et son rythme évolutif </a:t>
          </a:r>
          <a:endParaRPr lang="fr-FR" sz="2000" b="1" dirty="0"/>
        </a:p>
      </dgm:t>
    </dgm:pt>
    <dgm:pt modelId="{A8E8DBA2-DCB9-403B-AC03-25D7E6EC73AE}" type="parTrans" cxnId="{746B100F-7868-498F-AEB2-FA2E160BE4C6}">
      <dgm:prSet/>
      <dgm:spPr/>
      <dgm:t>
        <a:bodyPr/>
        <a:lstStyle/>
        <a:p>
          <a:endParaRPr lang="fr-FR"/>
        </a:p>
      </dgm:t>
    </dgm:pt>
    <dgm:pt modelId="{575323FA-C116-4D5E-8B3F-BD90B0A40546}" type="sibTrans" cxnId="{746B100F-7868-498F-AEB2-FA2E160BE4C6}">
      <dgm:prSet/>
      <dgm:spPr/>
      <dgm:t>
        <a:bodyPr/>
        <a:lstStyle/>
        <a:p>
          <a:endParaRPr lang="fr-FR"/>
        </a:p>
      </dgm:t>
    </dgm:pt>
    <dgm:pt modelId="{791379DF-03D3-40A5-B9A7-C0430327B176}">
      <dgm:prSet phldrT="[Texte]" custT="1"/>
      <dgm:spPr/>
      <dgm:t>
        <a:bodyPr/>
        <a:lstStyle/>
        <a:p>
          <a:r>
            <a:rPr lang="fr-FR" sz="2000" b="1" dirty="0" smtClean="0"/>
            <a:t>3-Diagnostic étiologique </a:t>
          </a:r>
          <a:endParaRPr lang="fr-FR" sz="2000" b="1" dirty="0"/>
        </a:p>
      </dgm:t>
    </dgm:pt>
    <dgm:pt modelId="{8784D167-E8F8-4E75-AC2E-AC742618D873}" type="parTrans" cxnId="{A1BA3418-3603-4600-B380-FB98303B1EEA}">
      <dgm:prSet/>
      <dgm:spPr/>
      <dgm:t>
        <a:bodyPr/>
        <a:lstStyle/>
        <a:p>
          <a:endParaRPr lang="fr-FR"/>
        </a:p>
      </dgm:t>
    </dgm:pt>
    <dgm:pt modelId="{B3CB1B87-F1BD-414D-A183-2E643AD4D69F}" type="sibTrans" cxnId="{A1BA3418-3603-4600-B380-FB98303B1EEA}">
      <dgm:prSet/>
      <dgm:spPr/>
      <dgm:t>
        <a:bodyPr/>
        <a:lstStyle/>
        <a:p>
          <a:endParaRPr lang="fr-FR"/>
        </a:p>
      </dgm:t>
    </dgm:pt>
    <dgm:pt modelId="{0ACC4C9C-ADE5-41F6-A427-B8F7E2EE9FF3}">
      <dgm:prSet phldrT="[Texte]"/>
      <dgm:spPr/>
      <dgm:t>
        <a:bodyPr/>
        <a:lstStyle/>
        <a:p>
          <a:r>
            <a:rPr lang="fr-FR" b="1" dirty="0" smtClean="0"/>
            <a:t>4-rechercher les facteurs de progressions </a:t>
          </a:r>
          <a:endParaRPr lang="fr-FR" b="1" dirty="0"/>
        </a:p>
      </dgm:t>
    </dgm:pt>
    <dgm:pt modelId="{5217DF4E-AA9C-4FFE-BE5D-184E559CB3F8}" type="parTrans" cxnId="{725E9731-F5CF-41DD-BDF7-751269BE1AD4}">
      <dgm:prSet/>
      <dgm:spPr/>
      <dgm:t>
        <a:bodyPr/>
        <a:lstStyle/>
        <a:p>
          <a:endParaRPr lang="fr-FR"/>
        </a:p>
      </dgm:t>
    </dgm:pt>
    <dgm:pt modelId="{6F2FC2A8-7D81-4F8B-BD7B-F5E9FEFF3B37}" type="sibTrans" cxnId="{725E9731-F5CF-41DD-BDF7-751269BE1AD4}">
      <dgm:prSet/>
      <dgm:spPr/>
      <dgm:t>
        <a:bodyPr/>
        <a:lstStyle/>
        <a:p>
          <a:endParaRPr lang="fr-FR"/>
        </a:p>
      </dgm:t>
    </dgm:pt>
    <dgm:pt modelId="{717662DC-F6CD-4F5A-8A87-C56BD26C5DD6}">
      <dgm:prSet phldrT="[Texte]" custT="1"/>
      <dgm:spPr/>
      <dgm:t>
        <a:bodyPr/>
        <a:lstStyle/>
        <a:p>
          <a:r>
            <a:rPr lang="fr-FR" sz="2000" b="1" dirty="0" smtClean="0"/>
            <a:t>5-Recherche les retentissements de IRC </a:t>
          </a:r>
        </a:p>
        <a:p>
          <a:r>
            <a:rPr lang="fr-FR" sz="2000" b="1" dirty="0" smtClean="0"/>
            <a:t>6-Evaluer les facteurs de risque </a:t>
          </a:r>
          <a:endParaRPr lang="fr-FR" sz="2000" b="1" dirty="0"/>
        </a:p>
      </dgm:t>
    </dgm:pt>
    <dgm:pt modelId="{C168F45E-0287-4FE1-9080-9DE38048E7B0}" type="parTrans" cxnId="{E44F3C0E-093D-46E3-B328-2796622F5361}">
      <dgm:prSet/>
      <dgm:spPr/>
      <dgm:t>
        <a:bodyPr/>
        <a:lstStyle/>
        <a:p>
          <a:endParaRPr lang="fr-FR"/>
        </a:p>
      </dgm:t>
    </dgm:pt>
    <dgm:pt modelId="{22A13594-8C16-4411-BFBF-11F1F05CB34D}" type="sibTrans" cxnId="{E44F3C0E-093D-46E3-B328-2796622F5361}">
      <dgm:prSet/>
      <dgm:spPr/>
      <dgm:t>
        <a:bodyPr/>
        <a:lstStyle/>
        <a:p>
          <a:endParaRPr lang="fr-FR"/>
        </a:p>
      </dgm:t>
    </dgm:pt>
    <dgm:pt modelId="{2CA6DFAE-A603-4530-9BB0-66C588B49435}" type="pres">
      <dgm:prSet presAssocID="{7AA19CF5-5D18-42B7-84ED-2A1D6D4275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D106D7-F39A-4A7A-B3CB-76852B5E0364}" type="pres">
      <dgm:prSet presAssocID="{7AA19CF5-5D18-42B7-84ED-2A1D6D4275CC}" presName="dummyMaxCanvas" presStyleCnt="0">
        <dgm:presLayoutVars/>
      </dgm:prSet>
      <dgm:spPr/>
      <dgm:t>
        <a:bodyPr/>
        <a:lstStyle/>
        <a:p>
          <a:endParaRPr lang="fr-FR"/>
        </a:p>
      </dgm:t>
    </dgm:pt>
    <dgm:pt modelId="{5F2BC614-0F4E-4524-8716-8DE91F79E710}" type="pres">
      <dgm:prSet presAssocID="{7AA19CF5-5D18-42B7-84ED-2A1D6D4275CC}" presName="FiveNodes_1" presStyleLbl="node1" presStyleIdx="0" presStyleCnt="5" custScaleX="122635" custScaleY="70250" custLinFactNeighborX="16693" custLinFactNeighborY="-137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136378-6010-4E87-8F8F-1C93F3934529}" type="pres">
      <dgm:prSet presAssocID="{7AA19CF5-5D18-42B7-84ED-2A1D6D4275CC}" presName="FiveNodes_2" presStyleLbl="node1" presStyleIdx="1" presStyleCnt="5" custScaleX="129870" custScaleY="61016" custLinFactNeighborX="10691" custLinFactNeighborY="-16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83216D-92A4-43F2-8D6A-4A0D62EB502A}" type="pres">
      <dgm:prSet presAssocID="{7AA19CF5-5D18-42B7-84ED-2A1D6D4275CC}" presName="FiveNodes_3" presStyleLbl="node1" presStyleIdx="2" presStyleCnt="5" custScaleY="68012" custLinFactNeighborX="-8882" custLinFactNeighborY="-196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4CA43C-3459-4F22-92AC-FD73A205D4BD}" type="pres">
      <dgm:prSet presAssocID="{7AA19CF5-5D18-42B7-84ED-2A1D6D4275CC}" presName="FiveNodes_4" presStyleLbl="node1" presStyleIdx="3" presStyleCnt="5" custScaleX="129183" custLinFactNeighborX="2486" custLinFactNeighborY="-335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C1348B-21E8-481D-A04A-31C4B819A7BC}" type="pres">
      <dgm:prSet presAssocID="{7AA19CF5-5D18-42B7-84ED-2A1D6D4275CC}" presName="FiveNodes_5" presStyleLbl="node1" presStyleIdx="4" presStyleCnt="5" custScaleX="129870" custScaleY="185614" custLinFactNeighborX="57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A38224-8F3A-46F5-A8A7-B78E0C679153}" type="pres">
      <dgm:prSet presAssocID="{7AA19CF5-5D18-42B7-84ED-2A1D6D4275C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F7666C-6ECC-4108-977F-43CDFA338DF0}" type="pres">
      <dgm:prSet presAssocID="{7AA19CF5-5D18-42B7-84ED-2A1D6D4275C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778D8-F519-4B25-8DEE-A821D40847AC}" type="pres">
      <dgm:prSet presAssocID="{7AA19CF5-5D18-42B7-84ED-2A1D6D4275C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8FCDC1-831E-40D2-A330-3B0C4AFEEFDC}" type="pres">
      <dgm:prSet presAssocID="{7AA19CF5-5D18-42B7-84ED-2A1D6D4275C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7EB932-8F1B-44A1-9D71-B51CB9C952B9}" type="pres">
      <dgm:prSet presAssocID="{7AA19CF5-5D18-42B7-84ED-2A1D6D4275C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31CF76-98EC-43AC-831A-E948F8B24A73}" type="pres">
      <dgm:prSet presAssocID="{7AA19CF5-5D18-42B7-84ED-2A1D6D4275C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9F8461-A4D7-4CE3-92A7-5792A96845CB}" type="pres">
      <dgm:prSet presAssocID="{7AA19CF5-5D18-42B7-84ED-2A1D6D4275C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3492F-24D2-47DE-B403-6C33FFDB79B2}" type="pres">
      <dgm:prSet presAssocID="{7AA19CF5-5D18-42B7-84ED-2A1D6D4275C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8E2203-6C59-475F-B23D-5D3E9276ED03}" type="pres">
      <dgm:prSet presAssocID="{7AA19CF5-5D18-42B7-84ED-2A1D6D4275C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535C11-6CC6-4B2E-BA6E-B24DBEA4B8D6}" type="presOf" srcId="{E2FBBA02-C42C-40EA-A92A-7AD7FA0842FC}" destId="{92A38224-8F3A-46F5-A8A7-B78E0C679153}" srcOrd="0" destOrd="0" presId="urn:microsoft.com/office/officeart/2005/8/layout/vProcess5"/>
    <dgm:cxn modelId="{82322942-7AD8-433A-AD81-FB996BDECA01}" type="presOf" srcId="{717662DC-F6CD-4F5A-8A87-C56BD26C5DD6}" destId="{4E8E2203-6C59-475F-B23D-5D3E9276ED03}" srcOrd="1" destOrd="0" presId="urn:microsoft.com/office/officeart/2005/8/layout/vProcess5"/>
    <dgm:cxn modelId="{F7CFEDDD-64EF-41E7-BED6-1D9D84552E51}" type="presOf" srcId="{5026936B-5570-44CB-A5BF-7D7F24A02EAA}" destId="{937EB932-8F1B-44A1-9D71-B51CB9C952B9}" srcOrd="1" destOrd="0" presId="urn:microsoft.com/office/officeart/2005/8/layout/vProcess5"/>
    <dgm:cxn modelId="{667B310B-A75E-4892-8E06-C5BD7044D7AC}" type="presOf" srcId="{791379DF-03D3-40A5-B9A7-C0430327B176}" destId="{949F8461-A4D7-4CE3-92A7-5792A96845CB}" srcOrd="1" destOrd="0" presId="urn:microsoft.com/office/officeart/2005/8/layout/vProcess5"/>
    <dgm:cxn modelId="{DFDACDB4-B1D0-4625-814E-B5E4494C9903}" type="presOf" srcId="{E60196F5-B548-472A-8632-3A9C31DCF0D0}" destId="{53136378-6010-4E87-8F8F-1C93F3934529}" srcOrd="0" destOrd="0" presId="urn:microsoft.com/office/officeart/2005/8/layout/vProcess5"/>
    <dgm:cxn modelId="{D8E06AA1-C813-488E-8B34-07733C29E013}" type="presOf" srcId="{575323FA-C116-4D5E-8B3F-BD90B0A40546}" destId="{E9F7666C-6ECC-4108-977F-43CDFA338DF0}" srcOrd="0" destOrd="0" presId="urn:microsoft.com/office/officeart/2005/8/layout/vProcess5"/>
    <dgm:cxn modelId="{A9D41CEC-3EC0-4A1A-A237-60392AC41DF1}" type="presOf" srcId="{717662DC-F6CD-4F5A-8A87-C56BD26C5DD6}" destId="{D3C1348B-21E8-481D-A04A-31C4B819A7BC}" srcOrd="0" destOrd="0" presId="urn:microsoft.com/office/officeart/2005/8/layout/vProcess5"/>
    <dgm:cxn modelId="{E44F3C0E-093D-46E3-B328-2796622F5361}" srcId="{7AA19CF5-5D18-42B7-84ED-2A1D6D4275CC}" destId="{717662DC-F6CD-4F5A-8A87-C56BD26C5DD6}" srcOrd="4" destOrd="0" parTransId="{C168F45E-0287-4FE1-9080-9DE38048E7B0}" sibTransId="{22A13594-8C16-4411-BFBF-11F1F05CB34D}"/>
    <dgm:cxn modelId="{A1BA3418-3603-4600-B380-FB98303B1EEA}" srcId="{7AA19CF5-5D18-42B7-84ED-2A1D6D4275CC}" destId="{791379DF-03D3-40A5-B9A7-C0430327B176}" srcOrd="2" destOrd="0" parTransId="{8784D167-E8F8-4E75-AC2E-AC742618D873}" sibTransId="{B3CB1B87-F1BD-414D-A183-2E643AD4D69F}"/>
    <dgm:cxn modelId="{D200082D-9282-4BFE-963A-275542E5FE76}" type="presOf" srcId="{B3CB1B87-F1BD-414D-A183-2E643AD4D69F}" destId="{10C778D8-F519-4B25-8DEE-A821D40847AC}" srcOrd="0" destOrd="0" presId="urn:microsoft.com/office/officeart/2005/8/layout/vProcess5"/>
    <dgm:cxn modelId="{F0AE0814-DCF1-4FFB-B5F8-8F7CBEF4D720}" type="presOf" srcId="{6F2FC2A8-7D81-4F8B-BD7B-F5E9FEFF3B37}" destId="{2B8FCDC1-831E-40D2-A330-3B0C4AFEEFDC}" srcOrd="0" destOrd="0" presId="urn:microsoft.com/office/officeart/2005/8/layout/vProcess5"/>
    <dgm:cxn modelId="{725E9731-F5CF-41DD-BDF7-751269BE1AD4}" srcId="{7AA19CF5-5D18-42B7-84ED-2A1D6D4275CC}" destId="{0ACC4C9C-ADE5-41F6-A427-B8F7E2EE9FF3}" srcOrd="3" destOrd="0" parTransId="{5217DF4E-AA9C-4FFE-BE5D-184E559CB3F8}" sibTransId="{6F2FC2A8-7D81-4F8B-BD7B-F5E9FEFF3B37}"/>
    <dgm:cxn modelId="{057833A3-2381-4684-808C-8F0A97059430}" type="presOf" srcId="{7AA19CF5-5D18-42B7-84ED-2A1D6D4275CC}" destId="{2CA6DFAE-A603-4530-9BB0-66C588B49435}" srcOrd="0" destOrd="0" presId="urn:microsoft.com/office/officeart/2005/8/layout/vProcess5"/>
    <dgm:cxn modelId="{C156A7E8-5D29-44AE-93D4-CF239CB3E3FF}" type="presOf" srcId="{0ACC4C9C-ADE5-41F6-A427-B8F7E2EE9FF3}" destId="{EDF3492F-24D2-47DE-B403-6C33FFDB79B2}" srcOrd="1" destOrd="0" presId="urn:microsoft.com/office/officeart/2005/8/layout/vProcess5"/>
    <dgm:cxn modelId="{3D3777ED-54ED-4575-8789-76679A090A60}" type="presOf" srcId="{5026936B-5570-44CB-A5BF-7D7F24A02EAA}" destId="{5F2BC614-0F4E-4524-8716-8DE91F79E710}" srcOrd="0" destOrd="0" presId="urn:microsoft.com/office/officeart/2005/8/layout/vProcess5"/>
    <dgm:cxn modelId="{DCFD7E81-6930-451F-88BD-848A754C7D7C}" type="presOf" srcId="{0ACC4C9C-ADE5-41F6-A427-B8F7E2EE9FF3}" destId="{D34CA43C-3459-4F22-92AC-FD73A205D4BD}" srcOrd="0" destOrd="0" presId="urn:microsoft.com/office/officeart/2005/8/layout/vProcess5"/>
    <dgm:cxn modelId="{07C569F4-3502-4A1F-838C-AAD873887B97}" type="presOf" srcId="{791379DF-03D3-40A5-B9A7-C0430327B176}" destId="{5E83216D-92A4-43F2-8D6A-4A0D62EB502A}" srcOrd="0" destOrd="0" presId="urn:microsoft.com/office/officeart/2005/8/layout/vProcess5"/>
    <dgm:cxn modelId="{79412124-431B-41EC-B3BE-B6C4A685A333}" type="presOf" srcId="{E60196F5-B548-472A-8632-3A9C31DCF0D0}" destId="{4B31CF76-98EC-43AC-831A-E948F8B24A73}" srcOrd="1" destOrd="0" presId="urn:microsoft.com/office/officeart/2005/8/layout/vProcess5"/>
    <dgm:cxn modelId="{C342F490-F44E-40F5-9F74-414D6AE6AF69}" srcId="{7AA19CF5-5D18-42B7-84ED-2A1D6D4275CC}" destId="{5026936B-5570-44CB-A5BF-7D7F24A02EAA}" srcOrd="0" destOrd="0" parTransId="{7E7B9D91-37CE-4FAF-942D-A304A1579237}" sibTransId="{E2FBBA02-C42C-40EA-A92A-7AD7FA0842FC}"/>
    <dgm:cxn modelId="{746B100F-7868-498F-AEB2-FA2E160BE4C6}" srcId="{7AA19CF5-5D18-42B7-84ED-2A1D6D4275CC}" destId="{E60196F5-B548-472A-8632-3A9C31DCF0D0}" srcOrd="1" destOrd="0" parTransId="{A8E8DBA2-DCB9-403B-AC03-25D7E6EC73AE}" sibTransId="{575323FA-C116-4D5E-8B3F-BD90B0A40546}"/>
    <dgm:cxn modelId="{A3340DF7-4F9B-4002-9CA7-21A8B675EFA8}" type="presParOf" srcId="{2CA6DFAE-A603-4530-9BB0-66C588B49435}" destId="{D4D106D7-F39A-4A7A-B3CB-76852B5E0364}" srcOrd="0" destOrd="0" presId="urn:microsoft.com/office/officeart/2005/8/layout/vProcess5"/>
    <dgm:cxn modelId="{592D3520-4DD2-4BFB-8F63-64B0F00A7741}" type="presParOf" srcId="{2CA6DFAE-A603-4530-9BB0-66C588B49435}" destId="{5F2BC614-0F4E-4524-8716-8DE91F79E710}" srcOrd="1" destOrd="0" presId="urn:microsoft.com/office/officeart/2005/8/layout/vProcess5"/>
    <dgm:cxn modelId="{FDB7BD76-6D11-40EC-B1D9-39787BFADDDB}" type="presParOf" srcId="{2CA6DFAE-A603-4530-9BB0-66C588B49435}" destId="{53136378-6010-4E87-8F8F-1C93F3934529}" srcOrd="2" destOrd="0" presId="urn:microsoft.com/office/officeart/2005/8/layout/vProcess5"/>
    <dgm:cxn modelId="{335C500F-9D0F-4987-88DC-5749ACA38CE3}" type="presParOf" srcId="{2CA6DFAE-A603-4530-9BB0-66C588B49435}" destId="{5E83216D-92A4-43F2-8D6A-4A0D62EB502A}" srcOrd="3" destOrd="0" presId="urn:microsoft.com/office/officeart/2005/8/layout/vProcess5"/>
    <dgm:cxn modelId="{4FFB4F8C-682C-4075-82E0-D7607931CB47}" type="presParOf" srcId="{2CA6DFAE-A603-4530-9BB0-66C588B49435}" destId="{D34CA43C-3459-4F22-92AC-FD73A205D4BD}" srcOrd="4" destOrd="0" presId="urn:microsoft.com/office/officeart/2005/8/layout/vProcess5"/>
    <dgm:cxn modelId="{E55988F0-068A-4669-9A1A-6A2DE9E702B1}" type="presParOf" srcId="{2CA6DFAE-A603-4530-9BB0-66C588B49435}" destId="{D3C1348B-21E8-481D-A04A-31C4B819A7BC}" srcOrd="5" destOrd="0" presId="urn:microsoft.com/office/officeart/2005/8/layout/vProcess5"/>
    <dgm:cxn modelId="{AB49E233-8131-441B-90A3-D1515D805DA0}" type="presParOf" srcId="{2CA6DFAE-A603-4530-9BB0-66C588B49435}" destId="{92A38224-8F3A-46F5-A8A7-B78E0C679153}" srcOrd="6" destOrd="0" presId="urn:microsoft.com/office/officeart/2005/8/layout/vProcess5"/>
    <dgm:cxn modelId="{CD371F31-1B9A-41DE-8E5F-2956A87095E5}" type="presParOf" srcId="{2CA6DFAE-A603-4530-9BB0-66C588B49435}" destId="{E9F7666C-6ECC-4108-977F-43CDFA338DF0}" srcOrd="7" destOrd="0" presId="urn:microsoft.com/office/officeart/2005/8/layout/vProcess5"/>
    <dgm:cxn modelId="{0A8FFCE0-62BD-4A87-ABB2-1DBFBD762B10}" type="presParOf" srcId="{2CA6DFAE-A603-4530-9BB0-66C588B49435}" destId="{10C778D8-F519-4B25-8DEE-A821D40847AC}" srcOrd="8" destOrd="0" presId="urn:microsoft.com/office/officeart/2005/8/layout/vProcess5"/>
    <dgm:cxn modelId="{592B69DF-AFC6-4AD4-A4CA-431A9F6F05C1}" type="presParOf" srcId="{2CA6DFAE-A603-4530-9BB0-66C588B49435}" destId="{2B8FCDC1-831E-40D2-A330-3B0C4AFEEFDC}" srcOrd="9" destOrd="0" presId="urn:microsoft.com/office/officeart/2005/8/layout/vProcess5"/>
    <dgm:cxn modelId="{70618688-7636-4182-BDBE-411F5AB2560F}" type="presParOf" srcId="{2CA6DFAE-A603-4530-9BB0-66C588B49435}" destId="{937EB932-8F1B-44A1-9D71-B51CB9C952B9}" srcOrd="10" destOrd="0" presId="urn:microsoft.com/office/officeart/2005/8/layout/vProcess5"/>
    <dgm:cxn modelId="{5D193E17-FFF6-4136-B26E-CBF9DB540706}" type="presParOf" srcId="{2CA6DFAE-A603-4530-9BB0-66C588B49435}" destId="{4B31CF76-98EC-43AC-831A-E948F8B24A73}" srcOrd="11" destOrd="0" presId="urn:microsoft.com/office/officeart/2005/8/layout/vProcess5"/>
    <dgm:cxn modelId="{D7048C34-D7C0-4122-985B-2A77236B4D8C}" type="presParOf" srcId="{2CA6DFAE-A603-4530-9BB0-66C588B49435}" destId="{949F8461-A4D7-4CE3-92A7-5792A96845CB}" srcOrd="12" destOrd="0" presId="urn:microsoft.com/office/officeart/2005/8/layout/vProcess5"/>
    <dgm:cxn modelId="{F4758226-7C7A-4843-8E0C-A7C64C8D9963}" type="presParOf" srcId="{2CA6DFAE-A603-4530-9BB0-66C588B49435}" destId="{EDF3492F-24D2-47DE-B403-6C33FFDB79B2}" srcOrd="13" destOrd="0" presId="urn:microsoft.com/office/officeart/2005/8/layout/vProcess5"/>
    <dgm:cxn modelId="{3B2CE834-3571-4917-B7D5-51D775691E85}" type="presParOf" srcId="{2CA6DFAE-A603-4530-9BB0-66C588B49435}" destId="{4E8E2203-6C59-475F-B23D-5D3E9276ED0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0DCA4-7D28-4015-8C02-FEA54606CB81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5374C3B1-1993-423C-AC5C-9AF684E5A3AE}">
      <dgm:prSet phldrT="[Texte]" custT="1"/>
      <dgm:spPr/>
      <dgm:t>
        <a:bodyPr/>
        <a:lstStyle/>
        <a:p>
          <a:r>
            <a:rPr lang="fr-FR" sz="2400" dirty="0" smtClean="0"/>
            <a:t>Y’a t – il un obstacle chronique</a:t>
          </a:r>
          <a:endParaRPr lang="fr-FR" sz="1700" dirty="0"/>
        </a:p>
      </dgm:t>
    </dgm:pt>
    <dgm:pt modelId="{0478FBA1-5F57-4A95-B5D0-D63EFA86A532}" type="parTrans" cxnId="{1A87CF5A-03FD-4B1B-9B82-9DF20E96BE2E}">
      <dgm:prSet/>
      <dgm:spPr/>
      <dgm:t>
        <a:bodyPr/>
        <a:lstStyle/>
        <a:p>
          <a:endParaRPr lang="fr-FR"/>
        </a:p>
      </dgm:t>
    </dgm:pt>
    <dgm:pt modelId="{05F43943-9DA8-4255-9CE1-1E990239E1F8}" type="sibTrans" cxnId="{1A87CF5A-03FD-4B1B-9B82-9DF20E96BE2E}">
      <dgm:prSet/>
      <dgm:spPr/>
      <dgm:t>
        <a:bodyPr/>
        <a:lstStyle/>
        <a:p>
          <a:endParaRPr lang="fr-FR"/>
        </a:p>
      </dgm:t>
    </dgm:pt>
    <dgm:pt modelId="{CD10C6AA-EBC0-47FD-93C7-4D7282A9A162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783DC951-8563-483A-82F9-32EFD580971A}" type="parTrans" cxnId="{F9AE6F91-EAA8-417A-A023-5F67BC4461D8}">
      <dgm:prSet/>
      <dgm:spPr/>
      <dgm:t>
        <a:bodyPr/>
        <a:lstStyle/>
        <a:p>
          <a:endParaRPr lang="fr-FR"/>
        </a:p>
      </dgm:t>
    </dgm:pt>
    <dgm:pt modelId="{F4CC6835-8622-42B0-99A2-38D62E393F9F}" type="sibTrans" cxnId="{F9AE6F91-EAA8-417A-A023-5F67BC4461D8}">
      <dgm:prSet/>
      <dgm:spPr/>
      <dgm:t>
        <a:bodyPr/>
        <a:lstStyle/>
        <a:p>
          <a:endParaRPr lang="fr-FR"/>
        </a:p>
      </dgm:t>
    </dgm:pt>
    <dgm:pt modelId="{9B4D0C88-3A71-4EAB-9A51-0F42F50F13F1}">
      <dgm:prSet phldrT="[Texte]" custT="1"/>
      <dgm:spPr/>
      <dgm:t>
        <a:bodyPr/>
        <a:lstStyle/>
        <a:p>
          <a:r>
            <a:rPr lang="fr-FR" sz="2400" dirty="0" smtClean="0"/>
            <a:t>La néphropathie chronique est –elle d’origine glomérulaire </a:t>
          </a:r>
          <a:endParaRPr lang="fr-FR" sz="2400" dirty="0"/>
        </a:p>
      </dgm:t>
    </dgm:pt>
    <dgm:pt modelId="{18892A04-6024-4B39-A10E-40DA856039C7}" type="parTrans" cxnId="{8EA04B9C-A4D7-4EFB-998F-BAACBA070AE6}">
      <dgm:prSet/>
      <dgm:spPr/>
      <dgm:t>
        <a:bodyPr/>
        <a:lstStyle/>
        <a:p>
          <a:endParaRPr lang="fr-FR"/>
        </a:p>
      </dgm:t>
    </dgm:pt>
    <dgm:pt modelId="{DB285ACA-FDF5-4C9E-9F67-C4C4F5C334CC}" type="sibTrans" cxnId="{8EA04B9C-A4D7-4EFB-998F-BAACBA070AE6}">
      <dgm:prSet/>
      <dgm:spPr/>
      <dgm:t>
        <a:bodyPr/>
        <a:lstStyle/>
        <a:p>
          <a:endParaRPr lang="fr-FR"/>
        </a:p>
      </dgm:t>
    </dgm:pt>
    <dgm:pt modelId="{B50B1FD8-B12E-44C3-B1DD-FFCDC5155D14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79B9EA79-31FF-4DA3-920E-05D0BF04C946}" type="parTrans" cxnId="{38A1792F-3008-4CC4-B738-A39FD739D4CB}">
      <dgm:prSet/>
      <dgm:spPr/>
      <dgm:t>
        <a:bodyPr/>
        <a:lstStyle/>
        <a:p>
          <a:endParaRPr lang="fr-FR"/>
        </a:p>
      </dgm:t>
    </dgm:pt>
    <dgm:pt modelId="{E498FB3D-B8ED-46F0-B738-77232AB15FE5}" type="sibTrans" cxnId="{38A1792F-3008-4CC4-B738-A39FD739D4CB}">
      <dgm:prSet/>
      <dgm:spPr/>
      <dgm:t>
        <a:bodyPr/>
        <a:lstStyle/>
        <a:p>
          <a:endParaRPr lang="fr-FR"/>
        </a:p>
      </dgm:t>
    </dgm:pt>
    <dgm:pt modelId="{70676154-5BEF-4665-AD7B-C665E72D3206}">
      <dgm:prSet phldrT="[Texte]"/>
      <dgm:spPr/>
      <dgm:t>
        <a:bodyPr/>
        <a:lstStyle/>
        <a:p>
          <a:endParaRPr lang="fr-FR" sz="1700" dirty="0"/>
        </a:p>
      </dgm:t>
    </dgm:pt>
    <dgm:pt modelId="{4B5DCE66-86D0-4AD8-9E8D-88A89204C047}" type="parTrans" cxnId="{0810BDE5-BEFC-4E7E-ADDF-A95A24B452D7}">
      <dgm:prSet/>
      <dgm:spPr/>
      <dgm:t>
        <a:bodyPr/>
        <a:lstStyle/>
        <a:p>
          <a:endParaRPr lang="fr-FR"/>
        </a:p>
      </dgm:t>
    </dgm:pt>
    <dgm:pt modelId="{6604F627-4567-40BD-8DD3-12E97EC1B27E}" type="sibTrans" cxnId="{0810BDE5-BEFC-4E7E-ADDF-A95A24B452D7}">
      <dgm:prSet/>
      <dgm:spPr/>
      <dgm:t>
        <a:bodyPr/>
        <a:lstStyle/>
        <a:p>
          <a:endParaRPr lang="fr-FR"/>
        </a:p>
      </dgm:t>
    </dgm:pt>
    <dgm:pt modelId="{90A26C37-D493-406A-A85C-6D1BB9ADDBF8}">
      <dgm:prSet custT="1"/>
      <dgm:spPr/>
      <dgm:t>
        <a:bodyPr/>
        <a:lstStyle/>
        <a:p>
          <a:r>
            <a:rPr lang="fr-FR" sz="2400" dirty="0" smtClean="0"/>
            <a:t>La néphropathie chronique est –elle d’origine interstitielle ?</a:t>
          </a:r>
          <a:endParaRPr lang="fr-FR" sz="2400" dirty="0"/>
        </a:p>
      </dgm:t>
    </dgm:pt>
    <dgm:pt modelId="{DB9BA362-442F-4BB6-B262-CB2180F17A2B}" type="parTrans" cxnId="{07D81178-5679-4F90-8824-C22FD721475F}">
      <dgm:prSet/>
      <dgm:spPr/>
      <dgm:t>
        <a:bodyPr/>
        <a:lstStyle/>
        <a:p>
          <a:endParaRPr lang="fr-FR"/>
        </a:p>
      </dgm:t>
    </dgm:pt>
    <dgm:pt modelId="{383B45B2-7041-4722-8C14-B7B56E3A39A7}" type="sibTrans" cxnId="{07D81178-5679-4F90-8824-C22FD721475F}">
      <dgm:prSet/>
      <dgm:spPr/>
      <dgm:t>
        <a:bodyPr/>
        <a:lstStyle/>
        <a:p>
          <a:endParaRPr lang="fr-FR"/>
        </a:p>
      </dgm:t>
    </dgm:pt>
    <dgm:pt modelId="{278E5DE5-16CE-4D68-81C5-C75120647ADF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76F4178B-BE15-41AB-BE58-D281BD0159DB}" type="parTrans" cxnId="{5CF985B5-ACC3-4C7E-8125-7D93AC6AFB83}">
      <dgm:prSet/>
      <dgm:spPr/>
      <dgm:t>
        <a:bodyPr/>
        <a:lstStyle/>
        <a:p>
          <a:endParaRPr lang="fr-FR"/>
        </a:p>
      </dgm:t>
    </dgm:pt>
    <dgm:pt modelId="{6C93AE7A-9E08-4F9F-AFCF-903852F6929B}" type="sibTrans" cxnId="{5CF985B5-ACC3-4C7E-8125-7D93AC6AFB83}">
      <dgm:prSet/>
      <dgm:spPr/>
      <dgm:t>
        <a:bodyPr/>
        <a:lstStyle/>
        <a:p>
          <a:endParaRPr lang="fr-FR"/>
        </a:p>
      </dgm:t>
    </dgm:pt>
    <dgm:pt modelId="{0222781C-C584-481F-934E-3D61F05A0F42}">
      <dgm:prSet/>
      <dgm:spPr/>
      <dgm:t>
        <a:bodyPr/>
        <a:lstStyle/>
        <a:p>
          <a:endParaRPr lang="fr-FR" sz="1700" dirty="0"/>
        </a:p>
      </dgm:t>
    </dgm:pt>
    <dgm:pt modelId="{80EE0087-AC5E-4841-BEA5-9C89949A5252}" type="parTrans" cxnId="{6EA12B7E-CBD0-4F90-9A53-701C5E5176A3}">
      <dgm:prSet/>
      <dgm:spPr/>
      <dgm:t>
        <a:bodyPr/>
        <a:lstStyle/>
        <a:p>
          <a:endParaRPr lang="fr-FR"/>
        </a:p>
      </dgm:t>
    </dgm:pt>
    <dgm:pt modelId="{BF5F6C4D-882C-43AA-8B25-F262AF66CB39}" type="sibTrans" cxnId="{6EA12B7E-CBD0-4F90-9A53-701C5E5176A3}">
      <dgm:prSet/>
      <dgm:spPr/>
      <dgm:t>
        <a:bodyPr/>
        <a:lstStyle/>
        <a:p>
          <a:endParaRPr lang="fr-FR"/>
        </a:p>
      </dgm:t>
    </dgm:pt>
    <dgm:pt modelId="{46F56DA8-7CD0-4326-9250-DEBFACA391F7}">
      <dgm:prSet custT="1"/>
      <dgm:spPr/>
      <dgm:t>
        <a:bodyPr/>
        <a:lstStyle/>
        <a:p>
          <a:r>
            <a:rPr lang="fr-FR" sz="2400" dirty="0" smtClean="0"/>
            <a:t>La néphropathie chronique est –elle d’origine vasculaire?  </a:t>
          </a:r>
          <a:endParaRPr lang="fr-FR" sz="2400" dirty="0"/>
        </a:p>
      </dgm:t>
    </dgm:pt>
    <dgm:pt modelId="{4DB00734-5D88-4161-BE5A-7383BACCDDE0}" type="parTrans" cxnId="{D8C5E2B9-B9CE-40E4-B686-9928ACDFA46E}">
      <dgm:prSet/>
      <dgm:spPr/>
      <dgm:t>
        <a:bodyPr/>
        <a:lstStyle/>
        <a:p>
          <a:endParaRPr lang="fr-FR"/>
        </a:p>
      </dgm:t>
    </dgm:pt>
    <dgm:pt modelId="{947BBA17-8E10-4AB0-A6FB-4E853253F343}" type="sibTrans" cxnId="{D8C5E2B9-B9CE-40E4-B686-9928ACDFA46E}">
      <dgm:prSet/>
      <dgm:spPr/>
      <dgm:t>
        <a:bodyPr/>
        <a:lstStyle/>
        <a:p>
          <a:endParaRPr lang="fr-FR"/>
        </a:p>
      </dgm:t>
    </dgm:pt>
    <dgm:pt modelId="{7A8075D2-AA8D-43F5-9736-8D0F2FE0A493}">
      <dgm:prSet/>
      <dgm:spPr/>
      <dgm:t>
        <a:bodyPr/>
        <a:lstStyle/>
        <a:p>
          <a:endParaRPr lang="fr-FR" sz="1700" dirty="0"/>
        </a:p>
      </dgm:t>
    </dgm:pt>
    <dgm:pt modelId="{D196405E-052F-4B55-8731-4341498A11CB}" type="parTrans" cxnId="{A44106AC-42FF-4E1D-B2A3-7FF6C1224CD3}">
      <dgm:prSet/>
      <dgm:spPr/>
      <dgm:t>
        <a:bodyPr/>
        <a:lstStyle/>
        <a:p>
          <a:endParaRPr lang="fr-FR"/>
        </a:p>
      </dgm:t>
    </dgm:pt>
    <dgm:pt modelId="{F482DCF4-977E-4439-B565-0B725A2E9FA2}" type="sibTrans" cxnId="{A44106AC-42FF-4E1D-B2A3-7FF6C1224CD3}">
      <dgm:prSet/>
      <dgm:spPr/>
      <dgm:t>
        <a:bodyPr/>
        <a:lstStyle/>
        <a:p>
          <a:endParaRPr lang="fr-FR"/>
        </a:p>
      </dgm:t>
    </dgm:pt>
    <dgm:pt modelId="{5B7B74D1-473F-4AA2-9DDB-E790435FDF35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2267C388-9653-4CA3-B529-CB6B478129C6}" type="sibTrans" cxnId="{A2E84112-8E2C-43ED-B395-6F369C0B2A43}">
      <dgm:prSet/>
      <dgm:spPr/>
      <dgm:t>
        <a:bodyPr/>
        <a:lstStyle/>
        <a:p>
          <a:endParaRPr lang="fr-FR"/>
        </a:p>
      </dgm:t>
    </dgm:pt>
    <dgm:pt modelId="{F482ECC2-2C5E-42EE-AB37-50D6C8D0C5ED}" type="parTrans" cxnId="{A2E84112-8E2C-43ED-B395-6F369C0B2A43}">
      <dgm:prSet/>
      <dgm:spPr/>
      <dgm:t>
        <a:bodyPr/>
        <a:lstStyle/>
        <a:p>
          <a:endParaRPr lang="fr-FR"/>
        </a:p>
      </dgm:t>
    </dgm:pt>
    <dgm:pt modelId="{A25B3047-B3B4-4E00-A056-675D92195B57}" type="pres">
      <dgm:prSet presAssocID="{0EE0DCA4-7D28-4015-8C02-FEA54606CB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F87261-B45F-46CF-B4E3-97D5D455E633}" type="pres">
      <dgm:prSet presAssocID="{5B7B74D1-473F-4AA2-9DDB-E790435FDF35}" presName="composite" presStyleCnt="0"/>
      <dgm:spPr/>
      <dgm:t>
        <a:bodyPr/>
        <a:lstStyle/>
        <a:p>
          <a:endParaRPr lang="fr-FR"/>
        </a:p>
      </dgm:t>
    </dgm:pt>
    <dgm:pt modelId="{F0D84BE0-8E55-42B6-92BF-0DFE00D29F6D}" type="pres">
      <dgm:prSet presAssocID="{5B7B74D1-473F-4AA2-9DDB-E790435FDF3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3B0BCD-0257-449C-B44E-CB4D5EE8CC4B}" type="pres">
      <dgm:prSet presAssocID="{5B7B74D1-473F-4AA2-9DDB-E790435FDF35}" presName="descendantText" presStyleLbl="alignAcc1" presStyleIdx="0" presStyleCnt="4" custLinFactNeighborX="0" custLinFactNeighborY="29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16F005-9713-4AD8-A7BC-A6BB868B2246}" type="pres">
      <dgm:prSet presAssocID="{2267C388-9653-4CA3-B529-CB6B478129C6}" presName="sp" presStyleCnt="0"/>
      <dgm:spPr/>
      <dgm:t>
        <a:bodyPr/>
        <a:lstStyle/>
        <a:p>
          <a:endParaRPr lang="fr-FR"/>
        </a:p>
      </dgm:t>
    </dgm:pt>
    <dgm:pt modelId="{B529EA57-112D-4EBA-AB3A-0BABE6F6C285}" type="pres">
      <dgm:prSet presAssocID="{CD10C6AA-EBC0-47FD-93C7-4D7282A9A162}" presName="composite" presStyleCnt="0"/>
      <dgm:spPr/>
      <dgm:t>
        <a:bodyPr/>
        <a:lstStyle/>
        <a:p>
          <a:endParaRPr lang="fr-FR"/>
        </a:p>
      </dgm:t>
    </dgm:pt>
    <dgm:pt modelId="{F1A252B3-85F2-4626-91C8-F19033DB996F}" type="pres">
      <dgm:prSet presAssocID="{CD10C6AA-EBC0-47FD-93C7-4D7282A9A1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2C0E4D-2CCE-449E-BFCF-8F61F69B6E13}" type="pres">
      <dgm:prSet presAssocID="{CD10C6AA-EBC0-47FD-93C7-4D7282A9A1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DEDEC4-A541-4666-9A39-2B55EED96D9D}" type="pres">
      <dgm:prSet presAssocID="{F4CC6835-8622-42B0-99A2-38D62E393F9F}" presName="sp" presStyleCnt="0"/>
      <dgm:spPr/>
      <dgm:t>
        <a:bodyPr/>
        <a:lstStyle/>
        <a:p>
          <a:endParaRPr lang="fr-FR"/>
        </a:p>
      </dgm:t>
    </dgm:pt>
    <dgm:pt modelId="{8C5BC1E0-983A-4D2D-923F-040AEB1756DD}" type="pres">
      <dgm:prSet presAssocID="{B50B1FD8-B12E-44C3-B1DD-FFCDC5155D14}" presName="composite" presStyleCnt="0"/>
      <dgm:spPr/>
      <dgm:t>
        <a:bodyPr/>
        <a:lstStyle/>
        <a:p>
          <a:endParaRPr lang="fr-FR"/>
        </a:p>
      </dgm:t>
    </dgm:pt>
    <dgm:pt modelId="{194C20AE-20B8-4F5C-BCF2-DAC19CC51761}" type="pres">
      <dgm:prSet presAssocID="{B50B1FD8-B12E-44C3-B1DD-FFCDC5155D1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FCC267-7C76-445F-BAAC-DAFCC7A6C15A}" type="pres">
      <dgm:prSet presAssocID="{B50B1FD8-B12E-44C3-B1DD-FFCDC5155D1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31030D-C47B-400D-8563-D3F3F95C9858}" type="pres">
      <dgm:prSet presAssocID="{E498FB3D-B8ED-46F0-B738-77232AB15FE5}" presName="sp" presStyleCnt="0"/>
      <dgm:spPr/>
      <dgm:t>
        <a:bodyPr/>
        <a:lstStyle/>
        <a:p>
          <a:endParaRPr lang="fr-FR"/>
        </a:p>
      </dgm:t>
    </dgm:pt>
    <dgm:pt modelId="{08C58D3C-538C-4C94-A23B-C50117445BBD}" type="pres">
      <dgm:prSet presAssocID="{278E5DE5-16CE-4D68-81C5-C75120647ADF}" presName="composite" presStyleCnt="0"/>
      <dgm:spPr/>
      <dgm:t>
        <a:bodyPr/>
        <a:lstStyle/>
        <a:p>
          <a:endParaRPr lang="fr-FR"/>
        </a:p>
      </dgm:t>
    </dgm:pt>
    <dgm:pt modelId="{04C78F41-BF6C-4828-8699-3A211B3C739A}" type="pres">
      <dgm:prSet presAssocID="{278E5DE5-16CE-4D68-81C5-C75120647AD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9912B9-9DC9-4E5B-961A-B87B8766189D}" type="pres">
      <dgm:prSet presAssocID="{278E5DE5-16CE-4D68-81C5-C75120647AD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5E7051-DAD6-4789-81A6-7F7867EE0EC7}" type="presOf" srcId="{278E5DE5-16CE-4D68-81C5-C75120647ADF}" destId="{04C78F41-BF6C-4828-8699-3A211B3C739A}" srcOrd="0" destOrd="0" presId="urn:microsoft.com/office/officeart/2005/8/layout/chevron2"/>
    <dgm:cxn modelId="{64D8A75D-A522-40EE-AF08-F967853257DF}" type="presOf" srcId="{9B4D0C88-3A71-4EAB-9A51-0F42F50F13F1}" destId="{372C0E4D-2CCE-449E-BFCF-8F61F69B6E13}" srcOrd="0" destOrd="0" presId="urn:microsoft.com/office/officeart/2005/8/layout/chevron2"/>
    <dgm:cxn modelId="{C364D520-8390-400C-A0BC-172A9C48B257}" type="presOf" srcId="{70676154-5BEF-4665-AD7B-C665E72D3206}" destId="{65FCC267-7C76-445F-BAAC-DAFCC7A6C15A}" srcOrd="0" destOrd="0" presId="urn:microsoft.com/office/officeart/2005/8/layout/chevron2"/>
    <dgm:cxn modelId="{6EA12B7E-CBD0-4F90-9A53-701C5E5176A3}" srcId="{278E5DE5-16CE-4D68-81C5-C75120647ADF}" destId="{0222781C-C584-481F-934E-3D61F05A0F42}" srcOrd="0" destOrd="0" parTransId="{80EE0087-AC5E-4841-BEA5-9C89949A5252}" sibTransId="{BF5F6C4D-882C-43AA-8B25-F262AF66CB39}"/>
    <dgm:cxn modelId="{38A1792F-3008-4CC4-B738-A39FD739D4CB}" srcId="{0EE0DCA4-7D28-4015-8C02-FEA54606CB81}" destId="{B50B1FD8-B12E-44C3-B1DD-FFCDC5155D14}" srcOrd="2" destOrd="0" parTransId="{79B9EA79-31FF-4DA3-920E-05D0BF04C946}" sibTransId="{E498FB3D-B8ED-46F0-B738-77232AB15FE5}"/>
    <dgm:cxn modelId="{D8C5E2B9-B9CE-40E4-B686-9928ACDFA46E}" srcId="{278E5DE5-16CE-4D68-81C5-C75120647ADF}" destId="{46F56DA8-7CD0-4326-9250-DEBFACA391F7}" srcOrd="1" destOrd="0" parTransId="{4DB00734-5D88-4161-BE5A-7383BACCDDE0}" sibTransId="{947BBA17-8E10-4AB0-A6FB-4E853253F343}"/>
    <dgm:cxn modelId="{07D81178-5679-4F90-8824-C22FD721475F}" srcId="{B50B1FD8-B12E-44C3-B1DD-FFCDC5155D14}" destId="{90A26C37-D493-406A-A85C-6D1BB9ADDBF8}" srcOrd="1" destOrd="0" parTransId="{DB9BA362-442F-4BB6-B262-CB2180F17A2B}" sibTransId="{383B45B2-7041-4722-8C14-B7B56E3A39A7}"/>
    <dgm:cxn modelId="{1A87CF5A-03FD-4B1B-9B82-9DF20E96BE2E}" srcId="{5B7B74D1-473F-4AA2-9DDB-E790435FDF35}" destId="{5374C3B1-1993-423C-AC5C-9AF684E5A3AE}" srcOrd="0" destOrd="0" parTransId="{0478FBA1-5F57-4A95-B5D0-D63EFA86A532}" sibTransId="{05F43943-9DA8-4255-9CE1-1E990239E1F8}"/>
    <dgm:cxn modelId="{9E8F1416-CA77-41A3-BA3B-6C3A034E31BA}" type="presOf" srcId="{5B7B74D1-473F-4AA2-9DDB-E790435FDF35}" destId="{F0D84BE0-8E55-42B6-92BF-0DFE00D29F6D}" srcOrd="0" destOrd="0" presId="urn:microsoft.com/office/officeart/2005/8/layout/chevron2"/>
    <dgm:cxn modelId="{BF450B99-1C54-4194-8B79-EE023D441191}" type="presOf" srcId="{7A8075D2-AA8D-43F5-9736-8D0F2FE0A493}" destId="{079912B9-9DC9-4E5B-961A-B87B8766189D}" srcOrd="0" destOrd="2" presId="urn:microsoft.com/office/officeart/2005/8/layout/chevron2"/>
    <dgm:cxn modelId="{980062C4-A927-48D2-A44E-48E472691590}" type="presOf" srcId="{CD10C6AA-EBC0-47FD-93C7-4D7282A9A162}" destId="{F1A252B3-85F2-4626-91C8-F19033DB996F}" srcOrd="0" destOrd="0" presId="urn:microsoft.com/office/officeart/2005/8/layout/chevron2"/>
    <dgm:cxn modelId="{8EA04B9C-A4D7-4EFB-998F-BAACBA070AE6}" srcId="{CD10C6AA-EBC0-47FD-93C7-4D7282A9A162}" destId="{9B4D0C88-3A71-4EAB-9A51-0F42F50F13F1}" srcOrd="0" destOrd="0" parTransId="{18892A04-6024-4B39-A10E-40DA856039C7}" sibTransId="{DB285ACA-FDF5-4C9E-9F67-C4C4F5C334CC}"/>
    <dgm:cxn modelId="{A2E84112-8E2C-43ED-B395-6F369C0B2A43}" srcId="{0EE0DCA4-7D28-4015-8C02-FEA54606CB81}" destId="{5B7B74D1-473F-4AA2-9DDB-E790435FDF35}" srcOrd="0" destOrd="0" parTransId="{F482ECC2-2C5E-42EE-AB37-50D6C8D0C5ED}" sibTransId="{2267C388-9653-4CA3-B529-CB6B478129C6}"/>
    <dgm:cxn modelId="{0810BDE5-BEFC-4E7E-ADDF-A95A24B452D7}" srcId="{B50B1FD8-B12E-44C3-B1DD-FFCDC5155D14}" destId="{70676154-5BEF-4665-AD7B-C665E72D3206}" srcOrd="0" destOrd="0" parTransId="{4B5DCE66-86D0-4AD8-9E8D-88A89204C047}" sibTransId="{6604F627-4567-40BD-8DD3-12E97EC1B27E}"/>
    <dgm:cxn modelId="{EB47EDCD-FD4D-4203-A408-4FB02842598F}" type="presOf" srcId="{B50B1FD8-B12E-44C3-B1DD-FFCDC5155D14}" destId="{194C20AE-20B8-4F5C-BCF2-DAC19CC51761}" srcOrd="0" destOrd="0" presId="urn:microsoft.com/office/officeart/2005/8/layout/chevron2"/>
    <dgm:cxn modelId="{A44106AC-42FF-4E1D-B2A3-7FF6C1224CD3}" srcId="{278E5DE5-16CE-4D68-81C5-C75120647ADF}" destId="{7A8075D2-AA8D-43F5-9736-8D0F2FE0A493}" srcOrd="2" destOrd="0" parTransId="{D196405E-052F-4B55-8731-4341498A11CB}" sibTransId="{F482DCF4-977E-4439-B565-0B725A2E9FA2}"/>
    <dgm:cxn modelId="{66B44A0D-DE76-4F99-ACAE-FE7596FBFC28}" type="presOf" srcId="{0222781C-C584-481F-934E-3D61F05A0F42}" destId="{079912B9-9DC9-4E5B-961A-B87B8766189D}" srcOrd="0" destOrd="0" presId="urn:microsoft.com/office/officeart/2005/8/layout/chevron2"/>
    <dgm:cxn modelId="{5C108440-8F71-433F-9F2D-7FE860314BB0}" type="presOf" srcId="{5374C3B1-1993-423C-AC5C-9AF684E5A3AE}" destId="{913B0BCD-0257-449C-B44E-CB4D5EE8CC4B}" srcOrd="0" destOrd="0" presId="urn:microsoft.com/office/officeart/2005/8/layout/chevron2"/>
    <dgm:cxn modelId="{18DBD5B4-E01D-4D66-8032-820FD2BD8186}" type="presOf" srcId="{46F56DA8-7CD0-4326-9250-DEBFACA391F7}" destId="{079912B9-9DC9-4E5B-961A-B87B8766189D}" srcOrd="0" destOrd="1" presId="urn:microsoft.com/office/officeart/2005/8/layout/chevron2"/>
    <dgm:cxn modelId="{27C26DE4-C37C-4865-86E0-BE68BFE56536}" type="presOf" srcId="{0EE0DCA4-7D28-4015-8C02-FEA54606CB81}" destId="{A25B3047-B3B4-4E00-A056-675D92195B57}" srcOrd="0" destOrd="0" presId="urn:microsoft.com/office/officeart/2005/8/layout/chevron2"/>
    <dgm:cxn modelId="{F9AE6F91-EAA8-417A-A023-5F67BC4461D8}" srcId="{0EE0DCA4-7D28-4015-8C02-FEA54606CB81}" destId="{CD10C6AA-EBC0-47FD-93C7-4D7282A9A162}" srcOrd="1" destOrd="0" parTransId="{783DC951-8563-483A-82F9-32EFD580971A}" sibTransId="{F4CC6835-8622-42B0-99A2-38D62E393F9F}"/>
    <dgm:cxn modelId="{5CF985B5-ACC3-4C7E-8125-7D93AC6AFB83}" srcId="{0EE0DCA4-7D28-4015-8C02-FEA54606CB81}" destId="{278E5DE5-16CE-4D68-81C5-C75120647ADF}" srcOrd="3" destOrd="0" parTransId="{76F4178B-BE15-41AB-BE58-D281BD0159DB}" sibTransId="{6C93AE7A-9E08-4F9F-AFCF-903852F6929B}"/>
    <dgm:cxn modelId="{4F51B340-5DB6-4D76-B2C8-07D0DBD33118}" type="presOf" srcId="{90A26C37-D493-406A-A85C-6D1BB9ADDBF8}" destId="{65FCC267-7C76-445F-BAAC-DAFCC7A6C15A}" srcOrd="0" destOrd="1" presId="urn:microsoft.com/office/officeart/2005/8/layout/chevron2"/>
    <dgm:cxn modelId="{81115B49-06D8-4A27-ACAF-3E084BED9FA3}" type="presParOf" srcId="{A25B3047-B3B4-4E00-A056-675D92195B57}" destId="{85F87261-B45F-46CF-B4E3-97D5D455E633}" srcOrd="0" destOrd="0" presId="urn:microsoft.com/office/officeart/2005/8/layout/chevron2"/>
    <dgm:cxn modelId="{11B5FE6E-296B-445E-8777-1BE62F96447F}" type="presParOf" srcId="{85F87261-B45F-46CF-B4E3-97D5D455E633}" destId="{F0D84BE0-8E55-42B6-92BF-0DFE00D29F6D}" srcOrd="0" destOrd="0" presId="urn:microsoft.com/office/officeart/2005/8/layout/chevron2"/>
    <dgm:cxn modelId="{11F37060-F208-46C6-B067-4AC83AE69D4F}" type="presParOf" srcId="{85F87261-B45F-46CF-B4E3-97D5D455E633}" destId="{913B0BCD-0257-449C-B44E-CB4D5EE8CC4B}" srcOrd="1" destOrd="0" presId="urn:microsoft.com/office/officeart/2005/8/layout/chevron2"/>
    <dgm:cxn modelId="{A0F9A123-7A0B-4E43-A150-50CA89266873}" type="presParOf" srcId="{A25B3047-B3B4-4E00-A056-675D92195B57}" destId="{7316F005-9713-4AD8-A7BC-A6BB868B2246}" srcOrd="1" destOrd="0" presId="urn:microsoft.com/office/officeart/2005/8/layout/chevron2"/>
    <dgm:cxn modelId="{C585217B-A550-439D-96FE-A782F7E58BEA}" type="presParOf" srcId="{A25B3047-B3B4-4E00-A056-675D92195B57}" destId="{B529EA57-112D-4EBA-AB3A-0BABE6F6C285}" srcOrd="2" destOrd="0" presId="urn:microsoft.com/office/officeart/2005/8/layout/chevron2"/>
    <dgm:cxn modelId="{AD9A04C1-CF0B-47E5-9134-41C19465ED2A}" type="presParOf" srcId="{B529EA57-112D-4EBA-AB3A-0BABE6F6C285}" destId="{F1A252B3-85F2-4626-91C8-F19033DB996F}" srcOrd="0" destOrd="0" presId="urn:microsoft.com/office/officeart/2005/8/layout/chevron2"/>
    <dgm:cxn modelId="{332A7DAC-8B5A-4C80-8A3F-5BBC7D805279}" type="presParOf" srcId="{B529EA57-112D-4EBA-AB3A-0BABE6F6C285}" destId="{372C0E4D-2CCE-449E-BFCF-8F61F69B6E13}" srcOrd="1" destOrd="0" presId="urn:microsoft.com/office/officeart/2005/8/layout/chevron2"/>
    <dgm:cxn modelId="{E3467AFD-7FE5-45B4-B76E-883D3634D2D1}" type="presParOf" srcId="{A25B3047-B3B4-4E00-A056-675D92195B57}" destId="{57DEDEC4-A541-4666-9A39-2B55EED96D9D}" srcOrd="3" destOrd="0" presId="urn:microsoft.com/office/officeart/2005/8/layout/chevron2"/>
    <dgm:cxn modelId="{FD401200-2B0D-4419-969C-D3F5CAD32CE3}" type="presParOf" srcId="{A25B3047-B3B4-4E00-A056-675D92195B57}" destId="{8C5BC1E0-983A-4D2D-923F-040AEB1756DD}" srcOrd="4" destOrd="0" presId="urn:microsoft.com/office/officeart/2005/8/layout/chevron2"/>
    <dgm:cxn modelId="{1A3DAE68-D915-4B66-B32A-46CD3B1D0538}" type="presParOf" srcId="{8C5BC1E0-983A-4D2D-923F-040AEB1756DD}" destId="{194C20AE-20B8-4F5C-BCF2-DAC19CC51761}" srcOrd="0" destOrd="0" presId="urn:microsoft.com/office/officeart/2005/8/layout/chevron2"/>
    <dgm:cxn modelId="{A91F0A76-6CCA-47B5-8EC2-74C89D5BDECD}" type="presParOf" srcId="{8C5BC1E0-983A-4D2D-923F-040AEB1756DD}" destId="{65FCC267-7C76-445F-BAAC-DAFCC7A6C15A}" srcOrd="1" destOrd="0" presId="urn:microsoft.com/office/officeart/2005/8/layout/chevron2"/>
    <dgm:cxn modelId="{EC66A8A6-70DB-4599-BB56-17A6A03B9635}" type="presParOf" srcId="{A25B3047-B3B4-4E00-A056-675D92195B57}" destId="{CF31030D-C47B-400D-8563-D3F3F95C9858}" srcOrd="5" destOrd="0" presId="urn:microsoft.com/office/officeart/2005/8/layout/chevron2"/>
    <dgm:cxn modelId="{421E7F56-BFCC-46DE-AF21-71154443F0B8}" type="presParOf" srcId="{A25B3047-B3B4-4E00-A056-675D92195B57}" destId="{08C58D3C-538C-4C94-A23B-C50117445BBD}" srcOrd="6" destOrd="0" presId="urn:microsoft.com/office/officeart/2005/8/layout/chevron2"/>
    <dgm:cxn modelId="{AE5FA703-5F30-4884-B877-E48ECB54B8A4}" type="presParOf" srcId="{08C58D3C-538C-4C94-A23B-C50117445BBD}" destId="{04C78F41-BF6C-4828-8699-3A211B3C739A}" srcOrd="0" destOrd="0" presId="urn:microsoft.com/office/officeart/2005/8/layout/chevron2"/>
    <dgm:cxn modelId="{674FCCC1-A56C-49E8-BAE4-30A5474F4E98}" type="presParOf" srcId="{08C58D3C-538C-4C94-A23B-C50117445BBD}" destId="{079912B9-9DC9-4E5B-961A-B87B876618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12EB1-F0E3-44FC-9C45-ACD7BE23E60B}">
      <dsp:nvSpPr>
        <dsp:cNvPr id="0" name=""/>
        <dsp:cNvSpPr/>
      </dsp:nvSpPr>
      <dsp:spPr>
        <a:xfrm>
          <a:off x="959068" y="0"/>
          <a:ext cx="5786454" cy="578645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CF314-2AC3-4C5A-A40D-9C961A6A21FF}">
      <dsp:nvSpPr>
        <dsp:cNvPr id="0" name=""/>
        <dsp:cNvSpPr/>
      </dsp:nvSpPr>
      <dsp:spPr>
        <a:xfrm>
          <a:off x="3852295" y="581753"/>
          <a:ext cx="3761195" cy="684881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Introduction </a:t>
          </a:r>
        </a:p>
      </dsp:txBody>
      <dsp:txXfrm>
        <a:off x="3885728" y="615186"/>
        <a:ext cx="3694329" cy="618015"/>
      </dsp:txXfrm>
    </dsp:sp>
    <dsp:sp modelId="{08B667A2-15AF-43AA-910B-7BF79B6616AD}">
      <dsp:nvSpPr>
        <dsp:cNvPr id="0" name=""/>
        <dsp:cNvSpPr/>
      </dsp:nvSpPr>
      <dsp:spPr>
        <a:xfrm>
          <a:off x="3852295" y="1352244"/>
          <a:ext cx="3761195" cy="684881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épidémiologie </a:t>
          </a:r>
          <a:endParaRPr lang="fr-FR" sz="1800" kern="1200" dirty="0"/>
        </a:p>
      </dsp:txBody>
      <dsp:txXfrm>
        <a:off x="3885728" y="1385677"/>
        <a:ext cx="3694329" cy="618015"/>
      </dsp:txXfrm>
    </dsp:sp>
    <dsp:sp modelId="{B6B3CE49-E6CA-4F7A-8C7F-3127AC9C5941}">
      <dsp:nvSpPr>
        <dsp:cNvPr id="0" name=""/>
        <dsp:cNvSpPr/>
      </dsp:nvSpPr>
      <dsp:spPr>
        <a:xfrm>
          <a:off x="3852295" y="2122735"/>
          <a:ext cx="3761195" cy="684881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Estimation de la fonction rénale </a:t>
          </a:r>
          <a:endParaRPr lang="fr-FR" sz="1800" kern="1200" dirty="0"/>
        </a:p>
      </dsp:txBody>
      <dsp:txXfrm>
        <a:off x="3885728" y="2156168"/>
        <a:ext cx="3694329" cy="618015"/>
      </dsp:txXfrm>
    </dsp:sp>
    <dsp:sp modelId="{5E85E5DC-3C28-486D-9ECE-8531B2D77B25}">
      <dsp:nvSpPr>
        <dsp:cNvPr id="0" name=""/>
        <dsp:cNvSpPr/>
      </dsp:nvSpPr>
      <dsp:spPr>
        <a:xfrm>
          <a:off x="3852295" y="2893227"/>
          <a:ext cx="3761195" cy="684881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Physiopathologie de l’IRC</a:t>
          </a:r>
          <a:endParaRPr lang="fr-FR" sz="1800" kern="1200" dirty="0"/>
        </a:p>
      </dsp:txBody>
      <dsp:txXfrm>
        <a:off x="3885728" y="2926660"/>
        <a:ext cx="3694329" cy="618015"/>
      </dsp:txXfrm>
    </dsp:sp>
    <dsp:sp modelId="{0A670689-FB5F-456F-8F13-3C10CEEEF21A}">
      <dsp:nvSpPr>
        <dsp:cNvPr id="0" name=""/>
        <dsp:cNvSpPr/>
      </dsp:nvSpPr>
      <dsp:spPr>
        <a:xfrm>
          <a:off x="3852295" y="3663718"/>
          <a:ext cx="3761195" cy="684881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Dg </a:t>
          </a:r>
          <a:r>
            <a:rPr lang="fr-FR" sz="1800" kern="1200" smtClean="0"/>
            <a:t>de l’IRC </a:t>
          </a:r>
          <a:endParaRPr lang="fr-FR" sz="1800" kern="1200" dirty="0"/>
        </a:p>
      </dsp:txBody>
      <dsp:txXfrm>
        <a:off x="3885728" y="3697151"/>
        <a:ext cx="3694329" cy="618015"/>
      </dsp:txXfrm>
    </dsp:sp>
    <dsp:sp modelId="{952ABAE7-3AD4-42D3-82AC-8716457C577E}">
      <dsp:nvSpPr>
        <dsp:cNvPr id="0" name=""/>
        <dsp:cNvSpPr/>
      </dsp:nvSpPr>
      <dsp:spPr>
        <a:xfrm>
          <a:off x="3852295" y="4434209"/>
          <a:ext cx="3761195" cy="684881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Évolution </a:t>
          </a:r>
          <a:endParaRPr lang="fr-FR" sz="1800" kern="1200" dirty="0"/>
        </a:p>
      </dsp:txBody>
      <dsp:txXfrm>
        <a:off x="3885728" y="4467642"/>
        <a:ext cx="3694329" cy="618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C614-0F4E-4524-8716-8DE91F79E710}">
      <dsp:nvSpPr>
        <dsp:cNvPr id="0" name=""/>
        <dsp:cNvSpPr/>
      </dsp:nvSpPr>
      <dsp:spPr>
        <a:xfrm>
          <a:off x="205614" y="-55517"/>
          <a:ext cx="7069597" cy="597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1-Affirmer le caractère chronique </a:t>
          </a:r>
          <a:endParaRPr lang="fr-FR" sz="2000" b="1" kern="1200" dirty="0"/>
        </a:p>
      </dsp:txBody>
      <dsp:txXfrm>
        <a:off x="223111" y="-38020"/>
        <a:ext cx="5848329" cy="562406"/>
      </dsp:txXfrm>
    </dsp:sp>
    <dsp:sp modelId="{53136378-6010-4E87-8F8F-1C93F3934529}">
      <dsp:nvSpPr>
        <dsp:cNvPr id="0" name=""/>
        <dsp:cNvSpPr/>
      </dsp:nvSpPr>
      <dsp:spPr>
        <a:xfrm>
          <a:off x="7" y="938206"/>
          <a:ext cx="7486676" cy="518875"/>
        </a:xfrm>
        <a:prstGeom prst="roundRect">
          <a:avLst>
            <a:gd name="adj" fmla="val 10000"/>
          </a:avLst>
        </a:prstGeom>
        <a:solidFill>
          <a:schemeClr val="accent4">
            <a:hueOff val="278742"/>
            <a:satOff val="5916"/>
            <a:lumOff val="1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2-Préciser son stade et son rythme évolutif </a:t>
          </a:r>
          <a:endParaRPr lang="fr-FR" sz="2000" b="1" kern="1200" dirty="0"/>
        </a:p>
      </dsp:txBody>
      <dsp:txXfrm>
        <a:off x="15204" y="953403"/>
        <a:ext cx="6179349" cy="488481"/>
      </dsp:txXfrm>
    </dsp:sp>
    <dsp:sp modelId="{5E83216D-92A4-43F2-8D6A-4A0D62EB502A}">
      <dsp:nvSpPr>
        <dsp:cNvPr id="0" name=""/>
        <dsp:cNvSpPr/>
      </dsp:nvSpPr>
      <dsp:spPr>
        <a:xfrm>
          <a:off x="244674" y="1724027"/>
          <a:ext cx="5764746" cy="578368"/>
        </a:xfrm>
        <a:prstGeom prst="roundRect">
          <a:avLst>
            <a:gd name="adj" fmla="val 10000"/>
          </a:avLst>
        </a:prstGeom>
        <a:solidFill>
          <a:schemeClr val="accent4">
            <a:hueOff val="557484"/>
            <a:satOff val="11831"/>
            <a:lumOff val="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3-Diagnostic étiologique </a:t>
          </a:r>
          <a:endParaRPr lang="fr-FR" sz="2000" b="1" kern="1200" dirty="0"/>
        </a:p>
      </dsp:txBody>
      <dsp:txXfrm>
        <a:off x="261614" y="1740967"/>
        <a:ext cx="4747627" cy="544488"/>
      </dsp:txXfrm>
    </dsp:sp>
    <dsp:sp modelId="{D34CA43C-3459-4F22-92AC-FD73A205D4BD}">
      <dsp:nvSpPr>
        <dsp:cNvPr id="0" name=""/>
        <dsp:cNvSpPr/>
      </dsp:nvSpPr>
      <dsp:spPr>
        <a:xfrm>
          <a:off x="346020" y="2438406"/>
          <a:ext cx="7447072" cy="850392"/>
        </a:xfrm>
        <a:prstGeom prst="roundRect">
          <a:avLst>
            <a:gd name="adj" fmla="val 10000"/>
          </a:avLst>
        </a:prstGeom>
        <a:solidFill>
          <a:schemeClr val="accent4">
            <a:hueOff val="836226"/>
            <a:satOff val="17747"/>
            <a:lumOff val="5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4-rechercher les facteurs de progressions </a:t>
          </a:r>
          <a:endParaRPr lang="fr-FR" sz="2200" b="1" kern="1200" dirty="0"/>
        </a:p>
      </dsp:txBody>
      <dsp:txXfrm>
        <a:off x="370927" y="2463313"/>
        <a:ext cx="6127080" cy="800578"/>
      </dsp:txXfrm>
    </dsp:sp>
    <dsp:sp modelId="{D3C1348B-21E8-481D-A04A-31C4B819A7BC}">
      <dsp:nvSpPr>
        <dsp:cNvPr id="0" name=""/>
        <dsp:cNvSpPr/>
      </dsp:nvSpPr>
      <dsp:spPr>
        <a:xfrm>
          <a:off x="756702" y="3327967"/>
          <a:ext cx="7486676" cy="1578446"/>
        </a:xfrm>
        <a:prstGeom prst="roundRect">
          <a:avLst>
            <a:gd name="adj" fmla="val 10000"/>
          </a:avLst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5-Recherche les retentissements de IRC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6-Evaluer les facteurs de risque </a:t>
          </a:r>
          <a:endParaRPr lang="fr-FR" sz="2000" b="1" kern="1200" dirty="0"/>
        </a:p>
      </dsp:txBody>
      <dsp:txXfrm>
        <a:off x="802933" y="3374198"/>
        <a:ext cx="6117281" cy="1485984"/>
      </dsp:txXfrm>
    </dsp:sp>
    <dsp:sp modelId="{92A38224-8F3A-46F5-A8A7-B78E0C679153}">
      <dsp:nvSpPr>
        <dsp:cNvPr id="0" name=""/>
        <dsp:cNvSpPr/>
      </dsp:nvSpPr>
      <dsp:spPr>
        <a:xfrm>
          <a:off x="5107722" y="439244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>
        <a:off x="5232092" y="439244"/>
        <a:ext cx="304014" cy="415947"/>
      </dsp:txXfrm>
    </dsp:sp>
    <dsp:sp modelId="{E9F7666C-6ECC-4108-977F-43CDFA338DF0}">
      <dsp:nvSpPr>
        <dsp:cNvPr id="0" name=""/>
        <dsp:cNvSpPr/>
      </dsp:nvSpPr>
      <dsp:spPr>
        <a:xfrm>
          <a:off x="5538206" y="1407746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72698"/>
            <a:satOff val="8904"/>
            <a:lumOff val="544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372698"/>
              <a:satOff val="8904"/>
              <a:lumOff val="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>
        <a:off x="5662576" y="1407746"/>
        <a:ext cx="304014" cy="415947"/>
      </dsp:txXfrm>
    </dsp:sp>
    <dsp:sp modelId="{10C778D8-F519-4B25-8DEE-A821D40847AC}">
      <dsp:nvSpPr>
        <dsp:cNvPr id="0" name=""/>
        <dsp:cNvSpPr/>
      </dsp:nvSpPr>
      <dsp:spPr>
        <a:xfrm>
          <a:off x="5968690" y="2362075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45397"/>
            <a:satOff val="17809"/>
            <a:lumOff val="1089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745397"/>
              <a:satOff val="17809"/>
              <a:lumOff val="10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>
        <a:off x="6093060" y="2362075"/>
        <a:ext cx="304014" cy="415947"/>
      </dsp:txXfrm>
    </dsp:sp>
    <dsp:sp modelId="{2B8FCDC1-831E-40D2-A330-3B0C4AFEEFDC}">
      <dsp:nvSpPr>
        <dsp:cNvPr id="0" name=""/>
        <dsp:cNvSpPr/>
      </dsp:nvSpPr>
      <dsp:spPr>
        <a:xfrm>
          <a:off x="6399175" y="3340026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18095"/>
            <a:satOff val="26713"/>
            <a:lumOff val="1633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1118095"/>
              <a:satOff val="26713"/>
              <a:lumOff val="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>
        <a:off x="6523545" y="3340026"/>
        <a:ext cx="304014" cy="415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84BE0-8E55-42B6-92BF-0DFE00D29F6D}">
      <dsp:nvSpPr>
        <dsp:cNvPr id="0" name=""/>
        <dsp:cNvSpPr/>
      </dsp:nvSpPr>
      <dsp:spPr>
        <a:xfrm rot="5400000">
          <a:off x="-213133" y="217405"/>
          <a:ext cx="1420887" cy="9946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1</a:t>
          </a:r>
          <a:endParaRPr lang="fr-FR" sz="2700" kern="1200" dirty="0"/>
        </a:p>
      </dsp:txBody>
      <dsp:txXfrm rot="-5400000">
        <a:off x="1" y="501581"/>
        <a:ext cx="994620" cy="426267"/>
      </dsp:txXfrm>
    </dsp:sp>
    <dsp:sp modelId="{913B0BCD-0257-449C-B44E-CB4D5EE8CC4B}">
      <dsp:nvSpPr>
        <dsp:cNvPr id="0" name=""/>
        <dsp:cNvSpPr/>
      </dsp:nvSpPr>
      <dsp:spPr>
        <a:xfrm rot="5400000">
          <a:off x="4253162" y="-3227402"/>
          <a:ext cx="923576" cy="7440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Y’a t – il un obstacle chronique</a:t>
          </a:r>
          <a:endParaRPr lang="fr-FR" sz="1700" kern="1200" dirty="0"/>
        </a:p>
      </dsp:txBody>
      <dsp:txXfrm rot="-5400000">
        <a:off x="994621" y="76224"/>
        <a:ext cx="7395574" cy="833406"/>
      </dsp:txXfrm>
    </dsp:sp>
    <dsp:sp modelId="{F1A252B3-85F2-4626-91C8-F19033DB996F}">
      <dsp:nvSpPr>
        <dsp:cNvPr id="0" name=""/>
        <dsp:cNvSpPr/>
      </dsp:nvSpPr>
      <dsp:spPr>
        <a:xfrm rot="5400000">
          <a:off x="-213133" y="1493528"/>
          <a:ext cx="1420887" cy="9946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2</a:t>
          </a:r>
          <a:endParaRPr lang="fr-FR" sz="2700" kern="1200" dirty="0"/>
        </a:p>
      </dsp:txBody>
      <dsp:txXfrm rot="-5400000">
        <a:off x="1" y="1777704"/>
        <a:ext cx="994620" cy="426267"/>
      </dsp:txXfrm>
    </dsp:sp>
    <dsp:sp modelId="{372C0E4D-2CCE-449E-BFCF-8F61F69B6E13}">
      <dsp:nvSpPr>
        <dsp:cNvPr id="0" name=""/>
        <dsp:cNvSpPr/>
      </dsp:nvSpPr>
      <dsp:spPr>
        <a:xfrm rot="5400000">
          <a:off x="4253162" y="-1978146"/>
          <a:ext cx="923576" cy="7440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La néphropathie chronique est –elle d’origine glomérulaire </a:t>
          </a:r>
          <a:endParaRPr lang="fr-FR" sz="2400" kern="1200" dirty="0"/>
        </a:p>
      </dsp:txBody>
      <dsp:txXfrm rot="-5400000">
        <a:off x="994621" y="1325480"/>
        <a:ext cx="7395574" cy="833406"/>
      </dsp:txXfrm>
    </dsp:sp>
    <dsp:sp modelId="{194C20AE-20B8-4F5C-BCF2-DAC19CC51761}">
      <dsp:nvSpPr>
        <dsp:cNvPr id="0" name=""/>
        <dsp:cNvSpPr/>
      </dsp:nvSpPr>
      <dsp:spPr>
        <a:xfrm rot="5400000">
          <a:off x="-213133" y="2769650"/>
          <a:ext cx="1420887" cy="9946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3</a:t>
          </a:r>
          <a:endParaRPr lang="fr-FR" sz="2700" kern="1200" dirty="0"/>
        </a:p>
      </dsp:txBody>
      <dsp:txXfrm rot="-5400000">
        <a:off x="1" y="3053826"/>
        <a:ext cx="994620" cy="426267"/>
      </dsp:txXfrm>
    </dsp:sp>
    <dsp:sp modelId="{65FCC267-7C76-445F-BAAC-DAFCC7A6C15A}">
      <dsp:nvSpPr>
        <dsp:cNvPr id="0" name=""/>
        <dsp:cNvSpPr/>
      </dsp:nvSpPr>
      <dsp:spPr>
        <a:xfrm rot="5400000">
          <a:off x="4253162" y="-702023"/>
          <a:ext cx="923576" cy="7440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La néphropathie chronique est –elle d’origine interstitielle ?</a:t>
          </a:r>
          <a:endParaRPr lang="fr-FR" sz="2400" kern="1200" dirty="0"/>
        </a:p>
      </dsp:txBody>
      <dsp:txXfrm rot="-5400000">
        <a:off x="994621" y="2601603"/>
        <a:ext cx="7395574" cy="833406"/>
      </dsp:txXfrm>
    </dsp:sp>
    <dsp:sp modelId="{04C78F41-BF6C-4828-8699-3A211B3C739A}">
      <dsp:nvSpPr>
        <dsp:cNvPr id="0" name=""/>
        <dsp:cNvSpPr/>
      </dsp:nvSpPr>
      <dsp:spPr>
        <a:xfrm rot="5400000">
          <a:off x="-213133" y="4045773"/>
          <a:ext cx="1420887" cy="99462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4</a:t>
          </a:r>
          <a:endParaRPr lang="fr-FR" sz="2700" kern="1200" dirty="0"/>
        </a:p>
      </dsp:txBody>
      <dsp:txXfrm rot="-5400000">
        <a:off x="1" y="4329949"/>
        <a:ext cx="994620" cy="426267"/>
      </dsp:txXfrm>
    </dsp:sp>
    <dsp:sp modelId="{079912B9-9DC9-4E5B-961A-B87B8766189D}">
      <dsp:nvSpPr>
        <dsp:cNvPr id="0" name=""/>
        <dsp:cNvSpPr/>
      </dsp:nvSpPr>
      <dsp:spPr>
        <a:xfrm rot="5400000">
          <a:off x="4253162" y="574099"/>
          <a:ext cx="923576" cy="7440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La néphropathie chronique est –elle d’origine vasculaire?  </a:t>
          </a:r>
          <a:endParaRPr lang="fr-FR" sz="24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 rot="-5400000">
        <a:off x="994621" y="3877726"/>
        <a:ext cx="7395574" cy="833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8206B-5DE3-4A35-81EE-0ECFD38F6210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645A5-7D5C-4A32-8D9D-9B089BC7C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0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14D2B-E92D-484E-A3B0-7EBD21FC0952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0A8BA3D-C68E-412C-9375-CECF4A65002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1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3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844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97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04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51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58508-C0BC-472E-A931-151BF0BB27F6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DDB7B-5941-47BB-9086-F31B2E49F8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4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93BC1-4C1E-4B7C-A62E-D5BCC5959546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45B15-4E9D-4947-BA38-82CFC68D142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AC7E-3161-4446-9077-D4CF07CFF17F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5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83186-3F87-4242-8CDE-CE5FC84B59A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95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96620-02D0-428B-831B-1848F175FE41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2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28263-A021-475B-ABE0-4A2D591C8825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8533E-D2BD-4E2B-9519-2C6A8A7FAD4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99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92986-07E2-4B75-AD81-CCE045EB87FA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7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C1D9-242E-40C1-B857-AA5A118FB3F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01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236C1-6B87-49DB-AABA-2ACF5D7C2FEB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36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08660-F5D6-43D3-8A19-B15EC3F5E502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25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BACFE-FE0A-451C-B653-DA961479EA8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2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47D4E-28F2-47C6-B9BB-7670237503AF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81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FEE48-2176-4863-B3FD-581D34B7CFC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0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74291-B616-4231-8256-E92662F25505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15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E7271-5124-4CB6-B509-E843B1F2588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43CC1-28FB-41EB-9E4B-99B3E6989E56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B30A60D-76D4-4B68-BD02-3A2C5F1920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9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3F2C9-FABE-4DEC-8F6D-34F07820E3B2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BDACB1C-5DC1-4223-A617-C4D21FFE9F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6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2C82C-2923-4771-8302-58C29CCC2039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A1059B4-4515-46FE-8C74-C3D5D2E2A8A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9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DE2B1-2299-443A-9F3C-5920A46A371D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1240E-08ED-45F9-9BB5-D61F9CC44C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8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6D60E-676E-4DD5-98CB-D98A17580986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7A75-DFA0-42AB-B0A4-1725549F491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9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74C03-1323-49FD-B11E-26C1ADEBB4DC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9B1A1-C815-497D-8042-4092CD7B69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515E1-B706-4DCC-8417-AAB1501F54FC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B8600E4-2238-4935-8368-D3351F74820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64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71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1EB5F51-BC05-401A-B269-60DC1FD0EB72}" type="slidenum">
              <a:rPr lang="fr-FR">
                <a:solidFill>
                  <a:srgbClr val="000000"/>
                </a:solidFill>
                <a:latin typeface="Times"/>
                <a:ea typeface="MS PGothic" pitchFamily="34" charset="-128"/>
                <a:cs typeface="+mn-cs"/>
              </a:rPr>
              <a:pPr/>
              <a:t>‹N°›</a:t>
            </a:fld>
            <a:endParaRPr lang="fr-FR">
              <a:solidFill>
                <a:srgbClr val="000000"/>
              </a:solidFill>
              <a:latin typeface="Times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5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dial.org/f2n/pro/Insuffisance%20renale%20chronique/calcific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260648"/>
            <a:ext cx="9144000" cy="6857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352928" cy="662473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MALADIE RENALE CHRONIQUE                        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INSUFFISANCE </a:t>
            </a:r>
            <a:r>
              <a:rPr lang="fr-FR" sz="3200" b="1" dirty="0" smtClean="0">
                <a:solidFill>
                  <a:srgbClr val="FF0000"/>
                </a:solidFill>
              </a:rPr>
              <a:t>RENALE CHRONIQ</a:t>
            </a:r>
            <a:r>
              <a:rPr lang="fr-FR" sz="2800" b="1" dirty="0" smtClean="0">
                <a:solidFill>
                  <a:srgbClr val="FF0000"/>
                </a:solidFill>
              </a:rPr>
              <a:t>UE 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/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CLINIQUE </a:t>
            </a:r>
            <a:r>
              <a:rPr lang="fr-FR" sz="4000" b="1" dirty="0" smtClean="0">
                <a:solidFill>
                  <a:srgbClr val="FF3300"/>
                </a:solidFill>
              </a:rPr>
              <a:t/>
            </a:r>
            <a:br>
              <a:rPr lang="fr-FR" sz="4000" b="1" dirty="0" smtClean="0">
                <a:solidFill>
                  <a:srgbClr val="FF3300"/>
                </a:solidFill>
              </a:rPr>
            </a:br>
            <a:endParaRPr lang="fr-FR" sz="2700" b="1" dirty="0">
              <a:solidFill>
                <a:srgbClr val="FF3300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809867" y="260648"/>
            <a:ext cx="7524266" cy="4968552"/>
          </a:xfrm>
        </p:spPr>
        <p:txBody>
          <a:bodyPr>
            <a:normAutofit fontScale="32500" lnSpcReduction="20000"/>
          </a:bodyPr>
          <a:lstStyle/>
          <a:p>
            <a:pPr marL="136525" indent="0" algn="ctr" eaLnBrk="1" hangingPunct="1">
              <a:buClrTx/>
              <a:buFont typeface="Wingdings 2" pitchFamily="18" charset="2"/>
              <a:buNone/>
            </a:pPr>
            <a:endParaRPr lang="fr-FR" b="1" dirty="0" smtClean="0">
              <a:solidFill>
                <a:schemeClr val="tx1"/>
              </a:solidFill>
            </a:endParaRPr>
          </a:p>
          <a:p>
            <a:pPr marL="136525" indent="0" algn="ctr">
              <a:buClrTx/>
              <a:buNone/>
            </a:pP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Université </a:t>
            </a:r>
            <a:r>
              <a:rPr lang="fr-FR" sz="8000" b="1" dirty="0" err="1">
                <a:solidFill>
                  <a:schemeClr val="bg2">
                    <a:lumMod val="10000"/>
                  </a:schemeClr>
                </a:solidFill>
              </a:rPr>
              <a:t>Badji</a:t>
            </a: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8000" b="1" dirty="0" smtClean="0">
                <a:solidFill>
                  <a:schemeClr val="bg2">
                    <a:lumMod val="10000"/>
                  </a:schemeClr>
                </a:solidFill>
              </a:rPr>
              <a:t>Mokhtar-Annaba</a:t>
            </a:r>
            <a:endParaRPr lang="fr-FR" sz="8000" b="1" dirty="0">
              <a:solidFill>
                <a:schemeClr val="bg2">
                  <a:lumMod val="10000"/>
                </a:schemeClr>
              </a:solidFill>
            </a:endParaRPr>
          </a:p>
          <a:p>
            <a:pPr marL="136525" indent="0" algn="ctr">
              <a:buClrTx/>
              <a:buNone/>
            </a:pP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Faculté de </a:t>
            </a:r>
            <a:r>
              <a:rPr lang="fr-FR" sz="80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Médecine - CHU </a:t>
            </a:r>
            <a:r>
              <a:rPr lang="fr-FR" sz="8000" b="1" dirty="0" smtClean="0">
                <a:solidFill>
                  <a:schemeClr val="bg2">
                    <a:lumMod val="10000"/>
                  </a:schemeClr>
                </a:solidFill>
              </a:rPr>
              <a:t>Annaba</a:t>
            </a:r>
            <a:endParaRPr lang="fr-FR" sz="8000" b="1" dirty="0">
              <a:solidFill>
                <a:schemeClr val="bg2">
                  <a:lumMod val="10000"/>
                </a:schemeClr>
              </a:solidFill>
            </a:endParaRPr>
          </a:p>
          <a:p>
            <a:pPr marL="136525" indent="0" algn="ctr">
              <a:buClrTx/>
              <a:buNone/>
            </a:pP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Service de Néphrologie Dialyse- Transplantation Rénale, CHU Annaba</a:t>
            </a:r>
          </a:p>
          <a:p>
            <a:pPr marL="136525" indent="0" algn="ctr">
              <a:buClrTx/>
              <a:buNone/>
            </a:pP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Programme de Néphrologie-5</a:t>
            </a:r>
            <a:r>
              <a:rPr lang="fr-FR" sz="8000" b="1" baseline="30000" dirty="0">
                <a:solidFill>
                  <a:schemeClr val="bg2">
                    <a:lumMod val="10000"/>
                  </a:schemeClr>
                </a:solidFill>
              </a:rPr>
              <a:t>ème</a:t>
            </a: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 Année</a:t>
            </a:r>
          </a:p>
          <a:p>
            <a:pPr marL="136525" indent="0" algn="ctr">
              <a:buClrTx/>
              <a:buNone/>
            </a:pP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Année Universitaire </a:t>
            </a:r>
            <a:r>
              <a:rPr lang="fr-FR" sz="8000" b="1" dirty="0" smtClean="0">
                <a:solidFill>
                  <a:schemeClr val="bg2">
                    <a:lumMod val="10000"/>
                  </a:schemeClr>
                </a:solidFill>
              </a:rPr>
              <a:t>2019-2020</a:t>
            </a:r>
          </a:p>
          <a:p>
            <a:pPr marL="136525" indent="0" algn="ctr">
              <a:buClrTx/>
              <a:buNone/>
            </a:pPr>
            <a:endParaRPr lang="fr-FR" sz="8000" b="1" dirty="0">
              <a:solidFill>
                <a:schemeClr val="bg2">
                  <a:lumMod val="10000"/>
                </a:schemeClr>
              </a:solidFill>
            </a:endParaRPr>
          </a:p>
          <a:p>
            <a:pPr marL="136525" indent="0" algn="ctr">
              <a:buClrTx/>
              <a:buNone/>
            </a:pPr>
            <a:r>
              <a:rPr lang="fr-FR" sz="8000" b="1" dirty="0" smtClean="0">
                <a:solidFill>
                  <a:schemeClr val="bg2">
                    <a:lumMod val="10000"/>
                  </a:schemeClr>
                </a:solidFill>
              </a:rPr>
              <a:t>Pr </a:t>
            </a:r>
            <a:r>
              <a:rPr lang="fr-FR" sz="8000" b="1" dirty="0">
                <a:solidFill>
                  <a:schemeClr val="bg2">
                    <a:lumMod val="10000"/>
                  </a:schemeClr>
                </a:solidFill>
              </a:rPr>
              <a:t>A. Atik, Médecin Chef de Service</a:t>
            </a:r>
          </a:p>
          <a:p>
            <a:pPr marL="136525" indent="0" algn="ctr">
              <a:buClrTx/>
              <a:buNone/>
            </a:pPr>
            <a:endParaRPr lang="fr-FR" sz="8000" b="1" dirty="0">
              <a:solidFill>
                <a:srgbClr val="FF3300"/>
              </a:solidFill>
            </a:endParaRPr>
          </a:p>
          <a:p>
            <a:pPr marL="136525" indent="0" algn="ctr">
              <a:buClrTx/>
              <a:buNone/>
            </a:pPr>
            <a:endParaRPr lang="fr-FR" sz="8000" b="1" dirty="0" smtClean="0">
              <a:solidFill>
                <a:srgbClr val="FF3300"/>
              </a:solidFill>
            </a:endParaRPr>
          </a:p>
          <a:p>
            <a:pPr marL="136525" indent="0" algn="ctr">
              <a:buClrTx/>
              <a:buNone/>
            </a:pPr>
            <a:endParaRPr lang="fr-FR" sz="8000" b="1" dirty="0">
              <a:solidFill>
                <a:srgbClr val="FF3300"/>
              </a:solidFill>
            </a:endParaRPr>
          </a:p>
          <a:p>
            <a:pPr marL="136525" indent="0" algn="ctr">
              <a:buClrTx/>
              <a:buNone/>
            </a:pPr>
            <a:endParaRPr lang="fr-FR" sz="8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Problème de santé publique +++</a:t>
            </a:r>
          </a:p>
          <a:p>
            <a:pPr>
              <a:buNone/>
            </a:pPr>
            <a:r>
              <a:rPr lang="fr-FR" dirty="0" smtClean="0">
                <a:solidFill>
                  <a:schemeClr val="tx1"/>
                </a:solidFill>
              </a:rPr>
              <a:t>  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En Algérie : environ 1.5 millions  de patients atteints de MRC/600millions de personnes dans le monde </a:t>
            </a:r>
          </a:p>
          <a:p>
            <a:pPr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 Prévalence  de l’IRCT : 556 </a:t>
            </a:r>
            <a:r>
              <a:rPr lang="fr-FR" sz="2000" dirty="0" err="1" smtClean="0">
                <a:solidFill>
                  <a:schemeClr val="tx1"/>
                </a:solidFill>
              </a:rPr>
              <a:t>pateient</a:t>
            </a:r>
            <a:r>
              <a:rPr lang="fr-FR" sz="2000" dirty="0" smtClean="0">
                <a:solidFill>
                  <a:schemeClr val="tx1"/>
                </a:solidFill>
              </a:rPr>
              <a:t>/ million d’habitants </a:t>
            </a:r>
          </a:p>
          <a:p>
            <a:pPr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Incidence d’IRCT: 104 nouveaux cas / an /million d’habitant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7686" y="6172601"/>
            <a:ext cx="460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VI </a:t>
            </a:r>
            <a:r>
              <a:rPr lang="fr-FR" b="1" dirty="0" err="1" smtClean="0">
                <a:solidFill>
                  <a:srgbClr val="0070C0"/>
                </a:solidFill>
              </a:rPr>
              <a:t>eme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congrés</a:t>
            </a:r>
            <a:r>
              <a:rPr lang="fr-FR" b="1" dirty="0" smtClean="0">
                <a:solidFill>
                  <a:srgbClr val="0070C0"/>
                </a:solidFill>
              </a:rPr>
              <a:t> maghrébin de </a:t>
            </a:r>
            <a:r>
              <a:rPr lang="fr-FR" b="1" dirty="0" err="1" smtClean="0">
                <a:solidFill>
                  <a:srgbClr val="0070C0"/>
                </a:solidFill>
              </a:rPr>
              <a:t>nephrologie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915816" y="115410"/>
            <a:ext cx="6085340" cy="151339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II-Epidémiologie </a:t>
            </a:r>
            <a:r>
              <a:rPr lang="fr-FR" sz="4000" b="1" dirty="0">
                <a:solidFill>
                  <a:srgbClr val="FF0000"/>
                </a:solidFill>
              </a:rPr>
              <a:t>et population à risque :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3206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7310" y="10951"/>
            <a:ext cx="6840760" cy="154153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POPULATION A RISQUE DE LA MRC </a:t>
            </a:r>
            <a:r>
              <a:rPr lang="fr-FR" b="1" dirty="0" smtClean="0">
                <a:solidFill>
                  <a:srgbClr val="00B050"/>
                </a:solidFill>
              </a:rPr>
              <a:t> (</a:t>
            </a:r>
            <a:r>
              <a:rPr lang="fr-FR" b="1" dirty="0">
                <a:solidFill>
                  <a:srgbClr val="00B050"/>
                </a:solidFill>
              </a:rPr>
              <a:t>HAS 2012) : dépistage +++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0084" y="1740378"/>
            <a:ext cx="7956376" cy="5199830"/>
          </a:xfrm>
        </p:spPr>
        <p:txBody>
          <a:bodyPr>
            <a:normAutofit fontScale="85000" lnSpcReduction="20000"/>
          </a:bodyPr>
          <a:lstStyle/>
          <a:p>
            <a:pPr marL="0" indent="0" algn="ctr" fontAlgn="t">
              <a:buNone/>
            </a:pPr>
            <a:r>
              <a:rPr lang="fr-FR" sz="2800" b="1" dirty="0">
                <a:solidFill>
                  <a:srgbClr val="FF0000"/>
                </a:solidFill>
              </a:rPr>
              <a:t>Chez les patients ayant une anomalie de l’appareil urinaire </a:t>
            </a:r>
            <a:r>
              <a:rPr lang="fr-FR" sz="2200" b="1" dirty="0" smtClean="0">
                <a:solidFill>
                  <a:srgbClr val="FF0000"/>
                </a:solidFill>
              </a:rPr>
              <a:t>:</a:t>
            </a:r>
            <a:endParaRPr lang="fr-FR" sz="2200" b="1" dirty="0">
              <a:solidFill>
                <a:srgbClr val="FF0000"/>
              </a:solidFill>
            </a:endParaRPr>
          </a:p>
          <a:p>
            <a:pPr fontAlgn="t"/>
            <a:r>
              <a:rPr lang="fr-FR" sz="2200" dirty="0"/>
              <a:t>Diabète </a:t>
            </a:r>
          </a:p>
          <a:p>
            <a:pPr fontAlgn="t"/>
            <a:r>
              <a:rPr lang="fr-FR" sz="2200" dirty="0"/>
              <a:t>HTA traitée ou non </a:t>
            </a:r>
          </a:p>
          <a:p>
            <a:pPr fontAlgn="t"/>
            <a:r>
              <a:rPr lang="fr-FR" sz="2200" dirty="0"/>
              <a:t>Age &gt; 60ans</a:t>
            </a:r>
          </a:p>
          <a:p>
            <a:pPr fontAlgn="t"/>
            <a:r>
              <a:rPr lang="fr-FR" sz="2200" dirty="0"/>
              <a:t>Obésité </a:t>
            </a:r>
          </a:p>
          <a:p>
            <a:pPr fontAlgn="t"/>
            <a:r>
              <a:rPr lang="fr-FR" sz="2200" dirty="0"/>
              <a:t>Maladies cardio-vasculaires athéromateuses </a:t>
            </a:r>
          </a:p>
          <a:p>
            <a:pPr fontAlgn="t"/>
            <a:r>
              <a:rPr lang="fr-FR" sz="2200" dirty="0"/>
              <a:t>Insuffisance cardiaque </a:t>
            </a:r>
          </a:p>
          <a:p>
            <a:pPr fontAlgn="t"/>
            <a:r>
              <a:rPr lang="fr-FR" sz="2200" dirty="0"/>
              <a:t>Maladies de système ou auto-immune </a:t>
            </a:r>
          </a:p>
          <a:p>
            <a:pPr fontAlgn="t"/>
            <a:r>
              <a:rPr lang="fr-FR" sz="2200" dirty="0"/>
              <a:t>Affection urologiques ( </a:t>
            </a:r>
            <a:r>
              <a:rPr lang="fr-FR" sz="2200" dirty="0" err="1"/>
              <a:t>uropathie</a:t>
            </a:r>
            <a:r>
              <a:rPr lang="fr-FR" sz="2200" dirty="0"/>
              <a:t> obstructive .. )</a:t>
            </a:r>
          </a:p>
          <a:p>
            <a:pPr fontAlgn="t"/>
            <a:r>
              <a:rPr lang="fr-FR" sz="2200" dirty="0"/>
              <a:t>Antécédents familiaux de maladie rénale </a:t>
            </a:r>
          </a:p>
          <a:p>
            <a:pPr fontAlgn="t"/>
            <a:r>
              <a:rPr lang="fr-FR" sz="2200" dirty="0"/>
              <a:t>Antécédents de </a:t>
            </a:r>
            <a:r>
              <a:rPr lang="fr-FR" sz="2200" dirty="0" err="1"/>
              <a:t>nephropathie</a:t>
            </a:r>
            <a:r>
              <a:rPr lang="fr-FR" sz="2200" dirty="0"/>
              <a:t> aigue </a:t>
            </a:r>
          </a:p>
          <a:p>
            <a:pPr fontAlgn="t"/>
            <a:r>
              <a:rPr lang="fr-FR" sz="2200" dirty="0"/>
              <a:t>Exposition à des toxiques professionnels ( </a:t>
            </a:r>
            <a:r>
              <a:rPr lang="fr-FR" sz="2200" dirty="0" smtClean="0"/>
              <a:t>plomb, </a:t>
            </a:r>
            <a:r>
              <a:rPr lang="fr-FR" sz="2200" dirty="0"/>
              <a:t>mercure )</a:t>
            </a:r>
          </a:p>
          <a:p>
            <a:pPr fontAlgn="t"/>
            <a:r>
              <a:rPr lang="fr-FR" sz="2200" dirty="0"/>
              <a:t>Traitement </a:t>
            </a:r>
            <a:r>
              <a:rPr lang="fr-FR" sz="2200" dirty="0" err="1" smtClean="0"/>
              <a:t>néphrotoxique</a:t>
            </a:r>
            <a:r>
              <a:rPr lang="fr-FR" sz="2200" dirty="0" smtClean="0"/>
              <a:t> </a:t>
            </a:r>
            <a:r>
              <a:rPr lang="fr-FR" sz="2200" dirty="0"/>
              <a:t>antérieur ( AINS ,PCI , … 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065" y="-269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0" y="57150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Les différentes atteintes structurales  au cours de la MRC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88640"/>
            <a:ext cx="316835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Néphropathies glomérulaires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07881" y="1318494"/>
            <a:ext cx="3168352" cy="12464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Néphropathies vasculaires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83568" y="3478028"/>
            <a:ext cx="3168352" cy="11031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Néphropathies </a:t>
            </a:r>
            <a:r>
              <a:rPr lang="fr-FR" dirty="0" err="1" smtClean="0"/>
              <a:t>tubulo</a:t>
            </a:r>
            <a:r>
              <a:rPr lang="fr-FR" dirty="0" smtClean="0"/>
              <a:t>-interstitielles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7503" y="636822"/>
            <a:ext cx="8229600" cy="6221177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variables, d'une série à une autre :(2016, en Algérie):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480060">
              <a:buClrTx/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Glomérulonéphrites chroniques  primitives                 15%</a:t>
            </a:r>
          </a:p>
          <a:p>
            <a:pPr marL="137160" indent="0">
              <a:buClrTx/>
              <a:buNone/>
              <a:defRPr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marL="480060">
              <a:buClrTx/>
              <a:defRPr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Néphroangiosclérose</a:t>
            </a:r>
            <a:r>
              <a:rPr lang="fr-FR" sz="2000" b="1" dirty="0" smtClean="0">
                <a:solidFill>
                  <a:schemeClr val="tx1"/>
                </a:solidFill>
              </a:rPr>
              <a:t>                                                  30%</a:t>
            </a:r>
          </a:p>
          <a:p>
            <a:pPr marL="137160" indent="0">
              <a:buClrTx/>
              <a:buNone/>
              <a:defRPr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marL="480060">
              <a:buClrTx/>
              <a:defRPr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uropathies                                                                      5-10%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pPr marL="137160" indent="0">
              <a:buClrTx/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480060">
              <a:buClrTx/>
              <a:defRPr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Néphropathie diabétique (  type II 90%)                    20%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pPr marL="137160" indent="0">
              <a:buClrTx/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480060">
              <a:buClrTx/>
              <a:defRPr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Néphropathies héréditaires                                       10 % </a:t>
            </a:r>
          </a:p>
          <a:p>
            <a:pPr marL="137160" indent="0">
              <a:buClrTx/>
              <a:buNone/>
              <a:defRPr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marL="480060">
              <a:buClrTx/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Indéterminées                                                                25% 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89199" cy="860674"/>
          </a:xfrm>
        </p:spPr>
        <p:txBody>
          <a:bodyPr/>
          <a:lstStyle/>
          <a:p>
            <a:r>
              <a:rPr lang="fr-FR" b="1" dirty="0" smtClean="0"/>
              <a:t>Les </a:t>
            </a:r>
            <a:r>
              <a:rPr lang="fr-FR" b="1" dirty="0"/>
              <a:t>principales étiologies: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600200"/>
            <a:ext cx="7598078" cy="4708525"/>
          </a:xfrm>
        </p:spPr>
        <p:txBody>
          <a:bodyPr>
            <a:normAutofit/>
          </a:bodyPr>
          <a:lstStyle/>
          <a:p>
            <a:pPr marL="480060">
              <a:buClrTx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En pratique, on utilise la </a:t>
            </a:r>
            <a:r>
              <a:rPr lang="fr-FR" sz="2000" b="1" dirty="0" smtClean="0">
                <a:solidFill>
                  <a:srgbClr val="FF0000"/>
                </a:solidFill>
              </a:rPr>
              <a:t>clairance de la créatinine </a:t>
            </a:r>
            <a:r>
              <a:rPr lang="fr-FR" sz="2000" b="1" dirty="0" smtClean="0">
                <a:solidFill>
                  <a:schemeClr val="tx1"/>
                </a:solidFill>
              </a:rPr>
              <a:t>= </a:t>
            </a:r>
            <a:r>
              <a:rPr lang="fr-FR" sz="2400" b="1" dirty="0" smtClean="0">
                <a:solidFill>
                  <a:srgbClr val="00B050"/>
                </a:solidFill>
              </a:rPr>
              <a:t>meilleur  reflet de la fonction rénale +++</a:t>
            </a:r>
          </a:p>
          <a:p>
            <a:pPr marL="137160" indent="0">
              <a:buClrTx/>
              <a:buNone/>
              <a:defRPr/>
            </a:pPr>
            <a:endParaRPr lang="fr-FR" sz="2400" b="1" dirty="0" smtClean="0">
              <a:solidFill>
                <a:srgbClr val="00B050"/>
              </a:solidFill>
            </a:endParaRPr>
          </a:p>
          <a:p>
            <a:pPr marL="480060">
              <a:buClrTx/>
              <a:defRPr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 il existe plusieurs méthodes de mesure : 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994410" lvl="1" indent="-457200">
              <a:lnSpc>
                <a:spcPct val="200000"/>
              </a:lnSpc>
              <a:buClrTx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Elle peut être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mesurée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 marL="994410" lvl="1" indent="-457200">
              <a:lnSpc>
                <a:spcPct val="200000"/>
              </a:lnSpc>
              <a:buClrTx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Elle est le plus souvent "</a:t>
            </a:r>
            <a:r>
              <a:rPr lang="fr-FR" sz="2400" b="1" dirty="0" smtClean="0">
                <a:solidFill>
                  <a:srgbClr val="FF0000"/>
                </a:solidFill>
              </a:rPr>
              <a:t>estimée"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4046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entury Gothic" panose="020B0502020202020204"/>
                <a:ea typeface="+mj-ea"/>
                <a:cs typeface="+mj-cs"/>
              </a:rPr>
              <a:t>III-Estimation </a:t>
            </a:r>
            <a:r>
              <a:rPr lang="fr-FR" sz="3600" b="1" dirty="0">
                <a:solidFill>
                  <a:srgbClr val="FF0000"/>
                </a:solidFill>
                <a:latin typeface="Century Gothic" panose="020B0502020202020204"/>
                <a:ea typeface="+mj-ea"/>
                <a:cs typeface="+mj-cs"/>
              </a:rPr>
              <a:t>de la fonction </a:t>
            </a:r>
            <a:r>
              <a:rPr lang="fr-FR" sz="3600" b="1" dirty="0" smtClean="0">
                <a:solidFill>
                  <a:srgbClr val="FF0000"/>
                </a:solidFill>
                <a:latin typeface="Century Gothic" panose="020B0502020202020204"/>
                <a:ea typeface="+mj-ea"/>
                <a:cs typeface="+mj-cs"/>
              </a:rPr>
              <a:t>rénale</a:t>
            </a:r>
            <a:r>
              <a:rPr lang="fr-FR" sz="3600" b="1" dirty="0">
                <a:solidFill>
                  <a:srgbClr val="FF0000"/>
                </a:solidFill>
                <a:latin typeface="Century Gothic" panose="020B0502020202020204"/>
                <a:ea typeface="+mj-ea"/>
                <a:cs typeface="+mj-cs"/>
              </a:rPr>
              <a:t> :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19400" y="457200"/>
            <a:ext cx="3635375" cy="547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800" b="1">
                <a:solidFill>
                  <a:srgbClr val="FFFFFF"/>
                </a:solidFill>
                <a:latin typeface="Times"/>
                <a:ea typeface="MS PGothic" pitchFamily="34" charset="-128"/>
                <a:cs typeface="+mn-cs"/>
              </a:rPr>
              <a:t>Le DFG en pratique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43000" y="3124200"/>
            <a:ext cx="2133600" cy="4572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400" b="1">
                <a:solidFill>
                  <a:srgbClr val="000000"/>
                </a:solidFill>
                <a:latin typeface="Times"/>
                <a:ea typeface="MS PGothic" pitchFamily="34" charset="-128"/>
                <a:cs typeface="+mn-cs"/>
              </a:rPr>
              <a:t>DFG Mesuré</a:t>
            </a:r>
            <a:endParaRPr lang="fr-FR" sz="2400" b="1">
              <a:solidFill>
                <a:srgbClr val="FFFFFF"/>
              </a:solidFill>
              <a:latin typeface="Times"/>
              <a:ea typeface="MS PGothic" pitchFamily="34" charset="-128"/>
              <a:cs typeface="+mn-cs"/>
            </a:endParaRPr>
          </a:p>
        </p:txBody>
      </p:sp>
      <p:pic>
        <p:nvPicPr>
          <p:cNvPr id="25604" name="Picture 4" descr="nephron.tiff                                                   00046414Macintosh HD                   BF603FD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0588" y="1371600"/>
            <a:ext cx="21224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914400" y="1431925"/>
            <a:ext cx="2514600" cy="3378200"/>
            <a:chOff x="576" y="902"/>
            <a:chExt cx="1584" cy="2128"/>
          </a:xfrm>
        </p:grpSpPr>
        <p:sp>
          <p:nvSpPr>
            <p:cNvPr id="25620" name="Text Box 6"/>
            <p:cNvSpPr txBox="1">
              <a:spLocks noChangeArrowheads="1"/>
            </p:cNvSpPr>
            <p:nvPr/>
          </p:nvSpPr>
          <p:spPr bwMode="auto">
            <a:xfrm>
              <a:off x="674" y="2390"/>
              <a:ext cx="140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Char char="ü"/>
              </a:pPr>
              <a:r>
                <a:rPr lang="fr-FR" sz="2000">
                  <a:solidFill>
                    <a:srgbClr val="FFFFFF"/>
                  </a:solidFill>
                  <a:latin typeface="Times"/>
                  <a:ea typeface="MS PGothic" pitchFamily="34" charset="-128"/>
                  <a:cs typeface="+mn-cs"/>
                </a:rPr>
                <a:t> Précis : référence</a:t>
              </a:r>
            </a:p>
            <a:p>
              <a:pPr eaLnBrk="0" hangingPunct="0">
                <a:buFont typeface="Wingdings" pitchFamily="2" charset="2"/>
                <a:buChar char="ü"/>
              </a:pPr>
              <a:r>
                <a:rPr lang="fr-FR" sz="2000">
                  <a:solidFill>
                    <a:srgbClr val="FFFFFF"/>
                  </a:solidFill>
                  <a:latin typeface="Times"/>
                  <a:ea typeface="MS PGothic" pitchFamily="34" charset="-128"/>
                  <a:cs typeface="+mn-cs"/>
                </a:rPr>
                <a:t> Coûteux</a:t>
              </a:r>
            </a:p>
            <a:p>
              <a:pPr eaLnBrk="0" hangingPunct="0">
                <a:buFont typeface="Wingdings" pitchFamily="2" charset="2"/>
                <a:buChar char="ü"/>
              </a:pPr>
              <a:r>
                <a:rPr lang="fr-FR" sz="2000">
                  <a:solidFill>
                    <a:srgbClr val="FFFFFF"/>
                  </a:solidFill>
                  <a:latin typeface="Times"/>
                  <a:ea typeface="MS PGothic" pitchFamily="34" charset="-128"/>
                  <a:cs typeface="+mn-cs"/>
                </a:rPr>
                <a:t> Hospitalier</a:t>
              </a:r>
            </a:p>
          </p:txBody>
        </p:sp>
        <p:grpSp>
          <p:nvGrpSpPr>
            <p:cNvPr id="25621" name="Group 7"/>
            <p:cNvGrpSpPr>
              <a:grpSpLocks/>
            </p:cNvGrpSpPr>
            <p:nvPr/>
          </p:nvGrpSpPr>
          <p:grpSpPr bwMode="auto">
            <a:xfrm>
              <a:off x="576" y="902"/>
              <a:ext cx="1584" cy="1114"/>
              <a:chOff x="576" y="902"/>
              <a:chExt cx="1584" cy="1114"/>
            </a:xfrm>
          </p:grpSpPr>
          <p:grpSp>
            <p:nvGrpSpPr>
              <p:cNvPr id="25622" name="Group 8"/>
              <p:cNvGrpSpPr>
                <a:grpSpLocks/>
              </p:cNvGrpSpPr>
              <p:nvPr/>
            </p:nvGrpSpPr>
            <p:grpSpPr bwMode="auto">
              <a:xfrm>
                <a:off x="1200" y="1680"/>
                <a:ext cx="816" cy="336"/>
                <a:chOff x="1013" y="1488"/>
                <a:chExt cx="816" cy="336"/>
              </a:xfrm>
            </p:grpSpPr>
            <p:sp>
              <p:nvSpPr>
                <p:cNvPr id="25636" name="Oval 9"/>
                <p:cNvSpPr>
                  <a:spLocks noChangeArrowheads="1"/>
                </p:cNvSpPr>
                <p:nvPr/>
              </p:nvSpPr>
              <p:spPr bwMode="auto">
                <a:xfrm>
                  <a:off x="1013" y="1488"/>
                  <a:ext cx="816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fr-FR" sz="2400">
                    <a:solidFill>
                      <a:srgbClr val="000000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5637" name="Rectangle 10"/>
                <p:cNvSpPr>
                  <a:spLocks noChangeArrowheads="1"/>
                </p:cNvSpPr>
                <p:nvPr/>
              </p:nvSpPr>
              <p:spPr bwMode="auto">
                <a:xfrm>
                  <a:off x="1032" y="1550"/>
                  <a:ext cx="77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FR" sz="1600" b="1">
                      <a:solidFill>
                        <a:srgbClr val="000000"/>
                      </a:solidFill>
                      <a:latin typeface="Times"/>
                      <a:ea typeface="MS PGothic" pitchFamily="34" charset="-128"/>
                      <a:cs typeface="+mn-cs"/>
                    </a:rPr>
                    <a:t>Iothalamate</a:t>
                  </a:r>
                  <a:endParaRPr lang="fr-FR" sz="2000">
                    <a:solidFill>
                      <a:srgbClr val="FFFFFF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</p:grpSp>
          <p:grpSp>
            <p:nvGrpSpPr>
              <p:cNvPr id="25623" name="Group 11"/>
              <p:cNvGrpSpPr>
                <a:grpSpLocks/>
              </p:cNvGrpSpPr>
              <p:nvPr/>
            </p:nvGrpSpPr>
            <p:grpSpPr bwMode="auto">
              <a:xfrm>
                <a:off x="960" y="1440"/>
                <a:ext cx="528" cy="336"/>
                <a:chOff x="1536" y="1152"/>
                <a:chExt cx="528" cy="336"/>
              </a:xfrm>
            </p:grpSpPr>
            <p:sp>
              <p:nvSpPr>
                <p:cNvPr id="25634" name="Oval 12"/>
                <p:cNvSpPr>
                  <a:spLocks noChangeArrowheads="1"/>
                </p:cNvSpPr>
                <p:nvPr/>
              </p:nvSpPr>
              <p:spPr bwMode="auto">
                <a:xfrm>
                  <a:off x="1536" y="1152"/>
                  <a:ext cx="528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fr-FR" sz="2400">
                    <a:solidFill>
                      <a:srgbClr val="000000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5635" name="Rectangle 13"/>
                <p:cNvSpPr>
                  <a:spLocks noChangeArrowheads="1"/>
                </p:cNvSpPr>
                <p:nvPr/>
              </p:nvSpPr>
              <p:spPr bwMode="auto">
                <a:xfrm>
                  <a:off x="1536" y="1248"/>
                  <a:ext cx="52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FR" sz="1600" b="1">
                      <a:solidFill>
                        <a:srgbClr val="000000"/>
                      </a:solidFill>
                      <a:latin typeface="Times"/>
                      <a:ea typeface="MS PGothic" pitchFamily="34" charset="-128"/>
                      <a:cs typeface="+mn-cs"/>
                    </a:rPr>
                    <a:t>Iohexol</a:t>
                  </a:r>
                  <a:endParaRPr lang="fr-FR" sz="2000">
                    <a:solidFill>
                      <a:srgbClr val="FFFFFF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</p:grpSp>
          <p:grpSp>
            <p:nvGrpSpPr>
              <p:cNvPr id="25624" name="Group 14"/>
              <p:cNvGrpSpPr>
                <a:grpSpLocks/>
              </p:cNvGrpSpPr>
              <p:nvPr/>
            </p:nvGrpSpPr>
            <p:grpSpPr bwMode="auto">
              <a:xfrm>
                <a:off x="1488" y="1392"/>
                <a:ext cx="528" cy="336"/>
                <a:chOff x="768" y="1152"/>
                <a:chExt cx="528" cy="336"/>
              </a:xfrm>
            </p:grpSpPr>
            <p:sp>
              <p:nvSpPr>
                <p:cNvPr id="25632" name="Oval 15"/>
                <p:cNvSpPr>
                  <a:spLocks noChangeArrowheads="1"/>
                </p:cNvSpPr>
                <p:nvPr/>
              </p:nvSpPr>
              <p:spPr bwMode="auto">
                <a:xfrm>
                  <a:off x="768" y="1152"/>
                  <a:ext cx="528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fr-FR" sz="2400">
                    <a:solidFill>
                      <a:srgbClr val="000000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5633" name="Rectangle 16"/>
                <p:cNvSpPr>
                  <a:spLocks noChangeArrowheads="1"/>
                </p:cNvSpPr>
                <p:nvPr/>
              </p:nvSpPr>
              <p:spPr bwMode="auto">
                <a:xfrm>
                  <a:off x="768" y="1248"/>
                  <a:ext cx="52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FR" sz="1600" b="1">
                      <a:solidFill>
                        <a:srgbClr val="FFFFFF"/>
                      </a:solidFill>
                      <a:latin typeface="Times"/>
                      <a:ea typeface="MS PGothic" pitchFamily="34" charset="-128"/>
                      <a:cs typeface="+mn-cs"/>
                    </a:rPr>
                    <a:t> </a:t>
                  </a:r>
                  <a:r>
                    <a:rPr lang="fr-FR" sz="1600" b="1">
                      <a:solidFill>
                        <a:srgbClr val="000000"/>
                      </a:solidFill>
                      <a:latin typeface="Times"/>
                      <a:ea typeface="MS PGothic" pitchFamily="34" charset="-128"/>
                      <a:cs typeface="+mn-cs"/>
                    </a:rPr>
                    <a:t>inuline</a:t>
                  </a:r>
                  <a:endParaRPr lang="fr-FR" sz="2000">
                    <a:solidFill>
                      <a:srgbClr val="FFFFFF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</p:grpSp>
          <p:grpSp>
            <p:nvGrpSpPr>
              <p:cNvPr id="25625" name="Group 17"/>
              <p:cNvGrpSpPr>
                <a:grpSpLocks/>
              </p:cNvGrpSpPr>
              <p:nvPr/>
            </p:nvGrpSpPr>
            <p:grpSpPr bwMode="auto">
              <a:xfrm>
                <a:off x="1152" y="1200"/>
                <a:ext cx="528" cy="336"/>
                <a:chOff x="768" y="864"/>
                <a:chExt cx="528" cy="336"/>
              </a:xfrm>
            </p:grpSpPr>
            <p:sp>
              <p:nvSpPr>
                <p:cNvPr id="25630" name="Oval 18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528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fr-FR" sz="2400">
                    <a:solidFill>
                      <a:srgbClr val="000000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5631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912"/>
                  <a:ext cx="47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FR" sz="1600" b="1">
                      <a:solidFill>
                        <a:srgbClr val="000000"/>
                      </a:solidFill>
                      <a:latin typeface="Times"/>
                      <a:ea typeface="MS PGothic" pitchFamily="34" charset="-128"/>
                      <a:cs typeface="+mn-cs"/>
                    </a:rPr>
                    <a:t>EDTA</a:t>
                  </a:r>
                  <a:endParaRPr lang="fr-FR" sz="2000">
                    <a:solidFill>
                      <a:srgbClr val="FFFFFF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</p:grpSp>
          <p:grpSp>
            <p:nvGrpSpPr>
              <p:cNvPr id="25626" name="Group 20"/>
              <p:cNvGrpSpPr>
                <a:grpSpLocks/>
              </p:cNvGrpSpPr>
              <p:nvPr/>
            </p:nvGrpSpPr>
            <p:grpSpPr bwMode="auto">
              <a:xfrm>
                <a:off x="1632" y="1152"/>
                <a:ext cx="528" cy="336"/>
                <a:chOff x="1584" y="864"/>
                <a:chExt cx="528" cy="336"/>
              </a:xfrm>
            </p:grpSpPr>
            <p:sp>
              <p:nvSpPr>
                <p:cNvPr id="25628" name="Oval 21"/>
                <p:cNvSpPr>
                  <a:spLocks noChangeArrowheads="1"/>
                </p:cNvSpPr>
                <p:nvPr/>
              </p:nvSpPr>
              <p:spPr bwMode="auto">
                <a:xfrm>
                  <a:off x="1584" y="864"/>
                  <a:ext cx="528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fr-FR" sz="2400">
                    <a:solidFill>
                      <a:srgbClr val="000000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5629" name="Rectangle 22"/>
                <p:cNvSpPr>
                  <a:spLocks noChangeArrowheads="1"/>
                </p:cNvSpPr>
                <p:nvPr/>
              </p:nvSpPr>
              <p:spPr bwMode="auto">
                <a:xfrm>
                  <a:off x="1584" y="912"/>
                  <a:ext cx="495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FR" sz="1600" b="1">
                      <a:solidFill>
                        <a:srgbClr val="FFFFFF"/>
                      </a:solidFill>
                      <a:latin typeface="Times"/>
                      <a:ea typeface="MS PGothic" pitchFamily="34" charset="-128"/>
                      <a:cs typeface="+mn-cs"/>
                    </a:rPr>
                    <a:t> </a:t>
                  </a:r>
                  <a:r>
                    <a:rPr lang="fr-FR" sz="1600" b="1">
                      <a:solidFill>
                        <a:srgbClr val="000000"/>
                      </a:solidFill>
                      <a:latin typeface="Times"/>
                      <a:ea typeface="MS PGothic" pitchFamily="34" charset="-128"/>
                      <a:cs typeface="+mn-cs"/>
                    </a:rPr>
                    <a:t>DTPA</a:t>
                  </a:r>
                  <a:endParaRPr lang="fr-FR" sz="2000">
                    <a:solidFill>
                      <a:srgbClr val="FFFFFF"/>
                    </a:solidFill>
                    <a:latin typeface="Times"/>
                    <a:ea typeface="MS PGothic" pitchFamily="34" charset="-128"/>
                    <a:cs typeface="+mn-cs"/>
                  </a:endParaRPr>
                </a:p>
              </p:txBody>
            </p:sp>
          </p:grpSp>
          <p:sp>
            <p:nvSpPr>
              <p:cNvPr id="25627" name="Text Box 23"/>
              <p:cNvSpPr txBox="1">
                <a:spLocks noChangeArrowheads="1"/>
              </p:cNvSpPr>
              <p:nvPr/>
            </p:nvSpPr>
            <p:spPr bwMode="auto">
              <a:xfrm>
                <a:off x="576" y="902"/>
                <a:ext cx="114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2400" b="1">
                    <a:solidFill>
                      <a:srgbClr val="BBE0E3"/>
                    </a:solidFill>
                    <a:latin typeface="Times"/>
                    <a:ea typeface="MS PGothic" pitchFamily="34" charset="-128"/>
                    <a:cs typeface="+mn-cs"/>
                  </a:rPr>
                  <a:t>« clairance »</a:t>
                </a:r>
              </a:p>
            </p:txBody>
          </p:sp>
        </p:grpSp>
      </p:grpSp>
      <p:grpSp>
        <p:nvGrpSpPr>
          <p:cNvPr id="25606" name="Group 24"/>
          <p:cNvGrpSpPr>
            <a:grpSpLocks/>
          </p:cNvGrpSpPr>
          <p:nvPr/>
        </p:nvGrpSpPr>
        <p:grpSpPr bwMode="auto">
          <a:xfrm>
            <a:off x="5562600" y="2514600"/>
            <a:ext cx="1422400" cy="2874963"/>
            <a:chOff x="3504" y="1584"/>
            <a:chExt cx="896" cy="1811"/>
          </a:xfrm>
        </p:grpSpPr>
        <p:grpSp>
          <p:nvGrpSpPr>
            <p:cNvPr id="25616" name="Group 25"/>
            <p:cNvGrpSpPr>
              <a:grpSpLocks/>
            </p:cNvGrpSpPr>
            <p:nvPr/>
          </p:nvGrpSpPr>
          <p:grpSpPr bwMode="auto">
            <a:xfrm>
              <a:off x="3504" y="2352"/>
              <a:ext cx="840" cy="1043"/>
              <a:chOff x="3600" y="2310"/>
              <a:chExt cx="840" cy="1043"/>
            </a:xfrm>
          </p:grpSpPr>
          <p:sp>
            <p:nvSpPr>
              <p:cNvPr id="25618" name="Rectangle 26"/>
              <p:cNvSpPr>
                <a:spLocks noChangeArrowheads="1"/>
              </p:cNvSpPr>
              <p:nvPr/>
            </p:nvSpPr>
            <p:spPr bwMode="auto">
              <a:xfrm>
                <a:off x="3600" y="2988"/>
                <a:ext cx="840" cy="3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fr-FR" sz="2000" b="1">
                    <a:solidFill>
                      <a:srgbClr val="000000"/>
                    </a:solidFill>
                    <a:latin typeface="Times"/>
                    <a:ea typeface="MS PGothic" pitchFamily="34" charset="-128"/>
                    <a:cs typeface="+mn-cs"/>
                  </a:rPr>
                  <a:t>Cockcroft </a:t>
                </a:r>
              </a:p>
              <a:p>
                <a:pPr algn="ctr" eaLnBrk="0" hangingPunct="0"/>
                <a:r>
                  <a:rPr lang="fr-FR" sz="1200" b="1">
                    <a:solidFill>
                      <a:srgbClr val="000000"/>
                    </a:solidFill>
                    <a:latin typeface="Times"/>
                    <a:ea typeface="MS PGothic" pitchFamily="34" charset="-128"/>
                    <a:cs typeface="+mn-cs"/>
                  </a:rPr>
                  <a:t>ml/mn</a:t>
                </a:r>
              </a:p>
            </p:txBody>
          </p:sp>
          <p:sp>
            <p:nvSpPr>
              <p:cNvPr id="25619" name="Rectangle 27"/>
              <p:cNvSpPr>
                <a:spLocks noChangeArrowheads="1"/>
              </p:cNvSpPr>
              <p:nvPr/>
            </p:nvSpPr>
            <p:spPr bwMode="auto">
              <a:xfrm>
                <a:off x="3780" y="2310"/>
                <a:ext cx="489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r-FR" sz="2000" b="1">
                    <a:solidFill>
                      <a:srgbClr val="BBE0E3"/>
                    </a:solidFill>
                    <a:latin typeface="Times"/>
                    <a:ea typeface="MS PGothic" pitchFamily="34" charset="-128"/>
                    <a:cs typeface="+mn-cs"/>
                  </a:rPr>
                  <a:t>Age</a:t>
                </a:r>
              </a:p>
              <a:p>
                <a:pPr algn="ctr" eaLnBrk="0" hangingPunct="0"/>
                <a:r>
                  <a:rPr lang="fr-FR" sz="2000" b="1">
                    <a:solidFill>
                      <a:srgbClr val="BBE0E3"/>
                    </a:solidFill>
                    <a:latin typeface="Times"/>
                    <a:ea typeface="MS PGothic" pitchFamily="34" charset="-128"/>
                    <a:cs typeface="+mn-cs"/>
                  </a:rPr>
                  <a:t>Sexe</a:t>
                </a:r>
              </a:p>
              <a:p>
                <a:pPr algn="ctr" eaLnBrk="0" hangingPunct="0"/>
                <a:r>
                  <a:rPr lang="fr-FR" sz="2000" b="1">
                    <a:solidFill>
                      <a:srgbClr val="BBE0E3"/>
                    </a:solidFill>
                    <a:latin typeface="Times"/>
                    <a:ea typeface="MS PGothic" pitchFamily="34" charset="-128"/>
                    <a:cs typeface="+mn-cs"/>
                  </a:rPr>
                  <a:t>Poids</a:t>
                </a:r>
              </a:p>
            </p:txBody>
          </p:sp>
        </p:grpSp>
        <p:sp>
          <p:nvSpPr>
            <p:cNvPr id="25617" name="Freeform 28"/>
            <p:cNvSpPr>
              <a:spLocks/>
            </p:cNvSpPr>
            <p:nvPr/>
          </p:nvSpPr>
          <p:spPr bwMode="auto">
            <a:xfrm rot="258690">
              <a:off x="4176" y="1584"/>
              <a:ext cx="224" cy="1152"/>
            </a:xfrm>
            <a:custGeom>
              <a:avLst/>
              <a:gdLst>
                <a:gd name="T0" fmla="*/ 192 w 224"/>
                <a:gd name="T1" fmla="*/ 0 h 1152"/>
                <a:gd name="T2" fmla="*/ 192 w 224"/>
                <a:gd name="T3" fmla="*/ 912 h 1152"/>
                <a:gd name="T4" fmla="*/ 0 w 224"/>
                <a:gd name="T5" fmla="*/ 1152 h 1152"/>
                <a:gd name="T6" fmla="*/ 0 60000 65536"/>
                <a:gd name="T7" fmla="*/ 0 60000 65536"/>
                <a:gd name="T8" fmla="*/ 0 60000 65536"/>
                <a:gd name="T9" fmla="*/ 0 w 224"/>
                <a:gd name="T10" fmla="*/ 0 h 1152"/>
                <a:gd name="T11" fmla="*/ 224 w 22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152">
                  <a:moveTo>
                    <a:pt x="192" y="0"/>
                  </a:moveTo>
                  <a:cubicBezTo>
                    <a:pt x="208" y="360"/>
                    <a:pt x="224" y="720"/>
                    <a:pt x="192" y="912"/>
                  </a:cubicBezTo>
                  <a:cubicBezTo>
                    <a:pt x="160" y="1104"/>
                    <a:pt x="80" y="1128"/>
                    <a:pt x="0" y="1152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2400">
                <a:solidFill>
                  <a:srgbClr val="000000"/>
                </a:solidFill>
                <a:latin typeface="Times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25607" name="Group 29"/>
          <p:cNvGrpSpPr>
            <a:grpSpLocks/>
          </p:cNvGrpSpPr>
          <p:nvPr/>
        </p:nvGrpSpPr>
        <p:grpSpPr bwMode="auto">
          <a:xfrm>
            <a:off x="7086600" y="2514600"/>
            <a:ext cx="1524000" cy="2971800"/>
            <a:chOff x="4464" y="1584"/>
            <a:chExt cx="960" cy="1872"/>
          </a:xfrm>
        </p:grpSpPr>
        <p:sp>
          <p:nvSpPr>
            <p:cNvPr id="25613" name="Text Box 30"/>
            <p:cNvSpPr txBox="1">
              <a:spLocks noChangeArrowheads="1"/>
            </p:cNvSpPr>
            <p:nvPr/>
          </p:nvSpPr>
          <p:spPr bwMode="auto">
            <a:xfrm>
              <a:off x="4731" y="3024"/>
              <a:ext cx="693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2000" b="1">
                  <a:solidFill>
                    <a:srgbClr val="000000"/>
                  </a:solidFill>
                  <a:latin typeface="Times"/>
                  <a:ea typeface="MS PGothic" pitchFamily="34" charset="-128"/>
                  <a:cs typeface="+mn-cs"/>
                </a:rPr>
                <a:t>MDRD</a:t>
              </a:r>
            </a:p>
            <a:p>
              <a:pPr algn="ctr" eaLnBrk="0" hangingPunct="0"/>
              <a:r>
                <a:rPr lang="fr-FR" sz="1200" b="1">
                  <a:solidFill>
                    <a:srgbClr val="000000"/>
                  </a:solidFill>
                  <a:latin typeface="Times"/>
                  <a:ea typeface="MS PGothic" pitchFamily="34" charset="-128"/>
                  <a:cs typeface="+mn-cs"/>
                </a:rPr>
                <a:t>ml/mn/1.73m</a:t>
              </a:r>
              <a:r>
                <a:rPr lang="fr-FR" sz="1200" b="1" baseline="30000">
                  <a:solidFill>
                    <a:srgbClr val="000000"/>
                  </a:solidFill>
                  <a:latin typeface="Times"/>
                  <a:ea typeface="MS PGothic" pitchFamily="34" charset="-128"/>
                  <a:cs typeface="+mn-cs"/>
                </a:rPr>
                <a:t>2</a:t>
              </a:r>
              <a:endParaRPr lang="fr-FR" sz="1200" b="1">
                <a:solidFill>
                  <a:srgbClr val="FFFFFF"/>
                </a:solidFill>
                <a:latin typeface="Times"/>
                <a:ea typeface="MS PGothic" pitchFamily="34" charset="-128"/>
                <a:cs typeface="+mn-cs"/>
              </a:endParaRPr>
            </a:p>
          </p:txBody>
        </p:sp>
        <p:sp>
          <p:nvSpPr>
            <p:cNvPr id="25614" name="Rectangle 31"/>
            <p:cNvSpPr>
              <a:spLocks noChangeArrowheads="1"/>
            </p:cNvSpPr>
            <p:nvPr/>
          </p:nvSpPr>
          <p:spPr bwMode="auto">
            <a:xfrm>
              <a:off x="4794" y="2384"/>
              <a:ext cx="56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000" b="1">
                  <a:solidFill>
                    <a:srgbClr val="BBE0E3"/>
                  </a:solidFill>
                  <a:latin typeface="Times"/>
                  <a:ea typeface="MS PGothic" pitchFamily="34" charset="-128"/>
                  <a:cs typeface="+mn-cs"/>
                </a:rPr>
                <a:t>Age</a:t>
              </a:r>
            </a:p>
            <a:p>
              <a:pPr algn="ctr" eaLnBrk="0" hangingPunct="0"/>
              <a:r>
                <a:rPr lang="fr-FR" sz="2000" b="1">
                  <a:solidFill>
                    <a:srgbClr val="BBE0E3"/>
                  </a:solidFill>
                  <a:latin typeface="Times"/>
                  <a:ea typeface="MS PGothic" pitchFamily="34" charset="-128"/>
                  <a:cs typeface="+mn-cs"/>
                </a:rPr>
                <a:t>Sexe</a:t>
              </a:r>
            </a:p>
            <a:p>
              <a:pPr algn="ctr" eaLnBrk="0" hangingPunct="0"/>
              <a:r>
                <a:rPr lang="fr-FR" sz="2000" b="1">
                  <a:solidFill>
                    <a:srgbClr val="BBE0E3"/>
                  </a:solidFill>
                  <a:latin typeface="Times"/>
                  <a:ea typeface="MS PGothic" pitchFamily="34" charset="-128"/>
                  <a:cs typeface="+mn-cs"/>
                </a:rPr>
                <a:t>Ethnie</a:t>
              </a:r>
            </a:p>
          </p:txBody>
        </p:sp>
        <p:sp>
          <p:nvSpPr>
            <p:cNvPr id="25615" name="Freeform 32"/>
            <p:cNvSpPr>
              <a:spLocks/>
            </p:cNvSpPr>
            <p:nvPr/>
          </p:nvSpPr>
          <p:spPr bwMode="auto">
            <a:xfrm rot="21341310" flipH="1">
              <a:off x="4464" y="1584"/>
              <a:ext cx="224" cy="1152"/>
            </a:xfrm>
            <a:custGeom>
              <a:avLst/>
              <a:gdLst>
                <a:gd name="T0" fmla="*/ 192 w 224"/>
                <a:gd name="T1" fmla="*/ 0 h 1152"/>
                <a:gd name="T2" fmla="*/ 192 w 224"/>
                <a:gd name="T3" fmla="*/ 912 h 1152"/>
                <a:gd name="T4" fmla="*/ 0 w 224"/>
                <a:gd name="T5" fmla="*/ 1152 h 1152"/>
                <a:gd name="T6" fmla="*/ 0 60000 65536"/>
                <a:gd name="T7" fmla="*/ 0 60000 65536"/>
                <a:gd name="T8" fmla="*/ 0 60000 65536"/>
                <a:gd name="T9" fmla="*/ 0 w 224"/>
                <a:gd name="T10" fmla="*/ 0 h 1152"/>
                <a:gd name="T11" fmla="*/ 224 w 22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152">
                  <a:moveTo>
                    <a:pt x="192" y="0"/>
                  </a:moveTo>
                  <a:cubicBezTo>
                    <a:pt x="208" y="360"/>
                    <a:pt x="224" y="720"/>
                    <a:pt x="192" y="912"/>
                  </a:cubicBezTo>
                  <a:cubicBezTo>
                    <a:pt x="160" y="1104"/>
                    <a:pt x="80" y="1128"/>
                    <a:pt x="0" y="1152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2400">
                <a:solidFill>
                  <a:srgbClr val="000000"/>
                </a:solidFill>
                <a:latin typeface="Times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25608" name="Group 33"/>
          <p:cNvGrpSpPr>
            <a:grpSpLocks/>
          </p:cNvGrpSpPr>
          <p:nvPr/>
        </p:nvGrpSpPr>
        <p:grpSpPr bwMode="auto">
          <a:xfrm>
            <a:off x="6257925" y="1752600"/>
            <a:ext cx="1600200" cy="990600"/>
            <a:chOff x="3974" y="745"/>
            <a:chExt cx="1008" cy="624"/>
          </a:xfrm>
        </p:grpSpPr>
        <p:sp>
          <p:nvSpPr>
            <p:cNvPr id="25611" name="Oval 34"/>
            <p:cNvSpPr>
              <a:spLocks noChangeArrowheads="1"/>
            </p:cNvSpPr>
            <p:nvPr/>
          </p:nvSpPr>
          <p:spPr bwMode="auto">
            <a:xfrm>
              <a:off x="3974" y="745"/>
              <a:ext cx="1008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  <a:latin typeface="Times"/>
                <a:ea typeface="MS PGothic" pitchFamily="34" charset="-128"/>
                <a:cs typeface="+mn-cs"/>
              </a:endParaRPr>
            </a:p>
          </p:txBody>
        </p:sp>
        <p:sp>
          <p:nvSpPr>
            <p:cNvPr id="25612" name="Rectangle 35"/>
            <p:cNvSpPr>
              <a:spLocks noChangeArrowheads="1"/>
            </p:cNvSpPr>
            <p:nvPr/>
          </p:nvSpPr>
          <p:spPr bwMode="auto">
            <a:xfrm>
              <a:off x="4032" y="816"/>
              <a:ext cx="9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000" b="1">
                  <a:solidFill>
                    <a:srgbClr val="000000"/>
                  </a:solidFill>
                  <a:latin typeface="Times"/>
                  <a:ea typeface="MS PGothic" pitchFamily="34" charset="-128"/>
                  <a:cs typeface="+mn-cs"/>
                </a:rPr>
                <a:t>Créatinine </a:t>
              </a:r>
            </a:p>
            <a:p>
              <a:pPr eaLnBrk="0" hangingPunct="0"/>
              <a:r>
                <a:rPr lang="fr-FR" sz="2000" b="1">
                  <a:solidFill>
                    <a:srgbClr val="000000"/>
                  </a:solidFill>
                  <a:latin typeface="Times"/>
                  <a:ea typeface="MS PGothic" pitchFamily="34" charset="-128"/>
                  <a:cs typeface="+mn-cs"/>
                </a:rPr>
                <a:t>plasmatique</a:t>
              </a:r>
              <a:endParaRPr lang="fr-FR" sz="2000" b="1">
                <a:solidFill>
                  <a:srgbClr val="FFFFFF"/>
                </a:solidFill>
                <a:latin typeface="Times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5609" name="Text Box 36"/>
          <p:cNvSpPr txBox="1">
            <a:spLocks noChangeArrowheads="1"/>
          </p:cNvSpPr>
          <p:nvPr/>
        </p:nvSpPr>
        <p:spPr bwMode="auto">
          <a:xfrm>
            <a:off x="5715000" y="3124200"/>
            <a:ext cx="2667000" cy="4572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400" b="1">
                <a:solidFill>
                  <a:srgbClr val="000000"/>
                </a:solidFill>
                <a:latin typeface="Times"/>
                <a:ea typeface="MS PGothic" pitchFamily="34" charset="-128"/>
                <a:cs typeface="+mn-cs"/>
              </a:rPr>
              <a:t>DFG Estimé</a:t>
            </a:r>
            <a:endParaRPr lang="fr-FR" sz="2000">
              <a:solidFill>
                <a:srgbClr val="FFFFFF"/>
              </a:solidFill>
              <a:latin typeface="Times"/>
              <a:ea typeface="MS PGothic" pitchFamily="34" charset="-128"/>
              <a:cs typeface="+mn-cs"/>
            </a:endParaRPr>
          </a:p>
        </p:txBody>
      </p:sp>
      <p:pic>
        <p:nvPicPr>
          <p:cNvPr id="25610" name="Picture 37" descr="Image 1.png                                                    00046414Macintosh HD                   BF603FD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257800"/>
            <a:ext cx="8080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624110"/>
            <a:ext cx="7596336" cy="12808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Clairance "estimée " : ( COCKCROFT) 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00808"/>
            <a:ext cx="7742634" cy="4871442"/>
          </a:xfrm>
        </p:spPr>
        <p:txBody>
          <a:bodyPr/>
          <a:lstStyle/>
          <a:p>
            <a:pPr eaLnBrk="1" hangingPunct="1"/>
            <a:endParaRPr lang="fr-FR" dirty="0" smtClean="0">
              <a:solidFill>
                <a:srgbClr val="FF0000"/>
              </a:solidFill>
            </a:endParaRPr>
          </a:p>
          <a:p>
            <a:pPr eaLnBrk="1" hangingPunct="1">
              <a:buClrTx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homme : </a:t>
            </a:r>
            <a:r>
              <a:rPr lang="fr-FR" sz="2000" b="1" dirty="0" smtClean="0">
                <a:solidFill>
                  <a:schemeClr val="tx1"/>
                </a:solidFill>
              </a:rPr>
              <a:t>1,23</a:t>
            </a:r>
            <a:r>
              <a:rPr lang="fr-FR" sz="2000" dirty="0" smtClean="0">
                <a:solidFill>
                  <a:schemeClr val="tx1"/>
                </a:solidFill>
              </a:rPr>
              <a:t> x (140 - âge) x poids kg / créatinine plasmatique µmol/l </a:t>
            </a:r>
          </a:p>
          <a:p>
            <a:pPr lvl="1" eaLnBrk="1" hangingPunct="1">
              <a:buClrTx/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femme :</a:t>
            </a:r>
            <a:r>
              <a:rPr lang="fr-FR" sz="2000" dirty="0" smtClean="0">
                <a:solidFill>
                  <a:schemeClr val="tx1"/>
                </a:solidFill>
              </a:rPr>
              <a:t>  </a:t>
            </a:r>
            <a:r>
              <a:rPr lang="fr-FR" sz="2000" b="1" dirty="0" smtClean="0">
                <a:solidFill>
                  <a:schemeClr val="tx1"/>
                </a:solidFill>
              </a:rPr>
              <a:t>1,04</a:t>
            </a:r>
            <a:r>
              <a:rPr lang="fr-FR" sz="2000" dirty="0" smtClean="0">
                <a:solidFill>
                  <a:schemeClr val="tx1"/>
                </a:solidFill>
              </a:rPr>
              <a:t> x (140 - âge) x poids kg / créatinine plasmatique  µmol/l </a:t>
            </a:r>
          </a:p>
          <a:p>
            <a:pPr lvl="1" eaLnBrk="1" hangingPunct="1">
              <a:buClrTx/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lvl="1" eaLnBrk="1" hangingPunct="1">
              <a:buClrTx/>
              <a:buFont typeface="Wingdings 2" pitchFamily="18" charset="2"/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LA fonction rénale normale, =</a:t>
            </a:r>
          </a:p>
          <a:p>
            <a:pPr lvl="2" eaLnBrk="1" hangingPunct="1">
              <a:buClrTx/>
            </a:pPr>
            <a:r>
              <a:rPr lang="fr-FR" sz="2000" b="1" dirty="0" smtClean="0">
                <a:solidFill>
                  <a:schemeClr val="tx1"/>
                </a:solidFill>
              </a:rPr>
              <a:t>140 ± 27</a:t>
            </a:r>
            <a:r>
              <a:rPr lang="fr-FR" sz="2000" dirty="0" smtClean="0">
                <a:solidFill>
                  <a:schemeClr val="tx1"/>
                </a:solidFill>
              </a:rPr>
              <a:t> ml/min chez l'homme   </a:t>
            </a:r>
          </a:p>
          <a:p>
            <a:pPr lvl="2" eaLnBrk="1" hangingPunct="1">
              <a:buClrTx/>
            </a:pPr>
            <a:r>
              <a:rPr lang="fr-FR" sz="2000" b="1" dirty="0" smtClean="0">
                <a:solidFill>
                  <a:schemeClr val="tx1"/>
                </a:solidFill>
              </a:rPr>
              <a:t>112 ± 20</a:t>
            </a:r>
            <a:r>
              <a:rPr lang="fr-FR" sz="2000" dirty="0" smtClean="0">
                <a:solidFill>
                  <a:schemeClr val="tx1"/>
                </a:solidFill>
              </a:rPr>
              <a:t> ml/min chez la femme.</a:t>
            </a:r>
          </a:p>
          <a:p>
            <a:pPr lvl="2" eaLnBrk="1" hangingPunct="1"/>
            <a:endParaRPr lang="fr-FR" sz="2000" dirty="0" smtClean="0">
              <a:solidFill>
                <a:schemeClr val="tx1"/>
              </a:solidFill>
            </a:endParaRPr>
          </a:p>
          <a:p>
            <a:pPr lvl="1" eaLnBrk="1" hangingPunct="1"/>
            <a:endParaRPr lang="fr-F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668345" cy="1280890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Autres formules : MDRD , CKD-EPI: 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533992"/>
            <a:ext cx="705874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Nouvelle approche :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32245" y="1052736"/>
            <a:ext cx="8820472" cy="5257800"/>
          </a:xfrm>
        </p:spPr>
        <p:txBody>
          <a:bodyPr/>
          <a:lstStyle/>
          <a:p>
            <a:pPr eaLnBrk="1" hangingPunct="1">
              <a:buClrTx/>
            </a:pPr>
            <a:endParaRPr lang="fr-FR" b="1" dirty="0" smtClean="0">
              <a:solidFill>
                <a:schemeClr val="tx1"/>
              </a:solidFill>
            </a:endParaRPr>
          </a:p>
          <a:p>
            <a:pPr eaLnBrk="1" hangingPunct="1">
              <a:buClrTx/>
            </a:pPr>
            <a:r>
              <a:rPr lang="fr-FR" sz="2000" b="1" dirty="0" smtClean="0">
                <a:solidFill>
                  <a:schemeClr val="tx1"/>
                </a:solidFill>
              </a:rPr>
              <a:t>la </a:t>
            </a:r>
            <a:r>
              <a:rPr lang="fr-FR" sz="2000" b="1" dirty="0" err="1" smtClean="0">
                <a:solidFill>
                  <a:schemeClr val="tx1"/>
                </a:solidFill>
              </a:rPr>
              <a:t>cystatine</a:t>
            </a:r>
            <a:r>
              <a:rPr lang="fr-FR" sz="2000" b="1" dirty="0" smtClean="0">
                <a:solidFill>
                  <a:schemeClr val="tx1"/>
                </a:solidFill>
              </a:rPr>
              <a:t> C </a:t>
            </a:r>
            <a:r>
              <a:rPr lang="fr-FR" sz="2000" dirty="0" smtClean="0">
                <a:solidFill>
                  <a:schemeClr val="tx1"/>
                </a:solidFill>
              </a:rPr>
              <a:t>peut être un marqueur particulièrement bon de DFG. </a:t>
            </a: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Dans la plupart des études, la production du </a:t>
            </a:r>
            <a:r>
              <a:rPr lang="fr-FR" sz="2000" dirty="0" err="1" smtClean="0">
                <a:solidFill>
                  <a:schemeClr val="tx1"/>
                </a:solidFill>
              </a:rPr>
              <a:t>cystatine</a:t>
            </a:r>
            <a:r>
              <a:rPr lang="fr-FR" sz="2000" dirty="0" smtClean="0">
                <a:solidFill>
                  <a:schemeClr val="tx1"/>
                </a:solidFill>
              </a:rPr>
              <a:t> C n'est pas changée par des processus inflammatoires, par la masse de muscle, ou par le sexe.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3648" y="3284984"/>
            <a:ext cx="6192688" cy="349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89199" cy="12808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70C0"/>
                </a:solidFill>
              </a:rPr>
              <a:t>Stades de la MRC selon la sévérité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9512" y="1700808"/>
            <a:ext cx="896448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802749"/>
              </p:ext>
            </p:extLst>
          </p:nvPr>
        </p:nvGraphicFramePr>
        <p:xfrm>
          <a:off x="214282" y="1071546"/>
          <a:ext cx="857256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89199" cy="995162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FF0066"/>
                </a:solidFill>
                <a:latin typeface="Footlight MT Light" pitchFamily="18" charset="0"/>
              </a:rPr>
              <a:t>Plan du cours  : </a:t>
            </a:r>
            <a:endParaRPr lang="fr-FR" sz="4400" b="1" dirty="0">
              <a:solidFill>
                <a:srgbClr val="FF0066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403648" y="1772816"/>
            <a:ext cx="7311756" cy="432048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Expériences de </a:t>
            </a:r>
            <a:r>
              <a:rPr lang="fr-FR" sz="2400" b="1" dirty="0" err="1" smtClean="0">
                <a:solidFill>
                  <a:srgbClr val="FF0000"/>
                </a:solidFill>
              </a:rPr>
              <a:t>Bricker</a:t>
            </a:r>
            <a:r>
              <a:rPr lang="fr-FR" sz="2400" b="1" dirty="0" smtClean="0">
                <a:solidFill>
                  <a:srgbClr val="FF0000"/>
                </a:solidFill>
              </a:rPr>
              <a:t> en1969  USA: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Les néphrons restants sains assurent les fonctions d’excrétion, les néphrons atteints sont exclus :      </a:t>
            </a:r>
            <a:r>
              <a:rPr lang="fr-FR" sz="2000" b="1" dirty="0" smtClean="0">
                <a:solidFill>
                  <a:srgbClr val="00B050"/>
                </a:solidFill>
              </a:rPr>
              <a:t>« théorie des néphrons sains »</a:t>
            </a:r>
          </a:p>
          <a:p>
            <a:pPr eaLnBrk="1" hangingPunct="1">
              <a:buClrTx/>
            </a:pPr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Pour illustrer le fonctionnement</a:t>
            </a:r>
          </a:p>
          <a:p>
            <a:pPr marL="136525" indent="0" eaLnBrk="1" hangingPunct="1">
              <a:buClrTx/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du rein au cours de L'I.R.C(la réduction </a:t>
            </a:r>
            <a:r>
              <a:rPr lang="fr-FR" sz="2000" dirty="0" err="1" smtClean="0">
                <a:solidFill>
                  <a:schemeClr val="tx1"/>
                </a:solidFill>
              </a:rPr>
              <a:t>néphronique</a:t>
            </a:r>
            <a:r>
              <a:rPr lang="fr-FR" sz="2000" dirty="0" smtClean="0">
                <a:solidFill>
                  <a:schemeClr val="tx1"/>
                </a:solidFill>
              </a:rPr>
              <a:t>), </a:t>
            </a:r>
          </a:p>
          <a:p>
            <a:pPr marL="136525" indent="0" eaLnBrk="1" hangingPunct="1">
              <a:buClrTx/>
              <a:buNone/>
            </a:pPr>
            <a:r>
              <a:rPr lang="fr-FR" sz="2000" dirty="0" err="1" smtClean="0">
                <a:solidFill>
                  <a:schemeClr val="tx1"/>
                </a:solidFill>
              </a:rPr>
              <a:t>Bricker</a:t>
            </a:r>
            <a:r>
              <a:rPr lang="fr-FR" sz="2000" dirty="0" smtClean="0">
                <a:solidFill>
                  <a:schemeClr val="tx1"/>
                </a:solidFill>
              </a:rPr>
              <a:t> a réalisé des expériences</a:t>
            </a:r>
          </a:p>
          <a:p>
            <a:pPr marL="136525" indent="0" eaLnBrk="1" hangingPunct="1">
              <a:buClrTx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en 3 temps ; </a:t>
            </a:r>
          </a:p>
          <a:p>
            <a:pPr eaLnBrk="1" hangingPunct="1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51112" cy="29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4481" y="624110"/>
            <a:ext cx="7286676" cy="128089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IV - Physiopathologie de l’IRC :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1942415" y="2133600"/>
            <a:ext cx="7201585" cy="377762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ClrTx/>
              <a:buNone/>
            </a:pPr>
            <a:r>
              <a:rPr lang="fr-FR" sz="2400" b="1" dirty="0" smtClean="0">
                <a:solidFill>
                  <a:srgbClr val="00B050"/>
                </a:solidFill>
              </a:rPr>
              <a:t>1er temps : </a:t>
            </a:r>
            <a:r>
              <a:rPr lang="fr-FR" sz="2000" dirty="0" smtClean="0">
                <a:solidFill>
                  <a:schemeClr val="tx1"/>
                </a:solidFill>
              </a:rPr>
              <a:t>création de deux hémi vessies: On désigne par: </a:t>
            </a: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F1 l'ensemble des fonctions du 1er rein</a:t>
            </a: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FG1 : la filtration glomérulaire du 1er rein </a:t>
            </a: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F2 l'ensemble des fonctions du 2</a:t>
            </a:r>
            <a:r>
              <a:rPr lang="fr-FR" sz="2000" baseline="30000" dirty="0" smtClean="0">
                <a:solidFill>
                  <a:schemeClr val="tx1"/>
                </a:solidFill>
              </a:rPr>
              <a:t>e</a:t>
            </a:r>
            <a:r>
              <a:rPr lang="fr-FR" sz="2000" dirty="0" smtClean="0">
                <a:solidFill>
                  <a:schemeClr val="tx1"/>
                </a:solidFill>
              </a:rPr>
              <a:t> rein </a:t>
            </a: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FG2: la filtration glomérulaire du 2éme rein </a:t>
            </a: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Dans ce cas :</a:t>
            </a:r>
          </a:p>
          <a:p>
            <a:pPr lvl="1">
              <a:buClrTx/>
            </a:pPr>
            <a:r>
              <a:rPr lang="fr-FR" sz="2000" b="1" dirty="0" smtClean="0">
                <a:solidFill>
                  <a:schemeClr val="tx1"/>
                </a:solidFill>
              </a:rPr>
              <a:t>F1 = F2</a:t>
            </a:r>
          </a:p>
          <a:p>
            <a:pPr lvl="1">
              <a:buClrTx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FG1=FG2</a:t>
            </a:r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03263" cy="1280890"/>
          </a:xfrm>
        </p:spPr>
        <p:txBody>
          <a:bodyPr/>
          <a:lstStyle/>
          <a:p>
            <a:r>
              <a:rPr lang="fr-FR" b="1" dirty="0" smtClean="0"/>
              <a:t>Expérience de BRICKER et Al: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835821"/>
            <a:ext cx="2956318" cy="36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79512" y="118945"/>
            <a:ext cx="407193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F1 L’ensemble des fonction du premier rein 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FG1 : filtration glomérulaire du premier rein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2066" y="118945"/>
            <a:ext cx="407193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F2 L’ensemble des fonction du premier rein 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FG2 : filtration glomérulaire du premier rein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6703" y="5872149"/>
            <a:ext cx="692948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 temps : </a:t>
            </a:r>
          </a:p>
          <a:p>
            <a:pPr algn="ctr"/>
            <a:r>
              <a:rPr lang="fr-FR" sz="2400" b="1" dirty="0" smtClean="0"/>
              <a:t>Dans ce cas:  </a:t>
            </a:r>
            <a:r>
              <a:rPr lang="fr-FR" sz="2400" b="1" dirty="0" smtClean="0">
                <a:solidFill>
                  <a:srgbClr val="FF0000"/>
                </a:solidFill>
              </a:rPr>
              <a:t>F1=F2        FG1=FG2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14414" y="21431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RD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43504" y="2428868"/>
            <a:ext cx="124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RG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Expériences de Bricker et al :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1547665" y="2133600"/>
            <a:ext cx="7416824" cy="4724400"/>
          </a:xfrm>
        </p:spPr>
        <p:txBody>
          <a:bodyPr/>
          <a:lstStyle/>
          <a:p>
            <a:pPr eaLnBrk="1" hangingPunct="1"/>
            <a:r>
              <a:rPr lang="fr-FR" sz="2000" b="1" dirty="0" smtClean="0">
                <a:solidFill>
                  <a:srgbClr val="00B050"/>
                </a:solidFill>
              </a:rPr>
              <a:t>2eme temps</a:t>
            </a:r>
            <a:r>
              <a:rPr lang="fr-FR" sz="2000" dirty="0" smtClean="0">
                <a:solidFill>
                  <a:srgbClr val="00B050"/>
                </a:solidFill>
              </a:rPr>
              <a:t> : </a:t>
            </a:r>
            <a:r>
              <a:rPr lang="fr-FR" sz="2000" dirty="0" smtClean="0">
                <a:solidFill>
                  <a:schemeClr val="tx1"/>
                </a:solidFill>
              </a:rPr>
              <a:t>création d'un </a:t>
            </a:r>
            <a:r>
              <a:rPr lang="fr-FR" sz="2000" b="1" dirty="0" smtClean="0">
                <a:solidFill>
                  <a:schemeClr val="tx1"/>
                </a:solidFill>
              </a:rPr>
              <a:t>infarctus rénal </a:t>
            </a:r>
            <a:r>
              <a:rPr lang="fr-FR" sz="2000" dirty="0" smtClean="0">
                <a:solidFill>
                  <a:schemeClr val="tx1"/>
                </a:solidFill>
              </a:rPr>
              <a:t>partiel du 2eme rein Dans ce cas:  </a:t>
            </a:r>
          </a:p>
          <a:p>
            <a:pPr lvl="1" eaLnBrk="1" hangingPunct="1"/>
            <a:r>
              <a:rPr lang="fr-FR" sz="2000" b="1" dirty="0" smtClean="0">
                <a:solidFill>
                  <a:schemeClr val="tx1"/>
                </a:solidFill>
              </a:rPr>
              <a:t>F1&gt;F2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fr-FR" sz="2000" b="1" dirty="0" smtClean="0">
                <a:solidFill>
                  <a:schemeClr val="tx1"/>
                </a:solidFill>
              </a:rPr>
              <a:t>FG1&gt;FG2</a:t>
            </a:r>
          </a:p>
          <a:p>
            <a:pPr lvl="1" eaLnBrk="1" hangingPunct="1"/>
            <a:r>
              <a:rPr lang="fr-FR" sz="2000" dirty="0" smtClean="0">
                <a:solidFill>
                  <a:schemeClr val="tx1"/>
                </a:solidFill>
              </a:rPr>
              <a:t>mais le rapport  </a:t>
            </a:r>
            <a:r>
              <a:rPr lang="fr-FR" sz="2000" b="1" dirty="0" smtClean="0">
                <a:solidFill>
                  <a:schemeClr val="tx1"/>
                </a:solidFill>
              </a:rPr>
              <a:t>F1 /FG1</a:t>
            </a:r>
            <a:r>
              <a:rPr lang="fr-FR" sz="2800" b="1" dirty="0" smtClean="0">
                <a:solidFill>
                  <a:schemeClr val="tx1"/>
                </a:solidFill>
              </a:rPr>
              <a:t> =  </a:t>
            </a:r>
            <a:r>
              <a:rPr lang="fr-FR" sz="2000" b="1" dirty="0" smtClean="0">
                <a:solidFill>
                  <a:schemeClr val="tx1"/>
                </a:solidFill>
              </a:rPr>
              <a:t>F2/FG2</a:t>
            </a:r>
          </a:p>
          <a:p>
            <a:pPr marL="457200" lvl="1" indent="0" eaLnBrk="1" hangingPunct="1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  →l'équilibre entre les fonctions glomérulaires  et tubulaires du malade persiste, il ya donc </a:t>
            </a:r>
            <a:r>
              <a:rPr lang="fr-FR" sz="2000" b="1" dirty="0" smtClean="0">
                <a:solidFill>
                  <a:srgbClr val="00B050"/>
                </a:solidFill>
              </a:rPr>
              <a:t>une adaptation des néphrons restants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29184" y="1350804"/>
            <a:ext cx="3055184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4110866" y="1331608"/>
            <a:ext cx="14287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Infarctus partiel du 2</a:t>
            </a:r>
            <a:r>
              <a:rPr lang="fr-FR" b="1" baseline="30000" dirty="0" smtClean="0"/>
              <a:t>ème</a:t>
            </a:r>
            <a:r>
              <a:rPr lang="fr-FR" b="1" dirty="0" smtClean="0"/>
              <a:t> rein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072074"/>
            <a:ext cx="885828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 eaLnBrk="1" hangingPunct="1"/>
            <a:r>
              <a:rPr lang="fr-FR" sz="2400" b="1" dirty="0" smtClean="0">
                <a:solidFill>
                  <a:srgbClr val="00B050"/>
                </a:solidFill>
              </a:rPr>
              <a:t>2</a:t>
            </a:r>
            <a:r>
              <a:rPr lang="fr-FR" sz="2400" b="1" baseline="30000" dirty="0" smtClean="0">
                <a:solidFill>
                  <a:srgbClr val="00B050"/>
                </a:solidFill>
              </a:rPr>
              <a:t>ème</a:t>
            </a:r>
            <a:r>
              <a:rPr lang="fr-FR" sz="2400" b="1" dirty="0" smtClean="0">
                <a:solidFill>
                  <a:srgbClr val="00B050"/>
                </a:solidFill>
              </a:rPr>
              <a:t> temps : </a:t>
            </a:r>
          </a:p>
          <a:p>
            <a:pPr lvl="1" eaLnBrk="1" hangingPunct="1"/>
            <a:r>
              <a:rPr lang="fr-FR" sz="2000" b="1" dirty="0" smtClean="0">
                <a:solidFill>
                  <a:schemeClr val="tx1"/>
                </a:solidFill>
              </a:rPr>
              <a:t>               F1&gt;F2                      FG1&gt;FG2                                                                                                            mais le rapport    F1 /FG1=F2/FG2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     →l'équilibre entre les fonctions glomérulaires  et tubulaires du malade persiste, il ya donc </a:t>
            </a:r>
            <a:r>
              <a:rPr lang="fr-FR" sz="2400" b="1" dirty="0" smtClean="0">
                <a:solidFill>
                  <a:srgbClr val="FF0000"/>
                </a:solidFill>
              </a:rPr>
              <a:t>une adaptation </a:t>
            </a:r>
            <a:r>
              <a:rPr lang="fr-FR" sz="2000" b="1" dirty="0" smtClean="0">
                <a:solidFill>
                  <a:schemeClr val="tx1"/>
                </a:solidFill>
              </a:rPr>
              <a:t>des néphrons restants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71604" y="714356"/>
            <a:ext cx="12858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F1</a:t>
            </a:r>
          </a:p>
          <a:p>
            <a:pPr algn="ctr"/>
            <a:r>
              <a:rPr lang="fr-FR" sz="2000" b="1" dirty="0" smtClean="0"/>
              <a:t>FG1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286512" y="642918"/>
            <a:ext cx="12858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F2</a:t>
            </a:r>
          </a:p>
          <a:p>
            <a:pPr algn="ctr"/>
            <a:r>
              <a:rPr lang="fr-FR" sz="2000" b="1" dirty="0" smtClean="0"/>
              <a:t>FG2</a:t>
            </a:r>
            <a:endParaRPr lang="fr-FR" sz="2000" b="1" dirty="0"/>
          </a:p>
        </p:txBody>
      </p:sp>
      <p:sp>
        <p:nvSpPr>
          <p:cNvPr id="10" name="Éclair 9"/>
          <p:cNvSpPr/>
          <p:nvPr/>
        </p:nvSpPr>
        <p:spPr>
          <a:xfrm>
            <a:off x="4907436" y="2358561"/>
            <a:ext cx="357190" cy="42862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clair 13"/>
          <p:cNvSpPr/>
          <p:nvPr/>
        </p:nvSpPr>
        <p:spPr>
          <a:xfrm>
            <a:off x="5182436" y="2352066"/>
            <a:ext cx="357190" cy="42862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16200000" flipH="1">
            <a:off x="5429256" y="1000108"/>
            <a:ext cx="785818" cy="35719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429124" y="285728"/>
            <a:ext cx="14287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Infarctus partiel du 2</a:t>
            </a:r>
            <a:r>
              <a:rPr lang="fr-FR" b="1" baseline="30000" dirty="0" smtClean="0"/>
              <a:t>ème</a:t>
            </a:r>
            <a:r>
              <a:rPr lang="fr-FR" b="1" dirty="0" smtClean="0"/>
              <a:t> rein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3643314"/>
            <a:ext cx="9144000" cy="32316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r-FR" sz="2400" b="1" dirty="0" smtClean="0">
                <a:solidFill>
                  <a:srgbClr val="00B050"/>
                </a:solidFill>
              </a:rPr>
              <a:t>3</a:t>
            </a:r>
            <a:r>
              <a:rPr lang="fr-FR" sz="2400" b="1" baseline="30000" dirty="0" smtClean="0">
                <a:solidFill>
                  <a:srgbClr val="00B050"/>
                </a:solidFill>
              </a:rPr>
              <a:t>ème</a:t>
            </a:r>
            <a:r>
              <a:rPr lang="fr-FR" sz="2400" b="1" dirty="0" smtClean="0">
                <a:solidFill>
                  <a:srgbClr val="00B050"/>
                </a:solidFill>
              </a:rPr>
              <a:t> temps : 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 F2</a:t>
            </a:r>
            <a:r>
              <a:rPr lang="fr-FR" sz="2000" dirty="0" smtClean="0">
                <a:solidFill>
                  <a:schemeClr val="tx1"/>
                </a:solidFill>
              </a:rPr>
              <a:t> ↑, </a:t>
            </a:r>
            <a:r>
              <a:rPr lang="fr-FR" sz="2000" b="1" dirty="0" smtClean="0">
                <a:solidFill>
                  <a:schemeClr val="tx1"/>
                </a:solidFill>
              </a:rPr>
              <a:t>FG2 </a:t>
            </a:r>
            <a:r>
              <a:rPr lang="fr-FR" sz="2000" dirty="0" smtClean="0">
                <a:solidFill>
                  <a:schemeClr val="tx1"/>
                </a:solidFill>
              </a:rPr>
              <a:t>↑, le rein lésé, resté seul, est capable de s'adapter aux modification» du milieu intérieur. 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Cette adaptation est indispensable et explique la longue survie possible au cours de l'IRC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Ces mécanismes sont suffisants jusqu'au stade évolué de l'IRC (Fx rénale &gt; </a:t>
            </a:r>
            <a:r>
              <a:rPr lang="fr-FR" sz="2000" b="1" dirty="0" smtClean="0">
                <a:solidFill>
                  <a:schemeClr val="tx1"/>
                </a:solidFill>
              </a:rPr>
              <a:t>40%</a:t>
            </a:r>
            <a:r>
              <a:rPr lang="fr-FR" sz="2000" dirty="0" smtClean="0">
                <a:solidFill>
                  <a:schemeClr val="tx1"/>
                </a:solidFill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</a:rPr>
              <a:t>CL Cr&lt; 40 ml/mn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Les mécanismes adaptatifs sont dépassés au stade d'IRC terminale </a:t>
            </a:r>
            <a:r>
              <a:rPr lang="fr-FR" sz="2000" b="1" dirty="0" smtClean="0">
                <a:solidFill>
                  <a:srgbClr val="FF0000"/>
                </a:solidFill>
              </a:rPr>
              <a:t>(clairance de la créatinine &lt; 15ml/mn</a:t>
            </a:r>
            <a:r>
              <a:rPr lang="fr-FR" sz="2000" dirty="0" smtClean="0">
                <a:solidFill>
                  <a:schemeClr val="tx1"/>
                </a:solidFill>
              </a:rPr>
              <a:t>), →nécessité du recours à l‘EER /transplantation rénale pour survivre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1428728" y="0"/>
            <a:ext cx="2000264" cy="4071966"/>
          </a:xfrm>
          <a:prstGeom prst="mathMultiply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-1" y="1500174"/>
            <a:ext cx="194520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Néphrectomie du rein sain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57224" y="1357298"/>
            <a:ext cx="8286776" cy="55007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  </a:t>
            </a:r>
            <a:r>
              <a:rPr lang="fr-FR" sz="2400" dirty="0">
                <a:solidFill>
                  <a:schemeClr val="tx1"/>
                </a:solidFill>
              </a:rPr>
              <a:t>U</a:t>
            </a:r>
            <a:r>
              <a:rPr lang="fr-FR" sz="2400" dirty="0" smtClean="0">
                <a:solidFill>
                  <a:schemeClr val="tx1"/>
                </a:solidFill>
              </a:rPr>
              <a:t>ne réduction néphronique </a:t>
            </a:r>
            <a:r>
              <a:rPr lang="fr-FR" sz="2400" b="1" dirty="0" smtClean="0">
                <a:solidFill>
                  <a:srgbClr val="FF3300"/>
                </a:solidFill>
              </a:rPr>
              <a:t>de 50% </a:t>
            </a:r>
            <a:r>
              <a:rPr lang="fr-FR" sz="2400" dirty="0" smtClean="0">
                <a:solidFill>
                  <a:schemeClr val="tx1"/>
                </a:solidFill>
              </a:rPr>
              <a:t>de la valeur normale , de point de vue clinique, les malades restent</a:t>
            </a:r>
            <a:r>
              <a:rPr lang="fr-FR" sz="2400" b="1" dirty="0" smtClean="0">
                <a:solidFill>
                  <a:srgbClr val="FF3300"/>
                </a:solidFill>
              </a:rPr>
              <a:t> asymptomatique 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136525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  </a:t>
            </a:r>
            <a:r>
              <a:rPr lang="fr-FR" sz="2400" b="1" dirty="0" smtClean="0">
                <a:solidFill>
                  <a:srgbClr val="00B050"/>
                </a:solidFill>
              </a:rPr>
              <a:t>les  différents mécanismes qui participent à l’augmentation de la capacité fonctionnelle des néphrons restants  : 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     </a:t>
            </a:r>
            <a:r>
              <a:rPr lang="fr-FR" sz="2400" b="1" dirty="0" smtClean="0">
                <a:solidFill>
                  <a:srgbClr val="FF3300"/>
                </a:solidFill>
              </a:rPr>
              <a:t>1-</a:t>
            </a:r>
            <a:r>
              <a:rPr lang="fr-FR" sz="2400" dirty="0" smtClean="0">
                <a:solidFill>
                  <a:schemeClr val="tx1"/>
                </a:solidFill>
              </a:rPr>
              <a:t> augmentation de la FG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     </a:t>
            </a:r>
            <a:r>
              <a:rPr lang="fr-FR" sz="2400" b="1" dirty="0" smtClean="0">
                <a:solidFill>
                  <a:srgbClr val="FF3300"/>
                </a:solidFill>
              </a:rPr>
              <a:t>2-</a:t>
            </a:r>
            <a:r>
              <a:rPr lang="fr-FR" sz="2400" dirty="0" smtClean="0">
                <a:solidFill>
                  <a:schemeClr val="tx1"/>
                </a:solidFill>
              </a:rPr>
              <a:t>augmentation du DSR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     </a:t>
            </a:r>
            <a:r>
              <a:rPr lang="fr-FR" sz="2400" b="1" dirty="0" smtClean="0">
                <a:solidFill>
                  <a:srgbClr val="FF3300"/>
                </a:solidFill>
              </a:rPr>
              <a:t>3-</a:t>
            </a:r>
            <a:r>
              <a:rPr lang="fr-FR" sz="2400" dirty="0" smtClean="0">
                <a:solidFill>
                  <a:schemeClr val="tx1"/>
                </a:solidFill>
              </a:rPr>
              <a:t>augmentation du volume des glomérules restants 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    </a:t>
            </a:r>
            <a:r>
              <a:rPr lang="fr-FR" sz="2400" b="1" dirty="0" smtClean="0">
                <a:solidFill>
                  <a:srgbClr val="FF3300"/>
                </a:solidFill>
              </a:rPr>
              <a:t>4- </a:t>
            </a:r>
            <a:r>
              <a:rPr lang="fr-FR" sz="2400" dirty="0" smtClean="0">
                <a:solidFill>
                  <a:schemeClr val="tx1"/>
                </a:solidFill>
              </a:rPr>
              <a:t>augmentation de la longueur et du diamètre des différents segments tubulaires 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    </a:t>
            </a:r>
            <a:r>
              <a:rPr lang="fr-FR" sz="2400" b="1" dirty="0" smtClean="0">
                <a:solidFill>
                  <a:srgbClr val="FF3300"/>
                </a:solidFill>
              </a:rPr>
              <a:t>5-</a:t>
            </a:r>
            <a:r>
              <a:rPr lang="fr-FR" sz="2400" dirty="0" smtClean="0">
                <a:solidFill>
                  <a:schemeClr val="tx1"/>
                </a:solidFill>
              </a:rPr>
              <a:t>mécanismes d’hypertrophie rénale compensatrice avec hyperplasie cellulaire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740352" cy="1512168"/>
          </a:xfrm>
        </p:spPr>
        <p:txBody>
          <a:bodyPr>
            <a:noAutofit/>
          </a:bodyPr>
          <a:lstStyle/>
          <a:p>
            <a:r>
              <a:rPr lang="fr-FR" sz="3000" b="1" dirty="0"/>
              <a:t>Mécanismes adaptatifs et modifications biologiques au cours de </a:t>
            </a:r>
            <a:r>
              <a:rPr lang="fr-FR" sz="3000" b="1" dirty="0" smtClean="0"/>
              <a:t>l’IRC : </a:t>
            </a:r>
            <a:endParaRPr lang="fr-F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05805" cy="16192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Mécanismes adaptatifs et modifications biologiques au cours de l’IRC :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14348" y="2133600"/>
          <a:ext cx="7820052" cy="394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1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MODIFICATIONS BIOLOGIQUE AU COURS DE LA REDUCTION NEPHRONIQUE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 REIN LESE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DIURESE TYPE OSMOTIQUE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AUGMENTATION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FILTRATION  GLOMERULAIRE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AUGMENTATION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EXCRETION URINAIRE DE  CREATENINE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AUGMENTATION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EXCRETION FRACTIONNELLE DE SODIUM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AUGMENTATION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SECRETION DU POTASSIUM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AUGMENTATION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EXCRETION  FRACTIONELLE DU PHOSPHORE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AUGMENTATION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459651"/>
              </p:ext>
            </p:extLst>
          </p:nvPr>
        </p:nvGraphicFramePr>
        <p:xfrm>
          <a:off x="857224" y="2133600"/>
          <a:ext cx="748668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55955" cy="128089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V- Diagnostic d’une insuffisance rénale chronique :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1- Affirmer le caractère chronique :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91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le </a:t>
            </a:r>
            <a:r>
              <a:rPr lang="fr-FR" b="1" dirty="0">
                <a:solidFill>
                  <a:schemeClr val="tx1"/>
                </a:solidFill>
              </a:rPr>
              <a:t>caractère chronique </a:t>
            </a:r>
            <a:r>
              <a:rPr lang="fr-FR" dirty="0">
                <a:solidFill>
                  <a:schemeClr val="tx1"/>
                </a:solidFill>
              </a:rPr>
              <a:t>de l’insuffisance </a:t>
            </a:r>
            <a:r>
              <a:rPr lang="fr-FR" dirty="0" smtClean="0">
                <a:solidFill>
                  <a:schemeClr val="tx1"/>
                </a:solidFill>
              </a:rPr>
              <a:t>rénale repose sur : </a:t>
            </a:r>
          </a:p>
          <a:p>
            <a:pPr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Critères </a:t>
            </a:r>
            <a:r>
              <a:rPr lang="fr-FR" b="1" dirty="0">
                <a:solidFill>
                  <a:srgbClr val="FF0000"/>
                </a:solidFill>
              </a:rPr>
              <a:t>anamnestique : 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   antécédent de maladie rénale, dosages  des créatininémies antérieurs élevées plus de 3mois  </a:t>
            </a:r>
          </a:p>
          <a:p>
            <a:pPr>
              <a:buFont typeface="+mj-lt"/>
              <a:buAutoNum type="arabicPeriod" startAt="2"/>
            </a:pPr>
            <a:r>
              <a:rPr lang="fr-FR" b="1" dirty="0">
                <a:solidFill>
                  <a:srgbClr val="FF0000"/>
                </a:solidFill>
              </a:rPr>
              <a:t>Critères biologiques :  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anémie </a:t>
            </a:r>
            <a:r>
              <a:rPr lang="fr-FR" dirty="0" err="1">
                <a:solidFill>
                  <a:schemeClr val="tx1"/>
                </a:solidFill>
              </a:rPr>
              <a:t>normochrome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normocytaire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arégénérative</a:t>
            </a:r>
            <a:r>
              <a:rPr lang="fr-FR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hypocalcémie et </a:t>
            </a:r>
            <a:r>
              <a:rPr lang="fr-FR" dirty="0" err="1">
                <a:solidFill>
                  <a:schemeClr val="tx1"/>
                </a:solidFill>
              </a:rPr>
              <a:t>hyperphosphorémie</a:t>
            </a:r>
            <a:r>
              <a:rPr lang="el-GR" dirty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  <a:p>
            <a:pPr marL="479425">
              <a:buFont typeface="+mj-lt"/>
              <a:buAutoNum type="arabicPeriod" startAt="3"/>
            </a:pPr>
            <a:r>
              <a:rPr lang="fr-FR" b="1" dirty="0">
                <a:solidFill>
                  <a:srgbClr val="FF0000"/>
                </a:solidFill>
              </a:rPr>
              <a:t>Critères radiologiques: </a:t>
            </a:r>
          </a:p>
          <a:p>
            <a:pPr marL="136525" indent="0">
              <a:buNone/>
            </a:pPr>
            <a:r>
              <a:rPr lang="fr-FR" dirty="0">
                <a:solidFill>
                  <a:schemeClr val="tx1"/>
                </a:solidFill>
              </a:rPr>
              <a:t>  Deux petits reins </a:t>
            </a:r>
            <a:r>
              <a:rPr lang="fr-FR" dirty="0" smtClean="0">
                <a:solidFill>
                  <a:schemeClr val="tx1"/>
                </a:solidFill>
              </a:rPr>
              <a:t>sauf dans : diabète, amylose, </a:t>
            </a:r>
            <a:r>
              <a:rPr lang="fr-FR" dirty="0" err="1" smtClean="0">
                <a:solidFill>
                  <a:schemeClr val="tx1"/>
                </a:solidFill>
              </a:rPr>
              <a:t>polykystose</a:t>
            </a:r>
            <a:r>
              <a:rPr lang="fr-FR" dirty="0" smtClean="0">
                <a:solidFill>
                  <a:schemeClr val="tx1"/>
                </a:solidFill>
              </a:rPr>
              <a:t> rénale avec </a:t>
            </a:r>
            <a:r>
              <a:rPr lang="fr-FR" dirty="0">
                <a:solidFill>
                  <a:schemeClr val="tx1"/>
                </a:solidFill>
              </a:rPr>
              <a:t>un index </a:t>
            </a:r>
            <a:r>
              <a:rPr lang="fr-FR" dirty="0" err="1" smtClean="0">
                <a:solidFill>
                  <a:schemeClr val="tx1"/>
                </a:solidFill>
              </a:rPr>
              <a:t>corticomédullaire</a:t>
            </a:r>
            <a:r>
              <a:rPr lang="fr-FR" dirty="0" smtClean="0">
                <a:solidFill>
                  <a:schemeClr val="tx1"/>
                </a:solidFill>
              </a:rPr>
              <a:t> réduit.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7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fr-FR" b="1" dirty="0" smtClean="0"/>
              <a:t>      </a:t>
            </a:r>
            <a:r>
              <a:rPr lang="fr-FR" b="1" dirty="0" smtClean="0">
                <a:solidFill>
                  <a:srgbClr val="FF0000"/>
                </a:solidFill>
              </a:rPr>
              <a:t>Rappel anatomique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0" y="1643051"/>
            <a:ext cx="528638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Le rein est entouré d’ une capsule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Deux parties: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-</a:t>
            </a:r>
            <a:r>
              <a:rPr lang="fr-FR" dirty="0" smtClean="0">
                <a:solidFill>
                  <a:srgbClr val="FF0000"/>
                </a:solidFill>
              </a:rPr>
              <a:t>sinus: </a:t>
            </a:r>
            <a:r>
              <a:rPr lang="fr-FR" dirty="0" smtClean="0"/>
              <a:t>artères/veines/vx lymphatiques/voies excrétrices </a:t>
            </a:r>
          </a:p>
          <a:p>
            <a:pPr>
              <a:buNone/>
            </a:pPr>
            <a:r>
              <a:rPr lang="fr-FR" dirty="0" smtClean="0"/>
              <a:t>-</a:t>
            </a:r>
            <a:r>
              <a:rPr lang="fr-FR" dirty="0" smtClean="0">
                <a:solidFill>
                  <a:srgbClr val="FF0000"/>
                </a:solidFill>
              </a:rPr>
              <a:t>parenchyme rénale: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corticale-</a:t>
            </a:r>
            <a:r>
              <a:rPr lang="fr-FR" dirty="0" err="1" smtClean="0"/>
              <a:t>medullaire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786182" cy="452596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8438" name="Picture 6" descr="Résultat de recherche d'images pour &quot;anatomie du rein imag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643338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Espace réservé du contenu 4" descr="f4-u1.0-B978-1-4160-3105-5..50029-3..gr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0"/>
            <a:ext cx="4500562" cy="6043613"/>
          </a:xfrm>
        </p:spPr>
      </p:pic>
      <p:pic>
        <p:nvPicPr>
          <p:cNvPr id="72708" name="Image 5" descr="f4-u1.0-B978-1-4160-3105-5..50029-3..gr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4056062" cy="38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ZoneTexte 6"/>
          <p:cNvSpPr txBox="1">
            <a:spLocks noChangeArrowheads="1"/>
          </p:cNvSpPr>
          <p:nvPr/>
        </p:nvSpPr>
        <p:spPr bwMode="auto">
          <a:xfrm>
            <a:off x="899592" y="6193980"/>
            <a:ext cx="30219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ok Antiqua" pitchFamily="18" charset="0"/>
              </a:rPr>
              <a:t>Reins normaux</a:t>
            </a:r>
          </a:p>
        </p:txBody>
      </p:sp>
      <p:sp>
        <p:nvSpPr>
          <p:cNvPr id="72710" name="ZoneTexte 7"/>
          <p:cNvSpPr txBox="1">
            <a:spLocks noChangeArrowheads="1"/>
          </p:cNvSpPr>
          <p:nvPr/>
        </p:nvSpPr>
        <p:spPr bwMode="auto">
          <a:xfrm>
            <a:off x="5429256" y="6143644"/>
            <a:ext cx="2577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ok Antiqua" pitchFamily="18" charset="0"/>
              </a:rPr>
              <a:t>Reins </a:t>
            </a:r>
            <a:r>
              <a:rPr lang="fr-FR" sz="3200" b="1" dirty="0" smtClean="0">
                <a:solidFill>
                  <a:srgbClr val="FF0000"/>
                </a:solidFill>
                <a:latin typeface="Book Antiqua" pitchFamily="18" charset="0"/>
              </a:rPr>
              <a:t> d’IRC</a:t>
            </a:r>
            <a:endParaRPr lang="fr-FR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3472" y="142852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dirty="0" smtClean="0"/>
              <a:t> </a:t>
            </a:r>
            <a:r>
              <a:rPr lang="fr-FR" sz="2400" b="1" dirty="0" smtClean="0"/>
              <a:t>critères échographiques : </a:t>
            </a:r>
            <a:r>
              <a:rPr lang="fr-FR" sz="2400" dirty="0" smtClean="0"/>
              <a:t> diminution de la taille des reins avec perte de la différenciation cortico-médullaire  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357818" y="3643314"/>
            <a:ext cx="28803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3929066"/>
            <a:ext cx="481626" cy="6279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2564904"/>
            <a:ext cx="7452320" cy="4104456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5 stades de MRC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 la vitesse de progression de la MRC </a:t>
            </a:r>
            <a:r>
              <a:rPr lang="fr-FR" sz="2000" dirty="0" smtClean="0">
                <a:solidFill>
                  <a:schemeClr val="tx1"/>
                </a:solidFill>
              </a:rPr>
              <a:t>est apprécié à partir du DFG et du déclin annuel 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000" b="1" dirty="0" smtClean="0">
                <a:solidFill>
                  <a:srgbClr val="00B050"/>
                </a:solidFill>
              </a:rPr>
              <a:t>          1- déclin physiologique </a:t>
            </a:r>
            <a:r>
              <a:rPr lang="fr-FR" sz="2000" dirty="0" smtClean="0">
                <a:solidFill>
                  <a:schemeClr val="tx1"/>
                </a:solidFill>
              </a:rPr>
              <a:t>: &lt;2ml/min/1.73m2 /an  à partir de 40 ans </a:t>
            </a:r>
          </a:p>
          <a:p>
            <a:pPr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000" b="1" dirty="0" smtClean="0">
                <a:solidFill>
                  <a:srgbClr val="00B050"/>
                </a:solidFill>
              </a:rPr>
              <a:t>          2- déclin modéré </a:t>
            </a:r>
            <a:r>
              <a:rPr lang="fr-FR" sz="2000" dirty="0" smtClean="0">
                <a:solidFill>
                  <a:schemeClr val="tx1"/>
                </a:solidFill>
              </a:rPr>
              <a:t>: ≥2 et &lt;5 ml/min/1.73m2 /an 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     </a:t>
            </a:r>
            <a:r>
              <a:rPr lang="fr-FR" sz="2000" b="1" dirty="0" smtClean="0">
                <a:solidFill>
                  <a:srgbClr val="00B050"/>
                </a:solidFill>
              </a:rPr>
              <a:t>3-déclin annuel rapide </a:t>
            </a:r>
            <a:r>
              <a:rPr lang="fr-FR" sz="2000" dirty="0" smtClean="0">
                <a:solidFill>
                  <a:schemeClr val="tx1"/>
                </a:solidFill>
              </a:rPr>
              <a:t>≥5 ml/min/1.73m2 /an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2- Préciser son stade et son rythme évolutif :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1680" y="3079750"/>
            <a:ext cx="6984776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71635"/>
              </p:ext>
            </p:extLst>
          </p:nvPr>
        </p:nvGraphicFramePr>
        <p:xfrm>
          <a:off x="539552" y="1892299"/>
          <a:ext cx="843528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47502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3- faire le </a:t>
            </a:r>
            <a:r>
              <a:rPr lang="fr-FR" b="1" dirty="0" smtClean="0">
                <a:solidFill>
                  <a:srgbClr val="00B050"/>
                </a:solidFill>
              </a:rPr>
              <a:t>Dg </a:t>
            </a:r>
            <a:r>
              <a:rPr lang="fr-FR" b="1" dirty="0">
                <a:solidFill>
                  <a:srgbClr val="00B050"/>
                </a:solidFill>
              </a:rPr>
              <a:t>étiologique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2132856"/>
            <a:ext cx="7560840" cy="52565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200" dirty="0" smtClean="0">
                <a:solidFill>
                  <a:schemeClr val="tx1"/>
                </a:solidFill>
              </a:rPr>
              <a:t> contrôle de la PA  et de la protéinurie .</a:t>
            </a:r>
          </a:p>
          <a:p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la prévention des épisodes d’insuffisance rénale aiguë(pré rénale, post rénale et rénale ).</a:t>
            </a:r>
          </a:p>
          <a:p>
            <a:pPr>
              <a:lnSpc>
                <a:spcPct val="200000"/>
              </a:lnSpc>
            </a:pP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l'éviction de tout médicament néphrotoxique</a:t>
            </a:r>
          </a:p>
          <a:p>
            <a:pPr>
              <a:lnSpc>
                <a:spcPct val="200000"/>
              </a:lnSpc>
            </a:pP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maintien d’une volémie optimale .</a:t>
            </a:r>
          </a:p>
          <a:p>
            <a:pPr>
              <a:lnSpc>
                <a:spcPct val="200000"/>
              </a:lnSpc>
            </a:pP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 dérivation d’un obstacles s’il existe ….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4-Evaluer et prendre en charge les facteurs de progression </a:t>
            </a:r>
            <a:r>
              <a:rPr lang="fr-FR" b="1" dirty="0"/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91788"/>
            <a:ext cx="9144000" cy="53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3" y="624110"/>
            <a:ext cx="7416824" cy="1280890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5- rechercher le retentissement 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7877869" cy="532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Hypertension artérielle :</a:t>
            </a:r>
            <a:r>
              <a:rPr lang="fr-FR" sz="2400" dirty="0" smtClean="0"/>
              <a:t>  précoce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  </a:t>
            </a:r>
            <a:r>
              <a:rPr lang="fr-FR" sz="2400" b="1" dirty="0" smtClean="0">
                <a:solidFill>
                  <a:srgbClr val="FF3300"/>
                </a:solidFill>
              </a:rPr>
              <a:t>cardiopathie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>
                <a:solidFill>
                  <a:srgbClr val="0070C0"/>
                </a:solidFill>
              </a:rPr>
              <a:t>ischémique </a:t>
            </a:r>
            <a:r>
              <a:rPr lang="fr-FR" sz="2400" dirty="0"/>
              <a:t>: </a:t>
            </a:r>
            <a:endParaRPr lang="fr-FR" sz="2000" dirty="0"/>
          </a:p>
          <a:p>
            <a:pPr marL="0" indent="0">
              <a:buNone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cardiopathie </a:t>
            </a:r>
            <a:r>
              <a:rPr lang="fr-FR" sz="2400" b="1" dirty="0">
                <a:solidFill>
                  <a:srgbClr val="0070C0"/>
                </a:solidFill>
              </a:rPr>
              <a:t>hypertensive </a:t>
            </a:r>
            <a:r>
              <a:rPr lang="fr-FR" sz="2200" dirty="0"/>
              <a:t>avec hypertrophie et dilatation ventriculaire gauche</a:t>
            </a:r>
            <a:r>
              <a:rPr lang="fr-FR" sz="2200" dirty="0" smtClean="0"/>
              <a:t>,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 cardiomyopathie urémique :  </a:t>
            </a:r>
            <a:endParaRPr lang="fr-FR" sz="2000" dirty="0" smtClean="0"/>
          </a:p>
          <a:p>
            <a:pPr marL="137160" indent="0">
              <a:buClrTx/>
              <a:buNone/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insuffisance cardiaque congestive </a:t>
            </a:r>
            <a:r>
              <a:rPr lang="fr-FR" sz="2000" dirty="0" smtClean="0"/>
              <a:t>est l'aboutissement de ces différents facteur</a:t>
            </a:r>
            <a:r>
              <a:rPr lang="fr-FR" sz="2000" dirty="0" smtClean="0">
                <a:solidFill>
                  <a:schemeClr val="tx1"/>
                </a:solidFill>
              </a:rPr>
              <a:t>s</a:t>
            </a:r>
            <a:endParaRPr lang="fr-FR" sz="2000" dirty="0" smtClean="0">
              <a:solidFill>
                <a:srgbClr val="0070C0"/>
              </a:solidFill>
            </a:endParaRPr>
          </a:p>
          <a:p>
            <a:pPr marL="137160" indent="0">
              <a:buClrTx/>
              <a:buNone/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Péricardite urémique</a:t>
            </a:r>
            <a:r>
              <a:rPr lang="fr-FR" sz="2000" dirty="0" smtClean="0">
                <a:solidFill>
                  <a:srgbClr val="0070C0"/>
                </a:solidFill>
              </a:rPr>
              <a:t> :</a:t>
            </a:r>
          </a:p>
          <a:p>
            <a:pPr marL="137160" indent="0">
              <a:buClrTx/>
              <a:buNone/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Calcifications vasculaires et valvulaires</a:t>
            </a:r>
            <a:r>
              <a:rPr lang="fr-FR" sz="2000" dirty="0" smtClean="0">
                <a:solidFill>
                  <a:schemeClr val="tx1"/>
                </a:solidFill>
              </a:rPr>
              <a:t> mitrale/aortiques(l'hyperparathyroïdie secondaire).</a:t>
            </a:r>
          </a:p>
          <a:p>
            <a:pPr marL="137160" indent="0">
              <a:buClrTx/>
              <a:buNone/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Troubles du rythme</a:t>
            </a:r>
            <a:r>
              <a:rPr lang="fr-FR" sz="2000" dirty="0" smtClean="0">
                <a:solidFill>
                  <a:srgbClr val="0070C0"/>
                </a:solidFill>
              </a:rPr>
              <a:t>: </a:t>
            </a:r>
            <a:r>
              <a:rPr lang="fr-FR" sz="2000" dirty="0" smtClean="0">
                <a:solidFill>
                  <a:schemeClr val="tx1"/>
                </a:solidFill>
              </a:rPr>
              <a:t>Plus fréquentes  en </a:t>
            </a:r>
            <a:r>
              <a:rPr lang="fr-FR" sz="2000" b="1" dirty="0" smtClean="0">
                <a:solidFill>
                  <a:schemeClr val="tx1"/>
                </a:solidFill>
              </a:rPr>
              <a:t>hémodialyse</a:t>
            </a:r>
            <a:r>
              <a:rPr lang="fr-FR" sz="2000" dirty="0" smtClean="0">
                <a:solidFill>
                  <a:schemeClr val="tx1"/>
                </a:solidFill>
              </a:rPr>
              <a:t> qu’en </a:t>
            </a:r>
            <a:r>
              <a:rPr lang="fr-FR" sz="2000" b="1" dirty="0" smtClean="0">
                <a:solidFill>
                  <a:schemeClr val="tx1"/>
                </a:solidFill>
              </a:rPr>
              <a:t>dialyse péritonéale.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200" dirty="0"/>
          </a:p>
          <a:p>
            <a:pPr lvl="1"/>
            <a:endParaRPr lang="fr-FR" sz="2000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501089" cy="1071570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A. Manifestations cardio vasculaires:</a:t>
            </a:r>
          </a:p>
        </p:txBody>
      </p:sp>
    </p:spTree>
    <p:extLst>
      <p:ext uri="{BB962C8B-B14F-4D97-AF65-F5344CB8AC3E}">
        <p14:creationId xmlns:p14="http://schemas.microsoft.com/office/powerpoint/2010/main" val="14255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0"/>
            <a:ext cx="7200800" cy="184787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B- Complications </a:t>
            </a:r>
            <a:r>
              <a:rPr lang="fr-FR" b="1" dirty="0" smtClean="0">
                <a:solidFill>
                  <a:srgbClr val="00B050"/>
                </a:solidFill>
              </a:rPr>
              <a:t>osseuses: 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      troubles </a:t>
            </a:r>
            <a:r>
              <a:rPr lang="fr-FR" b="1" dirty="0">
                <a:solidFill>
                  <a:srgbClr val="00B050"/>
                </a:solidFill>
              </a:rPr>
              <a:t>du métabolisme </a:t>
            </a:r>
            <a:r>
              <a:rPr lang="fr-FR" b="1" dirty="0" smtClean="0">
                <a:solidFill>
                  <a:srgbClr val="00B050"/>
                </a:solidFill>
              </a:rPr>
              <a:t>    phosphocalcique </a:t>
            </a:r>
            <a:r>
              <a:rPr lang="fr-FR" b="1" dirty="0">
                <a:solidFill>
                  <a:srgbClr val="00B050"/>
                </a:solidFill>
              </a:rPr>
              <a:t>et osseux </a:t>
            </a:r>
            <a:r>
              <a:rPr lang="fr-FR" b="1" dirty="0" smtClean="0">
                <a:solidFill>
                  <a:srgbClr val="00B050"/>
                </a:solidFill>
              </a:rPr>
              <a:t>(TMO)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2420888"/>
            <a:ext cx="6591985" cy="3777622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Hyperparathyroïdies secondaire /tertiaire (ostéite fibreuse)</a:t>
            </a:r>
          </a:p>
          <a:p>
            <a:endParaRPr lang="fr-FR" sz="2400" dirty="0"/>
          </a:p>
          <a:p>
            <a:r>
              <a:rPr lang="fr-FR" sz="2400" dirty="0"/>
              <a:t>Ostéomalacie</a:t>
            </a:r>
          </a:p>
          <a:p>
            <a:endParaRPr lang="fr-FR" sz="2400" dirty="0"/>
          </a:p>
          <a:p>
            <a:r>
              <a:rPr lang="fr-FR" sz="2400" dirty="0"/>
              <a:t>Ostéopathie adynamique</a:t>
            </a:r>
          </a:p>
          <a:p>
            <a:endParaRPr lang="fr-FR" sz="2400" dirty="0"/>
          </a:p>
          <a:p>
            <a:r>
              <a:rPr lang="fr-FR" sz="2400" dirty="0"/>
              <a:t>Amylose beta 2microglobuline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7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107504" y="1469530"/>
            <a:ext cx="9036496" cy="538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589200" cy="1280890"/>
          </a:xfrm>
        </p:spPr>
        <p:txBody>
          <a:bodyPr/>
          <a:lstStyle/>
          <a:p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PHYSIOPATHOLOGIE DE L’HYPERPARATHYROIDIE : 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907704" y="1916832"/>
            <a:ext cx="1800200" cy="64807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059832" y="3515693"/>
            <a:ext cx="1800200" cy="64807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63688" y="5114554"/>
            <a:ext cx="1944216" cy="76271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028384" y="3212976"/>
            <a:ext cx="1115616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85860"/>
            <a:ext cx="8229600" cy="5572140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1-hyperparathyroidie secondaire:</a:t>
            </a:r>
          </a:p>
          <a:p>
            <a:pPr marL="137160" indent="0" algn="ctr">
              <a:buClrTx/>
              <a:buNone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Clinique:</a:t>
            </a:r>
          </a:p>
          <a:p>
            <a:pPr marL="422910" indent="-285750">
              <a:buClrTx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souvent latente. </a:t>
            </a:r>
          </a:p>
          <a:p>
            <a:pPr marL="422910" indent="-285750">
              <a:buClrTx/>
              <a:defRPr/>
            </a:pPr>
            <a:r>
              <a:rPr lang="fr-FR" sz="2000" dirty="0">
                <a:solidFill>
                  <a:schemeClr val="tx1"/>
                </a:solidFill>
              </a:rPr>
              <a:t>  </a:t>
            </a:r>
            <a:r>
              <a:rPr lang="fr-FR" sz="2000" dirty="0" smtClean="0">
                <a:solidFill>
                  <a:schemeClr val="tx1"/>
                </a:solidFill>
              </a:rPr>
              <a:t>rarement : douleurs osseuses +fractures  </a:t>
            </a:r>
            <a:endParaRPr lang="fr-FR" sz="2000" dirty="0">
              <a:solidFill>
                <a:schemeClr val="tx1"/>
              </a:solidFill>
            </a:endParaRPr>
          </a:p>
          <a:p>
            <a:pPr marL="136525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hlinkClick r:id="rId2"/>
              </a:rPr>
              <a:t>calcifications métastatiques</a:t>
            </a:r>
            <a:r>
              <a:rPr lang="fr-FR" sz="2000" dirty="0" smtClean="0">
                <a:solidFill>
                  <a:schemeClr val="tx1"/>
                </a:solidFill>
              </a:rPr>
              <a:t>  extra osseuses peut être présente: Dans </a:t>
            </a:r>
            <a:r>
              <a:rPr lang="fr-FR" sz="2000" b="1" dirty="0" smtClean="0">
                <a:solidFill>
                  <a:schemeClr val="tx1"/>
                </a:solidFill>
              </a:rPr>
              <a:t>les formes sévères : </a:t>
            </a:r>
            <a:r>
              <a:rPr lang="fr-FR" sz="2000" dirty="0" smtClean="0">
                <a:solidFill>
                  <a:schemeClr val="tx1"/>
                </a:solidFill>
              </a:rPr>
              <a:t>doigts "en baguettes de tambour" par destruction des phalanges distales, ruptures tendineuses.</a:t>
            </a:r>
          </a:p>
          <a:p>
            <a:pPr marL="0" indent="0" algn="ctr">
              <a:buClrTx/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Biologie :</a:t>
            </a:r>
          </a:p>
          <a:p>
            <a:pPr marL="422275" indent="-285750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Hypocalcémie-</a:t>
            </a:r>
            <a:r>
              <a:rPr lang="fr-FR" sz="2000" dirty="0" err="1" smtClean="0">
                <a:solidFill>
                  <a:schemeClr val="tx1"/>
                </a:solidFill>
              </a:rPr>
              <a:t>hyperphosphorémie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22275" indent="-285750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 Hypercalcémie  si </a:t>
            </a:r>
            <a:r>
              <a:rPr lang="fr-FR" sz="2000" dirty="0" err="1" smtClean="0">
                <a:solidFill>
                  <a:schemeClr val="tx1"/>
                </a:solidFill>
              </a:rPr>
              <a:t>hyperparathyroidie</a:t>
            </a:r>
            <a:r>
              <a:rPr lang="fr-FR" sz="2000" dirty="0" smtClean="0">
                <a:solidFill>
                  <a:schemeClr val="tx1"/>
                </a:solidFill>
              </a:rPr>
              <a:t>  tertiaire</a:t>
            </a:r>
          </a:p>
          <a:p>
            <a:pPr marL="422275" indent="-285750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 La phosphatase alcaline est élevée.</a:t>
            </a:r>
          </a:p>
          <a:p>
            <a:pPr marL="422275" indent="-285750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Le taux de </a:t>
            </a:r>
            <a:r>
              <a:rPr lang="fr-FR" sz="2000" b="1" dirty="0" err="1" smtClean="0">
                <a:solidFill>
                  <a:schemeClr val="tx1"/>
                </a:solidFill>
              </a:rPr>
              <a:t>iPTH</a:t>
            </a:r>
            <a:r>
              <a:rPr lang="fr-FR" sz="2000" dirty="0" smtClean="0">
                <a:solidFill>
                  <a:schemeClr val="tx1"/>
                </a:solidFill>
              </a:rPr>
              <a:t> est élevé (normal 10 à 65 </a:t>
            </a:r>
            <a:r>
              <a:rPr lang="fr-FR" sz="2000" dirty="0" err="1" smtClean="0">
                <a:solidFill>
                  <a:schemeClr val="tx1"/>
                </a:solidFill>
              </a:rPr>
              <a:t>pg</a:t>
            </a:r>
            <a:r>
              <a:rPr lang="fr-FR" sz="2000" dirty="0" smtClean="0">
                <a:solidFill>
                  <a:schemeClr val="tx1"/>
                </a:solidFill>
              </a:rPr>
              <a:t>/ml  </a:t>
            </a:r>
          </a:p>
          <a:p>
            <a:pPr marL="880110" lvl="1">
              <a:buClrTx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 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Wingdings 2"/>
              <a:buChar char=""/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85786" y="947"/>
            <a:ext cx="7639109" cy="128089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B- Complications osseuses</a:t>
            </a:r>
            <a:r>
              <a:rPr lang="fr-FR" b="1" dirty="0" smtClean="0">
                <a:solidFill>
                  <a:srgbClr val="00B050"/>
                </a:solidFill>
              </a:rPr>
              <a:t>=        TMO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Rappel anatomique: le glomérule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 descr="Résultat de recherche d'images pour &quot;anatomie du rein imag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3286127" cy="4572032"/>
          </a:xfrm>
          <a:prstGeom prst="rect">
            <a:avLst/>
          </a:prstGeom>
          <a:noFill/>
        </p:spPr>
      </p:pic>
      <p:pic>
        <p:nvPicPr>
          <p:cNvPr id="20482" name="Picture 2" descr="Résultat de recherche d'images pour &quot;anatomie du rein imag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485778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Signes </a:t>
            </a:r>
            <a:r>
              <a:rPr lang="fr-FR" sz="3200" b="1" dirty="0" smtClean="0">
                <a:solidFill>
                  <a:srgbClr val="FF0000"/>
                </a:solidFill>
              </a:rPr>
              <a:t>radiologiques d’hyperparathyroïdie :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104" y="2204864"/>
            <a:ext cx="3026296" cy="4536504"/>
          </a:xfrm>
          <a:prstGeom prst="rect">
            <a:avLst/>
          </a:prstGeom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938957" y="2636912"/>
            <a:ext cx="45691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Tx/>
              <a:buAutoNum type="alphaLcParenR"/>
            </a:pPr>
            <a:r>
              <a:rPr lang="fr-FR" sz="2400" b="1" dirty="0" smtClean="0">
                <a:solidFill>
                  <a:srgbClr val="0070C0"/>
                </a:solidFill>
                <a:latin typeface="Book Antiqua" pitchFamily="18" charset="0"/>
              </a:rPr>
              <a:t>Résorption </a:t>
            </a:r>
            <a:r>
              <a:rPr lang="fr-FR" sz="2400" b="1" dirty="0">
                <a:solidFill>
                  <a:srgbClr val="0070C0"/>
                </a:solidFill>
                <a:latin typeface="Book Antiqua" pitchFamily="18" charset="0"/>
              </a:rPr>
              <a:t>sous </a:t>
            </a:r>
            <a:r>
              <a:rPr lang="fr-FR" sz="2400" b="1" dirty="0" smtClean="0">
                <a:solidFill>
                  <a:srgbClr val="0070C0"/>
                </a:solidFill>
                <a:latin typeface="Book Antiqua" pitchFamily="18" charset="0"/>
              </a:rPr>
              <a:t>périoste des </a:t>
            </a:r>
            <a:r>
              <a:rPr lang="fr-FR" sz="2400" b="1" dirty="0" err="1" smtClean="0">
                <a:solidFill>
                  <a:srgbClr val="0070C0"/>
                </a:solidFill>
                <a:latin typeface="Book Antiqua" pitchFamily="18" charset="0"/>
              </a:rPr>
              <a:t>houpes</a:t>
            </a:r>
            <a:r>
              <a:rPr lang="fr-FR" sz="2400" b="1" dirty="0" smtClean="0">
                <a:solidFill>
                  <a:srgbClr val="0070C0"/>
                </a:solidFill>
                <a:latin typeface="Book Antiqua" pitchFamily="18" charset="0"/>
              </a:rPr>
              <a:t> phalangiennes</a:t>
            </a:r>
            <a:endParaRPr lang="fr-FR" sz="2400" b="1" dirty="0">
              <a:solidFill>
                <a:srgbClr val="0070C0"/>
              </a:solidFill>
              <a:latin typeface="Book Antiqua" pitchFamily="18" charset="0"/>
            </a:endParaRPr>
          </a:p>
          <a:p>
            <a:pPr marL="342900" indent="-342900" algn="ctr"/>
            <a:r>
              <a:rPr lang="fr-FR" sz="2400" b="1" dirty="0">
                <a:solidFill>
                  <a:srgbClr val="0070C0"/>
                </a:solidFill>
                <a:latin typeface="Book Antiqua" pitchFamily="18" charset="0"/>
              </a:rPr>
              <a:t>+ </a:t>
            </a:r>
            <a:r>
              <a:rPr lang="fr-FR" sz="2400" b="1" dirty="0" smtClean="0">
                <a:solidFill>
                  <a:srgbClr val="0070C0"/>
                </a:solidFill>
                <a:latin typeface="Book Antiqua" pitchFamily="18" charset="0"/>
              </a:rPr>
              <a:t>accro-ostéolyse</a:t>
            </a:r>
            <a:endParaRPr lang="fr-FR" sz="24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1069068" y="4869160"/>
            <a:ext cx="44390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b)Résorption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sous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périostée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+ </a:t>
            </a:r>
          </a:p>
          <a:p>
            <a:pPr algn="ctr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Amincissement des corticales</a:t>
            </a:r>
          </a:p>
          <a:p>
            <a:endParaRPr lang="fr-FR" dirty="0">
              <a:latin typeface="Book Antiqua" pitchFamily="18" charset="0"/>
            </a:endParaRPr>
          </a:p>
          <a:p>
            <a:endParaRPr lang="fr-FR" dirty="0">
              <a:latin typeface="Book Antiqua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308304" y="2204864"/>
            <a:ext cx="216024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308304" y="5309629"/>
            <a:ext cx="216024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190220" y="5534100"/>
            <a:ext cx="216024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9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Espace réservé du contenu 3" descr="DA11C11_3_9FF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502" y="1389037"/>
            <a:ext cx="4106001" cy="3778250"/>
          </a:xfrm>
        </p:spPr>
      </p:pic>
      <p:sp>
        <p:nvSpPr>
          <p:cNvPr id="3" name="Rectangle 2"/>
          <p:cNvSpPr/>
          <p:nvPr/>
        </p:nvSpPr>
        <p:spPr>
          <a:xfrm>
            <a:off x="4717509" y="52329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Book Antiqua" pitchFamily="18" charset="0"/>
              </a:rPr>
              <a:t>Radio graphie du crâne de profil Aspect en poivre et sel </a:t>
            </a:r>
          </a:p>
        </p:txBody>
      </p:sp>
      <p:pic>
        <p:nvPicPr>
          <p:cNvPr id="6" name="Espace réservé du contenu 3" descr="DA11C11_3_9FF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33" y="1352141"/>
            <a:ext cx="3019425" cy="44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8879" y="5861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Densification des plateaux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Vertébraux«   maillot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de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Rugby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»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Calcifications aortiques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409304" y="66242"/>
            <a:ext cx="6589199" cy="128089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Signes radiologiques d’</a:t>
            </a:r>
            <a:r>
              <a:rPr lang="fr-FR" b="1" dirty="0" err="1">
                <a:solidFill>
                  <a:srgbClr val="FF0000"/>
                </a:solidFill>
              </a:rPr>
              <a:t>hyperparathyroidie</a:t>
            </a:r>
            <a:r>
              <a:rPr lang="fr-FR" b="1" dirty="0">
                <a:solidFill>
                  <a:srgbClr val="FF0000"/>
                </a:solidFill>
              </a:rPr>
              <a:t> :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812360" y="1323385"/>
            <a:ext cx="288032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261415" y="1575413"/>
            <a:ext cx="288032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2627784" y="2785979"/>
            <a:ext cx="288032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554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/>
          </a:p>
        </p:txBody>
      </p:sp>
      <p:pic>
        <p:nvPicPr>
          <p:cNvPr id="41987" name="Espace réservé du contenu 3" descr="DA11C11_3_9FF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134" y="1313272"/>
            <a:ext cx="4932041" cy="5363540"/>
          </a:xfrm>
        </p:spPr>
      </p:pic>
      <p:sp>
        <p:nvSpPr>
          <p:cNvPr id="6" name="Titre 4"/>
          <p:cNvSpPr txBox="1">
            <a:spLocks/>
          </p:cNvSpPr>
          <p:nvPr/>
        </p:nvSpPr>
        <p:spPr>
          <a:xfrm>
            <a:off x="2409304" y="66242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b="1" smtClean="0">
                <a:solidFill>
                  <a:srgbClr val="FF0000"/>
                </a:solidFill>
              </a:rPr>
              <a:t>Signes radiologiques d’hyperparathyroidie :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87625" y="5877700"/>
            <a:ext cx="3672408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Book Antiqua" pitchFamily="18" charset="0"/>
              </a:rPr>
              <a:t>Calcifications métastatiques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696322" y="3766340"/>
            <a:ext cx="360041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4806673" y="3453738"/>
            <a:ext cx="360041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1871" y="1628596"/>
            <a:ext cx="2376263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Book Antiqua" pitchFamily="18" charset="0"/>
              </a:rPr>
              <a:t>Petites </a:t>
            </a:r>
            <a:r>
              <a:rPr lang="fr-FR" dirty="0">
                <a:latin typeface="Book Antiqua" pitchFamily="18" charset="0"/>
              </a:rPr>
              <a:t>artères digitales calcifiées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78920" y="5877700"/>
            <a:ext cx="2376263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Book Antiqua" pitchFamily="18" charset="0"/>
              </a:rPr>
              <a:t> </a:t>
            </a:r>
            <a:r>
              <a:rPr lang="fr-FR" dirty="0">
                <a:latin typeface="Book Antiqua" pitchFamily="18" charset="0"/>
              </a:rPr>
              <a:t>Calcinose </a:t>
            </a:r>
            <a:r>
              <a:rPr lang="fr-FR" dirty="0" err="1">
                <a:latin typeface="Book Antiqua" pitchFamily="18" charset="0"/>
              </a:rPr>
              <a:t>pseudotumorale</a:t>
            </a:r>
            <a:r>
              <a:rPr lang="fr-FR" dirty="0">
                <a:latin typeface="Book Antiqua" pitchFamily="18" charset="0"/>
              </a:rPr>
              <a:t>  scapulaire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6365" y="3153538"/>
            <a:ext cx="2376263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Book Antiqua" pitchFamily="18" charset="0"/>
              </a:rPr>
              <a:t>Calcinose </a:t>
            </a:r>
            <a:r>
              <a:rPr lang="fr-FR" dirty="0" err="1">
                <a:latin typeface="Book Antiqua" pitchFamily="18" charset="0"/>
              </a:rPr>
              <a:t>pseudotumorale</a:t>
            </a:r>
            <a:endParaRPr lang="fr-FR" dirty="0">
              <a:latin typeface="Book Antiqua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7607010" y="2364119"/>
            <a:ext cx="360041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5712319" y="4941168"/>
            <a:ext cx="360041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rmAutofit fontScale="55000" lnSpcReduction="20000"/>
          </a:bodyPr>
          <a:lstStyle/>
          <a:p>
            <a:pPr marL="136525" indent="0" eaLnBrk="1" hangingPunct="1">
              <a:buClrTx/>
              <a:buNone/>
            </a:pPr>
            <a:endParaRPr lang="fr-FR" sz="3600" b="1" dirty="0" smtClean="0">
              <a:solidFill>
                <a:schemeClr val="tx1"/>
              </a:solidFill>
            </a:endParaRPr>
          </a:p>
          <a:p>
            <a:pPr marL="136525" indent="0" algn="ctr" eaLnBrk="1" hangingPunct="1">
              <a:buClrTx/>
              <a:buNone/>
            </a:pPr>
            <a:r>
              <a:rPr lang="fr-FR" sz="3600" b="1" dirty="0" smtClean="0">
                <a:solidFill>
                  <a:srgbClr val="0070C0"/>
                </a:solidFill>
              </a:rPr>
              <a:t>2-ostéomalacie:</a:t>
            </a:r>
          </a:p>
          <a:p>
            <a:pPr marL="0" indent="0" eaLnBrk="1" hangingPunct="1">
              <a:buClrTx/>
              <a:buNone/>
            </a:pPr>
            <a:r>
              <a:rPr lang="fr-FR" sz="3100" dirty="0" smtClean="0">
                <a:solidFill>
                  <a:schemeClr val="tx1"/>
                </a:solidFill>
              </a:rPr>
              <a:t>Due à :</a:t>
            </a:r>
          </a:p>
          <a:p>
            <a:pPr lvl="1">
              <a:buClrTx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déficit en vitamine D, </a:t>
            </a:r>
          </a:p>
          <a:p>
            <a:pPr lvl="1" eaLnBrk="1" hangingPunct="1">
              <a:buClrTx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intoxication à l'aluminium, 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Acidose métabolique</a:t>
            </a:r>
            <a:r>
              <a:rPr lang="fr-FR" sz="2800" dirty="0" smtClean="0">
                <a:solidFill>
                  <a:schemeClr val="tx1"/>
                </a:solidFill>
              </a:rPr>
              <a:t>: tamponnement des H</a:t>
            </a:r>
            <a:r>
              <a:rPr lang="fr-FR" sz="2800" baseline="30000" dirty="0" smtClean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chemeClr val="tx1"/>
                </a:solidFill>
              </a:rPr>
              <a:t> par les carbonates de calcium libérés par l’os</a:t>
            </a:r>
          </a:p>
          <a:p>
            <a:pPr>
              <a:buClrTx/>
            </a:pPr>
            <a:r>
              <a:rPr lang="fr-FR" sz="3400" b="1" dirty="0" smtClean="0">
                <a:solidFill>
                  <a:schemeClr val="tx1"/>
                </a:solidFill>
              </a:rPr>
              <a:t>Clinique</a:t>
            </a:r>
            <a:r>
              <a:rPr lang="fr-FR" sz="3400" dirty="0" smtClean="0">
                <a:solidFill>
                  <a:schemeClr val="tx1"/>
                </a:solidFill>
              </a:rPr>
              <a:t> :</a:t>
            </a:r>
          </a:p>
          <a:p>
            <a:pPr marL="585788" lvl="1" indent="0">
              <a:buClrTx/>
              <a:buNone/>
            </a:pPr>
            <a:r>
              <a:rPr lang="fr-FR" sz="3400" dirty="0" smtClean="0">
                <a:solidFill>
                  <a:schemeClr val="tx1"/>
                </a:solidFill>
              </a:rPr>
              <a:t> myopathie proximale, des  douleurs osseuses et articulaires, des fractures spontanées en particulier costales.</a:t>
            </a:r>
          </a:p>
          <a:p>
            <a:pPr>
              <a:buClrTx/>
            </a:pPr>
            <a:r>
              <a:rPr lang="fr-FR" sz="3400" b="1" dirty="0" smtClean="0">
                <a:solidFill>
                  <a:schemeClr val="tx1"/>
                </a:solidFill>
              </a:rPr>
              <a:t>Biologie:</a:t>
            </a:r>
          </a:p>
          <a:p>
            <a:pPr marL="1042988" lvl="1" indent="-457200">
              <a:buClrTx/>
              <a:buFont typeface="Arial" panose="020B0604020202020204" pitchFamily="34" charset="0"/>
              <a:buChar char="•"/>
            </a:pPr>
            <a:r>
              <a:rPr lang="fr-FR" sz="3400" b="1" dirty="0" smtClean="0">
                <a:solidFill>
                  <a:schemeClr val="tx1"/>
                </a:solidFill>
              </a:rPr>
              <a:t> </a:t>
            </a:r>
            <a:r>
              <a:rPr lang="fr-FR" sz="3400" dirty="0" smtClean="0">
                <a:solidFill>
                  <a:schemeClr val="tx1"/>
                </a:solidFill>
              </a:rPr>
              <a:t>La calcémie </a:t>
            </a:r>
            <a:r>
              <a:rPr lang="fr-FR" sz="3400" dirty="0" err="1" smtClean="0">
                <a:solidFill>
                  <a:schemeClr val="tx1"/>
                </a:solidFill>
              </a:rPr>
              <a:t>nle</a:t>
            </a:r>
            <a:r>
              <a:rPr lang="fr-FR" sz="3400" dirty="0" smtClean="0">
                <a:solidFill>
                  <a:schemeClr val="tx1"/>
                </a:solidFill>
              </a:rPr>
              <a:t> /élevée, ph↑,</a:t>
            </a:r>
          </a:p>
          <a:p>
            <a:pPr marL="1042988" lvl="1" indent="-457200">
              <a:buClrTx/>
              <a:buFont typeface="Arial" panose="020B0604020202020204" pitchFamily="34" charset="0"/>
              <a:buChar char="•"/>
            </a:pPr>
            <a:r>
              <a:rPr lang="fr-FR" sz="3400" dirty="0" smtClean="0">
                <a:solidFill>
                  <a:schemeClr val="tx1"/>
                </a:solidFill>
              </a:rPr>
              <a:t>  Phosphatases alcalines osseuses sont normales   </a:t>
            </a:r>
          </a:p>
          <a:p>
            <a:pPr marL="1042988" lvl="1" indent="-457200">
              <a:buClrTx/>
              <a:buFont typeface="Arial" panose="020B0604020202020204" pitchFamily="34" charset="0"/>
              <a:buChar char="•"/>
            </a:pPr>
            <a:r>
              <a:rPr lang="fr-FR" sz="3400" dirty="0" smtClean="0">
                <a:solidFill>
                  <a:schemeClr val="tx1"/>
                </a:solidFill>
              </a:rPr>
              <a:t>  Vitamine D basse si déficit</a:t>
            </a:r>
            <a:endParaRPr lang="fr-FR" sz="3400" b="1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fr-FR" sz="3400" b="1" dirty="0" smtClean="0">
                <a:solidFill>
                  <a:schemeClr val="tx1"/>
                </a:solidFill>
              </a:rPr>
              <a:t>radiologie</a:t>
            </a:r>
            <a:r>
              <a:rPr lang="fr-FR" sz="3400" dirty="0" smtClean="0">
                <a:solidFill>
                  <a:schemeClr val="tx1"/>
                </a:solidFill>
              </a:rPr>
              <a:t> </a:t>
            </a:r>
          </a:p>
          <a:p>
            <a:pPr marL="1042988" lvl="1" indent="-457200">
              <a:buClrTx/>
              <a:buFont typeface="Arial" panose="020B0604020202020204" pitchFamily="34" charset="0"/>
              <a:buChar char="•"/>
            </a:pPr>
            <a:r>
              <a:rPr lang="fr-FR" sz="3400" dirty="0" smtClean="0">
                <a:solidFill>
                  <a:schemeClr val="tx1"/>
                </a:solidFill>
              </a:rPr>
              <a:t>les fissures de Looser-</a:t>
            </a:r>
            <a:r>
              <a:rPr lang="fr-FR" sz="3400" dirty="0" err="1" smtClean="0">
                <a:solidFill>
                  <a:schemeClr val="tx1"/>
                </a:solidFill>
              </a:rPr>
              <a:t>Milkman</a:t>
            </a:r>
            <a:r>
              <a:rPr lang="fr-FR" sz="3400" dirty="0" smtClean="0">
                <a:solidFill>
                  <a:schemeClr val="tx1"/>
                </a:solidFill>
              </a:rPr>
              <a:t> caractéristiques</a:t>
            </a:r>
          </a:p>
          <a:p>
            <a:pPr marL="1042988" lvl="1" indent="-457200">
              <a:buClrTx/>
              <a:buFont typeface="Arial" panose="020B0604020202020204" pitchFamily="34" charset="0"/>
              <a:buChar char="•"/>
            </a:pPr>
            <a:r>
              <a:rPr lang="fr-FR" sz="3400" dirty="0" smtClean="0">
                <a:solidFill>
                  <a:schemeClr val="tx1"/>
                </a:solidFill>
              </a:rPr>
              <a:t> Fractures pathologiques/déformation du thorax et Mb </a:t>
            </a:r>
            <a:r>
              <a:rPr lang="fr-FR" sz="3400" dirty="0" err="1" smtClean="0">
                <a:solidFill>
                  <a:schemeClr val="tx1"/>
                </a:solidFill>
              </a:rPr>
              <a:t>Inf</a:t>
            </a:r>
            <a:endParaRPr lang="fr-FR" sz="3400" dirty="0" smtClean="0">
              <a:solidFill>
                <a:schemeClr val="tx1"/>
              </a:solidFill>
            </a:endParaRPr>
          </a:p>
          <a:p>
            <a:pPr lvl="1" eaLnBrk="1" hangingPunct="1">
              <a:buClrTx/>
            </a:pPr>
            <a:endParaRPr lang="fr-FR" sz="2800" baseline="30000" dirty="0" smtClean="0">
              <a:solidFill>
                <a:schemeClr val="tx1"/>
              </a:solidFill>
            </a:endParaRPr>
          </a:p>
          <a:p>
            <a:pPr lvl="1" eaLnBrk="1" hangingPunct="1">
              <a:buClrTx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3" y="188640"/>
            <a:ext cx="8320118" cy="128089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B- Complications osseuses= </a:t>
            </a:r>
            <a:r>
              <a:rPr lang="fr-FR" b="1" dirty="0" smtClean="0">
                <a:solidFill>
                  <a:srgbClr val="00B050"/>
                </a:solidFill>
              </a:rPr>
              <a:t>TMO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Espace réservé du contenu 3" descr="DA11C11_3_9FF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3600" y="2024063"/>
            <a:ext cx="1856872" cy="4319091"/>
          </a:xfrm>
        </p:spPr>
      </p:pic>
      <p:pic>
        <p:nvPicPr>
          <p:cNvPr id="47108" name="Image 4" descr="DA11C11_3_9FF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113" y="2024063"/>
            <a:ext cx="42957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ZoneTexte 6"/>
          <p:cNvSpPr txBox="1">
            <a:spLocks noChangeArrowheads="1"/>
          </p:cNvSpPr>
          <p:nvPr/>
        </p:nvSpPr>
        <p:spPr bwMode="auto">
          <a:xfrm>
            <a:off x="714375" y="2786063"/>
            <a:ext cx="33281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Book Antiqua" pitchFamily="18" charset="0"/>
              </a:rPr>
              <a:t>Stries de ►</a:t>
            </a:r>
          </a:p>
          <a:p>
            <a:r>
              <a:rPr lang="fr-FR" sz="3200" b="1" dirty="0">
                <a:solidFill>
                  <a:srgbClr val="0070C0"/>
                </a:solidFill>
                <a:latin typeface="Book Antiqua" pitchFamily="18" charset="0"/>
              </a:rPr>
              <a:t>Looser-</a:t>
            </a:r>
            <a:r>
              <a:rPr lang="fr-FR" sz="3200" b="1" dirty="0" err="1">
                <a:solidFill>
                  <a:srgbClr val="0070C0"/>
                </a:solidFill>
                <a:latin typeface="Book Antiqua" pitchFamily="18" charset="0"/>
              </a:rPr>
              <a:t>Milkman</a:t>
            </a:r>
            <a:endParaRPr lang="fr-FR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47110" name="ZoneTexte 7"/>
          <p:cNvSpPr txBox="1">
            <a:spLocks noChangeArrowheads="1"/>
          </p:cNvSpPr>
          <p:nvPr/>
        </p:nvSpPr>
        <p:spPr bwMode="auto">
          <a:xfrm>
            <a:off x="3361787" y="5237947"/>
            <a:ext cx="3756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Book Antiqua" pitchFamily="18" charset="0"/>
              </a:rPr>
              <a:t>Localisations é</a:t>
            </a:r>
            <a:r>
              <a:rPr lang="fr-FR" sz="2800" dirty="0" smtClean="0">
                <a:solidFill>
                  <a:srgbClr val="0070C0"/>
                </a:solidFill>
                <a:latin typeface="Book Antiqua" pitchFamily="18" charset="0"/>
              </a:rPr>
              <a:t>lectives </a:t>
            </a:r>
            <a:r>
              <a:rPr lang="fr-FR" sz="2800" dirty="0">
                <a:solidFill>
                  <a:srgbClr val="0070C0"/>
                </a:solidFill>
                <a:latin typeface="Book Antiqua" pitchFamily="18" charset="0"/>
              </a:rPr>
              <a:t>de ces► stries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Stries de Looser MILKMAN :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78579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B- Complications osseuses= 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TMO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858279" cy="6143644"/>
          </a:xfrm>
        </p:spPr>
        <p:txBody>
          <a:bodyPr>
            <a:normAutofit fontScale="62500" lnSpcReduction="20000"/>
          </a:bodyPr>
          <a:lstStyle/>
          <a:p>
            <a:pPr marL="136525" indent="0" algn="ctr">
              <a:buClrTx/>
              <a:buNone/>
            </a:pPr>
            <a:r>
              <a:rPr lang="fr-FR" sz="3600" b="1" dirty="0">
                <a:solidFill>
                  <a:srgbClr val="0070C0"/>
                </a:solidFill>
              </a:rPr>
              <a:t>3-Ostéopathie adynamique:</a:t>
            </a:r>
          </a:p>
          <a:p>
            <a:pPr marL="0" indent="0">
              <a:buClrTx/>
              <a:buNone/>
            </a:pPr>
            <a:r>
              <a:rPr lang="fr-FR" sz="2800" b="1" dirty="0">
                <a:solidFill>
                  <a:schemeClr val="tx1"/>
                </a:solidFill>
              </a:rPr>
              <a:t>Causes:</a:t>
            </a:r>
          </a:p>
          <a:p>
            <a:pPr lvl="1">
              <a:buClrTx/>
            </a:pPr>
            <a:r>
              <a:rPr lang="fr-FR" sz="2400" dirty="0">
                <a:solidFill>
                  <a:schemeClr val="tx1"/>
                </a:solidFill>
              </a:rPr>
              <a:t>intoxication a l’aluminium</a:t>
            </a:r>
          </a:p>
          <a:p>
            <a:pPr lvl="1">
              <a:buClrTx/>
            </a:pPr>
            <a:r>
              <a:rPr lang="fr-FR" sz="2400" dirty="0">
                <a:solidFill>
                  <a:schemeClr val="tx1"/>
                </a:solidFill>
              </a:rPr>
              <a:t>suppression excessive de l'HPTS par  le carbonate de calcium, par le </a:t>
            </a:r>
            <a:r>
              <a:rPr lang="fr-FR" sz="2400" dirty="0" err="1">
                <a:solidFill>
                  <a:schemeClr val="tx1"/>
                </a:solidFill>
              </a:rPr>
              <a:t>calcitriol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</a:p>
          <a:p>
            <a:pPr lvl="1">
              <a:buClrTx/>
            </a:pPr>
            <a:r>
              <a:rPr lang="fr-FR" sz="2400" dirty="0" err="1">
                <a:solidFill>
                  <a:schemeClr val="tx1"/>
                </a:solidFill>
              </a:rPr>
              <a:t>parathyroïdectomie</a:t>
            </a:r>
            <a:r>
              <a:rPr lang="fr-FR" sz="2400" dirty="0">
                <a:solidFill>
                  <a:schemeClr val="tx1"/>
                </a:solidFill>
              </a:rPr>
              <a:t>. </a:t>
            </a:r>
          </a:p>
          <a:p>
            <a:pPr lvl="1">
              <a:buClrTx/>
            </a:pPr>
            <a:r>
              <a:rPr lang="fr-FR" sz="2400" dirty="0">
                <a:solidFill>
                  <a:schemeClr val="tx1"/>
                </a:solidFill>
              </a:rPr>
              <a:t>chez les </a:t>
            </a:r>
            <a:r>
              <a:rPr lang="fr-FR" sz="2400" dirty="0" smtClean="0">
                <a:solidFill>
                  <a:schemeClr val="tx1"/>
                </a:solidFill>
              </a:rPr>
              <a:t>diabétiques</a:t>
            </a:r>
          </a:p>
          <a:p>
            <a:pPr marL="57150" indent="0">
              <a:buClrTx/>
              <a:buNone/>
            </a:pPr>
            <a:r>
              <a:rPr lang="fr-FR" sz="3000" b="1" dirty="0" smtClean="0">
                <a:solidFill>
                  <a:schemeClr val="tx1"/>
                </a:solidFill>
              </a:rPr>
              <a:t>Clinique</a:t>
            </a:r>
            <a:r>
              <a:rPr lang="fr-FR" sz="3000" b="1" dirty="0">
                <a:solidFill>
                  <a:schemeClr val="tx1"/>
                </a:solidFill>
              </a:rPr>
              <a:t>:</a:t>
            </a:r>
            <a:r>
              <a:rPr lang="fr-FR" sz="3000" dirty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asymptomatique</a:t>
            </a:r>
            <a:r>
              <a:rPr lang="fr-FR" sz="2200" dirty="0">
                <a:solidFill>
                  <a:schemeClr val="tx1"/>
                </a:solidFill>
              </a:rPr>
              <a:t>, mais il existe un risque de fractures vertébrales</a:t>
            </a:r>
            <a:r>
              <a:rPr lang="fr-FR" sz="2200" dirty="0" smtClean="0">
                <a:solidFill>
                  <a:schemeClr val="tx1"/>
                </a:solidFill>
              </a:rPr>
              <a:t>.</a:t>
            </a:r>
          </a:p>
          <a:p>
            <a:pPr marL="57150" indent="0">
              <a:buClrTx/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biologie</a:t>
            </a:r>
            <a:r>
              <a:rPr lang="fr-FR" sz="2200" b="1" dirty="0" smtClean="0">
                <a:solidFill>
                  <a:schemeClr val="tx1"/>
                </a:solidFill>
              </a:rPr>
              <a:t>: Le </a:t>
            </a:r>
            <a:r>
              <a:rPr lang="fr-FR" sz="2200" b="1" dirty="0">
                <a:solidFill>
                  <a:schemeClr val="tx1"/>
                </a:solidFill>
              </a:rPr>
              <a:t>taux de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PTH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est normal,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voir bas (&lt;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100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pg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/ml)</a:t>
            </a:r>
            <a:r>
              <a:rPr lang="fr-FR" sz="3900" b="1" dirty="0" smtClean="0">
                <a:solidFill>
                  <a:srgbClr val="0070C0"/>
                </a:solidFill>
              </a:rPr>
              <a:t> </a:t>
            </a:r>
          </a:p>
          <a:p>
            <a:pPr marL="137160" indent="0" algn="ctr">
              <a:buClrTx/>
              <a:buNone/>
              <a:defRPr/>
            </a:pPr>
            <a:r>
              <a:rPr lang="fr-FR" sz="3900" b="1" dirty="0" smtClean="0">
                <a:solidFill>
                  <a:srgbClr val="0070C0"/>
                </a:solidFill>
              </a:rPr>
              <a:t>4-Amylose à ß2-</a:t>
            </a:r>
            <a:r>
              <a:rPr lang="fr-FR" sz="3900" b="1" dirty="0" err="1" smtClean="0">
                <a:solidFill>
                  <a:srgbClr val="0070C0"/>
                </a:solidFill>
              </a:rPr>
              <a:t>microglobuline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137160" indent="0">
              <a:buClrTx/>
              <a:buNone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868680" lvl="1" indent="-283464">
              <a:buClrTx/>
              <a:buFont typeface="Wingdings 2"/>
              <a:buChar char=""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Décrite chez les "vieux dialysés", après </a:t>
            </a:r>
            <a:r>
              <a:rPr lang="fr-FR" sz="2800" b="1" dirty="0" smtClean="0">
                <a:solidFill>
                  <a:schemeClr val="tx1"/>
                </a:solidFill>
              </a:rPr>
              <a:t>7 </a:t>
            </a:r>
            <a:r>
              <a:rPr lang="fr-FR" sz="2800" dirty="0" smtClean="0">
                <a:solidFill>
                  <a:schemeClr val="tx1"/>
                </a:solidFill>
              </a:rPr>
              <a:t>à </a:t>
            </a:r>
            <a:r>
              <a:rPr lang="fr-FR" sz="2800" b="1" dirty="0" smtClean="0">
                <a:solidFill>
                  <a:schemeClr val="tx1"/>
                </a:solidFill>
              </a:rPr>
              <a:t>10</a:t>
            </a:r>
            <a:r>
              <a:rPr lang="fr-FR" sz="2800" dirty="0" smtClean="0">
                <a:solidFill>
                  <a:schemeClr val="tx1"/>
                </a:solidFill>
              </a:rPr>
              <a:t> ans de traitement.</a:t>
            </a:r>
          </a:p>
          <a:p>
            <a:pPr marL="585216" lvl="1" indent="0">
              <a:buClrTx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marL="868680" lvl="1" indent="-283464">
              <a:buClrTx/>
              <a:buFont typeface="Wingdings 2"/>
              <a:buChar char=""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due à des dépôts articulaires d'amylose dont la protéine fibrillaire est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la ß 2 -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microglobuline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585216" lvl="1" indent="0">
              <a:buClrTx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marL="868680" lvl="1" indent="-283464">
              <a:buClrTx/>
              <a:buFont typeface="Wingdings 2"/>
              <a:buChar char=""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 à l'origine de douleurs souvent très intenses, au maximum d'arthrite et périarthrite, érosions osseuses, Syndrome du canal carpien 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ClrTx/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4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285720" y="1060202"/>
            <a:ext cx="8858280" cy="5797798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1.Anémie :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1600" b="1" dirty="0" smtClean="0">
              <a:solidFill>
                <a:srgbClr val="0070C0"/>
              </a:solidFill>
            </a:endParaRPr>
          </a:p>
          <a:p>
            <a:r>
              <a:rPr lang="fr-FR" sz="2400" b="1" dirty="0" smtClean="0"/>
              <a:t>   </a:t>
            </a:r>
            <a:r>
              <a:rPr lang="fr-FR" sz="2400" dirty="0" smtClean="0">
                <a:solidFill>
                  <a:schemeClr val="tx1"/>
                </a:solidFill>
              </a:rPr>
              <a:t>type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normochrome</a:t>
            </a:r>
            <a:r>
              <a:rPr lang="fr-FR" sz="2400" b="1" dirty="0" smtClean="0">
                <a:solidFill>
                  <a:srgbClr val="FF0000"/>
                </a:solidFill>
              </a:rPr>
              <a:t>, normocytaire, </a:t>
            </a:r>
            <a:r>
              <a:rPr lang="fr-FR" sz="2400" b="1" dirty="0" err="1" smtClean="0">
                <a:solidFill>
                  <a:srgbClr val="FF0000"/>
                </a:solidFill>
              </a:rPr>
              <a:t>arégénérative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</a:t>
            </a:r>
            <a:r>
              <a:rPr lang="fr-FR" sz="2400" dirty="0" smtClean="0">
                <a:solidFill>
                  <a:schemeClr val="tx1"/>
                </a:solidFill>
              </a:rPr>
              <a:t> sauf </a:t>
            </a:r>
            <a:r>
              <a:rPr lang="fr-FR" sz="2400" dirty="0" err="1" smtClean="0">
                <a:solidFill>
                  <a:schemeClr val="tx1"/>
                </a:solidFill>
              </a:rPr>
              <a:t>polykystose</a:t>
            </a:r>
            <a:r>
              <a:rPr lang="fr-FR" sz="2400" dirty="0" smtClean="0">
                <a:solidFill>
                  <a:schemeClr val="tx1"/>
                </a:solidFill>
              </a:rPr>
              <a:t> rénale, 80 %.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 Mécanismes :+++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  une </a:t>
            </a:r>
            <a:r>
              <a:rPr lang="fr-FR" sz="2400" b="1" dirty="0" smtClean="0">
                <a:solidFill>
                  <a:srgbClr val="FF0000"/>
                </a:solidFill>
              </a:rPr>
              <a:t>diminution de production d'</a:t>
            </a:r>
            <a:r>
              <a:rPr lang="fr-FR" sz="2400" b="1" dirty="0" err="1" smtClean="0">
                <a:solidFill>
                  <a:srgbClr val="FF0000"/>
                </a:solidFill>
              </a:rPr>
              <a:t>érythopoiétine</a:t>
            </a:r>
            <a:r>
              <a:rPr lang="fr-FR" sz="2400" dirty="0" smtClean="0">
                <a:solidFill>
                  <a:schemeClr val="tx1"/>
                </a:solidFill>
              </a:rPr>
              <a:t> par le rein malade,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 Hémolyse Contamination du dialysat par les </a:t>
            </a:r>
            <a:r>
              <a:rPr lang="fr-FR" sz="2400" dirty="0" err="1" smtClean="0">
                <a:solidFill>
                  <a:schemeClr val="tx1"/>
                </a:solidFill>
              </a:rPr>
              <a:t>chloramines</a:t>
            </a:r>
            <a:r>
              <a:rPr lang="fr-FR" sz="2400" dirty="0" smtClean="0">
                <a:solidFill>
                  <a:schemeClr val="tx1"/>
                </a:solidFill>
              </a:rPr>
              <a:t>, nitrites ou cuivre dans le dialysat ou par du formol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  Spoliation sanguine (prélèvements trop répétés, mauvaise </a:t>
            </a:r>
            <a:r>
              <a:rPr lang="fr-FR" sz="2400" dirty="0" err="1" smtClean="0">
                <a:solidFill>
                  <a:schemeClr val="tx1"/>
                </a:solidFill>
              </a:rPr>
              <a:t>réstitution</a:t>
            </a:r>
            <a:r>
              <a:rPr lang="fr-FR" sz="2400" dirty="0" smtClean="0">
                <a:solidFill>
                  <a:schemeClr val="tx1"/>
                </a:solidFill>
              </a:rPr>
              <a:t> du circuit extracorporel)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  Hémorragies (digestives souvent </a:t>
            </a:r>
            <a:r>
              <a:rPr lang="fr-FR" sz="2400" dirty="0" err="1" smtClean="0">
                <a:solidFill>
                  <a:schemeClr val="tx1"/>
                </a:solidFill>
              </a:rPr>
              <a:t>infracliniques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méno</a:t>
            </a:r>
            <a:r>
              <a:rPr lang="fr-FR" sz="2400" dirty="0" smtClean="0">
                <a:solidFill>
                  <a:schemeClr val="tx1"/>
                </a:solidFill>
              </a:rPr>
              <a:t>-métrorragies) 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 carence en vitamine B12 , acide folique et fer  (anémie mixte)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 intoxication aluminique et fibrose médullaire(</a:t>
            </a:r>
            <a:r>
              <a:rPr lang="fr-FR" sz="2400" dirty="0" err="1" smtClean="0">
                <a:solidFill>
                  <a:schemeClr val="tx1"/>
                </a:solidFill>
              </a:rPr>
              <a:t>hyperparathyroidie</a:t>
            </a:r>
            <a:r>
              <a:rPr lang="fr-FR" sz="2400" dirty="0" smtClean="0">
                <a:solidFill>
                  <a:schemeClr val="tx1"/>
                </a:solidFill>
              </a:rPr>
              <a:t> secondaire ou tertiaire.)</a:t>
            </a:r>
          </a:p>
          <a:p>
            <a:pPr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8215337" cy="857256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C- Complications hématologiques 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1547834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C- Complications </a:t>
            </a:r>
            <a:r>
              <a:rPr lang="fr-FR" b="1" dirty="0" smtClean="0">
                <a:solidFill>
                  <a:srgbClr val="00B050"/>
                </a:solidFill>
              </a:rPr>
              <a:t>hématologiques: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8964487" cy="5669822"/>
          </a:xfrm>
        </p:spPr>
        <p:txBody>
          <a:bodyPr>
            <a:normAutofit fontScale="77500" lnSpcReduction="20000"/>
          </a:bodyPr>
          <a:lstStyle/>
          <a:p>
            <a:pPr marL="136525" indent="0" algn="ctr">
              <a:buClrTx/>
              <a:buNone/>
            </a:pPr>
            <a:r>
              <a:rPr lang="fr-FR" sz="3300" b="1" dirty="0">
                <a:solidFill>
                  <a:srgbClr val="0070C0"/>
                </a:solidFill>
              </a:rPr>
              <a:t>2.Troubles d'hémostase</a:t>
            </a:r>
            <a:r>
              <a:rPr lang="fr-FR" sz="3300" b="1" dirty="0" smtClean="0">
                <a:solidFill>
                  <a:srgbClr val="0070C0"/>
                </a:solidFill>
              </a:rPr>
              <a:t>:</a:t>
            </a:r>
          </a:p>
          <a:p>
            <a:pPr marL="136525" indent="0" algn="ctr">
              <a:buClrTx/>
              <a:buNone/>
            </a:pPr>
            <a:endParaRPr lang="fr-FR" sz="3000" dirty="0">
              <a:solidFill>
                <a:srgbClr val="0070C0"/>
              </a:solidFill>
            </a:endParaRPr>
          </a:p>
          <a:p>
            <a:pPr lvl="1">
              <a:buClrTx/>
            </a:pPr>
            <a:r>
              <a:rPr lang="fr-FR" sz="2400" dirty="0">
                <a:solidFill>
                  <a:schemeClr val="tx1"/>
                </a:solidFill>
              </a:rPr>
              <a:t>  se traduit par un purpura, des </a:t>
            </a:r>
            <a:r>
              <a:rPr lang="fr-FR" sz="2400" dirty="0" smtClean="0">
                <a:solidFill>
                  <a:schemeClr val="tx1"/>
                </a:solidFill>
              </a:rPr>
              <a:t>ecchymoses, des </a:t>
            </a:r>
            <a:r>
              <a:rPr lang="fr-FR" sz="2400" dirty="0">
                <a:solidFill>
                  <a:schemeClr val="tx1"/>
                </a:solidFill>
              </a:rPr>
              <a:t>épistaxis, </a:t>
            </a:r>
            <a:r>
              <a:rPr lang="fr-FR" sz="2400" dirty="0" smtClean="0">
                <a:solidFill>
                  <a:schemeClr val="tx1"/>
                </a:solidFill>
              </a:rPr>
              <a:t>  </a:t>
            </a:r>
            <a:r>
              <a:rPr lang="fr-FR" sz="2400" dirty="0">
                <a:solidFill>
                  <a:schemeClr val="tx1"/>
                </a:solidFill>
              </a:rPr>
              <a:t>un saignement prolongé aux points de ponction de l'abord vasculaire. 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fr-FR" sz="2400" dirty="0">
                <a:solidFill>
                  <a:schemeClr val="tx1"/>
                </a:solidFill>
              </a:rPr>
              <a:t>  allongement du temps de </a:t>
            </a:r>
            <a:r>
              <a:rPr lang="fr-FR" sz="2400" dirty="0" smtClean="0">
                <a:solidFill>
                  <a:schemeClr val="tx1"/>
                </a:solidFill>
              </a:rPr>
              <a:t>saignement</a:t>
            </a:r>
          </a:p>
          <a:p>
            <a:pPr marL="457200" lvl="1" indent="0">
              <a:buClrTx/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algn="ctr">
              <a:buClrTx/>
              <a:buNone/>
            </a:pPr>
            <a:r>
              <a:rPr lang="fr-FR" sz="2400" dirty="0">
                <a:solidFill>
                  <a:schemeClr val="tx1"/>
                </a:solidFill>
              </a:rPr>
              <a:t>une altération des fonctions des plaquettes : adhésivité et </a:t>
            </a:r>
            <a:r>
              <a:rPr lang="fr-FR" sz="2400" dirty="0" err="1">
                <a:solidFill>
                  <a:schemeClr val="tx1"/>
                </a:solidFill>
              </a:rPr>
              <a:t>aggrégabilité</a:t>
            </a:r>
            <a:r>
              <a:rPr lang="fr-FR" sz="2400" dirty="0">
                <a:solidFill>
                  <a:schemeClr val="tx1"/>
                </a:solidFill>
              </a:rPr>
              <a:t> sont diminuées, en rapport avec les "toxines </a:t>
            </a:r>
            <a:r>
              <a:rPr lang="fr-FR" sz="2400" dirty="0" smtClean="0">
                <a:solidFill>
                  <a:schemeClr val="tx1"/>
                </a:solidFill>
              </a:rPr>
              <a:t>urémiques« </a:t>
            </a:r>
          </a:p>
          <a:p>
            <a:pPr algn="ctr">
              <a:buClrTx/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 3.déficit immunologique :</a:t>
            </a:r>
          </a:p>
          <a:p>
            <a:pPr algn="ctr">
              <a:buClrTx/>
              <a:buNone/>
            </a:pPr>
            <a:endParaRPr lang="fr-FR" sz="2800" dirty="0" smtClean="0">
              <a:solidFill>
                <a:srgbClr val="0070C0"/>
              </a:solidFill>
            </a:endParaRPr>
          </a:p>
          <a:p>
            <a:pPr>
              <a:buClrTx/>
            </a:pPr>
            <a:r>
              <a:rPr lang="fr-FR" sz="2400" dirty="0" smtClean="0">
                <a:solidFill>
                  <a:schemeClr val="tx1"/>
                </a:solidFill>
              </a:rPr>
              <a:t> L'immunité humorale  légèrement diminuée, mais la réponse anticorps à certains antigènes peut être déficiente (hépatite B, influenza). </a:t>
            </a:r>
          </a:p>
          <a:p>
            <a:pPr marL="0" indent="0">
              <a:buClrTx/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fr-FR" sz="2400" b="1" dirty="0" smtClean="0">
                <a:solidFill>
                  <a:srgbClr val="FF0000"/>
                </a:solidFill>
              </a:rPr>
              <a:t>l'immunité cellulaire est anormale </a:t>
            </a:r>
            <a:r>
              <a:rPr lang="fr-FR" sz="2400" dirty="0" smtClean="0">
                <a:solidFill>
                  <a:schemeClr val="tx1"/>
                </a:solidFill>
              </a:rPr>
              <a:t>→susceptibilité des malades dialysés aux infections bactériennes</a:t>
            </a:r>
            <a:endParaRPr lang="fr-FR" sz="2400" dirty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sz="2800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9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285860"/>
            <a:ext cx="8534400" cy="5383500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r-FR" sz="2400" dirty="0" smtClean="0">
                <a:solidFill>
                  <a:srgbClr val="0070C0"/>
                </a:solidFill>
              </a:rPr>
              <a:t>1/ </a:t>
            </a:r>
            <a:r>
              <a:rPr lang="fr-FR" sz="2400" b="1" dirty="0" smtClean="0">
                <a:solidFill>
                  <a:srgbClr val="0070C0"/>
                </a:solidFill>
              </a:rPr>
              <a:t>L'encéphalopathie urémique</a:t>
            </a:r>
            <a:r>
              <a:rPr lang="fr-FR" sz="2400" dirty="0" smtClean="0">
                <a:solidFill>
                  <a:srgbClr val="0070C0"/>
                </a:solidFill>
              </a:rPr>
              <a:t> : </a:t>
            </a:r>
          </a:p>
          <a:p>
            <a:pPr marL="548640" indent="-411480" algn="ctr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480060">
              <a:buClrTx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symptômes nombreux et peu spécifiques:</a:t>
            </a:r>
          </a:p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(concentration, troubles de la mémoire,  malaise, insomnie ,somnolence diurne, fatigue, état dépressif, perturbation du langage, myoclonies, trémor, astérixis, crises convulsives, enfin somnolence, confusion et coma.. )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les signes neurologiques </a:t>
            </a:r>
            <a:r>
              <a:rPr lang="fr-FR" sz="2000" b="1" dirty="0" smtClean="0">
                <a:solidFill>
                  <a:srgbClr val="FF0000"/>
                </a:solidFill>
              </a:rPr>
              <a:t>s’améliorent après séances de dialyse</a:t>
            </a:r>
            <a:r>
              <a:rPr lang="fr-FR" sz="2000" dirty="0" smtClean="0">
                <a:solidFill>
                  <a:schemeClr val="tx1"/>
                </a:solidFill>
              </a:rPr>
              <a:t>( des toxines urémiques)+++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sz="2400" b="1" dirty="0" smtClean="0">
                <a:solidFill>
                  <a:srgbClr val="0070C0"/>
                </a:solidFill>
              </a:rPr>
              <a:t>2/La poly-neuropathie urémique</a:t>
            </a:r>
            <a:r>
              <a:rPr lang="fr-FR" sz="2400" dirty="0" smtClean="0">
                <a:solidFill>
                  <a:srgbClr val="0070C0"/>
                </a:solidFill>
              </a:rPr>
              <a:t> :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480060">
              <a:buClrTx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atteinte </a:t>
            </a:r>
            <a:r>
              <a:rPr lang="fr-FR" sz="2000" b="1" dirty="0" smtClean="0">
                <a:solidFill>
                  <a:srgbClr val="FF0000"/>
                </a:solidFill>
              </a:rPr>
              <a:t>sensitivomotrice distale et symétrique</a:t>
            </a:r>
            <a:r>
              <a:rPr lang="fr-FR" sz="2000" dirty="0" smtClean="0">
                <a:solidFill>
                  <a:schemeClr val="tx1"/>
                </a:solidFill>
              </a:rPr>
              <a:t>, elle prédomine aux membres inférieurs, </a:t>
            </a:r>
          </a:p>
          <a:p>
            <a:pPr marL="480060">
              <a:buClrTx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↓ de la vitesse de conduction nerveuse motrice et sensitive + ↓ l'amplitude des potentiels évoqués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Wingdings 2"/>
              <a:buChar char="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5721" y="0"/>
            <a:ext cx="8248680" cy="100010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D- </a:t>
            </a:r>
            <a:r>
              <a:rPr lang="fr-FR" b="1" dirty="0">
                <a:solidFill>
                  <a:srgbClr val="00B050"/>
                </a:solidFill>
              </a:rPr>
              <a:t>Complications </a:t>
            </a:r>
            <a:r>
              <a:rPr lang="fr-FR" b="1" dirty="0" smtClean="0">
                <a:solidFill>
                  <a:srgbClr val="00B050"/>
                </a:solidFill>
              </a:rPr>
              <a:t>neurologiques</a:t>
            </a:r>
            <a:r>
              <a:rPr lang="fr-FR" b="1" dirty="0">
                <a:solidFill>
                  <a:srgbClr val="00B050"/>
                </a:solidFill>
              </a:rPr>
              <a:t>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 smtClean="0">
                <a:solidFill>
                  <a:srgbClr val="0070C0"/>
                </a:solidFill>
              </a:rPr>
              <a:t>3/Manifestations neurologiques centrales: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422910" indent="-285750">
              <a:buClrTx/>
              <a:defRPr/>
            </a:pPr>
            <a:r>
              <a:rPr lang="fr-FR" b="1" dirty="0" smtClean="0">
                <a:solidFill>
                  <a:schemeClr val="tx1"/>
                </a:solidFill>
              </a:rPr>
              <a:t>AVC</a:t>
            </a:r>
            <a:r>
              <a:rPr lang="fr-FR" dirty="0" smtClean="0">
                <a:solidFill>
                  <a:schemeClr val="tx1"/>
                </a:solidFill>
              </a:rPr>
              <a:t> fréquence +++ sous dialyse, surtout l'hématome sous-dural;</a:t>
            </a:r>
          </a:p>
          <a:p>
            <a:pPr marL="137160" indent="0">
              <a:buClrTx/>
              <a:buNone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422910" indent="-285750">
              <a:buClrTx/>
              <a:defRPr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le syndrome de déséquilibre osmotique</a:t>
            </a:r>
            <a:r>
              <a:rPr lang="fr-FR" dirty="0" smtClean="0">
                <a:solidFill>
                  <a:schemeClr val="tx1"/>
                </a:solidFill>
              </a:rPr>
              <a:t>: une baisse trop rapide de l'urée  lors des </a:t>
            </a:r>
            <a:r>
              <a:rPr lang="fr-FR" dirty="0" err="1" smtClean="0">
                <a:solidFill>
                  <a:schemeClr val="tx1"/>
                </a:solidFill>
              </a:rPr>
              <a:t>seances</a:t>
            </a:r>
            <a:r>
              <a:rPr lang="fr-FR" dirty="0" smtClean="0">
                <a:solidFill>
                  <a:schemeClr val="tx1"/>
                </a:solidFill>
              </a:rPr>
              <a:t> de dialyses→</a:t>
            </a:r>
            <a:r>
              <a:rPr lang="fr-FR" dirty="0" err="1" smtClean="0">
                <a:solidFill>
                  <a:schemeClr val="tx1"/>
                </a:solidFill>
              </a:rPr>
              <a:t>oedème</a:t>
            </a:r>
            <a:r>
              <a:rPr lang="fr-FR" dirty="0" smtClean="0">
                <a:solidFill>
                  <a:schemeClr val="tx1"/>
                </a:solidFill>
              </a:rPr>
              <a:t> cérébral</a:t>
            </a:r>
          </a:p>
          <a:p>
            <a:pPr marL="137160" indent="0">
              <a:buClrTx/>
              <a:buNone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422910" indent="-285750">
              <a:buClrTx/>
              <a:defRPr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l'encéphalopathie aluminique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     démence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4348" y="0"/>
            <a:ext cx="7748614" cy="1143008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D- Complications neurologiques: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        Rappel physiologique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Résultat de recherche d'images pour &quot;anatomie du rein imag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405826" cy="493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3" y="1357298"/>
            <a:ext cx="8320118" cy="5024030"/>
          </a:xfrm>
        </p:spPr>
        <p:txBody>
          <a:bodyPr>
            <a:normAutofit fontScale="85000" lnSpcReduction="20000"/>
          </a:bodyPr>
          <a:lstStyle/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Les troubles digestifs </a:t>
            </a:r>
            <a:r>
              <a:rPr lang="fr-FR" sz="2400" dirty="0" smtClean="0">
                <a:solidFill>
                  <a:schemeClr val="tx1"/>
                </a:solidFill>
              </a:rPr>
              <a:t>: très variables</a:t>
            </a:r>
          </a:p>
          <a:p>
            <a:pPr marL="480060">
              <a:buClrTx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,</a:t>
            </a:r>
          </a:p>
          <a:p>
            <a:pPr marL="928116" lvl="1" indent="-342900">
              <a:buClrTx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une stomatite </a:t>
            </a:r>
            <a:r>
              <a:rPr lang="fr-FR" sz="2400" dirty="0" smtClean="0">
                <a:solidFill>
                  <a:schemeClr val="tx1"/>
                </a:solidFill>
              </a:rPr>
              <a:t>(hautes concentrations d'ammonium, urée de la salive )</a:t>
            </a:r>
          </a:p>
          <a:p>
            <a:pPr>
              <a:lnSpc>
                <a:spcPct val="150000"/>
              </a:lnSpc>
              <a:buClrTx/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une parotidite</a:t>
            </a:r>
            <a:r>
              <a:rPr lang="fr-FR" sz="2400" dirty="0" smtClean="0">
                <a:solidFill>
                  <a:schemeClr val="tx1"/>
                </a:solidFill>
              </a:rPr>
              <a:t>, souvent associée à la stomatite. </a:t>
            </a:r>
            <a:r>
              <a:rPr lang="fr-FR" sz="2000" b="1" dirty="0" smtClean="0">
                <a:solidFill>
                  <a:schemeClr val="tx1"/>
                </a:solidFill>
              </a:rPr>
              <a:t>L'ulcère gastroduodénal</a:t>
            </a:r>
            <a:r>
              <a:rPr lang="fr-FR" sz="20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50000"/>
              </a:lnSpc>
              <a:buClrTx/>
            </a:pPr>
            <a:r>
              <a:rPr lang="fr-FR" sz="2000" b="1" dirty="0" smtClean="0">
                <a:solidFill>
                  <a:schemeClr val="tx1"/>
                </a:solidFill>
              </a:rPr>
              <a:t>œsophagite et gastrite</a:t>
            </a:r>
          </a:p>
          <a:p>
            <a:pPr>
              <a:lnSpc>
                <a:spcPct val="150000"/>
              </a:lnSpc>
              <a:buClrTx/>
            </a:pPr>
            <a:r>
              <a:rPr lang="fr-FR" sz="2000" b="1" dirty="0" smtClean="0">
                <a:solidFill>
                  <a:schemeClr val="tx1"/>
                </a:solidFill>
              </a:rPr>
              <a:t> reflux </a:t>
            </a:r>
            <a:r>
              <a:rPr lang="fr-FR" sz="2000" b="1" dirty="0" err="1" smtClean="0">
                <a:solidFill>
                  <a:schemeClr val="tx1"/>
                </a:solidFill>
              </a:rPr>
              <a:t>gastrooesophagien</a:t>
            </a:r>
            <a:r>
              <a:rPr lang="fr-FR" sz="2000" b="1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  <a:buClrTx/>
            </a:pPr>
            <a:r>
              <a:rPr lang="fr-FR" sz="2000" b="1" dirty="0" err="1" smtClean="0">
                <a:solidFill>
                  <a:schemeClr val="tx1"/>
                </a:solidFill>
              </a:rPr>
              <a:t>angiodysplasie</a:t>
            </a:r>
            <a:r>
              <a:rPr lang="fr-FR" sz="2000" b="1" dirty="0" smtClean="0">
                <a:solidFill>
                  <a:schemeClr val="tx1"/>
                </a:solidFill>
              </a:rPr>
              <a:t> intestinale </a:t>
            </a:r>
            <a:r>
              <a:rPr lang="fr-FR" sz="2000" dirty="0" smtClean="0">
                <a:solidFill>
                  <a:schemeClr val="tx1"/>
                </a:solidFill>
              </a:rPr>
              <a:t>(risque hémorragique ) </a:t>
            </a:r>
          </a:p>
          <a:p>
            <a:pPr>
              <a:lnSpc>
                <a:spcPct val="150000"/>
              </a:lnSpc>
              <a:buClrTx/>
            </a:pPr>
            <a:r>
              <a:rPr lang="fr-FR" sz="2000" b="1" dirty="0" smtClean="0">
                <a:solidFill>
                  <a:schemeClr val="tx1"/>
                </a:solidFill>
              </a:rPr>
              <a:t>diverticulose,</a:t>
            </a:r>
            <a:r>
              <a:rPr lang="fr-FR" sz="2000" dirty="0" smtClean="0">
                <a:solidFill>
                  <a:schemeClr val="tx1"/>
                </a:solidFill>
              </a:rPr>
              <a:t> avec risque de perforation</a:t>
            </a:r>
          </a:p>
          <a:p>
            <a:pPr>
              <a:lnSpc>
                <a:spcPct val="150000"/>
              </a:lnSpc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colites ischémiques </a:t>
            </a:r>
          </a:p>
          <a:p>
            <a:pPr>
              <a:lnSpc>
                <a:spcPct val="150000"/>
              </a:lnSpc>
              <a:buClrTx/>
            </a:pPr>
            <a:r>
              <a:rPr lang="fr-FR" sz="2000" b="1" dirty="0" smtClean="0">
                <a:solidFill>
                  <a:schemeClr val="tx1"/>
                </a:solidFill>
              </a:rPr>
              <a:t>Les hépatites chroniques virales B et C </a:t>
            </a:r>
            <a:r>
              <a:rPr lang="fr-FR" sz="2000" dirty="0" smtClean="0">
                <a:solidFill>
                  <a:schemeClr val="tx1"/>
                </a:solidFill>
              </a:rPr>
              <a:t>surtout chez les dialysés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1280890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E- Autres Complications viscérales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836368"/>
          </a:xfrm>
        </p:spPr>
        <p:txBody>
          <a:bodyPr>
            <a:normAutofit fontScale="62500" lnSpcReduction="20000"/>
          </a:bodyPr>
          <a:lstStyle/>
          <a:p>
            <a:pPr marL="594360" indent="-457200">
              <a:buClrTx/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Hypothyroïdie</a:t>
            </a:r>
            <a:r>
              <a:rPr lang="fr-FR" sz="3200" dirty="0" smtClean="0">
                <a:solidFill>
                  <a:schemeClr val="tx1"/>
                </a:solidFill>
              </a:rPr>
              <a:t> : </a:t>
            </a:r>
          </a:p>
          <a:p>
            <a:pPr marL="137160" indent="0">
              <a:buClrTx/>
              <a:buNone/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marL="594360" indent="-457200">
              <a:buClrTx/>
              <a:defRPr/>
            </a:pPr>
            <a:r>
              <a:rPr lang="fr-FR" sz="3200" dirty="0">
                <a:solidFill>
                  <a:schemeClr val="tx1"/>
                </a:solidFill>
              </a:rPr>
              <a:t>  </a:t>
            </a:r>
            <a:r>
              <a:rPr lang="fr-FR" sz="3200" b="1" dirty="0" smtClean="0">
                <a:solidFill>
                  <a:schemeClr val="tx1"/>
                </a:solidFill>
              </a:rPr>
              <a:t>Dysfonction sexuelle</a:t>
            </a:r>
            <a:r>
              <a:rPr lang="fr-FR" sz="3200" dirty="0" smtClean="0">
                <a:solidFill>
                  <a:schemeClr val="tx1"/>
                </a:solidFill>
              </a:rPr>
              <a:t> :  cause de stérilité</a:t>
            </a:r>
          </a:p>
          <a:p>
            <a:pPr marL="1099566" lvl="1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fr-FR" sz="3200" dirty="0" smtClean="0">
                <a:solidFill>
                  <a:srgbClr val="0070C0"/>
                </a:solidFill>
              </a:rPr>
              <a:t>Chez l'homme:</a:t>
            </a:r>
            <a:endParaRPr lang="fr-FR" sz="3200" dirty="0">
              <a:solidFill>
                <a:srgbClr val="0070C0"/>
              </a:solidFill>
            </a:endParaRPr>
          </a:p>
          <a:p>
            <a:pPr marL="1042416" lvl="1" indent="-4572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3200" dirty="0" err="1" smtClean="0">
                <a:solidFill>
                  <a:schemeClr val="tx1"/>
                </a:solidFill>
              </a:rPr>
              <a:t>oligo</a:t>
            </a:r>
            <a:r>
              <a:rPr lang="fr-FR" sz="3200" dirty="0" smtClean="0">
                <a:solidFill>
                  <a:schemeClr val="tx1"/>
                </a:solidFill>
              </a:rPr>
              <a:t>/</a:t>
            </a:r>
            <a:r>
              <a:rPr lang="fr-FR" sz="3200" dirty="0" err="1" smtClean="0">
                <a:solidFill>
                  <a:schemeClr val="tx1"/>
                </a:solidFill>
              </a:rPr>
              <a:t>azoo-spermie</a:t>
            </a:r>
            <a:r>
              <a:rPr lang="fr-FR" sz="3200" dirty="0" smtClean="0">
                <a:solidFill>
                  <a:schemeClr val="tx1"/>
                </a:solidFill>
              </a:rPr>
              <a:t>. ,</a:t>
            </a:r>
          </a:p>
          <a:p>
            <a:pPr marL="1042416" lvl="1" indent="-4572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de la libido ↓</a:t>
            </a:r>
          </a:p>
          <a:p>
            <a:pPr marL="1042416" lvl="1" indent="-4572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 impuissance , troubles de l'érection</a:t>
            </a:r>
          </a:p>
          <a:p>
            <a:pPr marL="868680" lvl="1" indent="-283464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endParaRPr lang="fr-FR" sz="3200" dirty="0" smtClean="0">
              <a:solidFill>
                <a:schemeClr val="tx1"/>
              </a:solidFill>
            </a:endParaRPr>
          </a:p>
          <a:p>
            <a:pPr marL="1099566" lvl="1" indent="-514350" eaLnBrk="1" fontAlgn="auto" hangingPunct="1">
              <a:spcAft>
                <a:spcPts val="0"/>
              </a:spcAft>
              <a:buClrTx/>
              <a:buFont typeface="+mj-lt"/>
              <a:buAutoNum type="arabicPeriod" startAt="2"/>
              <a:defRPr/>
            </a:pPr>
            <a:r>
              <a:rPr lang="fr-FR" sz="3200" dirty="0" smtClean="0">
                <a:solidFill>
                  <a:srgbClr val="0070C0"/>
                </a:solidFill>
              </a:rPr>
              <a:t>Chez la femme:</a:t>
            </a:r>
          </a:p>
          <a:p>
            <a:pPr marL="1042416" lvl="1" indent="-4572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aménorrhée </a:t>
            </a:r>
          </a:p>
          <a:p>
            <a:pPr marL="1042416" lvl="1" indent="-4572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 une infertilité </a:t>
            </a:r>
            <a:endParaRPr lang="fr-FR" sz="3200" dirty="0">
              <a:solidFill>
                <a:schemeClr val="tx1"/>
              </a:solidFill>
            </a:endParaRPr>
          </a:p>
          <a:p>
            <a:pPr marL="1042416" lvl="1" indent="-4572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méno</a:t>
            </a:r>
            <a:r>
              <a:rPr lang="fr-FR" sz="3200" dirty="0" smtClean="0">
                <a:solidFill>
                  <a:schemeClr val="tx1"/>
                </a:solidFill>
              </a:rPr>
              <a:t>-métrorragies abondantes pouvant contribuer à l'anémie.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000108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F</a:t>
            </a:r>
            <a:r>
              <a:rPr lang="fr-FR" b="1" dirty="0" smtClean="0">
                <a:solidFill>
                  <a:srgbClr val="00B050"/>
                </a:solidFill>
              </a:rPr>
              <a:t>- </a:t>
            </a:r>
            <a:r>
              <a:rPr lang="fr-FR" b="1" dirty="0">
                <a:solidFill>
                  <a:srgbClr val="00B050"/>
                </a:solidFill>
              </a:rPr>
              <a:t>Complications </a:t>
            </a:r>
            <a:r>
              <a:rPr lang="fr-FR" b="1" dirty="0" smtClean="0">
                <a:solidFill>
                  <a:srgbClr val="00B050"/>
                </a:solidFill>
              </a:rPr>
              <a:t>endocriniennes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9" y="285728"/>
            <a:ext cx="8429651" cy="78082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6-Evaluation des facteurs de risque cardiovasculaire associés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16"/>
            <a:ext cx="7820052" cy="3777622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 Les facteurs de risques:</a:t>
            </a:r>
          </a:p>
          <a:p>
            <a:pPr>
              <a:buFont typeface="+mj-lt"/>
              <a:buAutoNum type="arabicPeriod"/>
            </a:pPr>
            <a:r>
              <a:rPr lang="fr-FR" b="1" dirty="0" smtClean="0"/>
              <a:t>HTA</a:t>
            </a:r>
          </a:p>
          <a:p>
            <a:pPr>
              <a:buFont typeface="+mj-lt"/>
              <a:buAutoNum type="arabicPeriod"/>
            </a:pPr>
            <a:r>
              <a:rPr lang="fr-FR" b="1" dirty="0" smtClean="0"/>
              <a:t>DIABETE</a:t>
            </a:r>
          </a:p>
          <a:p>
            <a:pPr>
              <a:buFont typeface="+mj-lt"/>
              <a:buAutoNum type="arabicPeriod"/>
            </a:pPr>
            <a:r>
              <a:rPr lang="fr-FR" b="1" dirty="0" err="1" smtClean="0"/>
              <a:t>Dyslipédemie</a:t>
            </a:r>
            <a:endParaRPr lang="fr-FR" b="1" dirty="0" smtClean="0"/>
          </a:p>
          <a:p>
            <a:pPr>
              <a:buFont typeface="+mj-lt"/>
              <a:buAutoNum type="arabicPeriod"/>
            </a:pPr>
            <a:r>
              <a:rPr lang="fr-FR" b="1" dirty="0" smtClean="0"/>
              <a:t>Tabac</a:t>
            </a:r>
          </a:p>
          <a:p>
            <a:pPr>
              <a:buFont typeface="+mj-lt"/>
              <a:buAutoNum type="arabicPeriod"/>
            </a:pPr>
            <a:r>
              <a:rPr lang="fr-FR" b="1" dirty="0" smtClean="0"/>
              <a:t>L’</a:t>
            </a:r>
            <a:r>
              <a:rPr lang="fr-FR" b="1" dirty="0" err="1" smtClean="0"/>
              <a:t>obèsité</a:t>
            </a:r>
            <a:endParaRPr lang="fr-FR" b="1" dirty="0" smtClean="0"/>
          </a:p>
          <a:p>
            <a:pPr>
              <a:buFont typeface="+mj-lt"/>
              <a:buAutoNum type="arabicPeriod"/>
            </a:pPr>
            <a:r>
              <a:rPr lang="fr-FR" b="1" dirty="0" smtClean="0"/>
              <a:t>Sédentarité</a:t>
            </a:r>
          </a:p>
          <a:p>
            <a:pPr>
              <a:buNone/>
            </a:pPr>
            <a:r>
              <a:rPr lang="fr-FR" dirty="0" smtClean="0"/>
              <a:t>Il es fondamental de prendre en charge l’ensemble des facteurs de risques chez les patients ayant une MRC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OBJECTIFS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785926"/>
            <a:ext cx="6558675" cy="4429156"/>
          </a:xfrm>
        </p:spPr>
        <p:txBody>
          <a:bodyPr>
            <a:normAutofit/>
          </a:bodyPr>
          <a:lstStyle/>
          <a:p>
            <a:r>
              <a:rPr lang="fr-FR" b="1" dirty="0" smtClean="0"/>
              <a:t> Définir le stade d’une maladie rénale chronique</a:t>
            </a:r>
          </a:p>
          <a:p>
            <a:endParaRPr lang="fr-FR" b="1" dirty="0" smtClean="0"/>
          </a:p>
          <a:p>
            <a:r>
              <a:rPr lang="fr-FR" b="1" dirty="0" smtClean="0"/>
              <a:t> Connaître les facteurs de progression des maladies rénales chroniques et les mesures thérapeutiques adaptées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 Diagnostiquer les complications des maladies rénales chroniques et connaître le principe de leur traitement</a:t>
            </a:r>
          </a:p>
          <a:p>
            <a:endParaRPr lang="fr-FR" b="1" dirty="0" smtClean="0"/>
          </a:p>
          <a:p>
            <a:r>
              <a:rPr lang="fr-FR" b="1" dirty="0" smtClean="0"/>
              <a:t> Expliquer les modalités des traitements de suppléance de l’insuffisance rénale terminale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571612"/>
            <a:ext cx="6806049" cy="433961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la maladie rénale chronique MRC  est définie par 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L</a:t>
            </a:r>
            <a:r>
              <a:rPr lang="fr-FR" sz="2000" dirty="0" smtClean="0">
                <a:solidFill>
                  <a:schemeClr val="tx1"/>
                </a:solidFill>
              </a:rPr>
              <a:t>a présence pendant </a:t>
            </a:r>
            <a:r>
              <a:rPr lang="fr-FR" sz="2000" b="1" dirty="0" smtClean="0">
                <a:solidFill>
                  <a:srgbClr val="FF0000"/>
                </a:solidFill>
              </a:rPr>
              <a:t>plus de trois mois 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d</a:t>
            </a:r>
            <a:r>
              <a:rPr lang="fr-FR" sz="2000" dirty="0" smtClean="0">
                <a:solidFill>
                  <a:schemeClr val="tx1"/>
                </a:solidFill>
              </a:rPr>
              <a:t>’anomalies rénales </a:t>
            </a:r>
            <a:r>
              <a:rPr lang="fr-FR" sz="2000" b="1" dirty="0" smtClean="0">
                <a:solidFill>
                  <a:srgbClr val="FF0000"/>
                </a:solidFill>
              </a:rPr>
              <a:t>biologiques morphologiques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ou </a:t>
            </a:r>
            <a:r>
              <a:rPr lang="fr-FR" sz="2000" b="1" dirty="0" smtClean="0">
                <a:solidFill>
                  <a:srgbClr val="FF0000"/>
                </a:solidFill>
              </a:rPr>
              <a:t>histologiques</a:t>
            </a:r>
            <a:r>
              <a:rPr lang="fr-FR" sz="2000" b="1" dirty="0" smtClean="0">
                <a:solidFill>
                  <a:schemeClr val="tx1"/>
                </a:solidFill>
              </a:rPr>
              <a:t>.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Et /ou un  </a:t>
            </a:r>
            <a:r>
              <a:rPr lang="fr-FR" sz="2000" b="1" dirty="0" smtClean="0">
                <a:solidFill>
                  <a:srgbClr val="FF0000"/>
                </a:solidFill>
              </a:rPr>
              <a:t>DFG inférieur à 60ml/min/1.73m2 </a:t>
            </a:r>
            <a:r>
              <a:rPr lang="fr-FR" sz="2000" dirty="0" smtClean="0">
                <a:solidFill>
                  <a:schemeClr val="tx1"/>
                </a:solidFill>
              </a:rPr>
              <a:t>persistant pendant </a:t>
            </a:r>
            <a:r>
              <a:rPr lang="fr-FR" sz="2000" b="1" dirty="0" smtClean="0">
                <a:solidFill>
                  <a:srgbClr val="FF0000"/>
                </a:solidFill>
              </a:rPr>
              <a:t>trois mois ou plus 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984517" cy="1004690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1I-Introduction – définition : 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945200" y="2132856"/>
            <a:ext cx="6995431" cy="3456384"/>
          </a:xfrm>
        </p:spPr>
        <p:txBody>
          <a:bodyPr/>
          <a:lstStyle/>
          <a:p>
            <a:pPr eaLnBrk="1" hangingPunct="1">
              <a:buClrTx/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eaLnBrk="1" hangingPunct="1">
              <a:buClrTx/>
            </a:pPr>
            <a:endParaRPr lang="fr-FR" dirty="0" smtClean="0">
              <a:solidFill>
                <a:schemeClr val="bg1"/>
              </a:solidFill>
            </a:endParaRP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L'insuffisance rénale chronique (IRC) est une diminution </a:t>
            </a:r>
            <a:r>
              <a:rPr lang="fr-FR" sz="2000" b="1" dirty="0" smtClean="0">
                <a:solidFill>
                  <a:srgbClr val="FF0000"/>
                </a:solidFill>
              </a:rPr>
              <a:t>progressive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</a:rPr>
              <a:t>irréversible</a:t>
            </a:r>
            <a:r>
              <a:rPr lang="fr-FR" sz="2000" dirty="0" smtClean="0">
                <a:solidFill>
                  <a:schemeClr val="tx1"/>
                </a:solidFill>
              </a:rPr>
              <a:t>  du débit de filtration glomérulaire  . </a:t>
            </a:r>
          </a:p>
          <a:p>
            <a:pPr eaLnBrk="1" hangingPunct="1">
              <a:buClrTx/>
            </a:pPr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>
              <a:buClrTx/>
            </a:pPr>
            <a:r>
              <a:rPr lang="fr-FR" sz="2000" dirty="0" smtClean="0">
                <a:solidFill>
                  <a:schemeClr val="tx1"/>
                </a:solidFill>
              </a:rPr>
              <a:t>Elle résulte en règle de l’évolution d’une MRC . </a:t>
            </a:r>
          </a:p>
          <a:p>
            <a:pPr eaLnBrk="1" hangingPunct="1">
              <a:buClrTx/>
              <a:buNone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Définition de l’insuffisance rénale chronique : 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132856"/>
            <a:ext cx="7382624" cy="4482242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     </a:t>
            </a:r>
            <a:r>
              <a:rPr lang="fr-FR" sz="2400" dirty="0" smtClean="0">
                <a:solidFill>
                  <a:schemeClr val="tx1"/>
                </a:solidFill>
              </a:rPr>
              <a:t>L’urée est la première molécule dosée dans le plasma chez IRC </a:t>
            </a:r>
            <a:r>
              <a:rPr lang="fr-FR" sz="2400" dirty="0">
                <a:solidFill>
                  <a:schemeClr val="tx1"/>
                </a:solidFill>
              </a:rPr>
              <a:t>,</a:t>
            </a:r>
            <a:r>
              <a:rPr lang="fr-FR" sz="2400" dirty="0" smtClean="0">
                <a:solidFill>
                  <a:schemeClr val="tx1"/>
                </a:solidFill>
              </a:rPr>
              <a:t>toxine urémique.</a:t>
            </a:r>
          </a:p>
          <a:p>
            <a:pPr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le terme d'</a:t>
            </a:r>
            <a:r>
              <a:rPr lang="fr-FR" sz="2400" b="1" dirty="0" smtClean="0">
                <a:solidFill>
                  <a:srgbClr val="0070C0"/>
                </a:solidFill>
              </a:rPr>
              <a:t>urémie </a:t>
            </a:r>
            <a:r>
              <a:rPr lang="fr-FR" sz="2400" dirty="0" smtClean="0">
                <a:solidFill>
                  <a:schemeClr val="tx1"/>
                </a:solidFill>
              </a:rPr>
              <a:t>désigne l'ensemble des symptômes et signes de IRC.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Une maladie </a:t>
            </a:r>
            <a:r>
              <a:rPr lang="fr-FR" b="1" dirty="0" smtClean="0">
                <a:solidFill>
                  <a:srgbClr val="00B050"/>
                </a:solidFill>
              </a:rPr>
              <a:t>historique … l'urémie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Mal de BRIGHT </a:t>
            </a:r>
            <a:r>
              <a:rPr lang="fr-FR" dirty="0">
                <a:solidFill>
                  <a:srgbClr val="00B050"/>
                </a:solidFill>
              </a:rPr>
              <a:t/>
            </a:r>
            <a:br>
              <a:rPr lang="fr-FR" dirty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Nouvelle présentation">
  <a:themeElements>
    <a:clrScheme name="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5915</TotalTime>
  <Words>2140</Words>
  <Application>Microsoft Office PowerPoint</Application>
  <PresentationFormat>Affichage à l'écran (4:3)</PresentationFormat>
  <Paragraphs>423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52</vt:i4>
      </vt:variant>
    </vt:vector>
  </HeadingPairs>
  <TitlesOfParts>
    <vt:vector size="65" baseType="lpstr">
      <vt:lpstr>ＭＳ Ｐゴシック</vt:lpstr>
      <vt:lpstr>ＭＳ Ｐゴシック</vt:lpstr>
      <vt:lpstr>Arial</vt:lpstr>
      <vt:lpstr>Book Antiqua</vt:lpstr>
      <vt:lpstr>Calibri</vt:lpstr>
      <vt:lpstr>Century Gothic</vt:lpstr>
      <vt:lpstr>Footlight MT Light</vt:lpstr>
      <vt:lpstr>Times</vt:lpstr>
      <vt:lpstr>Wingdings</vt:lpstr>
      <vt:lpstr>Wingdings 2</vt:lpstr>
      <vt:lpstr>Wingdings 3</vt:lpstr>
      <vt:lpstr>Brin</vt:lpstr>
      <vt:lpstr>Nouvelle présentation</vt:lpstr>
      <vt:lpstr>    MALADIE RENALE CHRONIQUE                         INSUFFISANCE RENALE CHRONIQUE   CLINIQUE  </vt:lpstr>
      <vt:lpstr>Plan du cours  : </vt:lpstr>
      <vt:lpstr>      Rappel anatomique</vt:lpstr>
      <vt:lpstr>  Rappel anatomique: le glomérule</vt:lpstr>
      <vt:lpstr>          Rappel physiologique</vt:lpstr>
      <vt:lpstr>OBJECTIFS </vt:lpstr>
      <vt:lpstr>1I-Introduction – définition : </vt:lpstr>
      <vt:lpstr>Définition de l’insuffisance rénale chronique : </vt:lpstr>
      <vt:lpstr>Une maladie historique … l'urémie Mal de BRIGHT  </vt:lpstr>
      <vt:lpstr>II-Epidémiologie et population à risque : </vt:lpstr>
      <vt:lpstr>POPULATION A RISQUE DE LA MRC  (HAS 2012) : dépistage +++ : </vt:lpstr>
      <vt:lpstr>Présentation PowerPoint</vt:lpstr>
      <vt:lpstr>Les principales étiologies:</vt:lpstr>
      <vt:lpstr>Présentation PowerPoint</vt:lpstr>
      <vt:lpstr>Présentation PowerPoint</vt:lpstr>
      <vt:lpstr>Clairance "estimée " : ( COCKCROFT)   </vt:lpstr>
      <vt:lpstr>Autres formules : MDRD , CKD-EPI: </vt:lpstr>
      <vt:lpstr>Nouvelle approche :</vt:lpstr>
      <vt:lpstr>Stades de la MRC selon la sévérité</vt:lpstr>
      <vt:lpstr>IV - Physiopathologie de l’IRC : </vt:lpstr>
      <vt:lpstr>Expérience de BRICKER et Al:</vt:lpstr>
      <vt:lpstr>Présentation PowerPoint</vt:lpstr>
      <vt:lpstr> Expériences de Bricker et al : </vt:lpstr>
      <vt:lpstr>Présentation PowerPoint</vt:lpstr>
      <vt:lpstr>Présentation PowerPoint</vt:lpstr>
      <vt:lpstr>Mécanismes adaptatifs et modifications biologiques au cours de l’IRC : </vt:lpstr>
      <vt:lpstr>Mécanismes adaptatifs et modifications biologiques au cours de l’IRC : </vt:lpstr>
      <vt:lpstr>V- Diagnostic d’une insuffisance rénale chronique : </vt:lpstr>
      <vt:lpstr>1- Affirmer le caractère chronique : </vt:lpstr>
      <vt:lpstr>Présentation PowerPoint</vt:lpstr>
      <vt:lpstr>2- Préciser son stade et son rythme évolutif : </vt:lpstr>
      <vt:lpstr>3- faire le Dg étiologique </vt:lpstr>
      <vt:lpstr>4-Evaluer et prendre en charge les facteurs de progression : </vt:lpstr>
      <vt:lpstr>Présentation PowerPoint</vt:lpstr>
      <vt:lpstr>5- rechercher le retentissement : </vt:lpstr>
      <vt:lpstr>A. Manifestations cardio vasculaires:</vt:lpstr>
      <vt:lpstr>B- Complications osseuses:         troubles du métabolisme     phosphocalcique et osseux (TMO) </vt:lpstr>
      <vt:lpstr>PHYSIOPATHOLOGIE DE L’HYPERPARATHYROIDIE : </vt:lpstr>
      <vt:lpstr>B- Complications osseuses=        TMO </vt:lpstr>
      <vt:lpstr>Signes radiologiques d’hyperparathyroïdie : </vt:lpstr>
      <vt:lpstr>Signes radiologiques d’hyperparathyroidie : </vt:lpstr>
      <vt:lpstr> </vt:lpstr>
      <vt:lpstr>B- Complications osseuses= TMO</vt:lpstr>
      <vt:lpstr>Stries de Looser MILKMAN : </vt:lpstr>
      <vt:lpstr>B- Complications osseuses=  TMO</vt:lpstr>
      <vt:lpstr>C- Complications hématologiques : </vt:lpstr>
      <vt:lpstr>C- Complications hématologiques:</vt:lpstr>
      <vt:lpstr>D- Complications neurologiques:</vt:lpstr>
      <vt:lpstr>D- Complications neurologiques:</vt:lpstr>
      <vt:lpstr>E- Autres Complications viscérales</vt:lpstr>
      <vt:lpstr>F- Complications endocriniennes :</vt:lpstr>
      <vt:lpstr>6-Evaluation des facteurs de risque cardiovasculaire associés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IRC cours 5ème années</dc:title>
  <dc:creator>amina DJEDDI</dc:creator>
  <cp:lastModifiedBy>Trasnplantation</cp:lastModifiedBy>
  <cp:revision>769</cp:revision>
  <dcterms:created xsi:type="dcterms:W3CDTF">2008-12-09T17:11:41Z</dcterms:created>
  <dcterms:modified xsi:type="dcterms:W3CDTF">2020-04-13T10:23:35Z</dcterms:modified>
</cp:coreProperties>
</file>