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xls" ContentType="application/vnd.ms-exce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8"/>
  </p:notesMasterIdLst>
  <p:sldIdLst>
    <p:sldId id="258" r:id="rId2"/>
    <p:sldId id="319" r:id="rId3"/>
    <p:sldId id="343" r:id="rId4"/>
    <p:sldId id="327" r:id="rId5"/>
    <p:sldId id="270" r:id="rId6"/>
    <p:sldId id="259" r:id="rId7"/>
    <p:sldId id="332" r:id="rId8"/>
    <p:sldId id="260" r:id="rId9"/>
    <p:sldId id="271" r:id="rId10"/>
    <p:sldId id="279" r:id="rId11"/>
    <p:sldId id="269" r:id="rId12"/>
    <p:sldId id="312" r:id="rId13"/>
    <p:sldId id="336" r:id="rId14"/>
    <p:sldId id="285" r:id="rId15"/>
    <p:sldId id="274" r:id="rId16"/>
    <p:sldId id="286" r:id="rId17"/>
    <p:sldId id="261" r:id="rId18"/>
    <p:sldId id="272" r:id="rId19"/>
    <p:sldId id="331" r:id="rId20"/>
    <p:sldId id="287" r:id="rId21"/>
    <p:sldId id="276" r:id="rId22"/>
    <p:sldId id="292" r:id="rId23"/>
    <p:sldId id="277" r:id="rId24"/>
    <p:sldId id="337" r:id="rId25"/>
    <p:sldId id="293" r:id="rId26"/>
    <p:sldId id="264" r:id="rId27"/>
    <p:sldId id="309" r:id="rId28"/>
    <p:sldId id="257" r:id="rId29"/>
    <p:sldId id="344" r:id="rId30"/>
    <p:sldId id="346" r:id="rId31"/>
    <p:sldId id="348" r:id="rId32"/>
    <p:sldId id="294" r:id="rId33"/>
    <p:sldId id="263" r:id="rId34"/>
    <p:sldId id="256" r:id="rId35"/>
    <p:sldId id="328" r:id="rId36"/>
    <p:sldId id="330" r:id="rId37"/>
    <p:sldId id="295" r:id="rId38"/>
    <p:sldId id="297" r:id="rId39"/>
    <p:sldId id="296" r:id="rId40"/>
    <p:sldId id="299" r:id="rId41"/>
    <p:sldId id="314" r:id="rId42"/>
    <p:sldId id="301" r:id="rId43"/>
    <p:sldId id="303" r:id="rId44"/>
    <p:sldId id="302" r:id="rId45"/>
    <p:sldId id="280" r:id="rId46"/>
    <p:sldId id="317" r:id="rId47"/>
    <p:sldId id="266" r:id="rId48"/>
    <p:sldId id="318" r:id="rId49"/>
    <p:sldId id="338" r:id="rId50"/>
    <p:sldId id="339" r:id="rId51"/>
    <p:sldId id="320" r:id="rId52"/>
    <p:sldId id="321" r:id="rId53"/>
    <p:sldId id="322" r:id="rId54"/>
    <p:sldId id="306" r:id="rId55"/>
    <p:sldId id="324" r:id="rId56"/>
    <p:sldId id="300" r:id="rId57"/>
    <p:sldId id="340" r:id="rId58"/>
    <p:sldId id="323" r:id="rId59"/>
    <p:sldId id="341" r:id="rId60"/>
    <p:sldId id="342" r:id="rId61"/>
    <p:sldId id="273" r:id="rId62"/>
    <p:sldId id="307" r:id="rId63"/>
    <p:sldId id="325" r:id="rId64"/>
    <p:sldId id="268" r:id="rId65"/>
    <p:sldId id="291" r:id="rId66"/>
    <p:sldId id="282" r:id="rId67"/>
  </p:sldIdLst>
  <p:sldSz cx="9144000" cy="6858000" type="screen4x3"/>
  <p:notesSz cx="6858000" cy="9144000"/>
  <p:defaultTextStyle>
    <a:defPPr>
      <a:defRPr lang="fr-FR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37"/>
    <a:srgbClr val="D8962B"/>
    <a:srgbClr val="FF9DDC"/>
    <a:srgbClr val="1F59FE"/>
    <a:srgbClr val="FA100D"/>
    <a:srgbClr val="E2FFDC"/>
    <a:srgbClr val="D8FFDE"/>
    <a:srgbClr val="8B41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96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9CEE2F-CBA0-4687-8B6D-2C5D07778F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A5E3A-E5FF-4C6A-A9F2-1E1E61713624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99EC2A-F493-4DFB-A860-AB1D19D41DEA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10D553-2A7E-438F-9E5A-300BCBF89C66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BB4B66-1951-494B-9319-49C8EBB2E542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D7E98-3FF5-493D-8BB6-785AE543EE8B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72201-C408-4A1F-8EF4-0FAED7E7DF59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CCB1B-AD29-41B9-82EE-2245730B7534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7EF27-AA92-4426-B3D5-4C88200D5992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72960-B389-4F59-952D-BDECE2A9EE41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92041-85F4-478E-A3A5-975E63D8E9FE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DC8A79-4F97-4DBC-B24A-BDE92BE41106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4904F-40A7-4A96-A0CC-BA2C6D5DBC46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CADFB5-075B-48B5-90DC-94D4A7BE5B48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2AE966-5CA4-468F-96CF-C4D4966CA9FE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7792EB-C453-492F-A078-B450E3543547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86C82-CBC1-489E-A963-A9F5A94B0471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108C0-6CAE-4D8E-A15B-27F57C340FB5}" type="slidenum">
              <a:rPr lang="fr-FR" smtClean="0"/>
              <a:pPr/>
              <a:t>24</a:t>
            </a:fld>
            <a:endParaRPr lang="fr-FR" smtClean="0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8C31C3-B79C-4F76-B93A-BC03DE0163DE}" type="slidenum">
              <a:rPr lang="fr-FR" smtClean="0"/>
              <a:pPr/>
              <a:t>25</a:t>
            </a:fld>
            <a:endParaRPr lang="fr-FR" smtClean="0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30758-FE10-446F-A054-8B28E1B3D5F1}" type="slidenum">
              <a:rPr lang="fr-FR" smtClean="0"/>
              <a:pPr/>
              <a:t>26</a:t>
            </a:fld>
            <a:endParaRPr lang="fr-FR" smtClean="0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B8ED9A-6241-4784-AB56-60E14B1063F6}" type="slidenum">
              <a:rPr lang="fr-FR" smtClean="0"/>
              <a:pPr/>
              <a:t>27</a:t>
            </a:fld>
            <a:endParaRPr lang="fr-FR" smtClean="0"/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C2245-CE75-4007-BBD0-D077200DC0A8}" type="slidenum">
              <a:rPr lang="fr-FR" smtClean="0"/>
              <a:pPr/>
              <a:t>28</a:t>
            </a:fld>
            <a:endParaRPr lang="fr-FR" smtClean="0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F3A182-51FB-4BB9-A103-473D59EAEEEA}" type="slidenum">
              <a:rPr lang="fr-FR" smtClean="0"/>
              <a:pPr/>
              <a:t>29</a:t>
            </a:fld>
            <a:endParaRPr lang="fr-FR" smtClean="0"/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15322-F07F-4611-8422-F1008F788C26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1EEF8-AC9E-419F-BAAA-0A0CCC6F7B01}" type="slidenum">
              <a:rPr lang="fr-FR" smtClean="0"/>
              <a:pPr/>
              <a:t>30</a:t>
            </a:fld>
            <a:endParaRPr lang="fr-FR" smtClean="0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25AD2C-1975-4907-B085-D16548CB4D38}" type="slidenum">
              <a:rPr lang="fr-FR" smtClean="0"/>
              <a:pPr/>
              <a:t>31</a:t>
            </a:fld>
            <a:endParaRPr lang="fr-FR" smtClean="0"/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E9CB1-50DC-4DE5-9D3A-2E11E2D675AA}" type="slidenum">
              <a:rPr lang="fr-FR" smtClean="0"/>
              <a:pPr/>
              <a:t>32</a:t>
            </a:fld>
            <a:endParaRPr lang="fr-FR" smtClean="0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1A6D8-5444-4E04-9189-5362B30C9369}" type="slidenum">
              <a:rPr lang="fr-FR" smtClean="0"/>
              <a:pPr/>
              <a:t>33</a:t>
            </a:fld>
            <a:endParaRPr lang="fr-FR" smtClean="0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18E15D-7194-40A2-9F62-C0BD8BCC994E}" type="slidenum">
              <a:rPr lang="fr-FR" smtClean="0"/>
              <a:pPr/>
              <a:t>34</a:t>
            </a:fld>
            <a:endParaRPr lang="fr-FR" smtClean="0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B6277-6E10-4C0B-AA4D-4534CA5B005B}" type="slidenum">
              <a:rPr lang="fr-FR" smtClean="0"/>
              <a:pPr/>
              <a:t>35</a:t>
            </a:fld>
            <a:endParaRPr lang="fr-FR" smtClean="0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2E174A-613D-4DF5-A1A1-4E0E848FE5AC}" type="slidenum">
              <a:rPr lang="fr-FR" smtClean="0"/>
              <a:pPr/>
              <a:t>36</a:t>
            </a:fld>
            <a:endParaRPr lang="fr-FR" smtClean="0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D3B5-FAB6-418D-837A-C946DF848F7F}" type="slidenum">
              <a:rPr lang="fr-FR" smtClean="0"/>
              <a:pPr/>
              <a:t>37</a:t>
            </a:fld>
            <a:endParaRPr lang="fr-FR" smtClean="0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6CAC9-7288-4B9A-B182-603D734C8F3B}" type="slidenum">
              <a:rPr lang="fr-FR" smtClean="0"/>
              <a:pPr/>
              <a:t>38</a:t>
            </a:fld>
            <a:endParaRPr lang="fr-FR" smtClean="0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94496-45E8-4757-B213-B5CBC5860F3D}" type="slidenum">
              <a:rPr lang="fr-FR" smtClean="0"/>
              <a:pPr/>
              <a:t>39</a:t>
            </a:fld>
            <a:endParaRPr lang="fr-FR" smtClean="0"/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72A67-A11B-4C13-A306-7DF151BB857C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0782E-827A-4A3F-8D19-6C65DF6AE8CC}" type="slidenum">
              <a:rPr lang="fr-FR" smtClean="0"/>
              <a:pPr/>
              <a:t>40</a:t>
            </a:fld>
            <a:endParaRPr lang="fr-FR" smtClean="0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4CC0D5-5AFC-42B9-AF54-7DFFDAEA51EC}" type="slidenum">
              <a:rPr lang="fr-FR" smtClean="0"/>
              <a:pPr/>
              <a:t>41</a:t>
            </a:fld>
            <a:endParaRPr lang="fr-FR" smtClean="0"/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52A723-3348-4E15-809E-F12BFB011507}" type="slidenum">
              <a:rPr lang="fr-FR" smtClean="0"/>
              <a:pPr/>
              <a:t>42</a:t>
            </a:fld>
            <a:endParaRPr lang="fr-FR" smtClean="0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AFFD60-2AE7-4BC0-9D15-AE59FAB305E9}" type="slidenum">
              <a:rPr lang="fr-FR" smtClean="0"/>
              <a:pPr/>
              <a:t>43</a:t>
            </a:fld>
            <a:endParaRPr lang="fr-FR" smtClean="0"/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04A334-1B70-465F-9A48-FEF6C21919D1}" type="slidenum">
              <a:rPr lang="fr-FR" smtClean="0"/>
              <a:pPr/>
              <a:t>44</a:t>
            </a:fld>
            <a:endParaRPr lang="fr-FR" smtClean="0"/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ABE76-0E31-489F-9DAE-C05129A441DB}" type="slidenum">
              <a:rPr lang="fr-FR" smtClean="0"/>
              <a:pPr/>
              <a:t>45</a:t>
            </a:fld>
            <a:endParaRPr lang="fr-FR" smtClean="0"/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2798D-F50A-486D-9341-0C1B48C6ABFC}" type="slidenum">
              <a:rPr lang="fr-FR" smtClean="0"/>
              <a:pPr/>
              <a:t>46</a:t>
            </a:fld>
            <a:endParaRPr lang="fr-FR" smtClean="0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9EE45-A352-4AFA-A561-A0A2B53AD1AE}" type="slidenum">
              <a:rPr lang="fr-FR" smtClean="0"/>
              <a:pPr/>
              <a:t>47</a:t>
            </a:fld>
            <a:endParaRPr lang="fr-FR" smtClean="0"/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6DDC84-0F8A-4EA0-BB89-E9A9EE4456F8}" type="slidenum">
              <a:rPr lang="fr-FR" smtClean="0"/>
              <a:pPr/>
              <a:t>48</a:t>
            </a:fld>
            <a:endParaRPr lang="fr-FR" smtClean="0"/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F9BB58-0405-47D2-80A4-A1D0786CF04F}" type="slidenum">
              <a:rPr lang="fr-FR" smtClean="0"/>
              <a:pPr/>
              <a:t>49</a:t>
            </a:fld>
            <a:endParaRPr lang="fr-FR" smtClean="0"/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18C6A-D48F-463D-9CE8-8D9D2BED47C5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25763-25A5-442E-87E6-C6BAA353FCEE}" type="slidenum">
              <a:rPr lang="fr-FR" smtClean="0"/>
              <a:pPr/>
              <a:t>50</a:t>
            </a:fld>
            <a:endParaRPr lang="fr-FR" smtClean="0"/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CAF8E1-D6E6-4F8A-8E47-B36CE5A29EC6}" type="slidenum">
              <a:rPr lang="fr-FR" smtClean="0"/>
              <a:pPr/>
              <a:t>51</a:t>
            </a:fld>
            <a:endParaRPr lang="fr-FR" smtClean="0"/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7630CA-CFA2-4286-9688-291B6702216F}" type="slidenum">
              <a:rPr lang="fr-FR" smtClean="0"/>
              <a:pPr/>
              <a:t>52</a:t>
            </a:fld>
            <a:endParaRPr lang="fr-FR" smtClean="0"/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DB5C26-E650-4708-B1E4-3441C63807DA}" type="slidenum">
              <a:rPr lang="fr-FR" smtClean="0"/>
              <a:pPr/>
              <a:t>53</a:t>
            </a:fld>
            <a:endParaRPr lang="fr-FR" smtClean="0"/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446D5C-67FC-40F0-8715-CE8B4AC0815A}" type="slidenum">
              <a:rPr lang="fr-FR" smtClean="0"/>
              <a:pPr/>
              <a:t>54</a:t>
            </a:fld>
            <a:endParaRPr lang="fr-FR" smtClean="0"/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40D958-8ABD-4663-96D0-7D9B480E358A}" type="slidenum">
              <a:rPr lang="fr-FR" smtClean="0"/>
              <a:pPr/>
              <a:t>55</a:t>
            </a:fld>
            <a:endParaRPr lang="fr-FR" smtClean="0"/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A9C14E-5DD2-4E43-978D-94AE4449431D}" type="slidenum">
              <a:rPr lang="fr-FR" smtClean="0"/>
              <a:pPr/>
              <a:t>56</a:t>
            </a:fld>
            <a:endParaRPr lang="fr-FR" smtClean="0"/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5758CC-653F-473D-93AB-0F5481A5E60D}" type="slidenum">
              <a:rPr lang="fr-FR" smtClean="0"/>
              <a:pPr/>
              <a:t>57</a:t>
            </a:fld>
            <a:endParaRPr lang="fr-FR" smtClean="0"/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033024-59E0-437F-BA67-D9F656611246}" type="slidenum">
              <a:rPr lang="fr-FR" smtClean="0"/>
              <a:pPr/>
              <a:t>58</a:t>
            </a:fld>
            <a:endParaRPr lang="fr-FR" smtClean="0"/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137957-D3EE-46A6-97DC-A67530DA5713}" type="slidenum">
              <a:rPr lang="fr-FR" smtClean="0"/>
              <a:pPr/>
              <a:t>59</a:t>
            </a:fld>
            <a:endParaRPr lang="fr-FR" smtClean="0"/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F1626-BFA9-46DF-967D-85421A2CA6EC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0500D-D364-4721-9A45-FBADE998EA42}" type="slidenum">
              <a:rPr lang="fr-FR" smtClean="0"/>
              <a:pPr/>
              <a:t>60</a:t>
            </a:fld>
            <a:endParaRPr lang="fr-FR" smtClean="0"/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FA6E5-6AEE-464B-90E7-1807E41A4457}" type="slidenum">
              <a:rPr lang="fr-FR" smtClean="0"/>
              <a:pPr/>
              <a:t>61</a:t>
            </a:fld>
            <a:endParaRPr lang="fr-FR" smtClean="0"/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AC0FA8-1BD9-43A1-AFD1-3FBA112016B4}" type="slidenum">
              <a:rPr lang="fr-FR" smtClean="0"/>
              <a:pPr/>
              <a:t>62</a:t>
            </a:fld>
            <a:endParaRPr lang="fr-FR" smtClean="0"/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45896-537A-46E6-BE4A-79740358DDE8}" type="slidenum">
              <a:rPr lang="fr-FR" smtClean="0"/>
              <a:pPr/>
              <a:t>63</a:t>
            </a:fld>
            <a:endParaRPr lang="fr-FR" smtClean="0"/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21805-78C8-4137-B103-FA7382FE6A63}" type="slidenum">
              <a:rPr lang="fr-FR" smtClean="0"/>
              <a:pPr/>
              <a:t>64</a:t>
            </a:fld>
            <a:endParaRPr lang="fr-FR" smtClean="0"/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A0FB5-82DE-4DDA-B703-2717464155D8}" type="slidenum">
              <a:rPr lang="fr-FR" smtClean="0"/>
              <a:pPr/>
              <a:t>65</a:t>
            </a:fld>
            <a:endParaRPr lang="fr-FR" smtClean="0"/>
          </a:p>
        </p:txBody>
      </p:sp>
      <p:sp>
        <p:nvSpPr>
          <p:cNvPr id="1361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286E64-2B9B-47A3-A6FD-506A8C8E312B}" type="slidenum">
              <a:rPr lang="fr-FR" smtClean="0"/>
              <a:pPr/>
              <a:t>66</a:t>
            </a:fld>
            <a:endParaRPr lang="fr-FR" smtClean="0"/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D0B2E-14E7-47A8-8D66-1195948CDF56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14B8F-4A61-49B6-B44F-CE22FE914E55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D9F1B2-CC23-46BD-BAA6-75532EE51664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F00E9-C51F-49F0-8CF2-634C873D88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7D184-90F2-4D47-BCD4-0BC79F0028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ECCE6-BAC3-46B2-BE09-8C56489DA37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59C2F-C035-4F57-B600-5CF35C85DA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71FA7-C8C1-4E67-8D31-9EEF250C31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7F83E-EAE1-42FB-B277-D79A5E49C1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3F707-116D-4058-BC42-05C4AA7C6C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9D824-0AF5-4E4D-8010-1C98947A0B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CA81B-4610-4CB3-A44E-17C367CF2C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90536-BDEB-43EF-8D79-861A712443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AFAFE-6855-46FF-A952-F624D7F3247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BDA118B-A0B1-45F8-AE7F-8802F4FDB2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Feuille_Microsoft_Office_Excel_97-20032.xls"/><Relationship Id="rId4" Type="http://schemas.openxmlformats.org/officeDocument/2006/relationships/oleObject" Target="../embeddings/Graphique_Microsoft_Office_Excel1.xls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064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3075" name="Picture 4" descr="speakrin-vitr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8"/>
          <p:cNvSpPr>
            <a:spLocks noChangeArrowheads="1"/>
          </p:cNvSpPr>
          <p:nvPr/>
        </p:nvSpPr>
        <p:spPr bwMode="auto">
          <a:xfrm>
            <a:off x="1066800" y="260350"/>
            <a:ext cx="5943600" cy="2101850"/>
          </a:xfrm>
          <a:prstGeom prst="roundRect">
            <a:avLst>
              <a:gd name="adj" fmla="val 16667"/>
            </a:avLst>
          </a:prstGeom>
          <a:solidFill>
            <a:srgbClr val="E2FFD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fr-FR" sz="3600">
                <a:solidFill>
                  <a:srgbClr val="FF0000"/>
                </a:solidFill>
                <a:latin typeface="Chalkboard" charset="0"/>
              </a:rPr>
              <a:t>Communication Scientifique :</a:t>
            </a:r>
          </a:p>
          <a:p>
            <a:pPr>
              <a:lnSpc>
                <a:spcPct val="90000"/>
              </a:lnSpc>
            </a:pPr>
            <a:r>
              <a:rPr lang="fr-FR" sz="3600">
                <a:solidFill>
                  <a:srgbClr val="8B411E"/>
                </a:solidFill>
                <a:latin typeface="Chalkboard" charset="0"/>
              </a:rPr>
              <a:t>Comment préparer </a:t>
            </a:r>
          </a:p>
          <a:p>
            <a:pPr>
              <a:lnSpc>
                <a:spcPct val="70000"/>
              </a:lnSpc>
            </a:pPr>
            <a:r>
              <a:rPr lang="fr-FR" sz="3600">
                <a:solidFill>
                  <a:srgbClr val="8B411E"/>
                </a:solidFill>
                <a:latin typeface="Chalkboard" charset="0"/>
              </a:rPr>
              <a:t>et donner un exposé </a:t>
            </a:r>
          </a:p>
          <a:p>
            <a:pPr>
              <a:lnSpc>
                <a:spcPct val="70000"/>
              </a:lnSpc>
            </a:pPr>
            <a:r>
              <a:rPr lang="fr-FR" sz="3600">
                <a:solidFill>
                  <a:srgbClr val="8B411E"/>
                </a:solidFill>
                <a:latin typeface="Chalkboard" charset="0"/>
              </a:rPr>
              <a:t>scientifique ?</a:t>
            </a:r>
            <a:endParaRPr lang="fr-FR" sz="3600">
              <a:solidFill>
                <a:srgbClr val="E41A2F"/>
              </a:solidFill>
              <a:latin typeface="Chalkboard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288" y="5516563"/>
            <a:ext cx="4392612" cy="8318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Licence Biotechnologies Végétales et Amélioration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292080" y="5517232"/>
            <a:ext cx="3168352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Présenté par :</a:t>
            </a:r>
          </a:p>
          <a:p>
            <a:pPr>
              <a:defRPr/>
            </a:pPr>
            <a:r>
              <a:rPr lang="fr-FR" dirty="0"/>
              <a:t>Dr BRINIS Amir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371600"/>
          </a:xfrm>
          <a:solidFill>
            <a:srgbClr val="F7F426"/>
          </a:solidFill>
        </p:spPr>
        <p:txBody>
          <a:bodyPr/>
          <a:lstStyle/>
          <a:p>
            <a:pPr eaLnBrk="1" hangingPunct="1"/>
            <a:r>
              <a:rPr lang="fr-FR" smtClean="0">
                <a:latin typeface="Chalkboard" charset="0"/>
              </a:rPr>
              <a:t>L’exposé: deux phases séquentielles</a:t>
            </a:r>
            <a:endParaRPr lang="fr-FR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8077200" cy="2133600"/>
          </a:xfrm>
        </p:spPr>
        <p:txBody>
          <a:bodyPr/>
          <a:lstStyle/>
          <a:p>
            <a:pPr eaLnBrk="1" hangingPunct="1"/>
            <a:r>
              <a:rPr lang="fr-FR" smtClean="0">
                <a:latin typeface="Chalkboard" charset="0"/>
              </a:rPr>
              <a:t>1- la préparation (phase la plus longue)</a:t>
            </a:r>
          </a:p>
          <a:p>
            <a:pPr eaLnBrk="1" hangingPunct="1"/>
            <a:r>
              <a:rPr lang="fr-FR" smtClean="0">
                <a:solidFill>
                  <a:srgbClr val="DCE6D8"/>
                </a:solidFill>
                <a:latin typeface="Chalkboard" charset="0"/>
              </a:rPr>
              <a:t>2- l’exposé lui-m</a:t>
            </a:r>
            <a:r>
              <a:rPr lang="fr-FR" altLang="ja-JP" smtClean="0">
                <a:solidFill>
                  <a:srgbClr val="DCE6D8"/>
                </a:solidFill>
                <a:latin typeface="Chalkboard" charset="0"/>
              </a:rPr>
              <a:t>ême</a:t>
            </a:r>
            <a:endParaRPr lang="fr-FR" altLang="ja-JP" smtClean="0">
              <a:latin typeface="Chalkboard" charset="0"/>
            </a:endParaRPr>
          </a:p>
          <a:p>
            <a:pPr eaLnBrk="1" hangingPunct="1"/>
            <a:endParaRPr lang="fr-FR" altLang="ja-JP" smtClean="0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  <a:solidFill>
            <a:srgbClr val="F7F426"/>
          </a:solidFill>
        </p:spPr>
        <p:txBody>
          <a:bodyPr/>
          <a:lstStyle/>
          <a:p>
            <a:pPr eaLnBrk="1" hangingPunct="1"/>
            <a:r>
              <a:rPr lang="fr-FR" smtClean="0">
                <a:latin typeface="Chalkboard" charset="0"/>
              </a:rPr>
              <a:t>La préparation d’un exposé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1746DA"/>
                </a:solidFill>
                <a:latin typeface="Chalkboard" charset="0"/>
              </a:rPr>
              <a:t>1. Analyse : auditoire et circonstances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1746DA"/>
                </a:solidFill>
                <a:latin typeface="Chalkboard" charset="0"/>
              </a:rPr>
              <a:t>2. Esquisse du contenu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1746DA"/>
                </a:solidFill>
                <a:latin typeface="Chalkboard" charset="0"/>
              </a:rPr>
              <a:t>3. Objectifs de communication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1746DA"/>
                </a:solidFill>
                <a:latin typeface="Chalkboard" charset="0"/>
              </a:rPr>
              <a:t>4. Information-Documentation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1746DA"/>
                </a:solidFill>
                <a:latin typeface="Chalkboard" charset="0"/>
              </a:rPr>
              <a:t>5. Plan et organisation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1746DA"/>
                </a:solidFill>
                <a:latin typeface="Chalkboard" charset="0"/>
              </a:rPr>
              <a:t>6. Illustrations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1746DA"/>
                </a:solidFill>
                <a:latin typeface="Chalkboard" charset="0"/>
              </a:rPr>
              <a:t>7. Préparation du discours oral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1746DA"/>
                </a:solidFill>
                <a:latin typeface="Chalkboard" charset="0"/>
              </a:rPr>
              <a:t>8. Notes aide-mémoire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1746DA"/>
                </a:solidFill>
                <a:latin typeface="Chalkboard" charset="0"/>
              </a:rPr>
              <a:t>9. Répétitions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  <a:solidFill>
            <a:srgbClr val="F7F426"/>
          </a:solidFill>
        </p:spPr>
        <p:txBody>
          <a:bodyPr/>
          <a:lstStyle/>
          <a:p>
            <a:pPr eaLnBrk="1" hangingPunct="1"/>
            <a:r>
              <a:rPr lang="fr-FR" smtClean="0">
                <a:latin typeface="Chalkboard" charset="0"/>
              </a:rPr>
              <a:t>La préparation d’un exposé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1746DA"/>
                </a:solidFill>
                <a:latin typeface="Chalkboard" charset="0"/>
              </a:rPr>
              <a:t>1. Analyse : auditoire et circonstances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2. Esquisse du contenu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3. Objectifs de communication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4. Information-Documentation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5. Plan et organisation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6. Illustrations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7. Préparation du discours oral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8. Notes aide-mémoire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9. Répétitions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382000" cy="1600200"/>
          </a:xfrm>
          <a:solidFill>
            <a:srgbClr val="FCF533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3600" smtClean="0">
                <a:latin typeface="Chalkboard" charset="0"/>
              </a:rPr>
              <a:t>1. Analyse : Un exposé scientifique doit </a:t>
            </a:r>
            <a:r>
              <a:rPr lang="fr-FR" altLang="ja-JP" sz="3600" smtClean="0">
                <a:latin typeface="Chalkboard" charset="0"/>
              </a:rPr>
              <a:t>être adapté à l’auditoire et aux circonstances</a:t>
            </a:r>
            <a:endParaRPr lang="fr-FR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133600"/>
            <a:ext cx="8686800" cy="2971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2000" smtClean="0">
                <a:latin typeface="Chalkboard" charset="0"/>
              </a:rPr>
              <a:t> </a:t>
            </a:r>
            <a:r>
              <a:rPr lang="fr-FR" sz="2800" smtClean="0">
                <a:latin typeface="Chalkboard" charset="0"/>
              </a:rPr>
              <a:t>De quel type d’exposé s’agit-il ?</a:t>
            </a:r>
          </a:p>
          <a:p>
            <a:pPr lvl="1" algn="l" eaLnBrk="1" hangingPunct="1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1800" smtClean="0">
                <a:latin typeface="Chalkboard" charset="0"/>
              </a:rPr>
              <a:t> Exposé bibliographique (analyse d’article), exposé de recherche, autre ?</a:t>
            </a:r>
          </a:p>
          <a:p>
            <a:pPr lvl="1" algn="l" eaLnBrk="1" hangingPunct="1">
              <a:lnSpc>
                <a:spcPct val="90000"/>
              </a:lnSpc>
              <a:buSzPct val="60000"/>
              <a:buFont typeface="Zapf Dingbats" charset="2"/>
              <a:buChar char=""/>
            </a:pPr>
            <a:endParaRPr lang="fr-FR" sz="1800" smtClean="0">
              <a:latin typeface="Chalkboard" charset="0"/>
            </a:endParaRPr>
          </a:p>
          <a:p>
            <a:pPr algn="l" eaLnBrk="1" hangingPunct="1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2000" smtClean="0">
                <a:solidFill>
                  <a:srgbClr val="E3880E"/>
                </a:solidFill>
                <a:latin typeface="Chalkboard" charset="0"/>
              </a:rPr>
              <a:t> </a:t>
            </a:r>
            <a:r>
              <a:rPr lang="fr-FR" sz="2800" smtClean="0">
                <a:solidFill>
                  <a:srgbClr val="E3880E"/>
                </a:solidFill>
                <a:latin typeface="Chalkboard" charset="0"/>
              </a:rPr>
              <a:t>Quel sera l’auditoire</a:t>
            </a:r>
            <a:r>
              <a:rPr lang="fr-FR" sz="2800" smtClean="0">
                <a:latin typeface="Chalkboard" charset="0"/>
              </a:rPr>
              <a:t> </a:t>
            </a:r>
            <a:r>
              <a:rPr lang="fr-FR" sz="2800" smtClean="0">
                <a:solidFill>
                  <a:srgbClr val="E3880E"/>
                </a:solidFill>
                <a:latin typeface="Chalkboard" charset="0"/>
              </a:rPr>
              <a:t>?</a:t>
            </a:r>
            <a:endParaRPr lang="fr-FR" sz="2800" smtClean="0">
              <a:latin typeface="Chalkboard" charset="0"/>
            </a:endParaRPr>
          </a:p>
          <a:p>
            <a:pPr lvl="1" algn="l" eaLnBrk="1" hangingPunct="1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1800" smtClean="0">
                <a:solidFill>
                  <a:srgbClr val="E3880E"/>
                </a:solidFill>
                <a:latin typeface="Chalkboard" charset="0"/>
              </a:rPr>
              <a:t> Nombre de personnes, Niveau, homogénéité, culture scientifique générale) ?</a:t>
            </a:r>
          </a:p>
          <a:p>
            <a:pPr algn="l" eaLnBrk="1" hangingPunct="1">
              <a:lnSpc>
                <a:spcPct val="90000"/>
              </a:lnSpc>
              <a:buSzPct val="60000"/>
              <a:buFont typeface="Zapf Dingbats" charset="2"/>
              <a:buChar char=""/>
            </a:pPr>
            <a:endParaRPr lang="fr-FR" sz="2000" smtClean="0">
              <a:latin typeface="Chalkboard" charset="0"/>
            </a:endParaRPr>
          </a:p>
          <a:p>
            <a:pPr algn="l" eaLnBrk="1" hangingPunct="1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2000" smtClean="0">
                <a:solidFill>
                  <a:srgbClr val="3E3ADE"/>
                </a:solidFill>
                <a:latin typeface="Chalkboard" charset="0"/>
              </a:rPr>
              <a:t> </a:t>
            </a:r>
            <a:r>
              <a:rPr lang="fr-FR" sz="2800" smtClean="0">
                <a:solidFill>
                  <a:srgbClr val="3E3ADE"/>
                </a:solidFill>
                <a:latin typeface="Chalkboard" charset="0"/>
              </a:rPr>
              <a:t>Quelles sont les circonstances ?</a:t>
            </a:r>
            <a:endParaRPr lang="fr-FR" sz="2000" smtClean="0">
              <a:solidFill>
                <a:srgbClr val="3E3ADE"/>
              </a:solidFill>
              <a:latin typeface="Chalkboard" charset="0"/>
            </a:endParaRPr>
          </a:p>
          <a:p>
            <a:pPr lvl="1" algn="l" eaLnBrk="1" hangingPunct="1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1800" smtClean="0">
                <a:solidFill>
                  <a:srgbClr val="3E3ADE"/>
                </a:solidFill>
                <a:latin typeface="Chalkboard" charset="0"/>
              </a:rPr>
              <a:t> exposé de mastère, exposé d’équipe, congrès</a:t>
            </a:r>
            <a:r>
              <a:rPr lang="fr-FR" sz="1800" smtClean="0">
                <a:latin typeface="Chalkboard" charset="0"/>
              </a:rPr>
              <a:t> </a:t>
            </a:r>
            <a:r>
              <a:rPr lang="fr-FR" sz="1800" smtClean="0">
                <a:solidFill>
                  <a:srgbClr val="1F59FE"/>
                </a:solidFill>
                <a:latin typeface="Chalkboard" charset="0"/>
              </a:rPr>
              <a:t>?</a:t>
            </a:r>
            <a:endParaRPr lang="fr-FR" sz="1800" smtClean="0">
              <a:latin typeface="Chalkboard" charset="0"/>
            </a:endParaRPr>
          </a:p>
          <a:p>
            <a:pPr lvl="1" algn="l" eaLnBrk="1" hangingPunct="1">
              <a:buSzPct val="60000"/>
              <a:buFont typeface="Zapf Dingbats" charset="2"/>
              <a:buChar char=""/>
            </a:pPr>
            <a:endParaRPr lang="fr-FR" sz="1800" smtClean="0">
              <a:latin typeface="Chalkboard" charset="0"/>
            </a:endParaRPr>
          </a:p>
          <a:p>
            <a:pPr lvl="2" algn="l" eaLnBrk="1" hangingPunct="1">
              <a:buSzPct val="60000"/>
              <a:buFont typeface="Zapf Dingbats" charset="2"/>
              <a:buNone/>
            </a:pPr>
            <a:endParaRPr lang="fr-FR" sz="2000" smtClean="0">
              <a:latin typeface="Chalkboard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62000" y="5410200"/>
            <a:ext cx="7635875" cy="1244600"/>
          </a:xfrm>
          <a:prstGeom prst="rect">
            <a:avLst/>
          </a:prstGeom>
          <a:solidFill>
            <a:srgbClr val="23B0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l" eaLnBrk="1" hangingPunct="1">
              <a:spcBef>
                <a:spcPct val="20000"/>
              </a:spcBef>
              <a:buSzPct val="60000"/>
              <a:buFont typeface="Zapf Dingbats" charset="2"/>
              <a:buNone/>
            </a:pPr>
            <a:r>
              <a:rPr lang="fr-FR">
                <a:latin typeface="Chalkboard" charset="0"/>
              </a:rPr>
              <a:t>En fonction du type d’exposé, des circonstances et de l’auditoire, vos objectifs de communication vont varier =&gt; voir point 3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  <a:solidFill>
            <a:srgbClr val="F7F426"/>
          </a:solidFill>
        </p:spPr>
        <p:txBody>
          <a:bodyPr/>
          <a:lstStyle/>
          <a:p>
            <a:pPr eaLnBrk="1" hangingPunct="1"/>
            <a:r>
              <a:rPr lang="fr-FR" smtClean="0">
                <a:latin typeface="Chalkboard" charset="0"/>
              </a:rPr>
              <a:t>La préparation d’un exposé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1. Analyse : auditoire et circonstances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1746DA"/>
                </a:solidFill>
                <a:latin typeface="Chalkboard" charset="0"/>
              </a:rPr>
              <a:t>2. Esquisse du contenu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3. Objectifs de communication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4. Information-Documentation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5. Plan et organisation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6. Illustrations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7. Préparation du discours oral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8. Notes aide-mémoire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9. Répétitions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762000"/>
          </a:xfrm>
          <a:solidFill>
            <a:srgbClr val="FFFE37"/>
          </a:solidFill>
        </p:spPr>
        <p:txBody>
          <a:bodyPr/>
          <a:lstStyle/>
          <a:p>
            <a:pPr eaLnBrk="1" hangingPunct="1"/>
            <a:r>
              <a:rPr lang="fr-FR" sz="3200" smtClean="0">
                <a:latin typeface="Chalkboard" charset="0"/>
              </a:rPr>
              <a:t>Esquisser le contenu de votre exposé</a:t>
            </a:r>
            <a:endParaRPr lang="fr-FR" smtClean="0">
              <a:latin typeface="Chalkboard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smtClean="0">
                <a:latin typeface="Chalkboard" charset="0"/>
              </a:rPr>
              <a:t>A partir de :</a:t>
            </a:r>
            <a:r>
              <a:rPr lang="fr-FR" sz="2400" smtClean="0">
                <a:latin typeface="Chalkboard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smtClean="0">
                <a:latin typeface="Chalkboard" charset="0"/>
              </a:rPr>
              <a:t>vos connaissances actuelles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smtClean="0">
                <a:latin typeface="Chalkboard" charset="0"/>
              </a:rPr>
              <a:t>l'information à votre portée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smtClean="0">
                <a:latin typeface="Chalkboard" charset="0"/>
              </a:rPr>
              <a:t>vos travaux écrits </a:t>
            </a:r>
          </a:p>
          <a:p>
            <a:pPr lvl="1" eaLnBrk="1" hangingPunct="1">
              <a:lnSpc>
                <a:spcPct val="90000"/>
              </a:lnSpc>
            </a:pPr>
            <a:endParaRPr lang="fr-FR" sz="2400" smtClean="0">
              <a:latin typeface="Chalkboard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fr-FR" smtClean="0">
                <a:latin typeface="Chalkboard" charset="0"/>
              </a:rPr>
              <a:t>=&gt; Il faut :</a:t>
            </a:r>
            <a:r>
              <a:rPr lang="fr-FR" sz="2400" smtClean="0">
                <a:latin typeface="Chalkboard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fr-FR" sz="2400" smtClean="0">
                <a:latin typeface="Chalkboard" charset="0"/>
              </a:rPr>
              <a:t>	</a:t>
            </a:r>
            <a:r>
              <a:rPr lang="fr-FR" sz="2400" smtClean="0">
                <a:solidFill>
                  <a:srgbClr val="2557B2"/>
                </a:solidFill>
                <a:latin typeface="Chalkboard" charset="0"/>
              </a:rPr>
              <a:t>- délimiter et formuler le sujet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fr-FR" sz="2400" smtClean="0">
                <a:solidFill>
                  <a:srgbClr val="2557B2"/>
                </a:solidFill>
                <a:latin typeface="Chalkboard" charset="0"/>
              </a:rPr>
              <a:t>	- faire la liste sommaire du contenu à couvrir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fr-FR" sz="2400" smtClean="0">
                <a:solidFill>
                  <a:srgbClr val="2557B2"/>
                </a:solidFill>
                <a:latin typeface="Chalkboard" charset="0"/>
              </a:rPr>
              <a:t>	- commencer à faire la liste des diapositives-support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fr-FR" sz="2400" smtClean="0">
                <a:solidFill>
                  <a:srgbClr val="2557B2"/>
                </a:solidFill>
                <a:latin typeface="Chalkboard" charset="0"/>
              </a:rPr>
              <a:t>	- déterminer les messages essentiels à faire passer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fr-FR" sz="2400" smtClean="0">
                <a:solidFill>
                  <a:srgbClr val="2557B2"/>
                </a:solidFill>
                <a:latin typeface="Chalkboard" charset="0"/>
              </a:rPr>
              <a:t>		(objectifs de communication)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fr-FR" sz="2400" smtClean="0">
                <a:solidFill>
                  <a:srgbClr val="2557B2"/>
                </a:solidFill>
                <a:latin typeface="Chalkboard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fr-FR" sz="2400" smtClean="0">
              <a:solidFill>
                <a:srgbClr val="2557B2"/>
              </a:solidFill>
              <a:latin typeface="Chalkboard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fr-FR" sz="2400" smtClean="0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  <a:solidFill>
            <a:srgbClr val="F7F426"/>
          </a:solidFill>
        </p:spPr>
        <p:txBody>
          <a:bodyPr/>
          <a:lstStyle/>
          <a:p>
            <a:pPr eaLnBrk="1" hangingPunct="1"/>
            <a:r>
              <a:rPr lang="fr-FR" smtClean="0">
                <a:latin typeface="Chalkboard" charset="0"/>
              </a:rPr>
              <a:t>La préparation d’un exposé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1. Analyse : auditoire et circonstances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2. Esquisse du contenu</a:t>
            </a:r>
            <a:r>
              <a:rPr lang="fr-FR" sz="2800" smtClean="0">
                <a:solidFill>
                  <a:srgbClr val="1746DA"/>
                </a:solidFill>
                <a:latin typeface="Chalkboard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1746DA"/>
                </a:solidFill>
                <a:latin typeface="Chalkboard" charset="0"/>
              </a:rPr>
              <a:t>3. Objectifs de communication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4. Information-Documentation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5. Plan et organisation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6. Illustrations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7. Préparation du discours oral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8. Notes aide-mémoire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9. Répétitions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219200"/>
          </a:xfrm>
          <a:solidFill>
            <a:srgbClr val="FCF533"/>
          </a:solidFill>
        </p:spPr>
        <p:txBody>
          <a:bodyPr/>
          <a:lstStyle/>
          <a:p>
            <a:pPr eaLnBrk="1" hangingPunct="1"/>
            <a:r>
              <a:rPr lang="fr-FR" sz="3600" smtClean="0">
                <a:solidFill>
                  <a:schemeClr val="tx1"/>
                </a:solidFill>
                <a:latin typeface="Chalkboard" charset="0"/>
              </a:rPr>
              <a:t>3-1 Objectifs de communication auxquels doit répondre l’exposé</a:t>
            </a:r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8600" y="1524000"/>
            <a:ext cx="8534400" cy="5464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buSzPct val="60000"/>
              <a:buFont typeface="Zapf Dingbats" charset="2"/>
              <a:buChar char=""/>
            </a:pPr>
            <a:r>
              <a:rPr lang="fr-FR" b="1">
                <a:solidFill>
                  <a:srgbClr val="E3880E"/>
                </a:solidFill>
                <a:latin typeface="Chalkboard" charset="0"/>
              </a:rPr>
              <a:t> Généraux</a:t>
            </a:r>
            <a:endParaRPr lang="fr-FR">
              <a:latin typeface="Chalkboard" charset="0"/>
            </a:endParaRPr>
          </a:p>
          <a:p>
            <a:pPr lvl="1" algn="l" eaLnBrk="1" hangingPunct="1">
              <a:lnSpc>
                <a:spcPct val="80000"/>
              </a:lnSpc>
              <a:buFontTx/>
              <a:buChar char="-"/>
            </a:pPr>
            <a:r>
              <a:rPr lang="fr-FR">
                <a:latin typeface="Chalkboard" charset="0"/>
              </a:rPr>
              <a:t> </a:t>
            </a:r>
            <a:r>
              <a:rPr lang="fr-FR" sz="2000">
                <a:latin typeface="Chalkboard" charset="0"/>
              </a:rPr>
              <a:t>Faire passer un message clair et mémorisable :</a:t>
            </a:r>
          </a:p>
          <a:p>
            <a:pPr lvl="2" algn="l" eaLnBrk="1" hangingPunct="1">
              <a:lnSpc>
                <a:spcPct val="80000"/>
              </a:lnSpc>
              <a:buFontTx/>
              <a:buChar char="-"/>
            </a:pPr>
            <a:r>
              <a:rPr lang="fr-FR">
                <a:latin typeface="Chalkboard" charset="0"/>
              </a:rPr>
              <a:t> </a:t>
            </a:r>
            <a:r>
              <a:rPr lang="fr-FR" sz="1800">
                <a:latin typeface="Chalkboard" charset="0"/>
              </a:rPr>
              <a:t>A l’aide d’un discours oral adapté (pertinent, précis, vivant)</a:t>
            </a:r>
          </a:p>
          <a:p>
            <a:pPr lvl="2" algn="l" eaLnBrk="1" hangingPunct="1">
              <a:lnSpc>
                <a:spcPct val="80000"/>
              </a:lnSpc>
              <a:buFontTx/>
              <a:buChar char="-"/>
            </a:pPr>
            <a:r>
              <a:rPr lang="fr-FR" sz="1800">
                <a:latin typeface="Chalkboard" charset="0"/>
              </a:rPr>
              <a:t> Et d’une iconographie adéquate</a:t>
            </a:r>
          </a:p>
          <a:p>
            <a:pPr lvl="1" algn="l" eaLnBrk="1" hangingPunct="1">
              <a:lnSpc>
                <a:spcPct val="80000"/>
              </a:lnSpc>
              <a:buFontTx/>
              <a:buChar char="-"/>
            </a:pPr>
            <a:r>
              <a:rPr lang="fr-FR">
                <a:latin typeface="Chalkboard" charset="0"/>
              </a:rPr>
              <a:t> </a:t>
            </a:r>
            <a:r>
              <a:rPr lang="fr-FR" sz="2000">
                <a:latin typeface="Chalkboard" charset="0"/>
              </a:rPr>
              <a:t>Convaincre l’auditoire de votre valeur scientifique et pédagogique</a:t>
            </a:r>
          </a:p>
          <a:p>
            <a:pPr lvl="1" algn="l" eaLnBrk="1" hangingPunct="1">
              <a:lnSpc>
                <a:spcPct val="80000"/>
              </a:lnSpc>
              <a:buFontTx/>
              <a:buChar char="-"/>
            </a:pPr>
            <a:endParaRPr lang="fr-FR">
              <a:latin typeface="Chalkboard" charset="0"/>
            </a:endParaRPr>
          </a:p>
          <a:p>
            <a:pPr algn="l" eaLnBrk="1" hangingPunct="1">
              <a:lnSpc>
                <a:spcPct val="80000"/>
              </a:lnSpc>
              <a:buSzPct val="60000"/>
              <a:buFont typeface="Zapf Dingbats" charset="2"/>
              <a:buChar char=""/>
            </a:pPr>
            <a:r>
              <a:rPr lang="fr-FR">
                <a:latin typeface="Chalkboard" charset="0"/>
              </a:rPr>
              <a:t> </a:t>
            </a:r>
            <a:r>
              <a:rPr lang="fr-FR" b="1">
                <a:solidFill>
                  <a:srgbClr val="3E3ADE"/>
                </a:solidFill>
                <a:latin typeface="Chalkboard" charset="0"/>
              </a:rPr>
              <a:t>Spécifiques</a:t>
            </a:r>
            <a:r>
              <a:rPr lang="fr-FR">
                <a:latin typeface="Chalkboard" charset="0"/>
              </a:rPr>
              <a:t> </a:t>
            </a:r>
          </a:p>
          <a:p>
            <a:pPr lvl="2" algn="l" eaLnBrk="1" hangingPunct="1">
              <a:lnSpc>
                <a:spcPct val="80000"/>
              </a:lnSpc>
              <a:buSzPct val="60000"/>
              <a:buFontTx/>
              <a:buChar char="-"/>
            </a:pPr>
            <a:r>
              <a:rPr lang="fr-FR" sz="2000">
                <a:solidFill>
                  <a:srgbClr val="E3880E"/>
                </a:solidFill>
                <a:latin typeface="Chalkboard" charset="0"/>
              </a:rPr>
              <a:t>techniques :</a:t>
            </a:r>
            <a:r>
              <a:rPr lang="fr-FR" sz="2000">
                <a:latin typeface="Chalkboard" charset="0"/>
              </a:rPr>
              <a:t> </a:t>
            </a:r>
          </a:p>
          <a:p>
            <a:pPr lvl="3" algn="l" eaLnBrk="1" hangingPunct="1">
              <a:lnSpc>
                <a:spcPct val="80000"/>
              </a:lnSpc>
              <a:buSzPct val="60000"/>
              <a:buFontTx/>
              <a:buChar char="-"/>
            </a:pPr>
            <a:r>
              <a:rPr lang="fr-FR" sz="1800">
                <a:latin typeface="Chalkboard" charset="0"/>
              </a:rPr>
              <a:t> vous avez par exemple mis au point une nouvelle technique suceptible d’</a:t>
            </a:r>
            <a:r>
              <a:rPr lang="fr-FR" altLang="ja-JP" sz="1800">
                <a:latin typeface="Chalkboard" charset="0"/>
              </a:rPr>
              <a:t>être largement utilis</a:t>
            </a:r>
            <a:r>
              <a:rPr lang="fr-FR" altLang="ja-JP" sz="1800"/>
              <a:t>é</a:t>
            </a:r>
            <a:r>
              <a:rPr lang="fr-FR" altLang="ja-JP" sz="1800">
                <a:latin typeface="Chalkboard" charset="0"/>
              </a:rPr>
              <a:t>e : faites-le savoir !</a:t>
            </a:r>
          </a:p>
          <a:p>
            <a:pPr lvl="2" algn="l" eaLnBrk="1" hangingPunct="1">
              <a:lnSpc>
                <a:spcPct val="80000"/>
              </a:lnSpc>
              <a:buSzPct val="60000"/>
              <a:buFontTx/>
              <a:buChar char="-"/>
            </a:pPr>
            <a:r>
              <a:rPr lang="fr-FR" altLang="ja-JP" sz="1800">
                <a:latin typeface="Chalkboard" charset="0"/>
              </a:rPr>
              <a:t> </a:t>
            </a:r>
            <a:r>
              <a:rPr lang="fr-FR" altLang="ja-JP" sz="2000">
                <a:solidFill>
                  <a:srgbClr val="E3880E"/>
                </a:solidFill>
                <a:latin typeface="Chalkboard" charset="0"/>
              </a:rPr>
              <a:t>scientifiques :</a:t>
            </a:r>
            <a:endParaRPr lang="fr-FR" altLang="ja-JP" sz="2000">
              <a:latin typeface="Chalkboard" charset="0"/>
            </a:endParaRPr>
          </a:p>
          <a:p>
            <a:pPr lvl="3" algn="l" eaLnBrk="1" hangingPunct="1">
              <a:lnSpc>
                <a:spcPct val="80000"/>
              </a:lnSpc>
              <a:buSzPct val="60000"/>
              <a:buFontTx/>
              <a:buChar char="-"/>
            </a:pPr>
            <a:r>
              <a:rPr lang="fr-FR" sz="2000">
                <a:latin typeface="Chalkboard" charset="0"/>
              </a:rPr>
              <a:t> </a:t>
            </a:r>
            <a:r>
              <a:rPr lang="fr-FR" sz="1800">
                <a:latin typeface="Chalkboard" charset="0"/>
              </a:rPr>
              <a:t>vous avez obtenu des résultats tout à fait novateurs (bravo!). L’auditoire qui n’est probablement pas spécialiste doit pouvoir en apprécier l’intér</a:t>
            </a:r>
            <a:r>
              <a:rPr lang="fr-FR" altLang="ja-JP" sz="1800">
                <a:latin typeface="Chalkboard" charset="0"/>
              </a:rPr>
              <a:t>êt et la port</a:t>
            </a:r>
            <a:r>
              <a:rPr lang="fr-FR" altLang="ja-JP" sz="1800"/>
              <a:t>é</a:t>
            </a:r>
            <a:r>
              <a:rPr lang="fr-FR" altLang="ja-JP" sz="1800">
                <a:latin typeface="Chalkboard" charset="0"/>
              </a:rPr>
              <a:t>e (=&gt; mise en contexte, description de la nouveaut</a:t>
            </a:r>
            <a:r>
              <a:rPr lang="fr-FR" altLang="ja-JP" sz="1800"/>
              <a:t>é</a:t>
            </a:r>
            <a:r>
              <a:rPr lang="fr-FR" altLang="ja-JP" sz="1800">
                <a:latin typeface="Chalkboard" charset="0"/>
              </a:rPr>
              <a:t>, perspectives ouvertes)</a:t>
            </a:r>
          </a:p>
          <a:p>
            <a:pPr lvl="2" algn="l" eaLnBrk="1" hangingPunct="1">
              <a:lnSpc>
                <a:spcPct val="80000"/>
              </a:lnSpc>
              <a:buSzPct val="60000"/>
              <a:buFontTx/>
              <a:buChar char="-"/>
            </a:pPr>
            <a:r>
              <a:rPr lang="fr-FR" altLang="ja-JP" sz="1800">
                <a:latin typeface="Chalkboard" charset="0"/>
              </a:rPr>
              <a:t> </a:t>
            </a:r>
            <a:r>
              <a:rPr lang="fr-FR" altLang="ja-JP" sz="2000">
                <a:solidFill>
                  <a:srgbClr val="E3880E"/>
                </a:solidFill>
                <a:latin typeface="Chalkboard" charset="0"/>
              </a:rPr>
              <a:t>autres :</a:t>
            </a:r>
            <a:endParaRPr lang="fr-FR" altLang="ja-JP" sz="2000">
              <a:latin typeface="Chalkboard" charset="0"/>
            </a:endParaRPr>
          </a:p>
          <a:p>
            <a:pPr lvl="3" algn="l" eaLnBrk="1" hangingPunct="1">
              <a:lnSpc>
                <a:spcPct val="80000"/>
              </a:lnSpc>
              <a:buSzPct val="60000"/>
              <a:buFontTx/>
              <a:buChar char="-"/>
            </a:pPr>
            <a:r>
              <a:rPr lang="fr-FR" sz="2000">
                <a:latin typeface="Chalkboard" charset="0"/>
              </a:rPr>
              <a:t> </a:t>
            </a:r>
            <a:r>
              <a:rPr lang="fr-FR" sz="1800">
                <a:latin typeface="Chalkboard" charset="0"/>
              </a:rPr>
              <a:t>ex : votre stage pratique de mastère n’a pas marché (résultats négatifs). Vous devez convaincre l’auditoire que vous </a:t>
            </a:r>
            <a:r>
              <a:rPr lang="fr-FR" altLang="ja-JP" sz="1800">
                <a:latin typeface="Chalkboard" charset="0"/>
              </a:rPr>
              <a:t>êtes pourtant un bon scientifique </a:t>
            </a:r>
            <a:r>
              <a:rPr lang="fr-FR" altLang="ja-JP" sz="1800"/>
              <a:t>…</a:t>
            </a:r>
            <a:r>
              <a:rPr lang="fr-FR" altLang="ja-JP" sz="1800">
                <a:latin typeface="Chalkboard" charset="0"/>
              </a:rPr>
              <a:t>..</a:t>
            </a:r>
            <a:endParaRPr lang="fr-FR" sz="1800">
              <a:latin typeface="Chalkboard" charset="0"/>
            </a:endParaRPr>
          </a:p>
          <a:p>
            <a:pPr lvl="2" algn="l" eaLnBrk="1" hangingPunct="1">
              <a:buFontTx/>
              <a:buChar char="-"/>
            </a:pPr>
            <a:endParaRPr lang="fr-FR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382000" cy="1600200"/>
          </a:xfrm>
          <a:solidFill>
            <a:srgbClr val="FCF533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3600" smtClean="0">
                <a:latin typeface="Chalkboard" charset="0"/>
              </a:rPr>
              <a:t>3-2 l’objectif de communication de l’exposé doit </a:t>
            </a:r>
            <a:r>
              <a:rPr lang="fr-FR" altLang="ja-JP" sz="3600" smtClean="0">
                <a:latin typeface="Chalkboard" charset="0"/>
              </a:rPr>
              <a:t>être adapté à l’auditoire et aux circonstances</a:t>
            </a:r>
            <a:endParaRPr lang="fr-FR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981200"/>
            <a:ext cx="8686800" cy="4648200"/>
          </a:xfrm>
        </p:spPr>
        <p:txBody>
          <a:bodyPr/>
          <a:lstStyle/>
          <a:p>
            <a:pPr algn="l" eaLnBrk="1" hangingPunct="1">
              <a:buSzPct val="60000"/>
              <a:buFont typeface="Zapf Dingbats" charset="2"/>
              <a:buChar char=""/>
            </a:pPr>
            <a:r>
              <a:rPr lang="fr-FR" sz="2400" smtClean="0">
                <a:latin typeface="Chalkboard" charset="0"/>
              </a:rPr>
              <a:t> </a:t>
            </a:r>
            <a:r>
              <a:rPr lang="fr-FR" sz="2400" smtClean="0">
                <a:solidFill>
                  <a:srgbClr val="D8962B"/>
                </a:solidFill>
                <a:latin typeface="Chalkboard" charset="0"/>
              </a:rPr>
              <a:t>Niveau, homogénéité, culture scientifique générale de l’auditoire</a:t>
            </a:r>
          </a:p>
          <a:p>
            <a:pPr lvl="1" algn="l" eaLnBrk="1" hangingPunct="1">
              <a:buSzPct val="60000"/>
              <a:buFont typeface="Zapf Dingbats" charset="2"/>
              <a:buChar char=""/>
            </a:pPr>
            <a:r>
              <a:rPr lang="fr-FR" sz="2000" smtClean="0">
                <a:latin typeface="Chalkboard" charset="0"/>
              </a:rPr>
              <a:t> Dans un jury BBSG, il y aura à la fois des structuralistes, des génomiciens, des bioinformaticiens =&gt; soyez pédagogue !</a:t>
            </a:r>
          </a:p>
          <a:p>
            <a:pPr algn="l" eaLnBrk="1" hangingPunct="1">
              <a:buSzPct val="60000"/>
              <a:buFont typeface="Zapf Dingbats" charset="2"/>
              <a:buChar char=""/>
            </a:pPr>
            <a:r>
              <a:rPr lang="fr-FR" sz="2400" smtClean="0">
                <a:latin typeface="Chalkboard" charset="0"/>
              </a:rPr>
              <a:t> </a:t>
            </a:r>
            <a:r>
              <a:rPr lang="fr-FR" sz="2400" b="1" smtClean="0">
                <a:solidFill>
                  <a:srgbClr val="23B036"/>
                </a:solidFill>
                <a:latin typeface="Chalkboard" charset="0"/>
              </a:rPr>
              <a:t>Connaissance (ou non) du sujet spécifique</a:t>
            </a:r>
            <a:endParaRPr lang="fr-FR" sz="2400" smtClean="0">
              <a:latin typeface="Chalkboard" charset="0"/>
            </a:endParaRPr>
          </a:p>
          <a:p>
            <a:pPr lvl="1" algn="l" eaLnBrk="1" hangingPunct="1">
              <a:buSzPct val="60000"/>
              <a:buFont typeface="Zapf Dingbats" charset="2"/>
              <a:buChar char=""/>
            </a:pPr>
            <a:r>
              <a:rPr lang="fr-FR" sz="2000" smtClean="0">
                <a:latin typeface="Chalkboard" charset="0"/>
              </a:rPr>
              <a:t> Apporter les éléments nécessaires à la compréhension du sujet (contexte, types d’expériences, ….)</a:t>
            </a:r>
          </a:p>
          <a:p>
            <a:pPr algn="l" eaLnBrk="1" hangingPunct="1">
              <a:buSzPct val="60000"/>
              <a:buFont typeface="Zapf Dingbats" charset="2"/>
              <a:buChar char=""/>
            </a:pPr>
            <a:r>
              <a:rPr lang="fr-FR" sz="2400" smtClean="0">
                <a:latin typeface="Chalkboard" charset="0"/>
              </a:rPr>
              <a:t> </a:t>
            </a:r>
            <a:r>
              <a:rPr lang="fr-FR" sz="2400" smtClean="0">
                <a:solidFill>
                  <a:srgbClr val="3E3ADE"/>
                </a:solidFill>
                <a:latin typeface="Chalkboard" charset="0"/>
              </a:rPr>
              <a:t>Présence de personnes importantes ou en autorité</a:t>
            </a:r>
            <a:r>
              <a:rPr lang="fr-FR" sz="2400" smtClean="0">
                <a:latin typeface="Chalkboard" charset="0"/>
              </a:rPr>
              <a:t> </a:t>
            </a:r>
          </a:p>
          <a:p>
            <a:pPr lvl="1" algn="l" eaLnBrk="1" hangingPunct="1">
              <a:buSzPct val="60000"/>
              <a:buFont typeface="Zapf Dingbats" charset="2"/>
              <a:buChar char=""/>
            </a:pPr>
            <a:r>
              <a:rPr lang="fr-FR" sz="2000" smtClean="0">
                <a:latin typeface="Chalkboard" charset="0"/>
              </a:rPr>
              <a:t> Vous pouvez </a:t>
            </a:r>
            <a:r>
              <a:rPr lang="fr-FR" altLang="ja-JP" sz="2000" smtClean="0">
                <a:latin typeface="Chalkboard" charset="0"/>
              </a:rPr>
              <a:t>être amenés à faire un exposé devant une assistance de plusieurs personnes, parmi lesquelles il y a surtout une (des) personne(s) à convaincre. Exemple: exposé de recherche de post-doc devant un labo, il faut surtout convaincre le chef d’équipe !</a:t>
            </a:r>
            <a:endParaRPr lang="fr-FR" sz="2000" smtClean="0">
              <a:latin typeface="Chalkboard" charset="0"/>
            </a:endParaRPr>
          </a:p>
          <a:p>
            <a:pPr lvl="1" algn="l" eaLnBrk="1" hangingPunct="1">
              <a:buSzPct val="60000"/>
              <a:buFont typeface="Zapf Dingbats" charset="2"/>
              <a:buChar char=""/>
            </a:pPr>
            <a:endParaRPr lang="fr-FR" sz="2000" smtClean="0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382000" cy="1143000"/>
          </a:xfrm>
          <a:solidFill>
            <a:srgbClr val="FCF533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3600" smtClean="0">
                <a:latin typeface="Chalkboard" charset="0"/>
              </a:rPr>
              <a:t>3-3 Le(s) messages important(s) de votre exposé</a:t>
            </a:r>
            <a:endParaRPr lang="fr-FR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295400"/>
            <a:ext cx="8839200" cy="4648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2000" smtClean="0">
                <a:latin typeface="Chalkboard" charset="0"/>
              </a:rPr>
              <a:t> </a:t>
            </a:r>
            <a:r>
              <a:rPr lang="fr-FR" sz="2400" smtClean="0">
                <a:solidFill>
                  <a:srgbClr val="D8962B"/>
                </a:solidFill>
                <a:latin typeface="Chalkboard" charset="0"/>
              </a:rPr>
              <a:t>Si l’on ne devait retenir qu’ 1, 2 ou 3 points de votre exposé</a:t>
            </a:r>
            <a:endParaRPr lang="fr-FR" sz="2000" smtClean="0">
              <a:solidFill>
                <a:srgbClr val="D8962B"/>
              </a:solidFill>
              <a:latin typeface="Chalkboard" charset="0"/>
            </a:endParaRPr>
          </a:p>
          <a:p>
            <a:pPr lvl="1" algn="l" eaLnBrk="1" hangingPunct="1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1800" smtClean="0">
                <a:latin typeface="Chalkboard" charset="0"/>
              </a:rPr>
              <a:t> Quels sont-ils ?</a:t>
            </a:r>
          </a:p>
          <a:p>
            <a:pPr lvl="1" algn="l" eaLnBrk="1" hangingPunct="1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1800" smtClean="0">
                <a:latin typeface="Chalkboard" charset="0"/>
              </a:rPr>
              <a:t> Ecrivez-les clairement pour vous tout d’abord</a:t>
            </a:r>
          </a:p>
          <a:p>
            <a:pPr algn="l" eaLnBrk="1" hangingPunct="1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2000" smtClean="0">
                <a:latin typeface="Chalkboard" charset="0"/>
              </a:rPr>
              <a:t> </a:t>
            </a:r>
            <a:r>
              <a:rPr lang="fr-FR" sz="2400" b="1" smtClean="0">
                <a:solidFill>
                  <a:srgbClr val="23B036"/>
                </a:solidFill>
                <a:latin typeface="Chalkboard" charset="0"/>
              </a:rPr>
              <a:t>Ces points doivent figurer sur vos diapositives</a:t>
            </a:r>
            <a:endParaRPr lang="fr-FR" sz="2000" smtClean="0">
              <a:latin typeface="Chalkboard" charset="0"/>
            </a:endParaRPr>
          </a:p>
          <a:p>
            <a:pPr lvl="1" algn="l" eaLnBrk="1" hangingPunct="1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1800" smtClean="0">
                <a:latin typeface="Chalkboard" charset="0"/>
              </a:rPr>
              <a:t> Au minimum dans votre conclusion</a:t>
            </a:r>
          </a:p>
          <a:p>
            <a:pPr algn="l" eaLnBrk="1" hangingPunct="1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2000" smtClean="0">
                <a:latin typeface="Chalkboard" charset="0"/>
              </a:rPr>
              <a:t> </a:t>
            </a:r>
            <a:r>
              <a:rPr lang="fr-FR" sz="2400" smtClean="0">
                <a:solidFill>
                  <a:srgbClr val="3E3ADE"/>
                </a:solidFill>
                <a:latin typeface="Chalkboard" charset="0"/>
              </a:rPr>
              <a:t>Vous pouvez m</a:t>
            </a:r>
            <a:r>
              <a:rPr lang="fr-FR" altLang="ja-JP" sz="2400" smtClean="0">
                <a:solidFill>
                  <a:srgbClr val="3E3ADE"/>
                </a:solidFill>
                <a:latin typeface="Chalkboard" charset="0"/>
              </a:rPr>
              <a:t>ême insister un peu plus …..</a:t>
            </a:r>
            <a:r>
              <a:rPr lang="fr-FR" sz="2000" smtClean="0">
                <a:latin typeface="Chalkboard" charset="0"/>
              </a:rPr>
              <a:t> </a:t>
            </a:r>
          </a:p>
          <a:p>
            <a:pPr lvl="1" algn="l" eaLnBrk="1" hangingPunct="1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1800" smtClean="0">
                <a:latin typeface="Chalkboard" charset="0"/>
              </a:rPr>
              <a:t> Annoncez la couleur dès l’introduction ( … Je vais essayer de vous montrer dans mon exposé que, contrairement à ce que l’on pensait jusqu’ici, une protéine n’est pas composée d’acides aminés …..)</a:t>
            </a:r>
          </a:p>
          <a:p>
            <a:pPr lvl="1" algn="l" eaLnBrk="1" hangingPunct="1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1800" smtClean="0">
                <a:latin typeface="Chalkboard" charset="0"/>
              </a:rPr>
              <a:t> Vous le prouvez avec des résultats convaincants</a:t>
            </a:r>
          </a:p>
          <a:p>
            <a:pPr lvl="1" algn="l" eaLnBrk="1" hangingPunct="1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1800" smtClean="0">
                <a:latin typeface="Chalkboard" charset="0"/>
              </a:rPr>
              <a:t> Vous insistez sur le résultat dans votre conclusion (pour l’exemple choisi, ce sera dur …)</a:t>
            </a:r>
          </a:p>
          <a:p>
            <a:pPr lvl="1" algn="l" eaLnBrk="1" hangingPunct="1">
              <a:lnSpc>
                <a:spcPct val="90000"/>
              </a:lnSpc>
              <a:buSzPct val="60000"/>
              <a:buFont typeface="Zapf Dingbats" charset="2"/>
              <a:buChar char=""/>
            </a:pPr>
            <a:r>
              <a:rPr lang="fr-FR" sz="1800" smtClean="0">
                <a:latin typeface="Chalkboard" charset="0"/>
              </a:rPr>
              <a:t> Les anglo-saxons résument ceci en une formule : </a:t>
            </a:r>
          </a:p>
          <a:p>
            <a:pPr lvl="2" algn="l" eaLnBrk="1" hangingPunct="1">
              <a:lnSpc>
                <a:spcPct val="90000"/>
              </a:lnSpc>
              <a:buSzPct val="60000"/>
              <a:buFont typeface="Zapf Dingbats" charset="2"/>
              <a:buNone/>
            </a:pPr>
            <a:r>
              <a:rPr lang="fr-FR" sz="1600" b="1" smtClean="0">
                <a:solidFill>
                  <a:srgbClr val="405BD6"/>
                </a:solidFill>
                <a:latin typeface="Chalkboard" charset="0"/>
              </a:rPr>
              <a:t>• Tell them what you are going to tell them. </a:t>
            </a:r>
          </a:p>
          <a:p>
            <a:pPr lvl="2" algn="l" eaLnBrk="1" hangingPunct="1">
              <a:lnSpc>
                <a:spcPct val="90000"/>
              </a:lnSpc>
              <a:buSzPct val="60000"/>
              <a:buFont typeface="Zapf Dingbats" charset="2"/>
              <a:buNone/>
            </a:pPr>
            <a:r>
              <a:rPr lang="fr-FR" sz="1600" b="1" smtClean="0">
                <a:solidFill>
                  <a:srgbClr val="405BD6"/>
                </a:solidFill>
                <a:latin typeface="Chalkboard" charset="0"/>
              </a:rPr>
              <a:t>• Tell them. </a:t>
            </a:r>
          </a:p>
          <a:p>
            <a:pPr lvl="2" algn="l" eaLnBrk="1" hangingPunct="1">
              <a:lnSpc>
                <a:spcPct val="90000"/>
              </a:lnSpc>
              <a:buSzPct val="60000"/>
              <a:buFont typeface="Zapf Dingbats" charset="2"/>
              <a:buNone/>
            </a:pPr>
            <a:r>
              <a:rPr lang="fr-FR" sz="1600" b="1" smtClean="0">
                <a:solidFill>
                  <a:srgbClr val="405BD6"/>
                </a:solidFill>
                <a:latin typeface="Chalkboard" charset="0"/>
              </a:rPr>
              <a:t>• Then tell them what you told them.</a:t>
            </a:r>
          </a:p>
          <a:p>
            <a:pPr lvl="2" algn="l" eaLnBrk="1" hangingPunct="1">
              <a:lnSpc>
                <a:spcPct val="90000"/>
              </a:lnSpc>
              <a:buSzPct val="60000"/>
              <a:buFont typeface="Zapf Dingbats" charset="2"/>
              <a:buChar char=""/>
            </a:pPr>
            <a:endParaRPr lang="fr-FR" sz="1600" smtClean="0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361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153400" cy="685800"/>
          </a:xfrm>
        </p:spPr>
        <p:txBody>
          <a:bodyPr/>
          <a:lstStyle/>
          <a:p>
            <a:pPr eaLnBrk="1" hangingPunct="1"/>
            <a:r>
              <a:rPr lang="fr-FR" smtClean="0">
                <a:latin typeface="Chalkboard" charset="0"/>
              </a:rPr>
              <a:t>Plan</a:t>
            </a:r>
            <a:endParaRPr lang="fr-FR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33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smtClean="0">
                <a:latin typeface="Chalkboard" charset="0"/>
              </a:rPr>
              <a:t>Introduction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latin typeface="Chalkboard" charset="0"/>
              </a:rPr>
              <a:t>Les différentes phases de la préparation d’un exposé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latin typeface="Chalkboard" charset="0"/>
              </a:rPr>
              <a:t>l’exposé lui-m</a:t>
            </a:r>
            <a:r>
              <a:rPr lang="fr-FR" altLang="ja-JP" sz="2400" smtClean="0">
                <a:latin typeface="Chalkboard" charset="0"/>
              </a:rPr>
              <a:t>ême</a:t>
            </a:r>
          </a:p>
          <a:p>
            <a:pPr eaLnBrk="1" hangingPunct="1">
              <a:lnSpc>
                <a:spcPct val="90000"/>
              </a:lnSpc>
            </a:pPr>
            <a:r>
              <a:rPr lang="fr-FR" altLang="ja-JP" sz="2400" smtClean="0">
                <a:latin typeface="Chalkboard" charset="0"/>
              </a:rPr>
              <a:t>Quelques différences entre exposé bibliographique et exposé de recherche</a:t>
            </a:r>
          </a:p>
          <a:p>
            <a:pPr eaLnBrk="1" hangingPunct="1">
              <a:lnSpc>
                <a:spcPct val="90000"/>
              </a:lnSpc>
            </a:pPr>
            <a:r>
              <a:rPr lang="fr-FR" altLang="ja-JP" sz="2400" smtClean="0">
                <a:latin typeface="Chalkboard" charset="0"/>
              </a:rPr>
              <a:t>Considérations diverses et Evaluation d’un exposé</a:t>
            </a:r>
          </a:p>
          <a:p>
            <a:pPr eaLnBrk="1" hangingPunct="1">
              <a:lnSpc>
                <a:spcPct val="90000"/>
              </a:lnSpc>
            </a:pPr>
            <a:r>
              <a:rPr lang="fr-FR" altLang="ja-JP" sz="2400" smtClean="0">
                <a:latin typeface="Chalkboard" charset="0"/>
              </a:rPr>
              <a:t>Conclusion: A vous de jouer maintenant …..</a:t>
            </a:r>
          </a:p>
          <a:p>
            <a:pPr eaLnBrk="1" hangingPunct="1">
              <a:lnSpc>
                <a:spcPct val="90000"/>
              </a:lnSpc>
            </a:pPr>
            <a:endParaRPr lang="fr-FR" altLang="ja-JP" sz="2800" smtClean="0">
              <a:latin typeface="Chalkboard" charset="0"/>
            </a:endParaRPr>
          </a:p>
          <a:p>
            <a:pPr eaLnBrk="1" hangingPunct="1">
              <a:lnSpc>
                <a:spcPct val="90000"/>
              </a:lnSpc>
            </a:pPr>
            <a:endParaRPr lang="fr-F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  <a:solidFill>
            <a:srgbClr val="F7F426"/>
          </a:solidFill>
        </p:spPr>
        <p:txBody>
          <a:bodyPr/>
          <a:lstStyle/>
          <a:p>
            <a:pPr eaLnBrk="1" hangingPunct="1"/>
            <a:r>
              <a:rPr lang="fr-FR" smtClean="0">
                <a:latin typeface="Chalkboard" charset="0"/>
              </a:rPr>
              <a:t>La préparation d’un exposé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1. Analyse : auditoire et circonstances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2. Esquisse du contenu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3. Objectifs de communication</a:t>
            </a:r>
            <a:r>
              <a:rPr lang="fr-FR" sz="2800" smtClean="0">
                <a:solidFill>
                  <a:srgbClr val="1746DA"/>
                </a:solidFill>
                <a:latin typeface="Chalkboard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1746DA"/>
                </a:solidFill>
                <a:latin typeface="Chalkboard" charset="0"/>
              </a:rPr>
              <a:t>4. Information-Documentation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5. Plan et organisation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6. Illustrations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7. Préparation du discours oral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8. Notes aide-mémoire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9. Répétitions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8610600" cy="5257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fr-FR" sz="2400" smtClean="0">
                <a:solidFill>
                  <a:srgbClr val="2C38DE"/>
                </a:solidFill>
                <a:latin typeface="Chalkboard" charset="0"/>
              </a:rPr>
              <a:t>Sujet inconnu (un article nouveau) =&gt; Etape préalable</a:t>
            </a:r>
            <a:r>
              <a:rPr lang="fr-FR" sz="2400" smtClean="0">
                <a:latin typeface="Chalkboard" charset="0"/>
              </a:rPr>
              <a:t> </a:t>
            </a:r>
            <a:br>
              <a:rPr lang="fr-FR" sz="2400" smtClean="0">
                <a:latin typeface="Chalkboard" charset="0"/>
              </a:rPr>
            </a:br>
            <a:r>
              <a:rPr lang="fr-FR" sz="2000" smtClean="0">
                <a:latin typeface="Chalkboard" charset="0"/>
              </a:rPr>
              <a:t/>
            </a:r>
            <a:br>
              <a:rPr lang="fr-FR" sz="2000" smtClean="0">
                <a:latin typeface="Chalkboard" charset="0"/>
              </a:rPr>
            </a:br>
            <a:r>
              <a:rPr lang="fr-FR" sz="2000" smtClean="0">
                <a:latin typeface="Chalkboard" charset="0"/>
              </a:rPr>
              <a:t>1. Identifier les sources principales de documentation </a:t>
            </a:r>
            <a:br>
              <a:rPr lang="fr-FR" sz="2000" smtClean="0">
                <a:latin typeface="Chalkboard" charset="0"/>
              </a:rPr>
            </a:br>
            <a:r>
              <a:rPr lang="fr-FR" sz="2000" smtClean="0">
                <a:latin typeface="Chalkboard" charset="0"/>
              </a:rPr>
              <a:t>	</a:t>
            </a:r>
            <a:r>
              <a:rPr lang="fr-FR" sz="1800" smtClean="0">
                <a:latin typeface="Chalkboard" charset="0"/>
              </a:rPr>
              <a:t>• articles cités dans la bibliographie, base de données, web ….</a:t>
            </a:r>
            <a:br>
              <a:rPr lang="fr-FR" sz="1800" smtClean="0">
                <a:latin typeface="Chalkboard" charset="0"/>
              </a:rPr>
            </a:br>
            <a:r>
              <a:rPr lang="fr-FR" sz="1800" smtClean="0">
                <a:latin typeface="Chalkboard" charset="0"/>
              </a:rPr>
              <a:t/>
            </a:r>
            <a:br>
              <a:rPr lang="fr-FR" sz="1800" smtClean="0">
                <a:latin typeface="Chalkboard" charset="0"/>
              </a:rPr>
            </a:br>
            <a:r>
              <a:rPr lang="fr-FR" sz="2000" smtClean="0">
                <a:latin typeface="Chalkboard" charset="0"/>
              </a:rPr>
              <a:t>2. Rechercher systématiquement des informations associées aux objectifs de communication … puis passer au point 3</a:t>
            </a:r>
            <a:br>
              <a:rPr lang="fr-FR" sz="2000" smtClean="0">
                <a:latin typeface="Chalkboard" charset="0"/>
              </a:rPr>
            </a:br>
            <a:r>
              <a:rPr lang="fr-FR" sz="2000" smtClean="0">
                <a:latin typeface="Chalkboard" charset="0"/>
              </a:rPr>
              <a:t/>
            </a:r>
            <a:br>
              <a:rPr lang="fr-FR" sz="2000" smtClean="0">
                <a:latin typeface="Chalkboard" charset="0"/>
              </a:rPr>
            </a:br>
            <a:r>
              <a:rPr lang="fr-FR" sz="2000" smtClean="0">
                <a:latin typeface="Chalkboard" charset="0"/>
              </a:rPr>
              <a:t/>
            </a:r>
            <a:br>
              <a:rPr lang="fr-FR" sz="2000" smtClean="0">
                <a:latin typeface="Chalkboard" charset="0"/>
              </a:rPr>
            </a:br>
            <a:r>
              <a:rPr lang="fr-FR" sz="2400" smtClean="0">
                <a:solidFill>
                  <a:srgbClr val="D8962B"/>
                </a:solidFill>
                <a:latin typeface="Chalkboard" charset="0"/>
              </a:rPr>
              <a:t>Sujet connu (votre sujet de recherche)</a:t>
            </a:r>
            <a:r>
              <a:rPr lang="fr-FR" sz="2000" smtClean="0">
                <a:latin typeface="Chalkboard" charset="0"/>
              </a:rPr>
              <a:t> </a:t>
            </a:r>
            <a:br>
              <a:rPr lang="fr-FR" sz="2000" smtClean="0">
                <a:latin typeface="Chalkboard" charset="0"/>
              </a:rPr>
            </a:br>
            <a:r>
              <a:rPr lang="fr-FR" sz="2000" smtClean="0">
                <a:latin typeface="Chalkboard" charset="0"/>
              </a:rPr>
              <a:t/>
            </a:r>
            <a:br>
              <a:rPr lang="fr-FR" sz="2000" smtClean="0">
                <a:latin typeface="Chalkboard" charset="0"/>
              </a:rPr>
            </a:br>
            <a:r>
              <a:rPr lang="fr-FR" sz="2000" smtClean="0">
                <a:latin typeface="Chalkboard" charset="0"/>
              </a:rPr>
              <a:t>3. Traiter les informations selon leur : </a:t>
            </a:r>
            <a:br>
              <a:rPr lang="fr-FR" sz="2000" smtClean="0">
                <a:latin typeface="Chalkboard" charset="0"/>
              </a:rPr>
            </a:br>
            <a:r>
              <a:rPr lang="fr-FR" sz="2000" smtClean="0">
                <a:latin typeface="Chalkboard" charset="0"/>
              </a:rPr>
              <a:t>	</a:t>
            </a:r>
            <a:r>
              <a:rPr lang="fr-FR" sz="1800" smtClean="0">
                <a:latin typeface="Chalkboard" charset="0"/>
              </a:rPr>
              <a:t>- pertinence </a:t>
            </a:r>
            <a:br>
              <a:rPr lang="fr-FR" sz="1800" smtClean="0">
                <a:latin typeface="Chalkboard" charset="0"/>
              </a:rPr>
            </a:br>
            <a:r>
              <a:rPr lang="fr-FR" sz="1800" smtClean="0">
                <a:latin typeface="Chalkboard" charset="0"/>
              </a:rPr>
              <a:t>	- crédibilité </a:t>
            </a:r>
            <a:br>
              <a:rPr lang="fr-FR" sz="1800" smtClean="0">
                <a:latin typeface="Chalkboard" charset="0"/>
              </a:rPr>
            </a:br>
            <a:r>
              <a:rPr lang="fr-FR" sz="1800" smtClean="0">
                <a:latin typeface="Chalkboard" charset="0"/>
              </a:rPr>
              <a:t>	- utilité pour l’exposé </a:t>
            </a:r>
            <a:br>
              <a:rPr lang="fr-FR" sz="1800" smtClean="0">
                <a:latin typeface="Chalkboard" charset="0"/>
              </a:rPr>
            </a:br>
            <a:r>
              <a:rPr lang="fr-FR" sz="1800" smtClean="0">
                <a:latin typeface="Chalkboard" charset="0"/>
              </a:rPr>
              <a:t>	- etc. </a:t>
            </a:r>
            <a:br>
              <a:rPr lang="fr-FR" sz="1800" smtClean="0">
                <a:latin typeface="Chalkboard" charset="0"/>
              </a:rPr>
            </a:br>
            <a:r>
              <a:rPr lang="fr-FR" sz="2000" smtClean="0">
                <a:latin typeface="Chalkboard" charset="0"/>
              </a:rPr>
              <a:t/>
            </a:r>
            <a:br>
              <a:rPr lang="fr-FR" sz="2000" smtClean="0">
                <a:latin typeface="Chalkboard" charset="0"/>
              </a:rPr>
            </a:br>
            <a:r>
              <a:rPr lang="fr-FR" sz="2000" smtClean="0">
                <a:latin typeface="Chalkboard" charset="0"/>
              </a:rPr>
              <a:t>4. Choisir l’information définitive : </a:t>
            </a:r>
            <a:r>
              <a:rPr lang="fr-FR" sz="2000" smtClean="0">
                <a:solidFill>
                  <a:schemeClr val="tx1"/>
                </a:solidFill>
                <a:latin typeface="Chalkboard" charset="0"/>
              </a:rPr>
              <a:t>Exposer, c’est choisir !</a:t>
            </a:r>
            <a:endParaRPr lang="fr-FR" sz="320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2400" y="258763"/>
            <a:ext cx="8909050" cy="541337"/>
          </a:xfrm>
          <a:prstGeom prst="rect">
            <a:avLst/>
          </a:prstGeom>
          <a:solidFill>
            <a:srgbClr val="F0EA2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solidFill>
                  <a:schemeClr val="tx2"/>
                </a:solidFill>
                <a:latin typeface="Chalkboard" charset="0"/>
              </a:rPr>
              <a:t>Sélectionner information et documentation </a:t>
            </a:r>
            <a:endParaRPr lang="fr-FR" sz="2000">
              <a:solidFill>
                <a:schemeClr val="tx2"/>
              </a:solidFill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  <a:solidFill>
            <a:srgbClr val="F7F426"/>
          </a:solidFill>
        </p:spPr>
        <p:txBody>
          <a:bodyPr/>
          <a:lstStyle/>
          <a:p>
            <a:pPr eaLnBrk="1" hangingPunct="1"/>
            <a:r>
              <a:rPr lang="fr-FR" smtClean="0">
                <a:latin typeface="Chalkboard" charset="0"/>
              </a:rPr>
              <a:t>La préparation d’un exposé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1. Analyse : auditoire et circonstances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2. Esquisse du contenu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3. Objectifs de communication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4. Information-Documentation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1746DA"/>
                </a:solidFill>
                <a:latin typeface="Chalkboard" charset="0"/>
              </a:rPr>
              <a:t>5. Plan et organisation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6. Illustrations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7. Préparation du discours oral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8. Notes aide-mémoire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9. Répétitions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609600" y="1108075"/>
            <a:ext cx="79406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fr-FR" b="1">
                <a:solidFill>
                  <a:srgbClr val="C136B6"/>
                </a:solidFill>
                <a:latin typeface="Chalkboard" charset="0"/>
              </a:rPr>
              <a:t>			INTRODUCTION</a:t>
            </a:r>
            <a:r>
              <a:rPr lang="fr-FR" sz="2000">
                <a:latin typeface="Chalkboard" charset="0"/>
              </a:rPr>
              <a:t> </a:t>
            </a:r>
          </a:p>
          <a:p>
            <a:pPr algn="l">
              <a:lnSpc>
                <a:spcPct val="90000"/>
              </a:lnSpc>
            </a:pPr>
            <a:endParaRPr lang="fr-FR" sz="1200">
              <a:latin typeface="Chalkboard" charset="0"/>
            </a:endParaRP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･ (déclencheur) </a:t>
            </a: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･ objectifs </a:t>
            </a: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･ plan de l’exposé</a:t>
            </a:r>
          </a:p>
          <a:p>
            <a:pPr algn="l">
              <a:lnSpc>
                <a:spcPct val="90000"/>
              </a:lnSpc>
            </a:pPr>
            <a:endParaRPr lang="fr-FR" sz="2000">
              <a:latin typeface="Chalkboard" charset="0"/>
            </a:endParaRPr>
          </a:p>
          <a:p>
            <a:pPr algn="l">
              <a:lnSpc>
                <a:spcPct val="90000"/>
              </a:lnSpc>
            </a:pPr>
            <a:r>
              <a:rPr lang="fr-FR" b="1">
                <a:solidFill>
                  <a:srgbClr val="FFAD32"/>
                </a:solidFill>
                <a:latin typeface="Chalkboard" charset="0"/>
              </a:rPr>
              <a:t>			DEVELOPPEMENT</a:t>
            </a:r>
            <a:r>
              <a:rPr lang="fr-FR" sz="2000">
                <a:latin typeface="Chalkboard" charset="0"/>
              </a:rPr>
              <a:t> </a:t>
            </a:r>
          </a:p>
          <a:p>
            <a:pPr algn="l">
              <a:lnSpc>
                <a:spcPct val="90000"/>
              </a:lnSpc>
            </a:pPr>
            <a:endParaRPr lang="fr-FR" sz="1200">
              <a:latin typeface="Chalkboard" charset="0"/>
            </a:endParaRP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･ maximum 5 parties </a:t>
            </a: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･ transitions </a:t>
            </a: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･ arguments </a:t>
            </a: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･ exemples ?</a:t>
            </a:r>
          </a:p>
          <a:p>
            <a:pPr algn="l">
              <a:lnSpc>
                <a:spcPct val="90000"/>
              </a:lnSpc>
            </a:pPr>
            <a:endParaRPr lang="fr-FR" sz="2000">
              <a:latin typeface="Chalkboard" charset="0"/>
            </a:endParaRPr>
          </a:p>
          <a:p>
            <a:pPr algn="l">
              <a:lnSpc>
                <a:spcPct val="90000"/>
              </a:lnSpc>
            </a:pPr>
            <a:r>
              <a:rPr lang="fr-FR" b="1">
                <a:solidFill>
                  <a:srgbClr val="23B036"/>
                </a:solidFill>
                <a:latin typeface="Chalkboard" charset="0"/>
              </a:rPr>
              <a:t>			CONCLUSION</a:t>
            </a:r>
            <a:r>
              <a:rPr lang="fr-FR" sz="2000">
                <a:latin typeface="Chalkboard" charset="0"/>
              </a:rPr>
              <a:t> </a:t>
            </a:r>
          </a:p>
          <a:p>
            <a:pPr algn="l">
              <a:lnSpc>
                <a:spcPct val="90000"/>
              </a:lnSpc>
            </a:pPr>
            <a:endParaRPr lang="fr-FR" sz="1200">
              <a:latin typeface="Chalkboard" charset="0"/>
            </a:endParaRP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･ rappeler les idées principales </a:t>
            </a: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･ prospective </a:t>
            </a:r>
            <a:endParaRPr lang="fr-FR">
              <a:latin typeface="Chalkboard" charset="0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2362200" y="304800"/>
            <a:ext cx="5226050" cy="604838"/>
          </a:xfrm>
          <a:prstGeom prst="rect">
            <a:avLst/>
          </a:prstGeom>
          <a:solidFill>
            <a:srgbClr val="FCF5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>
                <a:latin typeface="Chalkboard" charset="0"/>
              </a:rPr>
              <a:t>B</a:t>
            </a:r>
            <a:r>
              <a:rPr lang="fr-FR" altLang="ja-JP" sz="3200">
                <a:latin typeface="Chalkboard" charset="0"/>
              </a:rPr>
              <a:t>ât</a:t>
            </a:r>
            <a:r>
              <a:rPr lang="fr-FR" sz="3200">
                <a:latin typeface="Chalkboard" charset="0"/>
              </a:rPr>
              <a:t>ir le plan de l’exposé ...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4876800" y="6172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3357563" y="6019800"/>
            <a:ext cx="578643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2000">
                <a:solidFill>
                  <a:srgbClr val="FA100D"/>
                </a:solidFill>
                <a:latin typeface="Chalkboard" charset="0"/>
              </a:rPr>
              <a:t>NB: si c’est (vraiment) nécessaire, prévoir en point 2 une partie « Méthodes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28600" y="1143000"/>
            <a:ext cx="868680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fr-FR" sz="2000" b="1">
                <a:latin typeface="Chalkboard" charset="0"/>
              </a:rPr>
              <a:t>• Pour chacune des parties (introduction, développement/résultats, conclusion), lister les points importants à dire.</a:t>
            </a:r>
          </a:p>
          <a:p>
            <a:pPr algn="l">
              <a:lnSpc>
                <a:spcPct val="90000"/>
              </a:lnSpc>
            </a:pPr>
            <a:endParaRPr lang="fr-FR" sz="2000" b="1">
              <a:latin typeface="Chalkboard" charset="0"/>
            </a:endParaRPr>
          </a:p>
          <a:p>
            <a:pPr algn="l">
              <a:lnSpc>
                <a:spcPct val="90000"/>
              </a:lnSpc>
            </a:pPr>
            <a:endParaRPr lang="fr-FR" sz="2000" b="1">
              <a:latin typeface="Chalkboard" charset="0"/>
            </a:endParaRPr>
          </a:p>
          <a:p>
            <a:pPr algn="l">
              <a:lnSpc>
                <a:spcPct val="90000"/>
              </a:lnSpc>
            </a:pPr>
            <a:r>
              <a:rPr lang="fr-FR" sz="2000" b="1">
                <a:latin typeface="Chalkboard" charset="0"/>
              </a:rPr>
              <a:t>• Chaque point important devra </a:t>
            </a:r>
            <a:r>
              <a:rPr lang="fr-FR" altLang="ja-JP" sz="2000" b="1">
                <a:latin typeface="Chalkboard" charset="0"/>
              </a:rPr>
              <a:t>être ensuite soutenu par une diapositive-support.</a:t>
            </a:r>
          </a:p>
          <a:p>
            <a:pPr algn="l">
              <a:lnSpc>
                <a:spcPct val="90000"/>
              </a:lnSpc>
            </a:pPr>
            <a:endParaRPr lang="fr-FR" altLang="ja-JP" sz="2000" b="1">
              <a:latin typeface="Chalkboard" charset="0"/>
            </a:endParaRPr>
          </a:p>
          <a:p>
            <a:pPr algn="l">
              <a:lnSpc>
                <a:spcPct val="90000"/>
              </a:lnSpc>
            </a:pPr>
            <a:endParaRPr lang="fr-FR" altLang="ja-JP" sz="2000" b="1">
              <a:latin typeface="Chalkboard" charset="0"/>
            </a:endParaRPr>
          </a:p>
          <a:p>
            <a:pPr algn="l">
              <a:lnSpc>
                <a:spcPct val="90000"/>
              </a:lnSpc>
            </a:pPr>
            <a:r>
              <a:rPr lang="fr-FR" altLang="ja-JP" sz="2000" b="1">
                <a:latin typeface="Chalkboard" charset="0"/>
              </a:rPr>
              <a:t>• Vous n’arriverez pas à faire une liste définitive des points importants et des diapositives d’un seul coup.</a:t>
            </a:r>
          </a:p>
          <a:p>
            <a:pPr algn="l">
              <a:lnSpc>
                <a:spcPct val="90000"/>
              </a:lnSpc>
            </a:pPr>
            <a:endParaRPr lang="fr-FR" altLang="ja-JP" sz="2000" b="1">
              <a:latin typeface="Chalkboard" charset="0"/>
            </a:endParaRPr>
          </a:p>
          <a:p>
            <a:pPr algn="l">
              <a:lnSpc>
                <a:spcPct val="90000"/>
              </a:lnSpc>
            </a:pPr>
            <a:endParaRPr lang="fr-FR" altLang="ja-JP" sz="2000" b="1">
              <a:latin typeface="Chalkboard" charset="0"/>
            </a:endParaRPr>
          </a:p>
          <a:p>
            <a:pPr algn="l">
              <a:lnSpc>
                <a:spcPct val="90000"/>
              </a:lnSpc>
            </a:pPr>
            <a:r>
              <a:rPr lang="fr-FR" altLang="ja-JP" sz="2000" b="1">
                <a:latin typeface="Chalkboard" charset="0"/>
              </a:rPr>
              <a:t>• Cette liste sera amenée à évoluer en fonction :</a:t>
            </a:r>
          </a:p>
          <a:p>
            <a:pPr algn="l">
              <a:lnSpc>
                <a:spcPct val="90000"/>
              </a:lnSpc>
            </a:pPr>
            <a:endParaRPr lang="fr-FR" altLang="ja-JP" sz="1400" b="1">
              <a:latin typeface="Chalkboard" charset="0"/>
            </a:endParaRPr>
          </a:p>
          <a:p>
            <a:pPr algn="l">
              <a:lnSpc>
                <a:spcPct val="90000"/>
              </a:lnSpc>
            </a:pPr>
            <a:r>
              <a:rPr lang="fr-FR" altLang="ja-JP" sz="2000" b="1">
                <a:latin typeface="Chalkboard" charset="0"/>
              </a:rPr>
              <a:t>	</a:t>
            </a:r>
            <a:r>
              <a:rPr lang="fr-FR" altLang="ja-JP" sz="1800" b="1">
                <a:latin typeface="Chalkboard" charset="0"/>
              </a:rPr>
              <a:t>- du temps imparti (on ne peut jamais mettre tout ce qu’on voudrait), </a:t>
            </a:r>
          </a:p>
          <a:p>
            <a:pPr algn="l">
              <a:lnSpc>
                <a:spcPct val="90000"/>
              </a:lnSpc>
            </a:pPr>
            <a:r>
              <a:rPr lang="fr-FR" altLang="ja-JP" sz="1800" b="1">
                <a:latin typeface="Chalkboard" charset="0"/>
              </a:rPr>
              <a:t>	- de l’avancement de votre préparation </a:t>
            </a:r>
          </a:p>
          <a:p>
            <a:pPr algn="l">
              <a:lnSpc>
                <a:spcPct val="90000"/>
              </a:lnSpc>
            </a:pPr>
            <a:r>
              <a:rPr lang="fr-FR" altLang="ja-JP" sz="1800" b="1">
                <a:latin typeface="Chalkboard" charset="0"/>
              </a:rPr>
              <a:t>		(on oublie toujours quelque chose)</a:t>
            </a:r>
          </a:p>
          <a:p>
            <a:pPr algn="l">
              <a:lnSpc>
                <a:spcPct val="90000"/>
              </a:lnSpc>
            </a:pPr>
            <a:r>
              <a:rPr lang="fr-FR" altLang="ja-JP" sz="1800" b="1">
                <a:latin typeface="Chalkboard" charset="0"/>
              </a:rPr>
              <a:t>	- de l’équilibre général de l’exposé</a:t>
            </a:r>
          </a:p>
          <a:p>
            <a:pPr algn="l">
              <a:lnSpc>
                <a:spcPct val="90000"/>
              </a:lnSpc>
            </a:pPr>
            <a:r>
              <a:rPr lang="fr-FR" altLang="ja-JP" sz="1800" b="1">
                <a:latin typeface="Chalkboard" charset="0"/>
              </a:rPr>
              <a:t>	- … des répétitions</a:t>
            </a:r>
          </a:p>
          <a:p>
            <a:pPr algn="l">
              <a:lnSpc>
                <a:spcPct val="90000"/>
              </a:lnSpc>
            </a:pPr>
            <a:endParaRPr lang="fr-FR">
              <a:latin typeface="Chalkboard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362200" y="304800"/>
            <a:ext cx="5226050" cy="604838"/>
          </a:xfrm>
          <a:prstGeom prst="rect">
            <a:avLst/>
          </a:prstGeom>
          <a:solidFill>
            <a:srgbClr val="FCF5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>
                <a:latin typeface="Chalkboard" charset="0"/>
              </a:rPr>
              <a:t>B</a:t>
            </a:r>
            <a:r>
              <a:rPr lang="fr-FR" altLang="ja-JP" sz="3200">
                <a:latin typeface="Chalkboard" charset="0"/>
              </a:rPr>
              <a:t>ât</a:t>
            </a:r>
            <a:r>
              <a:rPr lang="fr-FR" sz="3200">
                <a:latin typeface="Chalkboard" charset="0"/>
              </a:rPr>
              <a:t>ir le plan de l’exposé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  <a:solidFill>
            <a:srgbClr val="F7F426"/>
          </a:solidFill>
        </p:spPr>
        <p:txBody>
          <a:bodyPr/>
          <a:lstStyle/>
          <a:p>
            <a:pPr eaLnBrk="1" hangingPunct="1"/>
            <a:r>
              <a:rPr lang="fr-FR" smtClean="0">
                <a:latin typeface="Chalkboard" charset="0"/>
              </a:rPr>
              <a:t>La préparation d’un exposé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1. Analyse : auditoire et circonstances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2. Esquisse du contenu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3. Objectifs de communication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4. Information-Documentation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5. Plan et organisation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1746DA"/>
                </a:solidFill>
                <a:latin typeface="Chalkboard" charset="0"/>
              </a:rPr>
              <a:t>6. Illustrations et commentaires écrits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7. Préparation du discours oral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8. Notes aide-mémoire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9. Répétitions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  <a:solidFill>
            <a:srgbClr val="FCF533"/>
          </a:solidFill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tx1"/>
                </a:solidFill>
                <a:latin typeface="Chalkboard" charset="0"/>
              </a:rPr>
              <a:t>Les diapositives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33400" y="2895600"/>
            <a:ext cx="8077200" cy="2397125"/>
          </a:xfrm>
          <a:prstGeom prst="rect">
            <a:avLst/>
          </a:prstGeom>
          <a:solidFill>
            <a:srgbClr val="23B036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fr-FR">
                <a:latin typeface="Chalkboard" charset="0"/>
              </a:rPr>
              <a:t>- Pas trop nombreuses (1 pour 2 minutes)</a:t>
            </a:r>
          </a:p>
          <a:p>
            <a:pPr algn="l" eaLnBrk="1" hangingPunct="1">
              <a:buFontTx/>
              <a:buChar char="-"/>
            </a:pPr>
            <a:r>
              <a:rPr lang="fr-FR">
                <a:latin typeface="Chalkboard" charset="0"/>
              </a:rPr>
              <a:t> Pas trop verbeuses (plut</a:t>
            </a:r>
            <a:r>
              <a:rPr lang="fr-FR" altLang="ja-JP">
                <a:latin typeface="Chalkboard" charset="0"/>
              </a:rPr>
              <a:t>ôt des mots que des phrases)</a:t>
            </a:r>
          </a:p>
          <a:p>
            <a:pPr algn="l" eaLnBrk="1" hangingPunct="1">
              <a:buFontTx/>
              <a:buChar char="-"/>
            </a:pPr>
            <a:r>
              <a:rPr lang="fr-FR">
                <a:latin typeface="Chalkboard" charset="0"/>
              </a:rPr>
              <a:t> Pas trop chargées (on doit voir le fond de la diapo …) </a:t>
            </a:r>
          </a:p>
          <a:p>
            <a:pPr algn="l" eaLnBrk="1" hangingPunct="1"/>
            <a:r>
              <a:rPr lang="fr-FR">
                <a:latin typeface="Chalkboard" charset="0"/>
              </a:rPr>
              <a:t>- Complètement commentées</a:t>
            </a:r>
          </a:p>
          <a:p>
            <a:pPr algn="l" eaLnBrk="1" hangingPunct="1">
              <a:buFontTx/>
              <a:buChar char="-"/>
            </a:pPr>
            <a:r>
              <a:rPr lang="fr-FR">
                <a:latin typeface="Chalkboard" charset="0"/>
              </a:rPr>
              <a:t> Avec des figures claires et suffisamment grandes …</a:t>
            </a:r>
          </a:p>
          <a:p>
            <a:pPr algn="l" eaLnBrk="1" hangingPunct="1">
              <a:buFontTx/>
              <a:buChar char="-"/>
            </a:pPr>
            <a:r>
              <a:rPr lang="fr-FR">
                <a:latin typeface="Chalkboard" charset="0"/>
              </a:rPr>
              <a:t> 1 seule idée par diapo (pour les résultats) !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09600" y="1676400"/>
            <a:ext cx="43307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>
                <a:latin typeface="Chalkboard" charset="0"/>
              </a:rPr>
              <a:t>Quelques règles d’or :</a:t>
            </a:r>
            <a:r>
              <a:rPr lang="fr-F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85800"/>
          </a:xfrm>
          <a:solidFill>
            <a:srgbClr val="4FDCE4"/>
          </a:solidFill>
        </p:spPr>
        <p:txBody>
          <a:bodyPr/>
          <a:lstStyle/>
          <a:p>
            <a:pPr eaLnBrk="1" hangingPunct="1"/>
            <a:r>
              <a:rPr lang="fr-FR" sz="3600" smtClean="0">
                <a:latin typeface="Chalkboard" charset="0"/>
              </a:rPr>
              <a:t>La diapositive de résultats</a:t>
            </a:r>
            <a:endParaRPr lang="fr-FR" smtClean="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52400" y="1143000"/>
            <a:ext cx="87630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fr-FR">
                <a:latin typeface="Chalkboard" charset="0"/>
              </a:rPr>
              <a:t>• C’est le type de diapositive le plus important dans un exposé de recherche. Votre exposé en comportera </a:t>
            </a:r>
            <a:r>
              <a:rPr lang="fr-FR">
                <a:solidFill>
                  <a:srgbClr val="E30D1A"/>
                </a:solidFill>
                <a:latin typeface="Chalkboard" charset="0"/>
              </a:rPr>
              <a:t>plusieurs</a:t>
            </a:r>
            <a:r>
              <a:rPr lang="fr-FR">
                <a:latin typeface="Chalkboard" charset="0"/>
              </a:rPr>
              <a:t>.</a:t>
            </a:r>
          </a:p>
          <a:p>
            <a:pPr algn="l">
              <a:lnSpc>
                <a:spcPct val="90000"/>
              </a:lnSpc>
            </a:pPr>
            <a:endParaRPr lang="fr-FR" sz="2000">
              <a:latin typeface="Chalkboard" charset="0"/>
            </a:endParaRPr>
          </a:p>
          <a:p>
            <a:pPr algn="l">
              <a:lnSpc>
                <a:spcPct val="90000"/>
              </a:lnSpc>
            </a:pPr>
            <a:endParaRPr lang="fr-FR" sz="2000">
              <a:latin typeface="Chalkboard" charset="0"/>
            </a:endParaRPr>
          </a:p>
          <a:p>
            <a:pPr algn="l">
              <a:lnSpc>
                <a:spcPct val="90000"/>
              </a:lnSpc>
            </a:pPr>
            <a:r>
              <a:rPr lang="fr-FR">
                <a:latin typeface="Chalkboard" charset="0"/>
              </a:rPr>
              <a:t>• Appliquez la règle </a:t>
            </a:r>
            <a:r>
              <a:rPr lang="fr-FR" b="1">
                <a:solidFill>
                  <a:srgbClr val="E3880E"/>
                </a:solidFill>
                <a:latin typeface="Chalkboard" charset="0"/>
              </a:rPr>
              <a:t>QRC</a:t>
            </a:r>
            <a:r>
              <a:rPr lang="fr-FR">
                <a:latin typeface="Chalkboard" charset="0"/>
              </a:rPr>
              <a:t> pour la construire en </a:t>
            </a:r>
            <a:r>
              <a:rPr lang="fr-FR">
                <a:solidFill>
                  <a:srgbClr val="E3880E"/>
                </a:solidFill>
                <a:latin typeface="Chalkboard" charset="0"/>
              </a:rPr>
              <a:t>trois</a:t>
            </a:r>
            <a:r>
              <a:rPr lang="fr-FR">
                <a:latin typeface="Chalkboard" charset="0"/>
              </a:rPr>
              <a:t> parties :</a:t>
            </a:r>
          </a:p>
          <a:p>
            <a:pPr algn="l">
              <a:lnSpc>
                <a:spcPct val="90000"/>
              </a:lnSpc>
            </a:pPr>
            <a:endParaRPr lang="fr-FR">
              <a:latin typeface="Chalkboard" charset="0"/>
            </a:endParaRPr>
          </a:p>
          <a:p>
            <a:pPr lvl="1" algn="l">
              <a:lnSpc>
                <a:spcPct val="90000"/>
              </a:lnSpc>
              <a:buFontTx/>
              <a:buChar char="•"/>
            </a:pPr>
            <a:r>
              <a:rPr lang="fr-FR" sz="2000">
                <a:latin typeface="Chalkboard" charset="0"/>
              </a:rPr>
              <a:t> </a:t>
            </a:r>
            <a:r>
              <a:rPr lang="fr-FR" sz="2000" b="1">
                <a:solidFill>
                  <a:srgbClr val="E3880E"/>
                </a:solidFill>
                <a:latin typeface="Chalkboard" charset="0"/>
              </a:rPr>
              <a:t>Q</a:t>
            </a:r>
            <a:r>
              <a:rPr lang="fr-FR" sz="2000" b="1">
                <a:latin typeface="Chalkboard" charset="0"/>
              </a:rPr>
              <a:t>uoi ?</a:t>
            </a:r>
            <a:r>
              <a:rPr lang="fr-FR" sz="2000">
                <a:latin typeface="Chalkboard" charset="0"/>
              </a:rPr>
              <a:t> </a:t>
            </a:r>
          </a:p>
          <a:p>
            <a:pPr lvl="2" algn="l">
              <a:lnSpc>
                <a:spcPct val="90000"/>
              </a:lnSpc>
              <a:buFontTx/>
              <a:buChar char="•"/>
            </a:pPr>
            <a:r>
              <a:rPr lang="fr-FR" sz="2000">
                <a:latin typeface="Chalkboard" charset="0"/>
              </a:rPr>
              <a:t> </a:t>
            </a:r>
            <a:r>
              <a:rPr lang="fr-FR" sz="1800">
                <a:latin typeface="Chalkboard" charset="0"/>
              </a:rPr>
              <a:t>Donnez un titre à la diapositive explicitant le but de l’expérience (le titre peut </a:t>
            </a:r>
            <a:r>
              <a:rPr lang="fr-FR" altLang="ja-JP" sz="1800">
                <a:latin typeface="Chalkboard" charset="0"/>
              </a:rPr>
              <a:t>aussi être une question)</a:t>
            </a:r>
          </a:p>
          <a:p>
            <a:pPr lvl="2" algn="l">
              <a:lnSpc>
                <a:spcPct val="90000"/>
              </a:lnSpc>
              <a:buFontTx/>
              <a:buChar char="•"/>
            </a:pPr>
            <a:endParaRPr lang="fr-FR" altLang="ja-JP" sz="2000">
              <a:latin typeface="Chalkboard" charset="0"/>
            </a:endParaRPr>
          </a:p>
          <a:p>
            <a:pPr lvl="1" algn="l">
              <a:lnSpc>
                <a:spcPct val="90000"/>
              </a:lnSpc>
              <a:buFontTx/>
              <a:buChar char="•"/>
            </a:pPr>
            <a:r>
              <a:rPr lang="fr-FR" sz="2000">
                <a:latin typeface="Chalkboard" charset="0"/>
              </a:rPr>
              <a:t> </a:t>
            </a:r>
            <a:r>
              <a:rPr lang="fr-FR" sz="2000" b="1">
                <a:solidFill>
                  <a:srgbClr val="E3880E"/>
                </a:solidFill>
                <a:latin typeface="Chalkboard" charset="0"/>
              </a:rPr>
              <a:t>R</a:t>
            </a:r>
            <a:r>
              <a:rPr lang="fr-FR" sz="2000" b="1">
                <a:latin typeface="Chalkboard" charset="0"/>
              </a:rPr>
              <a:t>ésultat</a:t>
            </a:r>
          </a:p>
          <a:p>
            <a:pPr lvl="2" algn="l">
              <a:lnSpc>
                <a:spcPct val="90000"/>
              </a:lnSpc>
              <a:buFontTx/>
              <a:buChar char="•"/>
            </a:pPr>
            <a:r>
              <a:rPr lang="fr-FR" sz="1800">
                <a:latin typeface="Chalkboard" charset="0"/>
              </a:rPr>
              <a:t> Une (des) photographie(s), une courbe ou un tableau donnant les résultats de l’expérience. TOUJOURS mettre une légende (par ex., abcisses et ordonnées pour une courbe)</a:t>
            </a:r>
          </a:p>
          <a:p>
            <a:pPr lvl="2" algn="l">
              <a:lnSpc>
                <a:spcPct val="90000"/>
              </a:lnSpc>
              <a:buFontTx/>
              <a:buChar char="•"/>
            </a:pPr>
            <a:endParaRPr lang="fr-FR" sz="1800">
              <a:latin typeface="Chalkboard" charset="0"/>
            </a:endParaRPr>
          </a:p>
          <a:p>
            <a:pPr lvl="1" algn="l">
              <a:lnSpc>
                <a:spcPct val="90000"/>
              </a:lnSpc>
              <a:buFontTx/>
              <a:buChar char="•"/>
            </a:pPr>
            <a:r>
              <a:rPr lang="fr-FR" sz="2000">
                <a:latin typeface="Chalkboard" charset="0"/>
              </a:rPr>
              <a:t> </a:t>
            </a:r>
            <a:r>
              <a:rPr lang="fr-FR" sz="2000" b="1">
                <a:solidFill>
                  <a:srgbClr val="E3880E"/>
                </a:solidFill>
                <a:latin typeface="Chalkboard" charset="0"/>
              </a:rPr>
              <a:t>C</a:t>
            </a:r>
            <a:r>
              <a:rPr lang="fr-FR" sz="2000" b="1">
                <a:latin typeface="Chalkboard" charset="0"/>
              </a:rPr>
              <a:t>onclusion</a:t>
            </a:r>
            <a:endParaRPr lang="fr-FR" sz="2000">
              <a:latin typeface="Chalkboard" charset="0"/>
            </a:endParaRPr>
          </a:p>
          <a:p>
            <a:pPr lvl="2" algn="l">
              <a:lnSpc>
                <a:spcPct val="90000"/>
              </a:lnSpc>
              <a:buFontTx/>
              <a:buChar char="•"/>
            </a:pPr>
            <a:r>
              <a:rPr lang="fr-FR" sz="1800">
                <a:latin typeface="Chalkboard" charset="0"/>
              </a:rPr>
              <a:t> Ecrivez au bas de la diapo votre conclusion de l’expérience. NE laissez PAS l’auditoire tirer une conclusion qui pourra</a:t>
            </a:r>
            <a:r>
              <a:rPr lang="fr-FR" altLang="ja-JP" sz="1800">
                <a:latin typeface="Chalkboard" charset="0"/>
              </a:rPr>
              <a:t>it être autre que la vôtre.</a:t>
            </a:r>
          </a:p>
          <a:p>
            <a:pPr lvl="2" algn="l">
              <a:lnSpc>
                <a:spcPct val="90000"/>
              </a:lnSpc>
            </a:pPr>
            <a:endParaRPr lang="fr-FR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381000" y="1524000"/>
            <a:ext cx="85344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2800">
                <a:solidFill>
                  <a:srgbClr val="1F59FE"/>
                </a:solidFill>
                <a:latin typeface="Chalkboard" charset="0"/>
              </a:rPr>
              <a:t>Choisir l’aspect des diapos</a:t>
            </a:r>
            <a:r>
              <a:rPr lang="fr-FR" sz="2300">
                <a:solidFill>
                  <a:srgbClr val="000000"/>
                </a:solidFill>
                <a:latin typeface="Chalkboard" charset="0"/>
              </a:rPr>
              <a:t> </a:t>
            </a:r>
          </a:p>
          <a:p>
            <a:pPr algn="l"/>
            <a:endParaRPr lang="fr-FR" sz="2300">
              <a:solidFill>
                <a:srgbClr val="000000"/>
              </a:solidFill>
              <a:latin typeface="Chalkboard" charset="0"/>
            </a:endParaRPr>
          </a:p>
          <a:p>
            <a:pPr algn="l">
              <a:lnSpc>
                <a:spcPct val="80000"/>
              </a:lnSpc>
            </a:pPr>
            <a:r>
              <a:rPr lang="fr-FR" sz="2300">
                <a:solidFill>
                  <a:srgbClr val="000000"/>
                </a:solidFill>
                <a:latin typeface="Chalkboard" charset="0"/>
              </a:rPr>
              <a:t>	• </a:t>
            </a:r>
            <a:r>
              <a:rPr lang="fr-FR" sz="2300" b="1">
                <a:solidFill>
                  <a:srgbClr val="000000"/>
                </a:solidFill>
                <a:latin typeface="Chalkboard" charset="0"/>
              </a:rPr>
              <a:t>Le style</a:t>
            </a:r>
          </a:p>
          <a:p>
            <a:pPr algn="l">
              <a:lnSpc>
                <a:spcPct val="80000"/>
              </a:lnSpc>
            </a:pPr>
            <a:endParaRPr lang="fr-FR" sz="2300">
              <a:solidFill>
                <a:srgbClr val="000000"/>
              </a:solidFill>
              <a:latin typeface="Chalkboard" charset="0"/>
            </a:endParaRPr>
          </a:p>
          <a:p>
            <a:pPr algn="l">
              <a:lnSpc>
                <a:spcPct val="80000"/>
              </a:lnSpc>
            </a:pPr>
            <a:r>
              <a:rPr lang="fr-FR" sz="2300">
                <a:solidFill>
                  <a:srgbClr val="000000"/>
                </a:solidFill>
                <a:latin typeface="Chalkboard" charset="0"/>
              </a:rPr>
              <a:t>		Définir un modèle pour tous les diapos (couleur du fond, couleur et taille du texte, des graphiques)</a:t>
            </a:r>
          </a:p>
          <a:p>
            <a:pPr algn="l">
              <a:lnSpc>
                <a:spcPct val="80000"/>
              </a:lnSpc>
            </a:pPr>
            <a:endParaRPr lang="fr-FR" sz="2300">
              <a:solidFill>
                <a:srgbClr val="000000"/>
              </a:solidFill>
              <a:latin typeface="Chalkboard" charset="0"/>
            </a:endParaRPr>
          </a:p>
          <a:p>
            <a:pPr algn="l">
              <a:lnSpc>
                <a:spcPct val="80000"/>
              </a:lnSpc>
            </a:pPr>
            <a:r>
              <a:rPr lang="fr-FR" sz="2300">
                <a:solidFill>
                  <a:srgbClr val="000000"/>
                </a:solidFill>
                <a:latin typeface="Chalkboard" charset="0"/>
              </a:rPr>
              <a:t>		Automatiser le style (masque sous Power point, </a:t>
            </a:r>
          </a:p>
          <a:p>
            <a:pPr algn="l">
              <a:lnSpc>
                <a:spcPct val="80000"/>
              </a:lnSpc>
            </a:pPr>
            <a:r>
              <a:rPr lang="fr-FR" sz="2300">
                <a:solidFill>
                  <a:srgbClr val="000000"/>
                </a:solidFill>
                <a:latin typeface="Chalkboard" charset="0"/>
              </a:rPr>
              <a:t>feuilles de styles, modèles de documents, ...)</a:t>
            </a:r>
          </a:p>
          <a:p>
            <a:pPr algn="l">
              <a:lnSpc>
                <a:spcPct val="80000"/>
              </a:lnSpc>
            </a:pPr>
            <a:endParaRPr lang="fr-FR" sz="2300">
              <a:solidFill>
                <a:srgbClr val="000000"/>
              </a:solidFill>
              <a:latin typeface="Chalkboard" charset="0"/>
            </a:endParaRPr>
          </a:p>
          <a:p>
            <a:pPr algn="l">
              <a:lnSpc>
                <a:spcPct val="80000"/>
              </a:lnSpc>
            </a:pPr>
            <a:r>
              <a:rPr lang="fr-FR" sz="2300">
                <a:solidFill>
                  <a:srgbClr val="000000"/>
                </a:solidFill>
                <a:latin typeface="Chalkboard" charset="0"/>
              </a:rPr>
              <a:t>		Taille de la police (Titre : 36-44, Sous-titre: 28-, Texte: 24-18 points)</a:t>
            </a:r>
          </a:p>
          <a:p>
            <a:pPr algn="l">
              <a:lnSpc>
                <a:spcPct val="80000"/>
              </a:lnSpc>
            </a:pPr>
            <a:endParaRPr lang="fr-FR" sz="2300">
              <a:solidFill>
                <a:srgbClr val="000000"/>
              </a:solidFill>
              <a:latin typeface="Chalkboard" charset="0"/>
            </a:endParaRPr>
          </a:p>
          <a:p>
            <a:pPr algn="l">
              <a:lnSpc>
                <a:spcPct val="80000"/>
              </a:lnSpc>
            </a:pPr>
            <a:r>
              <a:rPr lang="fr-FR" sz="2300">
                <a:solidFill>
                  <a:srgbClr val="000000"/>
                </a:solidFill>
                <a:latin typeface="Chalkboard" charset="0"/>
              </a:rPr>
              <a:t>		Max 3-4 couleurs par diapo </a:t>
            </a:r>
          </a:p>
          <a:p>
            <a:pPr algn="l">
              <a:lnSpc>
                <a:spcPct val="80000"/>
              </a:lnSpc>
            </a:pPr>
            <a:endParaRPr lang="fr-FR" sz="2300">
              <a:solidFill>
                <a:srgbClr val="000000"/>
              </a:solidFill>
              <a:latin typeface="Chalkboard" charset="0"/>
            </a:endParaRPr>
          </a:p>
          <a:p>
            <a:pPr algn="l">
              <a:lnSpc>
                <a:spcPct val="80000"/>
              </a:lnSpc>
            </a:pPr>
            <a:r>
              <a:rPr lang="fr-FR" sz="2300">
                <a:solidFill>
                  <a:srgbClr val="000000"/>
                </a:solidFill>
                <a:latin typeface="Chalkboard" charset="0"/>
              </a:rPr>
              <a:t>	• Les pages doivent </a:t>
            </a:r>
            <a:r>
              <a:rPr lang="fr-FR" altLang="ja-JP" sz="2300">
                <a:solidFill>
                  <a:srgbClr val="000000"/>
                </a:solidFill>
                <a:latin typeface="Chalkboard" charset="0"/>
              </a:rPr>
              <a:t>ê</a:t>
            </a:r>
            <a:r>
              <a:rPr lang="fr-FR" sz="2300">
                <a:solidFill>
                  <a:srgbClr val="000000"/>
                </a:solidFill>
                <a:latin typeface="Chalkboard" charset="0"/>
              </a:rPr>
              <a:t>tre au format paysage</a:t>
            </a:r>
          </a:p>
          <a:p>
            <a:pPr algn="l">
              <a:lnSpc>
                <a:spcPct val="80000"/>
              </a:lnSpc>
            </a:pPr>
            <a:endParaRPr lang="fr-FR" sz="1200">
              <a:solidFill>
                <a:srgbClr val="000000"/>
              </a:solidFill>
              <a:latin typeface="Chalkboard" charset="0"/>
            </a:endParaRP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981200" y="228600"/>
            <a:ext cx="5613400" cy="668338"/>
          </a:xfrm>
          <a:prstGeom prst="rect">
            <a:avLst/>
          </a:prstGeom>
          <a:solidFill>
            <a:srgbClr val="F0EA2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>
                <a:solidFill>
                  <a:srgbClr val="000000"/>
                </a:solidFill>
                <a:latin typeface="Chalkboard" charset="0"/>
              </a:rPr>
              <a:t>La préparation du support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2762250" y="990600"/>
            <a:ext cx="3667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25A641"/>
                </a:solidFill>
                <a:latin typeface="Chalkboard" charset="0"/>
              </a:rPr>
              <a:t>Utilisation de PowerPoint</a:t>
            </a:r>
            <a:endParaRPr lang="fr-FR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04800" y="838200"/>
            <a:ext cx="8610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fr-FR" sz="2800">
                <a:solidFill>
                  <a:srgbClr val="D8962B"/>
                </a:solidFill>
                <a:latin typeface="Chalkboard" charset="0"/>
              </a:rPr>
              <a:t>Powerpoint (ou Star Office)	</a:t>
            </a:r>
          </a:p>
          <a:p>
            <a:pPr algn="l">
              <a:lnSpc>
                <a:spcPct val="80000"/>
              </a:lnSpc>
            </a:pPr>
            <a:r>
              <a:rPr lang="fr-FR" sz="2800">
                <a:solidFill>
                  <a:srgbClr val="D8962B"/>
                </a:solidFill>
                <a:latin typeface="Chalkboard" charset="0"/>
              </a:rPr>
              <a:t>Un outil puissant à utiliser intelligemment !</a:t>
            </a:r>
            <a:endParaRPr lang="fr-FR" sz="2300">
              <a:solidFill>
                <a:srgbClr val="D8962B"/>
              </a:solidFill>
              <a:latin typeface="Chalkboard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828800" y="152400"/>
            <a:ext cx="5613400" cy="668338"/>
          </a:xfrm>
          <a:prstGeom prst="rect">
            <a:avLst/>
          </a:prstGeom>
          <a:solidFill>
            <a:srgbClr val="F0EA2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>
                <a:solidFill>
                  <a:srgbClr val="000000"/>
                </a:solidFill>
                <a:latin typeface="Chalkboard" charset="0"/>
              </a:rPr>
              <a:t>La préparation du support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4035425" cy="541338"/>
          </a:xfrm>
          <a:prstGeom prst="rect">
            <a:avLst/>
          </a:prstGeom>
          <a:solidFill>
            <a:srgbClr val="25A64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>
                <a:solidFill>
                  <a:srgbClr val="000000"/>
                </a:solidFill>
                <a:latin typeface="Chalkboard" charset="0"/>
              </a:rPr>
              <a:t>Quelques règles simples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81000" y="2898775"/>
            <a:ext cx="86106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lvl="2" algn="l">
              <a:lnSpc>
                <a:spcPct val="90000"/>
              </a:lnSpc>
              <a:buFontTx/>
              <a:buChar char="•"/>
            </a:pPr>
            <a:r>
              <a:rPr lang="fr-FR" sz="2300">
                <a:solidFill>
                  <a:srgbClr val="000000"/>
                </a:solidFill>
                <a:latin typeface="Chalkboard" charset="0"/>
              </a:rPr>
              <a:t> </a:t>
            </a:r>
            <a:r>
              <a:rPr lang="fr-FR" sz="2300">
                <a:solidFill>
                  <a:srgbClr val="D8962B"/>
                </a:solidFill>
                <a:latin typeface="Chalkboard" charset="0"/>
              </a:rPr>
              <a:t>Pour le texte, utiliser des mots plut</a:t>
            </a:r>
            <a:r>
              <a:rPr lang="fr-FR" altLang="ja-JP" sz="2300">
                <a:solidFill>
                  <a:srgbClr val="D8962B"/>
                </a:solidFill>
                <a:latin typeface="Chalkboard" charset="0"/>
              </a:rPr>
              <a:t>ôt que des phrases</a:t>
            </a:r>
            <a:endParaRPr lang="fr-FR" altLang="ja-JP" sz="2300">
              <a:solidFill>
                <a:srgbClr val="000000"/>
              </a:solidFill>
              <a:latin typeface="Chalkboard" charset="0"/>
            </a:endParaRPr>
          </a:p>
          <a:p>
            <a:pPr marL="571500" lvl="3" algn="l">
              <a:lnSpc>
                <a:spcPct val="90000"/>
              </a:lnSpc>
              <a:buFontTx/>
              <a:buChar char="•"/>
            </a:pPr>
            <a:r>
              <a:rPr lang="fr-FR" sz="1800">
                <a:solidFill>
                  <a:srgbClr val="000000"/>
                </a:solidFill>
                <a:latin typeface="Chalkboard" charset="0"/>
              </a:rPr>
              <a:t> ex : 		</a:t>
            </a:r>
            <a:r>
              <a:rPr lang="fr-FR" sz="1800">
                <a:solidFill>
                  <a:srgbClr val="1F59FE"/>
                </a:solidFill>
                <a:latin typeface="Chalkboard" charset="0"/>
              </a:rPr>
              <a:t>Bénéfices 93 : + 40 %</a:t>
            </a:r>
            <a:endParaRPr lang="fr-FR" sz="1800">
              <a:solidFill>
                <a:srgbClr val="000000"/>
              </a:solidFill>
              <a:latin typeface="Lucida Grande" charset="0"/>
            </a:endParaRPr>
          </a:p>
          <a:p>
            <a:pPr marL="571500" lvl="3" algn="l">
              <a:lnSpc>
                <a:spcPct val="90000"/>
              </a:lnSpc>
            </a:pPr>
            <a:r>
              <a:rPr lang="fr-FR" sz="1800">
                <a:solidFill>
                  <a:srgbClr val="000000"/>
                </a:solidFill>
                <a:latin typeface="Chalkboard" charset="0"/>
              </a:rPr>
              <a:t>au lieu de</a:t>
            </a:r>
            <a:r>
              <a:rPr lang="fr-FR" sz="1800">
                <a:solidFill>
                  <a:srgbClr val="000000"/>
                </a:solidFill>
                <a:latin typeface="Lucida Grande" charset="0"/>
              </a:rPr>
              <a:t> 		</a:t>
            </a:r>
            <a:r>
              <a:rPr lang="fr-FR" sz="1800">
                <a:solidFill>
                  <a:srgbClr val="1F59FE"/>
                </a:solidFill>
                <a:latin typeface="Chalkboard" charset="0"/>
              </a:rPr>
              <a:t>Les bénéfices ont augmenté de 40 % en 1993</a:t>
            </a:r>
            <a:endParaRPr lang="fr-FR">
              <a:solidFill>
                <a:srgbClr val="000000"/>
              </a:solidFill>
              <a:latin typeface="Lucida Grande" charset="0"/>
            </a:endParaRPr>
          </a:p>
          <a:p>
            <a:pPr marL="571500" lvl="3" algn="l">
              <a:lnSpc>
                <a:spcPct val="90000"/>
              </a:lnSpc>
              <a:buFontTx/>
              <a:buChar char="•"/>
            </a:pPr>
            <a:endParaRPr lang="fr-FR" sz="1400">
              <a:solidFill>
                <a:srgbClr val="000000"/>
              </a:solidFill>
              <a:latin typeface="Chalkboard" charset="0"/>
            </a:endParaRPr>
          </a:p>
          <a:p>
            <a:pPr marL="381000" lvl="2" algn="l">
              <a:lnSpc>
                <a:spcPct val="90000"/>
              </a:lnSpc>
              <a:buFontTx/>
              <a:buChar char="•"/>
            </a:pPr>
            <a:r>
              <a:rPr lang="fr-FR" sz="2300">
                <a:solidFill>
                  <a:srgbClr val="000000"/>
                </a:solidFill>
                <a:latin typeface="Chalkboard" charset="0"/>
              </a:rPr>
              <a:t> </a:t>
            </a:r>
            <a:r>
              <a:rPr lang="fr-FR" sz="2300">
                <a:solidFill>
                  <a:srgbClr val="D8962B"/>
                </a:solidFill>
                <a:latin typeface="Chalkboard" charset="0"/>
              </a:rPr>
              <a:t>Nombre de lignes/diapositive :</a:t>
            </a:r>
          </a:p>
          <a:p>
            <a:pPr marL="571500" lvl="3" algn="l">
              <a:lnSpc>
                <a:spcPct val="90000"/>
              </a:lnSpc>
              <a:buFontTx/>
              <a:buChar char="•"/>
            </a:pPr>
            <a:r>
              <a:rPr lang="fr-FR" sz="1800">
                <a:solidFill>
                  <a:srgbClr val="000000"/>
                </a:solidFill>
                <a:latin typeface="Chalkboard" charset="0"/>
              </a:rPr>
              <a:t> 6-10 : Optimal</a:t>
            </a:r>
          </a:p>
          <a:p>
            <a:pPr marL="571500" lvl="3" algn="l">
              <a:lnSpc>
                <a:spcPct val="90000"/>
              </a:lnSpc>
              <a:buFontTx/>
              <a:buChar char="•"/>
            </a:pPr>
            <a:r>
              <a:rPr lang="fr-FR" sz="1800">
                <a:solidFill>
                  <a:srgbClr val="000000"/>
                </a:solidFill>
                <a:latin typeface="Chalkboard" charset="0"/>
              </a:rPr>
              <a:t> 10-15 : Limite</a:t>
            </a:r>
          </a:p>
          <a:p>
            <a:pPr marL="571500" lvl="3" algn="l">
              <a:lnSpc>
                <a:spcPct val="90000"/>
              </a:lnSpc>
              <a:buFontTx/>
              <a:buChar char="•"/>
            </a:pPr>
            <a:r>
              <a:rPr lang="fr-FR" sz="1800">
                <a:solidFill>
                  <a:srgbClr val="000000"/>
                </a:solidFill>
                <a:latin typeface="Chalkboard" charset="0"/>
              </a:rPr>
              <a:t> &gt; 15 : Trop !</a:t>
            </a:r>
          </a:p>
          <a:p>
            <a:pPr marL="571500" lvl="3" algn="l">
              <a:lnSpc>
                <a:spcPct val="90000"/>
              </a:lnSpc>
              <a:buFontTx/>
              <a:buChar char="•"/>
            </a:pPr>
            <a:endParaRPr lang="fr-FR" sz="1400">
              <a:solidFill>
                <a:srgbClr val="000000"/>
              </a:solidFill>
              <a:latin typeface="Chalkboard" charset="0"/>
            </a:endParaRPr>
          </a:p>
          <a:p>
            <a:pPr marL="381000" lvl="2" algn="l">
              <a:lnSpc>
                <a:spcPct val="90000"/>
              </a:lnSpc>
              <a:buFontTx/>
              <a:buChar char="•"/>
            </a:pPr>
            <a:r>
              <a:rPr lang="fr-FR">
                <a:solidFill>
                  <a:srgbClr val="000000"/>
                </a:solidFill>
                <a:latin typeface="Chalkboard" charset="0"/>
              </a:rPr>
              <a:t> </a:t>
            </a:r>
            <a:r>
              <a:rPr lang="fr-FR">
                <a:solidFill>
                  <a:srgbClr val="D8962B"/>
                </a:solidFill>
                <a:latin typeface="Chalkboard" charset="0"/>
              </a:rPr>
              <a:t>Polices de caractères :</a:t>
            </a:r>
            <a:endParaRPr lang="fr-FR">
              <a:solidFill>
                <a:srgbClr val="000000"/>
              </a:solidFill>
              <a:latin typeface="Chalkboard" charset="0"/>
            </a:endParaRPr>
          </a:p>
          <a:p>
            <a:pPr marL="571500" lvl="3" algn="l">
              <a:lnSpc>
                <a:spcPct val="90000"/>
              </a:lnSpc>
              <a:buFontTx/>
              <a:buChar char="•"/>
            </a:pPr>
            <a:r>
              <a:rPr lang="fr-FR" sz="1800">
                <a:solidFill>
                  <a:srgbClr val="000000"/>
                </a:solidFill>
                <a:latin typeface="Chalkboard" charset="0"/>
              </a:rPr>
              <a:t> Préférer les minuscules aux majuscules (sauf pour le titre)</a:t>
            </a:r>
          </a:p>
          <a:p>
            <a:pPr marL="571500" lvl="3" algn="l">
              <a:lnSpc>
                <a:spcPct val="90000"/>
              </a:lnSpc>
              <a:buFontTx/>
              <a:buChar char="•"/>
            </a:pPr>
            <a:r>
              <a:rPr lang="fr-FR" sz="1800">
                <a:solidFill>
                  <a:srgbClr val="000000"/>
                </a:solidFill>
                <a:latin typeface="Chalkboard" charset="0"/>
              </a:rPr>
              <a:t> maximum 2 polices différentes/diapositive. Optimum: 1 SEULE</a:t>
            </a:r>
          </a:p>
          <a:p>
            <a:pPr marL="571500" lvl="3" algn="l">
              <a:lnSpc>
                <a:spcPct val="90000"/>
              </a:lnSpc>
              <a:buFontTx/>
              <a:buChar char="•"/>
            </a:pPr>
            <a:r>
              <a:rPr lang="fr-FR" sz="1800">
                <a:solidFill>
                  <a:srgbClr val="000000"/>
                </a:solidFill>
                <a:latin typeface="Chalkboard" charset="0"/>
              </a:rPr>
              <a:t> Ne pas descendre au-dessous de la police 16</a:t>
            </a:r>
          </a:p>
          <a:p>
            <a:pPr marL="571500" lvl="3" algn="l">
              <a:lnSpc>
                <a:spcPct val="90000"/>
              </a:lnSpc>
              <a:buFontTx/>
              <a:buChar char="•"/>
            </a:pPr>
            <a:r>
              <a:rPr lang="fr-FR" sz="1800">
                <a:solidFill>
                  <a:srgbClr val="000000"/>
                </a:solidFill>
                <a:latin typeface="Chalkboard" charset="0"/>
              </a:rPr>
              <a:t> Utiliser des tailles différentes pour les points principaux et secondaires</a:t>
            </a:r>
            <a:endParaRPr lang="fr-FR" sz="2300">
              <a:solidFill>
                <a:srgbClr val="000000"/>
              </a:solidFill>
              <a:latin typeface="Chalkboard" charset="0"/>
            </a:endParaRPr>
          </a:p>
          <a:p>
            <a:pPr algn="l"/>
            <a:r>
              <a:rPr lang="fr-FR" sz="2300">
                <a:solidFill>
                  <a:srgbClr val="000000"/>
                </a:solidFill>
                <a:latin typeface="Chalkboard" charset="0"/>
              </a:rPr>
              <a:t>		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81000" y="2362200"/>
            <a:ext cx="987425" cy="476250"/>
          </a:xfrm>
          <a:prstGeom prst="rect">
            <a:avLst/>
          </a:prstGeom>
          <a:solidFill>
            <a:srgbClr val="FF9DD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halkboard" charset="0"/>
              </a:rPr>
              <a:t>Texte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7772400" cy="1600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sz="4800" smtClean="0">
                <a:latin typeface="Chalkboard" charset="0"/>
              </a:rPr>
              <a:t>Ce que vous voulez absolument éviter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4800" y="990600"/>
            <a:ext cx="8610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fr-FR" sz="2800">
                <a:solidFill>
                  <a:srgbClr val="D8962B"/>
                </a:solidFill>
                <a:latin typeface="Chalkboard" charset="0"/>
              </a:rPr>
              <a:t>Powerpoint (ou Star Office)	</a:t>
            </a:r>
          </a:p>
          <a:p>
            <a:pPr algn="l">
              <a:lnSpc>
                <a:spcPct val="80000"/>
              </a:lnSpc>
            </a:pPr>
            <a:r>
              <a:rPr lang="fr-FR" sz="2800">
                <a:solidFill>
                  <a:srgbClr val="D8962B"/>
                </a:solidFill>
                <a:latin typeface="Chalkboard" charset="0"/>
              </a:rPr>
              <a:t>Un outil puissant à utiliser intelligemment !</a:t>
            </a:r>
            <a:endParaRPr lang="fr-FR" sz="2300">
              <a:solidFill>
                <a:srgbClr val="D8962B"/>
              </a:solidFill>
              <a:latin typeface="Chalkboard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828800" y="152400"/>
            <a:ext cx="5613400" cy="668338"/>
          </a:xfrm>
          <a:prstGeom prst="rect">
            <a:avLst/>
          </a:prstGeom>
          <a:solidFill>
            <a:srgbClr val="F0EA2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>
                <a:solidFill>
                  <a:srgbClr val="000000"/>
                </a:solidFill>
                <a:latin typeface="Chalkboard" charset="0"/>
              </a:rPr>
              <a:t>La préparation du support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4035425" cy="541338"/>
          </a:xfrm>
          <a:prstGeom prst="rect">
            <a:avLst/>
          </a:prstGeom>
          <a:solidFill>
            <a:srgbClr val="25A64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>
                <a:solidFill>
                  <a:srgbClr val="000000"/>
                </a:solidFill>
                <a:latin typeface="Chalkboard" charset="0"/>
              </a:rPr>
              <a:t>Quelques règles simples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81000" y="3124200"/>
            <a:ext cx="87630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lvl="2" algn="l">
              <a:buFontTx/>
              <a:buChar char="•"/>
            </a:pPr>
            <a:r>
              <a:rPr lang="fr-FR" sz="2300">
                <a:solidFill>
                  <a:srgbClr val="000000"/>
                </a:solidFill>
                <a:latin typeface="Chalkboard" charset="0"/>
              </a:rPr>
              <a:t> En règle générale, préférer un fond blanc</a:t>
            </a:r>
          </a:p>
          <a:p>
            <a:pPr marL="571500" lvl="3" algn="l">
              <a:buFontTx/>
              <a:buChar char="•"/>
            </a:pPr>
            <a:r>
              <a:rPr lang="fr-FR" sz="1800">
                <a:solidFill>
                  <a:srgbClr val="000000"/>
                </a:solidFill>
                <a:latin typeface="Chalkboard" charset="0"/>
              </a:rPr>
              <a:t> Un fond sombre évite l’éblouissement, mais nécessite une salle sombre !</a:t>
            </a:r>
          </a:p>
          <a:p>
            <a:pPr marL="571500" lvl="3" algn="l">
              <a:buFontTx/>
              <a:buChar char="•"/>
            </a:pPr>
            <a:r>
              <a:rPr lang="fr-FR" sz="1800">
                <a:solidFill>
                  <a:srgbClr val="000000"/>
                </a:solidFill>
                <a:latin typeface="Chalkboard" charset="0"/>
              </a:rPr>
              <a:t> Attention aux fonds colorés ou noirs lors d’une impression </a:t>
            </a:r>
          </a:p>
          <a:p>
            <a:pPr marL="762000" lvl="4" algn="l"/>
            <a:r>
              <a:rPr lang="fr-FR" sz="1800">
                <a:solidFill>
                  <a:srgbClr val="000000"/>
                </a:solidFill>
                <a:latin typeface="Chalkboard" charset="0"/>
              </a:rPr>
              <a:t> =&gt; grande consommation d’encre </a:t>
            </a:r>
          </a:p>
          <a:p>
            <a:pPr marL="571500" lvl="3" algn="l">
              <a:buFontTx/>
              <a:buChar char="•"/>
            </a:pPr>
            <a:r>
              <a:rPr lang="fr-FR" sz="1800">
                <a:solidFill>
                  <a:srgbClr val="000000"/>
                </a:solidFill>
                <a:latin typeface="Chalkboard" charset="0"/>
              </a:rPr>
              <a:t> Les fonds de diapositives pré-dessinés (powerpoint)</a:t>
            </a:r>
          </a:p>
          <a:p>
            <a:pPr algn="l"/>
            <a:r>
              <a:rPr lang="fr-FR" sz="1800">
                <a:solidFill>
                  <a:srgbClr val="000000"/>
                </a:solidFill>
                <a:latin typeface="Chalkboard" charset="0"/>
              </a:rPr>
              <a:t>	=&gt; </a:t>
            </a:r>
            <a:r>
              <a:rPr lang="fr-FR" altLang="ja-JP" sz="1800">
                <a:solidFill>
                  <a:srgbClr val="000000"/>
                </a:solidFill>
                <a:latin typeface="Chalkboard" charset="0"/>
              </a:rPr>
              <a:t>pr</a:t>
            </a:r>
            <a:r>
              <a:rPr lang="fr-FR" sz="1800">
                <a:solidFill>
                  <a:srgbClr val="000000"/>
                </a:solidFill>
                <a:latin typeface="Chalkboard" charset="0"/>
              </a:rPr>
              <a:t>éférer les fonds sobres, un seul type de fond / présentation</a:t>
            </a:r>
          </a:p>
          <a:p>
            <a:pPr algn="l"/>
            <a:endParaRPr lang="fr-FR" sz="1800">
              <a:solidFill>
                <a:srgbClr val="000000"/>
              </a:solidFill>
              <a:latin typeface="Chalkboard" charset="0"/>
            </a:endParaRPr>
          </a:p>
          <a:p>
            <a:pPr marL="381000" lvl="2" algn="l">
              <a:buFontTx/>
              <a:buChar char="•"/>
            </a:pPr>
            <a:r>
              <a:rPr lang="fr-FR" sz="2300">
                <a:solidFill>
                  <a:srgbClr val="000000"/>
                </a:solidFill>
                <a:latin typeface="Chalkboard" charset="0"/>
              </a:rPr>
              <a:t> Choisissez des couleurs contrastées (/fond) pour les polices</a:t>
            </a:r>
            <a:endParaRPr lang="fr-FR" sz="1800">
              <a:solidFill>
                <a:srgbClr val="000000"/>
              </a:solidFill>
              <a:latin typeface="Chalkboard" charset="0"/>
            </a:endParaRPr>
          </a:p>
          <a:p>
            <a:pPr marL="381000" lvl="2" algn="l">
              <a:lnSpc>
                <a:spcPct val="90000"/>
              </a:lnSpc>
              <a:buFontTx/>
              <a:buChar char="•"/>
            </a:pPr>
            <a:r>
              <a:rPr lang="fr-FR">
                <a:solidFill>
                  <a:srgbClr val="000000"/>
                </a:solidFill>
                <a:latin typeface="Chalkboard" charset="0"/>
              </a:rPr>
              <a:t> Utiliser la couleur pour mettre </a:t>
            </a:r>
            <a:r>
              <a:rPr lang="fr-FR">
                <a:solidFill>
                  <a:srgbClr val="D8962B"/>
                </a:solidFill>
                <a:latin typeface="Chalkboard" charset="0"/>
              </a:rPr>
              <a:t>un point</a:t>
            </a:r>
            <a:r>
              <a:rPr lang="fr-FR">
                <a:solidFill>
                  <a:srgbClr val="000000"/>
                </a:solidFill>
                <a:latin typeface="Chalkboard" charset="0"/>
              </a:rPr>
              <a:t> en exergue</a:t>
            </a:r>
          </a:p>
          <a:p>
            <a:pPr marL="381000" lvl="2" algn="l">
              <a:lnSpc>
                <a:spcPct val="90000"/>
              </a:lnSpc>
              <a:buFontTx/>
              <a:buChar char="•"/>
            </a:pPr>
            <a:r>
              <a:rPr lang="fr-FR">
                <a:solidFill>
                  <a:srgbClr val="000000"/>
                </a:solidFill>
                <a:latin typeface="Chalkboard" charset="0"/>
              </a:rPr>
              <a:t> Pas trop de couleurs différentes :</a:t>
            </a:r>
          </a:p>
          <a:p>
            <a:pPr marL="762000" lvl="4" algn="l">
              <a:lnSpc>
                <a:spcPct val="90000"/>
              </a:lnSpc>
              <a:buFontTx/>
              <a:buChar char="•"/>
            </a:pPr>
            <a:r>
              <a:rPr lang="fr-FR" sz="1800">
                <a:solidFill>
                  <a:srgbClr val="000000"/>
                </a:solidFill>
                <a:latin typeface="Chalkboard" charset="0"/>
              </a:rPr>
              <a:t> </a:t>
            </a:r>
            <a:r>
              <a:rPr lang="en-US" sz="1800">
                <a:solidFill>
                  <a:srgbClr val="FF0000"/>
                </a:solidFill>
              </a:rPr>
              <a:t>T</a:t>
            </a:r>
            <a:r>
              <a:rPr lang="en-US" sz="1800">
                <a:solidFill>
                  <a:srgbClr val="FF6600"/>
                </a:solidFill>
              </a:rPr>
              <a:t>r</a:t>
            </a:r>
            <a:r>
              <a:rPr lang="en-US" sz="1800">
                <a:solidFill>
                  <a:srgbClr val="FFFF00"/>
                </a:solidFill>
              </a:rPr>
              <a:t>y</a:t>
            </a:r>
            <a:r>
              <a:rPr lang="en-US" sz="1800">
                <a:solidFill>
                  <a:srgbClr val="33CC33"/>
                </a:solidFill>
              </a:rPr>
              <a:t>i</a:t>
            </a:r>
            <a:r>
              <a:rPr lang="en-US" sz="1800">
                <a:solidFill>
                  <a:srgbClr val="0066FF"/>
                </a:solidFill>
              </a:rPr>
              <a:t>n</a:t>
            </a:r>
            <a:r>
              <a:rPr lang="en-US" sz="1800">
                <a:solidFill>
                  <a:schemeClr val="folHlink"/>
                </a:solidFill>
              </a:rPr>
              <a:t>g</a:t>
            </a:r>
            <a:r>
              <a:rPr lang="en-US" sz="1800">
                <a:solidFill>
                  <a:srgbClr val="FF3399"/>
                </a:solidFill>
              </a:rPr>
              <a:t> t</a:t>
            </a:r>
            <a:r>
              <a:rPr lang="en-US" sz="1800">
                <a:solidFill>
                  <a:srgbClr val="FF0000"/>
                </a:solidFill>
              </a:rPr>
              <a:t>o</a:t>
            </a:r>
            <a:r>
              <a:rPr lang="en-US" sz="1800">
                <a:solidFill>
                  <a:srgbClr val="FF3399"/>
                </a:solidFill>
              </a:rPr>
              <a:t> </a:t>
            </a:r>
            <a:r>
              <a:rPr lang="en-US" sz="1800">
                <a:solidFill>
                  <a:srgbClr val="FF6600"/>
                </a:solidFill>
              </a:rPr>
              <a:t>b</a:t>
            </a:r>
            <a:r>
              <a:rPr lang="en-US" sz="1800">
                <a:solidFill>
                  <a:srgbClr val="FFFF00"/>
                </a:solidFill>
              </a:rPr>
              <a:t>e </a:t>
            </a:r>
            <a:r>
              <a:rPr lang="en-US" sz="1800">
                <a:solidFill>
                  <a:srgbClr val="33CC33"/>
                </a:solidFill>
              </a:rPr>
              <a:t>c</a:t>
            </a:r>
            <a:r>
              <a:rPr lang="en-US" sz="1800">
                <a:solidFill>
                  <a:srgbClr val="0066FF"/>
                </a:solidFill>
              </a:rPr>
              <a:t>r</a:t>
            </a:r>
            <a:r>
              <a:rPr lang="en-US" sz="1800">
                <a:solidFill>
                  <a:schemeClr val="folHlink"/>
                </a:solidFill>
              </a:rPr>
              <a:t>e</a:t>
            </a:r>
            <a:r>
              <a:rPr lang="en-US" sz="1800">
                <a:solidFill>
                  <a:srgbClr val="FF3399"/>
                </a:solidFill>
              </a:rPr>
              <a:t>a</a:t>
            </a:r>
            <a:r>
              <a:rPr lang="en-US" sz="1800">
                <a:solidFill>
                  <a:srgbClr val="FF0000"/>
                </a:solidFill>
              </a:rPr>
              <a:t>t</a:t>
            </a:r>
            <a:r>
              <a:rPr lang="en-US" sz="1800">
                <a:solidFill>
                  <a:srgbClr val="FF6600"/>
                </a:solidFill>
              </a:rPr>
              <a:t>i</a:t>
            </a:r>
            <a:r>
              <a:rPr lang="en-US" sz="1800">
                <a:solidFill>
                  <a:srgbClr val="FFFF00"/>
                </a:solidFill>
              </a:rPr>
              <a:t>v</a:t>
            </a:r>
            <a:r>
              <a:rPr lang="en-US" sz="1800">
                <a:solidFill>
                  <a:srgbClr val="33CC33"/>
                </a:solidFill>
              </a:rPr>
              <a:t>e</a:t>
            </a:r>
            <a:r>
              <a:rPr lang="en-US" sz="1800">
                <a:solidFill>
                  <a:srgbClr val="FF3399"/>
                </a:solidFill>
              </a:rPr>
              <a:t> </a:t>
            </a:r>
            <a:r>
              <a:rPr lang="en-US" sz="1800">
                <a:solidFill>
                  <a:srgbClr val="0066FF"/>
                </a:solidFill>
              </a:rPr>
              <a:t>c</a:t>
            </a:r>
            <a:r>
              <a:rPr lang="en-US" sz="1800">
                <a:solidFill>
                  <a:schemeClr val="folHlink"/>
                </a:solidFill>
              </a:rPr>
              <a:t>a</a:t>
            </a:r>
            <a:r>
              <a:rPr lang="en-US" sz="1800">
                <a:solidFill>
                  <a:srgbClr val="FF3399"/>
                </a:solidFill>
              </a:rPr>
              <a:t>n </a:t>
            </a:r>
            <a:r>
              <a:rPr lang="en-US" sz="1800">
                <a:solidFill>
                  <a:srgbClr val="0066FF"/>
                </a:solidFill>
              </a:rPr>
              <a:t>b</a:t>
            </a:r>
            <a:r>
              <a:rPr lang="en-US" sz="1800">
                <a:solidFill>
                  <a:schemeClr val="folHlink"/>
                </a:solidFill>
              </a:rPr>
              <a:t>e</a:t>
            </a:r>
            <a:r>
              <a:rPr lang="en-US" sz="1800">
                <a:solidFill>
                  <a:srgbClr val="FF3399"/>
                </a:solidFill>
              </a:rPr>
              <a:t> b</a:t>
            </a:r>
            <a:r>
              <a:rPr lang="en-US" sz="1800">
                <a:solidFill>
                  <a:srgbClr val="FF0000"/>
                </a:solidFill>
              </a:rPr>
              <a:t>a</a:t>
            </a:r>
            <a:r>
              <a:rPr lang="en-US" sz="1800">
                <a:solidFill>
                  <a:srgbClr val="FF6600"/>
                </a:solidFill>
              </a:rPr>
              <a:t>d !</a:t>
            </a:r>
            <a:endParaRPr lang="en-US" sz="2800">
              <a:solidFill>
                <a:srgbClr val="FF6600"/>
              </a:solidFill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81000" y="2514600"/>
            <a:ext cx="3743325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halkboard" charset="0"/>
              </a:rPr>
              <a:t>Fonds d’écran et Couleurs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304800" y="990600"/>
            <a:ext cx="8610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fr-FR" sz="2800">
                <a:solidFill>
                  <a:srgbClr val="D8962B"/>
                </a:solidFill>
                <a:latin typeface="Chalkboard" charset="0"/>
              </a:rPr>
              <a:t>Powerpoint (ou Star Office)	</a:t>
            </a:r>
          </a:p>
          <a:p>
            <a:pPr algn="l">
              <a:lnSpc>
                <a:spcPct val="80000"/>
              </a:lnSpc>
            </a:pPr>
            <a:r>
              <a:rPr lang="fr-FR" sz="2800">
                <a:solidFill>
                  <a:srgbClr val="D8962B"/>
                </a:solidFill>
                <a:latin typeface="Chalkboard" charset="0"/>
              </a:rPr>
              <a:t>Un outil puissant à utiliser intelligemment !</a:t>
            </a:r>
            <a:endParaRPr lang="fr-FR" sz="2300">
              <a:solidFill>
                <a:srgbClr val="D8962B"/>
              </a:solidFill>
              <a:latin typeface="Chalkboard" charset="0"/>
            </a:endParaRP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828800" y="152400"/>
            <a:ext cx="5613400" cy="668338"/>
          </a:xfrm>
          <a:prstGeom prst="rect">
            <a:avLst/>
          </a:prstGeom>
          <a:solidFill>
            <a:srgbClr val="F0EA2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>
                <a:solidFill>
                  <a:srgbClr val="000000"/>
                </a:solidFill>
                <a:latin typeface="Chalkboard" charset="0"/>
              </a:rPr>
              <a:t>La préparation du support</a:t>
            </a: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4035425" cy="541338"/>
          </a:xfrm>
          <a:prstGeom prst="rect">
            <a:avLst/>
          </a:prstGeom>
          <a:solidFill>
            <a:srgbClr val="25A64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>
                <a:solidFill>
                  <a:srgbClr val="000000"/>
                </a:solidFill>
                <a:latin typeface="Chalkboard" charset="0"/>
              </a:rPr>
              <a:t>Quelques règles simples</a:t>
            </a: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381000" y="3124200"/>
            <a:ext cx="87630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lvl="2" algn="l">
              <a:buFontTx/>
              <a:buChar char="•"/>
            </a:pPr>
            <a:r>
              <a:rPr lang="fr-FR" sz="2300">
                <a:solidFill>
                  <a:srgbClr val="000000"/>
                </a:solidFill>
                <a:latin typeface="Chalkboard" charset="0"/>
              </a:rPr>
              <a:t> En règle générale, préférer un graphique à un tableau</a:t>
            </a:r>
          </a:p>
          <a:p>
            <a:pPr marL="571500" lvl="3" algn="l"/>
            <a:endParaRPr lang="en-US" sz="2800">
              <a:solidFill>
                <a:srgbClr val="FF6600"/>
              </a:solidFill>
            </a:endParaRPr>
          </a:p>
        </p:txBody>
      </p:sp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381000" y="2514600"/>
            <a:ext cx="1695450" cy="476250"/>
          </a:xfrm>
          <a:prstGeom prst="rect">
            <a:avLst/>
          </a:prstGeom>
          <a:solidFill>
            <a:srgbClr val="4D7CD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halkboard" charset="0"/>
              </a:rPr>
              <a:t>Graphiques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152400" y="3733800"/>
          <a:ext cx="5334000" cy="2974975"/>
        </p:xfrm>
        <a:graphic>
          <a:graphicData uri="http://schemas.openxmlformats.org/presentationml/2006/ole">
            <p:oleObj spid="_x0000_s1026" name="Graphique" r:id="rId4" imgW="9525294" imgH="5315232" progId="Excel.Chart.8">
              <p:embed/>
            </p:oleObj>
          </a:graphicData>
        </a:graphic>
      </p:graphicFrame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5562600" y="5791200"/>
          <a:ext cx="3429000" cy="555625"/>
        </p:xfrm>
        <a:graphic>
          <a:graphicData uri="http://schemas.openxmlformats.org/presentationml/2006/ole">
            <p:oleObj spid="_x0000_s1027" name="Feuille de calcul" r:id="rId5" imgW="3057934" imgH="495488" progId="Excel.Sheet.8">
              <p:embed/>
            </p:oleObj>
          </a:graphicData>
        </a:graphic>
      </p:graphicFrame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334000" y="3733800"/>
            <a:ext cx="3733800" cy="958850"/>
          </a:xfrm>
          <a:prstGeom prst="rect">
            <a:avLst/>
          </a:prstGeom>
          <a:solidFill>
            <a:srgbClr val="4D7CD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1800">
                <a:latin typeface="Chalkboard" charset="0"/>
              </a:rPr>
              <a:t>A et B contiennent la m</a:t>
            </a:r>
            <a:r>
              <a:rPr lang="fr-FR" altLang="ja-JP" sz="1800">
                <a:latin typeface="Chalkboard" charset="0"/>
              </a:rPr>
              <a:t>ême information, mais le cerveau intègre beaucoup mieux A que B !</a:t>
            </a:r>
            <a:endParaRPr lang="fr-FR" sz="1800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4114800" y="4419600"/>
            <a:ext cx="387350" cy="457200"/>
          </a:xfrm>
          <a:prstGeom prst="rect">
            <a:avLst/>
          </a:prstGeom>
          <a:solidFill>
            <a:srgbClr val="D8962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A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7239000" y="5181600"/>
            <a:ext cx="387350" cy="457200"/>
          </a:xfrm>
          <a:prstGeom prst="rect">
            <a:avLst/>
          </a:prstGeom>
          <a:solidFill>
            <a:srgbClr val="D8962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  <a:solidFill>
            <a:srgbClr val="F7F426"/>
          </a:solidFill>
        </p:spPr>
        <p:txBody>
          <a:bodyPr/>
          <a:lstStyle/>
          <a:p>
            <a:pPr eaLnBrk="1" hangingPunct="1"/>
            <a:r>
              <a:rPr lang="fr-FR" smtClean="0">
                <a:latin typeface="Chalkboard" charset="0"/>
              </a:rPr>
              <a:t>La préparation d’un exposé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1. Analyse : auditoire et circonstances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2. Esquisse du contenu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3. Objectifs de communication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4. Information-Documentation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5. Plan et organisation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6. Illustrations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1746DA"/>
                </a:solidFill>
                <a:latin typeface="Chalkboard" charset="0"/>
              </a:rPr>
              <a:t>7. Préparation du discours oral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8. Notes aide-mémoire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9. Répétitions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38200"/>
          </a:xfrm>
          <a:solidFill>
            <a:srgbClr val="FFFE37"/>
          </a:solidFill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tx1"/>
                </a:solidFill>
                <a:latin typeface="Chalkboard" charset="0"/>
              </a:rPr>
              <a:t>Le cadre général du discours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57200" y="2438400"/>
            <a:ext cx="8305800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fr-FR">
                <a:latin typeface="Chalkboard" charset="0"/>
              </a:rPr>
              <a:t>- L’intérêt des questions posées ? (Introduction)</a:t>
            </a:r>
          </a:p>
          <a:p>
            <a:pPr algn="l" eaLnBrk="1" hangingPunct="1">
              <a:buFontTx/>
              <a:buChar char="-"/>
            </a:pPr>
            <a:r>
              <a:rPr lang="fr-FR">
                <a:latin typeface="Chalkboard" charset="0"/>
              </a:rPr>
              <a:t> Annoncer le contenu à l’avance (titres).</a:t>
            </a:r>
          </a:p>
          <a:p>
            <a:pPr algn="l" eaLnBrk="1" hangingPunct="1">
              <a:buFontTx/>
              <a:buChar char="-"/>
            </a:pPr>
            <a:r>
              <a:rPr lang="fr-FR">
                <a:latin typeface="Chalkboard" charset="0"/>
              </a:rPr>
              <a:t> Présenter les arguments essentiels.</a:t>
            </a:r>
          </a:p>
          <a:p>
            <a:pPr algn="l" eaLnBrk="1" hangingPunct="1">
              <a:buFontTx/>
              <a:buChar char="-"/>
            </a:pPr>
            <a:r>
              <a:rPr lang="fr-FR">
                <a:latin typeface="Chalkboard" charset="0"/>
              </a:rPr>
              <a:t> Insister sur les transitions (annoncer les changements de parties).</a:t>
            </a:r>
          </a:p>
          <a:p>
            <a:pPr algn="l" eaLnBrk="1" hangingPunct="1">
              <a:buFontTx/>
              <a:buChar char="-"/>
            </a:pPr>
            <a:r>
              <a:rPr lang="fr-FR">
                <a:latin typeface="Chalkboard" charset="0"/>
              </a:rPr>
              <a:t> Conclure en situant la limite des réponses et en élargissant le débat.</a:t>
            </a:r>
          </a:p>
          <a:p>
            <a:pPr algn="l" eaLnBrk="1" hangingPunct="1"/>
            <a:endParaRPr lang="fr-FR" sz="3200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"/>
            <a:ext cx="6400800" cy="838200"/>
          </a:xfrm>
          <a:solidFill>
            <a:srgbClr val="FFFE37"/>
          </a:solidFill>
        </p:spPr>
        <p:txBody>
          <a:bodyPr/>
          <a:lstStyle/>
          <a:p>
            <a:pPr algn="l" eaLnBrk="1" hangingPunct="1"/>
            <a:r>
              <a:rPr lang="fr-FR" sz="4000" smtClean="0">
                <a:latin typeface="Chalkboard" charset="0"/>
              </a:rPr>
              <a:t>La préparation du discours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381000" y="1446213"/>
            <a:ext cx="8686800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fr-FR" sz="2800">
                <a:solidFill>
                  <a:srgbClr val="D8962B"/>
                </a:solidFill>
                <a:latin typeface="Chalkboard" charset="0"/>
              </a:rPr>
              <a:t>• Quel discours ?</a:t>
            </a:r>
            <a:endParaRPr lang="fr-FR" sz="2800">
              <a:latin typeface="Chalkboard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2800">
                <a:latin typeface="Chalkboard" charset="0"/>
              </a:rPr>
              <a:t>	</a:t>
            </a:r>
            <a:r>
              <a:rPr lang="fr-FR" sz="2000">
                <a:latin typeface="Chalkboard" charset="0"/>
              </a:rPr>
              <a:t>• surtout ne pas répéter des phrases écrites sur les diapositives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2000">
                <a:latin typeface="Chalkboard" charset="0"/>
              </a:rPr>
              <a:t>	• En général, les idées principales sont notées schématiquement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2000">
                <a:latin typeface="Chalkboard" charset="0"/>
              </a:rPr>
              <a:t>	 sous forme de points (mots) sur vos diapos.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2000">
                <a:latin typeface="Chalkboard" charset="0"/>
              </a:rPr>
              <a:t>	• Oralement, vous allez construire des phrases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2000">
                <a:latin typeface="Chalkboard" charset="0"/>
              </a:rPr>
              <a:t>	autour de ces points</a:t>
            </a:r>
            <a:endParaRPr lang="fr-FR" sz="2800">
              <a:latin typeface="Chalkboard" charset="0"/>
            </a:endParaRPr>
          </a:p>
          <a:p>
            <a:pPr algn="l" eaLnBrk="1" hangingPunct="1">
              <a:spcBef>
                <a:spcPct val="20000"/>
              </a:spcBef>
            </a:pPr>
            <a:endParaRPr lang="fr-FR" sz="2800">
              <a:latin typeface="Chalkboard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fr-FR" sz="2800">
                <a:solidFill>
                  <a:srgbClr val="1F59FE"/>
                </a:solidFill>
                <a:latin typeface="Chalkboard" charset="0"/>
              </a:rPr>
              <a:t>• Vérifier les diapos par rapport au discours</a:t>
            </a:r>
            <a:endParaRPr lang="fr-FR" sz="2800">
              <a:latin typeface="Chalkboard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2800">
                <a:latin typeface="Chalkboard" charset="0"/>
              </a:rPr>
              <a:t>	</a:t>
            </a:r>
            <a:r>
              <a:rPr lang="fr-FR" sz="2000">
                <a:latin typeface="Chalkboard" charset="0"/>
              </a:rPr>
              <a:t>• Ne pas prévoir de parler plus de 2-3’ sur la m</a:t>
            </a:r>
            <a:r>
              <a:rPr lang="fr-FR" altLang="ja-JP" sz="2000">
                <a:latin typeface="Chalkboard" charset="0"/>
              </a:rPr>
              <a:t>ême diapositive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altLang="ja-JP" sz="2000">
                <a:latin typeface="Chalkboard" charset="0"/>
              </a:rPr>
              <a:t>	• sauf exception, ne pas parler d’un nouveau point sur une diapo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altLang="ja-JP" sz="2000">
                <a:latin typeface="Chalkboard" charset="0"/>
              </a:rPr>
              <a:t>	 concernant le point précédent</a:t>
            </a:r>
            <a:r>
              <a:rPr lang="fr-FR" sz="2000">
                <a:latin typeface="Chalkboard" charset="0"/>
              </a:rPr>
              <a:t> =&gt; prévoir une nouvelle diapo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solidFill>
            <a:srgbClr val="FCF533"/>
          </a:solidFill>
        </p:spPr>
        <p:txBody>
          <a:bodyPr/>
          <a:lstStyle/>
          <a:p>
            <a:pPr eaLnBrk="1" hangingPunct="1"/>
            <a:r>
              <a:rPr lang="fr-FR" sz="3600" smtClean="0">
                <a:solidFill>
                  <a:schemeClr val="tx1"/>
                </a:solidFill>
                <a:latin typeface="Chalkboard" charset="0"/>
              </a:rPr>
              <a:t>Le respect des équilibres temporels</a:t>
            </a:r>
            <a:endParaRPr lang="fr-FR" smtClean="0">
              <a:solidFill>
                <a:schemeClr val="tx1"/>
              </a:solidFill>
              <a:latin typeface="Chalkboard" charset="0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609600" y="4114800"/>
            <a:ext cx="4146550" cy="1054100"/>
          </a:xfrm>
          <a:prstGeom prst="rect">
            <a:avLst/>
          </a:prstGeom>
          <a:solidFill>
            <a:srgbClr val="CBF6F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2000">
                <a:latin typeface="Chalkboard" charset="0"/>
              </a:rPr>
              <a:t>• Introduction			3’</a:t>
            </a:r>
          </a:p>
          <a:p>
            <a:pPr algn="l"/>
            <a:r>
              <a:rPr lang="fr-FR" sz="2000">
                <a:latin typeface="Chalkboard" charset="0"/>
              </a:rPr>
              <a:t>• Développement		10’</a:t>
            </a:r>
          </a:p>
          <a:p>
            <a:pPr algn="l"/>
            <a:r>
              <a:rPr lang="fr-FR" sz="2000">
                <a:latin typeface="Chalkboard" charset="0"/>
              </a:rPr>
              <a:t>• Conclusion			2’</a:t>
            </a:r>
            <a:endParaRPr lang="fr-FR"/>
          </a:p>
        </p:txBody>
      </p:sp>
      <p:sp>
        <p:nvSpPr>
          <p:cNvPr id="36868" name="Text Box 9"/>
          <p:cNvSpPr txBox="1">
            <a:spLocks noChangeArrowheads="1"/>
          </p:cNvSpPr>
          <p:nvPr/>
        </p:nvSpPr>
        <p:spPr bwMode="auto">
          <a:xfrm>
            <a:off x="4800600" y="2665413"/>
            <a:ext cx="4052888" cy="1054100"/>
          </a:xfrm>
          <a:prstGeom prst="rect">
            <a:avLst/>
          </a:prstGeom>
          <a:solidFill>
            <a:srgbClr val="FFAD3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2000">
                <a:latin typeface="Chalkboard" charset="0"/>
              </a:rPr>
              <a:t>• Introduction			5’</a:t>
            </a:r>
          </a:p>
          <a:p>
            <a:pPr algn="l"/>
            <a:r>
              <a:rPr lang="fr-FR" sz="2000">
                <a:latin typeface="Chalkboard" charset="0"/>
              </a:rPr>
              <a:t>• Développement		5’</a:t>
            </a:r>
          </a:p>
          <a:p>
            <a:pPr algn="l"/>
            <a:r>
              <a:rPr lang="fr-FR" sz="2000">
                <a:latin typeface="Chalkboard" charset="0"/>
              </a:rPr>
              <a:t>• Conclusion			5’</a:t>
            </a:r>
            <a:endParaRPr lang="fr-FR" sz="2000"/>
          </a:p>
        </p:txBody>
      </p:sp>
      <p:sp>
        <p:nvSpPr>
          <p:cNvPr id="36869" name="Text Box 10"/>
          <p:cNvSpPr txBox="1">
            <a:spLocks noChangeArrowheads="1"/>
          </p:cNvSpPr>
          <p:nvPr/>
        </p:nvSpPr>
        <p:spPr bwMode="auto">
          <a:xfrm>
            <a:off x="4876800" y="5410200"/>
            <a:ext cx="4052888" cy="10541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2000">
                <a:latin typeface="Chalkboard" charset="0"/>
              </a:rPr>
              <a:t>• Introduction			4’</a:t>
            </a:r>
          </a:p>
          <a:p>
            <a:pPr algn="l"/>
            <a:r>
              <a:rPr lang="fr-FR" sz="2000">
                <a:latin typeface="Chalkboard" charset="0"/>
              </a:rPr>
              <a:t>• Développement		5’</a:t>
            </a:r>
          </a:p>
          <a:p>
            <a:pPr algn="l"/>
            <a:r>
              <a:rPr lang="fr-FR" sz="2000">
                <a:latin typeface="Chalkboard" charset="0"/>
              </a:rPr>
              <a:t>• Conclusion			6’</a:t>
            </a:r>
            <a:endParaRPr lang="fr-FR" sz="2000"/>
          </a:p>
        </p:txBody>
      </p:sp>
      <p:sp>
        <p:nvSpPr>
          <p:cNvPr id="36870" name="Text Box 11"/>
          <p:cNvSpPr txBox="1">
            <a:spLocks noChangeArrowheads="1"/>
          </p:cNvSpPr>
          <p:nvPr/>
        </p:nvSpPr>
        <p:spPr bwMode="auto">
          <a:xfrm>
            <a:off x="304800" y="1295400"/>
            <a:ext cx="84470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2000">
                <a:latin typeface="Chalkboard" charset="0"/>
              </a:rPr>
              <a:t>Voici 3 découpages possibles d’un exposé de 15’ en 3 parties. Lequel (ou lesquels) vous parai(ssen)t inadapté(s) ?</a:t>
            </a:r>
            <a:endParaRPr lang="fr-FR" sz="2000"/>
          </a:p>
        </p:txBody>
      </p:sp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4267200" y="2971800"/>
            <a:ext cx="381000" cy="476250"/>
          </a:xfrm>
          <a:prstGeom prst="rect">
            <a:avLst/>
          </a:prstGeom>
          <a:solidFill>
            <a:srgbClr val="FFAD3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halkboard" charset="0"/>
              </a:rPr>
              <a:t>A</a:t>
            </a:r>
            <a:endParaRPr lang="fr-FR"/>
          </a:p>
        </p:txBody>
      </p:sp>
      <p:sp>
        <p:nvSpPr>
          <p:cNvPr id="36872" name="Text Box 13"/>
          <p:cNvSpPr txBox="1">
            <a:spLocks noChangeArrowheads="1"/>
          </p:cNvSpPr>
          <p:nvPr/>
        </p:nvSpPr>
        <p:spPr bwMode="auto">
          <a:xfrm>
            <a:off x="4876800" y="4419600"/>
            <a:ext cx="357188" cy="476250"/>
          </a:xfrm>
          <a:prstGeom prst="rect">
            <a:avLst/>
          </a:prstGeom>
          <a:solidFill>
            <a:srgbClr val="CBF6F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halkboard" charset="0"/>
              </a:rPr>
              <a:t>B</a:t>
            </a:r>
            <a:endParaRPr lang="fr-FR"/>
          </a:p>
        </p:txBody>
      </p:sp>
      <p:sp>
        <p:nvSpPr>
          <p:cNvPr id="36873" name="Text Box 14"/>
          <p:cNvSpPr txBox="1">
            <a:spLocks noChangeArrowheads="1"/>
          </p:cNvSpPr>
          <p:nvPr/>
        </p:nvSpPr>
        <p:spPr bwMode="auto">
          <a:xfrm>
            <a:off x="4419600" y="5715000"/>
            <a:ext cx="363538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halkboard" charset="0"/>
              </a:rPr>
              <a:t>C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solidFill>
            <a:srgbClr val="FCF533"/>
          </a:solidFill>
        </p:spPr>
        <p:txBody>
          <a:bodyPr/>
          <a:lstStyle/>
          <a:p>
            <a:pPr eaLnBrk="1" hangingPunct="1"/>
            <a:r>
              <a:rPr lang="fr-FR" sz="3200" smtClean="0">
                <a:solidFill>
                  <a:schemeClr val="tx1"/>
                </a:solidFill>
                <a:latin typeface="Chalkboard" charset="0"/>
              </a:rPr>
              <a:t>Le respect des équilibres temporels</a:t>
            </a:r>
            <a:endParaRPr lang="fr-FR" smtClean="0">
              <a:solidFill>
                <a:schemeClr val="tx1"/>
              </a:solidFill>
              <a:latin typeface="Chalkboard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09600" y="4114800"/>
            <a:ext cx="4146550" cy="1054100"/>
          </a:xfrm>
          <a:prstGeom prst="rect">
            <a:avLst/>
          </a:prstGeom>
          <a:solidFill>
            <a:srgbClr val="CBF6F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2000">
                <a:latin typeface="Chalkboard" charset="0"/>
              </a:rPr>
              <a:t>• Introduction			3’</a:t>
            </a:r>
          </a:p>
          <a:p>
            <a:pPr algn="l"/>
            <a:r>
              <a:rPr lang="fr-FR" sz="2000">
                <a:latin typeface="Chalkboard" charset="0"/>
              </a:rPr>
              <a:t>• Développement		10’</a:t>
            </a:r>
          </a:p>
          <a:p>
            <a:pPr algn="l"/>
            <a:r>
              <a:rPr lang="fr-FR" sz="2000">
                <a:latin typeface="Chalkboard" charset="0"/>
              </a:rPr>
              <a:t>• Conclusion			2’</a:t>
            </a:r>
            <a:endParaRPr lang="fr-FR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800600" y="2665413"/>
            <a:ext cx="4052888" cy="1054100"/>
          </a:xfrm>
          <a:prstGeom prst="rect">
            <a:avLst/>
          </a:prstGeom>
          <a:solidFill>
            <a:srgbClr val="FFAD3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2000">
                <a:latin typeface="Chalkboard" charset="0"/>
              </a:rPr>
              <a:t>• Introduction			5’</a:t>
            </a:r>
          </a:p>
          <a:p>
            <a:pPr algn="l"/>
            <a:r>
              <a:rPr lang="fr-FR" sz="2000">
                <a:latin typeface="Chalkboard" charset="0"/>
              </a:rPr>
              <a:t>• Développement		5’</a:t>
            </a:r>
          </a:p>
          <a:p>
            <a:pPr algn="l"/>
            <a:r>
              <a:rPr lang="fr-FR" sz="2000">
                <a:latin typeface="Chalkboard" charset="0"/>
              </a:rPr>
              <a:t>• Conclusion			5’</a:t>
            </a:r>
            <a:endParaRPr lang="fr-FR" sz="2000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876800" y="5410200"/>
            <a:ext cx="4052888" cy="10541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2000">
                <a:latin typeface="Chalkboard" charset="0"/>
              </a:rPr>
              <a:t>• Introduction			4’</a:t>
            </a:r>
          </a:p>
          <a:p>
            <a:pPr algn="l"/>
            <a:r>
              <a:rPr lang="fr-FR" sz="2000">
                <a:latin typeface="Chalkboard" charset="0"/>
              </a:rPr>
              <a:t>• Développement		5’</a:t>
            </a:r>
          </a:p>
          <a:p>
            <a:pPr algn="l"/>
            <a:r>
              <a:rPr lang="fr-FR" sz="2000">
                <a:latin typeface="Chalkboard" charset="0"/>
              </a:rPr>
              <a:t>• Conclusion			6’</a:t>
            </a:r>
            <a:endParaRPr lang="fr-FR" sz="2000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04800" y="1295400"/>
            <a:ext cx="84470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2000">
                <a:latin typeface="Chalkboard" charset="0"/>
              </a:rPr>
              <a:t>Voici 3 découpages possibles d’un exposé de 15’ en 3 parties. Lequel (ou lesquels) vous parai(ssen)t inadapté(s) ?</a:t>
            </a:r>
            <a:endParaRPr lang="fr-FR" sz="2000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267200" y="2971800"/>
            <a:ext cx="381000" cy="476250"/>
          </a:xfrm>
          <a:prstGeom prst="rect">
            <a:avLst/>
          </a:prstGeom>
          <a:solidFill>
            <a:srgbClr val="FFAD3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halkboard" charset="0"/>
              </a:rPr>
              <a:t>A</a:t>
            </a:r>
            <a:endParaRPr lang="fr-FR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876800" y="4419600"/>
            <a:ext cx="357188" cy="476250"/>
          </a:xfrm>
          <a:prstGeom prst="rect">
            <a:avLst/>
          </a:prstGeom>
          <a:solidFill>
            <a:srgbClr val="CBF6F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halkboard" charset="0"/>
              </a:rPr>
              <a:t>B</a:t>
            </a:r>
            <a:endParaRPr lang="fr-FR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419600" y="5715000"/>
            <a:ext cx="363538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halkboard" charset="0"/>
              </a:rPr>
              <a:t>C</a:t>
            </a:r>
            <a:endParaRPr lang="fr-FR"/>
          </a:p>
        </p:txBody>
      </p:sp>
      <p:grpSp>
        <p:nvGrpSpPr>
          <p:cNvPr id="37898" name="Group 10"/>
          <p:cNvGrpSpPr>
            <a:grpSpLocks/>
          </p:cNvGrpSpPr>
          <p:nvPr/>
        </p:nvGrpSpPr>
        <p:grpSpPr bwMode="auto">
          <a:xfrm>
            <a:off x="6324600" y="2438400"/>
            <a:ext cx="1260475" cy="1611313"/>
            <a:chOff x="1832" y="765"/>
            <a:chExt cx="794" cy="1015"/>
          </a:xfrm>
        </p:grpSpPr>
        <p:sp>
          <p:nvSpPr>
            <p:cNvPr id="37902" name="Freeform 11"/>
            <p:cNvSpPr>
              <a:spLocks/>
            </p:cNvSpPr>
            <p:nvPr/>
          </p:nvSpPr>
          <p:spPr bwMode="auto">
            <a:xfrm>
              <a:off x="1832" y="765"/>
              <a:ext cx="794" cy="1015"/>
            </a:xfrm>
            <a:custGeom>
              <a:avLst/>
              <a:gdLst>
                <a:gd name="T0" fmla="*/ 794 w 794"/>
                <a:gd name="T1" fmla="*/ 0 h 1015"/>
                <a:gd name="T2" fmla="*/ 330 w 794"/>
                <a:gd name="T3" fmla="*/ 470 h 1015"/>
                <a:gd name="T4" fmla="*/ 266 w 794"/>
                <a:gd name="T5" fmla="*/ 591 h 1015"/>
                <a:gd name="T6" fmla="*/ 104 w 794"/>
                <a:gd name="T7" fmla="*/ 829 h 1015"/>
                <a:gd name="T8" fmla="*/ 23 w 794"/>
                <a:gd name="T9" fmla="*/ 962 h 1015"/>
                <a:gd name="T10" fmla="*/ 11 w 794"/>
                <a:gd name="T11" fmla="*/ 997 h 1015"/>
                <a:gd name="T12" fmla="*/ 0 w 794"/>
                <a:gd name="T13" fmla="*/ 1015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4"/>
                <a:gd name="T22" fmla="*/ 0 h 1015"/>
                <a:gd name="T23" fmla="*/ 794 w 794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4" h="1015">
                  <a:moveTo>
                    <a:pt x="794" y="0"/>
                  </a:moveTo>
                  <a:cubicBezTo>
                    <a:pt x="639" y="156"/>
                    <a:pt x="479" y="308"/>
                    <a:pt x="330" y="470"/>
                  </a:cubicBezTo>
                  <a:cubicBezTo>
                    <a:pt x="299" y="503"/>
                    <a:pt x="291" y="553"/>
                    <a:pt x="266" y="591"/>
                  </a:cubicBezTo>
                  <a:cubicBezTo>
                    <a:pt x="212" y="670"/>
                    <a:pt x="151" y="745"/>
                    <a:pt x="104" y="829"/>
                  </a:cubicBezTo>
                  <a:cubicBezTo>
                    <a:pt x="91" y="850"/>
                    <a:pt x="52" y="942"/>
                    <a:pt x="23" y="962"/>
                  </a:cubicBezTo>
                  <a:cubicBezTo>
                    <a:pt x="19" y="973"/>
                    <a:pt x="17" y="986"/>
                    <a:pt x="11" y="997"/>
                  </a:cubicBezTo>
                  <a:cubicBezTo>
                    <a:pt x="7" y="1003"/>
                    <a:pt x="0" y="1015"/>
                    <a:pt x="0" y="1015"/>
                  </a:cubicBezTo>
                </a:path>
              </a:pathLst>
            </a:custGeom>
            <a:noFill/>
            <a:ln w="146050">
              <a:solidFill>
                <a:srgbClr val="E30D1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903" name="Freeform 12"/>
            <p:cNvSpPr>
              <a:spLocks/>
            </p:cNvSpPr>
            <p:nvPr/>
          </p:nvSpPr>
          <p:spPr bwMode="auto">
            <a:xfrm>
              <a:off x="1920" y="823"/>
              <a:ext cx="551" cy="899"/>
            </a:xfrm>
            <a:custGeom>
              <a:avLst/>
              <a:gdLst>
                <a:gd name="T0" fmla="*/ 0 w 551"/>
                <a:gd name="T1" fmla="*/ 0 h 899"/>
                <a:gd name="T2" fmla="*/ 122 w 551"/>
                <a:gd name="T3" fmla="*/ 197 h 899"/>
                <a:gd name="T4" fmla="*/ 325 w 551"/>
                <a:gd name="T5" fmla="*/ 504 h 899"/>
                <a:gd name="T6" fmla="*/ 406 w 551"/>
                <a:gd name="T7" fmla="*/ 620 h 899"/>
                <a:gd name="T8" fmla="*/ 446 w 551"/>
                <a:gd name="T9" fmla="*/ 684 h 899"/>
                <a:gd name="T10" fmla="*/ 516 w 551"/>
                <a:gd name="T11" fmla="*/ 806 h 899"/>
                <a:gd name="T12" fmla="*/ 545 w 551"/>
                <a:gd name="T13" fmla="*/ 875 h 899"/>
                <a:gd name="T14" fmla="*/ 551 w 551"/>
                <a:gd name="T15" fmla="*/ 899 h 8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1"/>
                <a:gd name="T25" fmla="*/ 0 h 899"/>
                <a:gd name="T26" fmla="*/ 551 w 551"/>
                <a:gd name="T27" fmla="*/ 899 h 8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1" h="899">
                  <a:moveTo>
                    <a:pt x="0" y="0"/>
                  </a:moveTo>
                  <a:cubicBezTo>
                    <a:pt x="51" y="63"/>
                    <a:pt x="78" y="128"/>
                    <a:pt x="122" y="197"/>
                  </a:cubicBezTo>
                  <a:cubicBezTo>
                    <a:pt x="188" y="299"/>
                    <a:pt x="260" y="399"/>
                    <a:pt x="325" y="504"/>
                  </a:cubicBezTo>
                  <a:cubicBezTo>
                    <a:pt x="350" y="544"/>
                    <a:pt x="367" y="591"/>
                    <a:pt x="406" y="620"/>
                  </a:cubicBezTo>
                  <a:cubicBezTo>
                    <a:pt x="418" y="641"/>
                    <a:pt x="433" y="661"/>
                    <a:pt x="446" y="684"/>
                  </a:cubicBezTo>
                  <a:cubicBezTo>
                    <a:pt x="469" y="726"/>
                    <a:pt x="474" y="776"/>
                    <a:pt x="516" y="806"/>
                  </a:cubicBezTo>
                  <a:cubicBezTo>
                    <a:pt x="524" y="830"/>
                    <a:pt x="538" y="849"/>
                    <a:pt x="545" y="875"/>
                  </a:cubicBezTo>
                  <a:cubicBezTo>
                    <a:pt x="547" y="883"/>
                    <a:pt x="551" y="899"/>
                    <a:pt x="551" y="899"/>
                  </a:cubicBezTo>
                </a:path>
              </a:pathLst>
            </a:custGeom>
            <a:noFill/>
            <a:ln w="146050">
              <a:solidFill>
                <a:srgbClr val="E30D1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899" name="Group 13"/>
          <p:cNvGrpSpPr>
            <a:grpSpLocks/>
          </p:cNvGrpSpPr>
          <p:nvPr/>
        </p:nvGrpSpPr>
        <p:grpSpPr bwMode="auto">
          <a:xfrm>
            <a:off x="6629400" y="5105400"/>
            <a:ext cx="1260475" cy="1611313"/>
            <a:chOff x="1832" y="765"/>
            <a:chExt cx="794" cy="1015"/>
          </a:xfrm>
        </p:grpSpPr>
        <p:sp>
          <p:nvSpPr>
            <p:cNvPr id="37900" name="Freeform 14"/>
            <p:cNvSpPr>
              <a:spLocks/>
            </p:cNvSpPr>
            <p:nvPr/>
          </p:nvSpPr>
          <p:spPr bwMode="auto">
            <a:xfrm>
              <a:off x="1832" y="765"/>
              <a:ext cx="794" cy="1015"/>
            </a:xfrm>
            <a:custGeom>
              <a:avLst/>
              <a:gdLst>
                <a:gd name="T0" fmla="*/ 794 w 794"/>
                <a:gd name="T1" fmla="*/ 0 h 1015"/>
                <a:gd name="T2" fmla="*/ 330 w 794"/>
                <a:gd name="T3" fmla="*/ 470 h 1015"/>
                <a:gd name="T4" fmla="*/ 266 w 794"/>
                <a:gd name="T5" fmla="*/ 591 h 1015"/>
                <a:gd name="T6" fmla="*/ 104 w 794"/>
                <a:gd name="T7" fmla="*/ 829 h 1015"/>
                <a:gd name="T8" fmla="*/ 23 w 794"/>
                <a:gd name="T9" fmla="*/ 962 h 1015"/>
                <a:gd name="T10" fmla="*/ 11 w 794"/>
                <a:gd name="T11" fmla="*/ 997 h 1015"/>
                <a:gd name="T12" fmla="*/ 0 w 794"/>
                <a:gd name="T13" fmla="*/ 1015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4"/>
                <a:gd name="T22" fmla="*/ 0 h 1015"/>
                <a:gd name="T23" fmla="*/ 794 w 794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4" h="1015">
                  <a:moveTo>
                    <a:pt x="794" y="0"/>
                  </a:moveTo>
                  <a:cubicBezTo>
                    <a:pt x="639" y="156"/>
                    <a:pt x="479" y="308"/>
                    <a:pt x="330" y="470"/>
                  </a:cubicBezTo>
                  <a:cubicBezTo>
                    <a:pt x="299" y="503"/>
                    <a:pt x="291" y="553"/>
                    <a:pt x="266" y="591"/>
                  </a:cubicBezTo>
                  <a:cubicBezTo>
                    <a:pt x="212" y="670"/>
                    <a:pt x="151" y="745"/>
                    <a:pt x="104" y="829"/>
                  </a:cubicBezTo>
                  <a:cubicBezTo>
                    <a:pt x="91" y="850"/>
                    <a:pt x="52" y="942"/>
                    <a:pt x="23" y="962"/>
                  </a:cubicBezTo>
                  <a:cubicBezTo>
                    <a:pt x="19" y="973"/>
                    <a:pt x="17" y="986"/>
                    <a:pt x="11" y="997"/>
                  </a:cubicBezTo>
                  <a:cubicBezTo>
                    <a:pt x="7" y="1003"/>
                    <a:pt x="0" y="1015"/>
                    <a:pt x="0" y="1015"/>
                  </a:cubicBezTo>
                </a:path>
              </a:pathLst>
            </a:custGeom>
            <a:noFill/>
            <a:ln w="146050">
              <a:solidFill>
                <a:srgbClr val="E30D1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901" name="Freeform 15"/>
            <p:cNvSpPr>
              <a:spLocks/>
            </p:cNvSpPr>
            <p:nvPr/>
          </p:nvSpPr>
          <p:spPr bwMode="auto">
            <a:xfrm>
              <a:off x="1920" y="823"/>
              <a:ext cx="551" cy="899"/>
            </a:xfrm>
            <a:custGeom>
              <a:avLst/>
              <a:gdLst>
                <a:gd name="T0" fmla="*/ 0 w 551"/>
                <a:gd name="T1" fmla="*/ 0 h 899"/>
                <a:gd name="T2" fmla="*/ 122 w 551"/>
                <a:gd name="T3" fmla="*/ 197 h 899"/>
                <a:gd name="T4" fmla="*/ 325 w 551"/>
                <a:gd name="T5" fmla="*/ 504 h 899"/>
                <a:gd name="T6" fmla="*/ 406 w 551"/>
                <a:gd name="T7" fmla="*/ 620 h 899"/>
                <a:gd name="T8" fmla="*/ 446 w 551"/>
                <a:gd name="T9" fmla="*/ 684 h 899"/>
                <a:gd name="T10" fmla="*/ 516 w 551"/>
                <a:gd name="T11" fmla="*/ 806 h 899"/>
                <a:gd name="T12" fmla="*/ 545 w 551"/>
                <a:gd name="T13" fmla="*/ 875 h 899"/>
                <a:gd name="T14" fmla="*/ 551 w 551"/>
                <a:gd name="T15" fmla="*/ 899 h 8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1"/>
                <a:gd name="T25" fmla="*/ 0 h 899"/>
                <a:gd name="T26" fmla="*/ 551 w 551"/>
                <a:gd name="T27" fmla="*/ 899 h 8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1" h="899">
                  <a:moveTo>
                    <a:pt x="0" y="0"/>
                  </a:moveTo>
                  <a:cubicBezTo>
                    <a:pt x="51" y="63"/>
                    <a:pt x="78" y="128"/>
                    <a:pt x="122" y="197"/>
                  </a:cubicBezTo>
                  <a:cubicBezTo>
                    <a:pt x="188" y="299"/>
                    <a:pt x="260" y="399"/>
                    <a:pt x="325" y="504"/>
                  </a:cubicBezTo>
                  <a:cubicBezTo>
                    <a:pt x="350" y="544"/>
                    <a:pt x="367" y="591"/>
                    <a:pt x="406" y="620"/>
                  </a:cubicBezTo>
                  <a:cubicBezTo>
                    <a:pt x="418" y="641"/>
                    <a:pt x="433" y="661"/>
                    <a:pt x="446" y="684"/>
                  </a:cubicBezTo>
                  <a:cubicBezTo>
                    <a:pt x="469" y="726"/>
                    <a:pt x="474" y="776"/>
                    <a:pt x="516" y="806"/>
                  </a:cubicBezTo>
                  <a:cubicBezTo>
                    <a:pt x="524" y="830"/>
                    <a:pt x="538" y="849"/>
                    <a:pt x="545" y="875"/>
                  </a:cubicBezTo>
                  <a:cubicBezTo>
                    <a:pt x="547" y="883"/>
                    <a:pt x="551" y="899"/>
                    <a:pt x="551" y="899"/>
                  </a:cubicBezTo>
                </a:path>
              </a:pathLst>
            </a:custGeom>
            <a:noFill/>
            <a:ln w="146050">
              <a:solidFill>
                <a:srgbClr val="E30D1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  <a:solidFill>
            <a:srgbClr val="F7F426"/>
          </a:solidFill>
        </p:spPr>
        <p:txBody>
          <a:bodyPr/>
          <a:lstStyle/>
          <a:p>
            <a:pPr eaLnBrk="1" hangingPunct="1"/>
            <a:r>
              <a:rPr lang="fr-FR" smtClean="0">
                <a:latin typeface="Chalkboard" charset="0"/>
              </a:rPr>
              <a:t>La préparation d’un exposé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1. Analyse : auditoire et circonstances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2. Esquisse du contenu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3. Objectifs de communication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4. Information-Documentation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5. Plan et organisation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6. Illustrations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7. Préparation du discours oral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1746DA"/>
                </a:solidFill>
                <a:latin typeface="Chalkboard" charset="0"/>
              </a:rPr>
              <a:t>8. Notes, aide-mémoire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9. Répétitions</a:t>
            </a:r>
            <a:r>
              <a:rPr lang="fr-FR" sz="2800" smtClean="0">
                <a:solidFill>
                  <a:srgbClr val="1746DA"/>
                </a:solidFill>
                <a:latin typeface="Chalkboard" charset="0"/>
              </a:rPr>
              <a:t> </a:t>
            </a:r>
          </a:p>
        </p:txBody>
      </p:sp>
      <p:pic>
        <p:nvPicPr>
          <p:cNvPr id="38916" name="Picture 4" descr="cafe_tas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638800"/>
            <a:ext cx="13716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  <a:solidFill>
            <a:srgbClr val="F7F426"/>
          </a:solidFill>
        </p:spPr>
        <p:txBody>
          <a:bodyPr/>
          <a:lstStyle/>
          <a:p>
            <a:pPr eaLnBrk="1" hangingPunct="1"/>
            <a:r>
              <a:rPr lang="fr-FR" sz="3600" smtClean="0">
                <a:latin typeface="Chalkboard" charset="0"/>
              </a:rPr>
              <a:t>Notes, aide-mémoire</a:t>
            </a:r>
            <a:endParaRPr lang="fr-FR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352800"/>
            <a:ext cx="7772400" cy="3276600"/>
          </a:xfrm>
        </p:spPr>
        <p:txBody>
          <a:bodyPr/>
          <a:lstStyle/>
          <a:p>
            <a:pPr eaLnBrk="1" hangingPunct="1">
              <a:buFont typeface="Zapf Dingbats" charset="2"/>
              <a:buChar char=""/>
            </a:pPr>
            <a:r>
              <a:rPr lang="fr-FR" sz="2400" smtClean="0">
                <a:latin typeface="Chalkboard" charset="0"/>
              </a:rPr>
              <a:t>Si des notes vous sont vraiment nécessaires :</a:t>
            </a:r>
          </a:p>
          <a:p>
            <a:pPr lvl="1" eaLnBrk="1" hangingPunct="1">
              <a:buFont typeface="Zapf Dingbats" charset="2"/>
              <a:buChar char=""/>
            </a:pPr>
            <a:r>
              <a:rPr lang="fr-FR" sz="2000" smtClean="0">
                <a:solidFill>
                  <a:srgbClr val="1746DA"/>
                </a:solidFill>
                <a:latin typeface="Chalkboard" charset="0"/>
              </a:rPr>
              <a:t>nombre restreint </a:t>
            </a:r>
          </a:p>
          <a:p>
            <a:pPr lvl="1" eaLnBrk="1" hangingPunct="1">
              <a:buFont typeface="Zapf Dingbats" charset="2"/>
              <a:buChar char=""/>
            </a:pPr>
            <a:r>
              <a:rPr lang="fr-FR" sz="2000" smtClean="0">
                <a:solidFill>
                  <a:srgbClr val="1746DA"/>
                </a:solidFill>
                <a:latin typeface="Chalkboard" charset="0"/>
              </a:rPr>
              <a:t>carton plut</a:t>
            </a:r>
            <a:r>
              <a:rPr lang="fr-FR" altLang="ja-JP" sz="2000" smtClean="0">
                <a:solidFill>
                  <a:srgbClr val="1746DA"/>
                </a:solidFill>
                <a:latin typeface="Chalkboard" charset="0"/>
              </a:rPr>
              <a:t>ôt</a:t>
            </a:r>
            <a:r>
              <a:rPr lang="fr-FR" sz="2000" smtClean="0">
                <a:solidFill>
                  <a:srgbClr val="1746DA"/>
                </a:solidFill>
                <a:latin typeface="Chalkboard" charset="0"/>
              </a:rPr>
              <a:t> que papier </a:t>
            </a:r>
          </a:p>
          <a:p>
            <a:pPr lvl="1" eaLnBrk="1" hangingPunct="1">
              <a:buFont typeface="Zapf Dingbats" charset="2"/>
              <a:buChar char=""/>
            </a:pPr>
            <a:r>
              <a:rPr lang="fr-FR" sz="2000" smtClean="0">
                <a:solidFill>
                  <a:srgbClr val="1746DA"/>
                </a:solidFill>
                <a:latin typeface="Chalkboard" charset="0"/>
              </a:rPr>
              <a:t>numérotées </a:t>
            </a:r>
          </a:p>
          <a:p>
            <a:pPr lvl="1" eaLnBrk="1" hangingPunct="1">
              <a:buFont typeface="Zapf Dingbats" charset="2"/>
              <a:buChar char=""/>
            </a:pPr>
            <a:r>
              <a:rPr lang="fr-FR" sz="2000" smtClean="0">
                <a:solidFill>
                  <a:srgbClr val="1746DA"/>
                </a:solidFill>
                <a:latin typeface="Chalkboard" charset="0"/>
              </a:rPr>
              <a:t>schématiques  (des idées et non du texte) </a:t>
            </a:r>
          </a:p>
          <a:p>
            <a:pPr lvl="1" eaLnBrk="1" hangingPunct="1">
              <a:buFont typeface="Zapf Dingbats" charset="2"/>
              <a:buChar char=""/>
            </a:pPr>
            <a:r>
              <a:rPr lang="fr-FR" sz="2000" smtClean="0">
                <a:solidFill>
                  <a:srgbClr val="1746DA"/>
                </a:solidFill>
                <a:latin typeface="Chalkboard" charset="0"/>
              </a:rPr>
              <a:t>ne noter que les points difficiles pour vous</a:t>
            </a:r>
          </a:p>
          <a:p>
            <a:pPr lvl="1" eaLnBrk="1" hangingPunct="1">
              <a:buFont typeface="Zapf Dingbats" charset="2"/>
              <a:buChar char=""/>
            </a:pPr>
            <a:r>
              <a:rPr lang="fr-FR" sz="2000" smtClean="0">
                <a:solidFill>
                  <a:srgbClr val="1746DA"/>
                </a:solidFill>
                <a:latin typeface="Chalkboard" charset="0"/>
              </a:rPr>
              <a:t>Le support de votre exposé (transparents ou diapos) est votre meilleur aide-mémoire !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90600" y="1219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fr-FR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81534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buFont typeface="Zapf Dingbats" charset="2"/>
              <a:buChar char=""/>
            </a:pPr>
            <a:r>
              <a:rPr lang="fr-FR"/>
              <a:t> </a:t>
            </a:r>
            <a:r>
              <a:rPr lang="fr-FR">
                <a:latin typeface="Chalkboard" charset="0"/>
              </a:rPr>
              <a:t>Ecrire le texte complet de votre exposé à l’avance n’est jamais une bonne idée ! </a:t>
            </a:r>
          </a:p>
          <a:p>
            <a:pPr algn="l">
              <a:lnSpc>
                <a:spcPct val="80000"/>
              </a:lnSpc>
              <a:buFont typeface="Zapf Dingbats" charset="2"/>
              <a:buChar char=""/>
            </a:pPr>
            <a:endParaRPr lang="fr-FR">
              <a:latin typeface="Chalkboard" charset="0"/>
            </a:endParaRPr>
          </a:p>
          <a:p>
            <a:pPr algn="l">
              <a:lnSpc>
                <a:spcPct val="80000"/>
              </a:lnSpc>
              <a:buFont typeface="Zapf Dingbats" charset="2"/>
              <a:buChar char=""/>
            </a:pPr>
            <a:r>
              <a:rPr lang="fr-FR">
                <a:latin typeface="Chalkboard" charset="0"/>
              </a:rPr>
              <a:t> Si c’est cependant indispensable à votre préparation (stress, …), ne JAMAIS utiliser ce texte pendant l’exposé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  <a:solidFill>
            <a:srgbClr val="F7F426"/>
          </a:solidFill>
        </p:spPr>
        <p:txBody>
          <a:bodyPr/>
          <a:lstStyle/>
          <a:p>
            <a:pPr eaLnBrk="1" hangingPunct="1"/>
            <a:r>
              <a:rPr lang="fr-FR" smtClean="0">
                <a:latin typeface="Chalkboard" charset="0"/>
              </a:rPr>
              <a:t>La préparation d’un exposé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1. Analyse : auditoire et circonstances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2. Esquisse du contenu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3. Objectifs de communication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4. Information-Documentation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5. Plan et organisation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6. Illustrations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7. Préparation du discours oral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DCE6D8"/>
                </a:solidFill>
                <a:latin typeface="Chalkboard" charset="0"/>
              </a:rPr>
              <a:t>8. Notes aide-mémoire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1746DA"/>
                </a:solidFill>
                <a:latin typeface="Chalkboard" charset="0"/>
              </a:rPr>
              <a:t>9. Répétitions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uchema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0"/>
            <a:ext cx="525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0"/>
            <a:ext cx="5410200" cy="476250"/>
          </a:xfrm>
          <a:prstGeom prst="rect">
            <a:avLst/>
          </a:prstGeom>
          <a:solidFill>
            <a:srgbClr val="E30D1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CF533"/>
                </a:solidFill>
                <a:latin typeface="Chalkboard" charset="0"/>
              </a:rPr>
              <a:t>L’exposé-cauchemar</a:t>
            </a:r>
            <a:endParaRPr lang="fr-FR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0" y="674688"/>
            <a:ext cx="5486400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2000">
                <a:solidFill>
                  <a:srgbClr val="E30D1A"/>
                </a:solidFill>
                <a:latin typeface="Chalkboard" charset="0"/>
              </a:rPr>
              <a:t>• </a:t>
            </a:r>
            <a:r>
              <a:rPr lang="fr-FR" sz="1600">
                <a:solidFill>
                  <a:srgbClr val="E30D1A"/>
                </a:solidFill>
                <a:latin typeface="Chalkboard" charset="0"/>
              </a:rPr>
              <a:t>L’orateur s’approche du pupitre/bure</a:t>
            </a:r>
            <a:r>
              <a:rPr lang="fr-FR" sz="1600">
                <a:latin typeface="Chalkboard" charset="0"/>
              </a:rPr>
              <a:t>au</a:t>
            </a:r>
            <a:r>
              <a:rPr lang="fr-FR" sz="1600">
                <a:solidFill>
                  <a:srgbClr val="E30D1A"/>
                </a:solidFill>
                <a:latin typeface="Chalkboard" charset="0"/>
              </a:rPr>
              <a:t> </a:t>
            </a:r>
            <a:r>
              <a:rPr lang="fr-FR" sz="1600">
                <a:latin typeface="Chalkboard" charset="0"/>
              </a:rPr>
              <a:t>et se prend</a:t>
            </a:r>
            <a:r>
              <a:rPr lang="fr-FR" sz="1600">
                <a:solidFill>
                  <a:srgbClr val="E30D1A"/>
                </a:solidFill>
                <a:latin typeface="Chalkboard" charset="0"/>
              </a:rPr>
              <a:t>  les pieds dans le c</a:t>
            </a:r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â</a:t>
            </a:r>
            <a:r>
              <a:rPr lang="fr-FR" sz="1600">
                <a:solidFill>
                  <a:srgbClr val="E30D1A"/>
                </a:solidFill>
                <a:latin typeface="Chalkboard" charset="0"/>
              </a:rPr>
              <a:t>ble du projecteur.</a:t>
            </a:r>
          </a:p>
          <a:p>
            <a:pPr algn="l"/>
            <a:r>
              <a:rPr lang="fr-FR" sz="1600">
                <a:solidFill>
                  <a:srgbClr val="E30D1A"/>
                </a:solidFill>
                <a:latin typeface="Chalkboard" charset="0"/>
              </a:rPr>
              <a:t>• Il s’assoit et vous ne voyez rien à cau</a:t>
            </a:r>
            <a:r>
              <a:rPr lang="fr-FR" sz="1600">
                <a:latin typeface="Chalkboard" charset="0"/>
              </a:rPr>
              <a:t>se</a:t>
            </a:r>
            <a:r>
              <a:rPr lang="fr-FR" sz="1600">
                <a:solidFill>
                  <a:srgbClr val="E30D1A"/>
                </a:solidFill>
                <a:latin typeface="Chalkboard" charset="0"/>
              </a:rPr>
              <a:t> </a:t>
            </a:r>
            <a:r>
              <a:rPr lang="fr-FR" sz="1600">
                <a:latin typeface="Chalkboard" charset="0"/>
              </a:rPr>
              <a:t>des t</a:t>
            </a:r>
            <a:r>
              <a:rPr lang="fr-FR" altLang="ja-JP" sz="1600">
                <a:latin typeface="Chalkboard" charset="0"/>
              </a:rPr>
              <a:t>êtes de</a:t>
            </a:r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 l’assistance.</a:t>
            </a:r>
          </a:p>
          <a:p>
            <a:pPr algn="l"/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• Assis, il commence à lire son texte </a:t>
            </a:r>
            <a:r>
              <a:rPr lang="fr-FR" altLang="ja-JP" sz="1600">
                <a:solidFill>
                  <a:srgbClr val="E30712"/>
                </a:solidFill>
                <a:latin typeface="Chalkboard" charset="0"/>
              </a:rPr>
              <a:t>d’</a:t>
            </a:r>
            <a:r>
              <a:rPr lang="fr-FR" altLang="ja-JP" sz="1600">
                <a:latin typeface="Chalkboard" charset="0"/>
              </a:rPr>
              <a:t>une voix faible</a:t>
            </a:r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 et monotone.</a:t>
            </a:r>
          </a:p>
          <a:p>
            <a:pPr algn="l"/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• Il utilise des phrases longues, compliqu</a:t>
            </a:r>
            <a:r>
              <a:rPr lang="fr-FR" altLang="ja-JP" sz="1600">
                <a:latin typeface="Chalkboard" charset="0"/>
              </a:rPr>
              <a:t>ées,</a:t>
            </a:r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 </a:t>
            </a:r>
            <a:r>
              <a:rPr lang="fr-FR" altLang="ja-JP" sz="1600">
                <a:latin typeface="Chalkboard" charset="0"/>
              </a:rPr>
              <a:t>emplies</a:t>
            </a:r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 d’un jargon technique incompréhensible.</a:t>
            </a:r>
          </a:p>
          <a:p>
            <a:pPr algn="l"/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• Ses diapositives sont écrites en police </a:t>
            </a:r>
            <a:r>
              <a:rPr lang="fr-FR" altLang="ja-JP" sz="1600">
                <a:latin typeface="Chalkboard" charset="0"/>
              </a:rPr>
              <a:t>8 et ne</a:t>
            </a:r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 contiennent que des phrases de 10 lignes.</a:t>
            </a:r>
          </a:p>
          <a:p>
            <a:pPr algn="l"/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• Vous êtes rapidement complètement </a:t>
            </a:r>
            <a:r>
              <a:rPr lang="fr-FR" altLang="ja-JP" sz="1600">
                <a:solidFill>
                  <a:srgbClr val="E30712"/>
                </a:solidFill>
                <a:latin typeface="Chalkboard" charset="0"/>
              </a:rPr>
              <a:t>pe</a:t>
            </a:r>
            <a:r>
              <a:rPr lang="fr-FR" altLang="ja-JP" sz="1600">
                <a:latin typeface="Chalkboard" charset="0"/>
              </a:rPr>
              <a:t>rdu(e).</a:t>
            </a:r>
            <a:endParaRPr lang="fr-FR" altLang="ja-JP" sz="1600">
              <a:solidFill>
                <a:srgbClr val="E30D1A"/>
              </a:solidFill>
              <a:latin typeface="Chalkboard" charset="0"/>
            </a:endParaRPr>
          </a:p>
          <a:p>
            <a:pPr algn="l"/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• Il reste en principe 5 minutes et l’orat</a:t>
            </a:r>
            <a:r>
              <a:rPr lang="fr-FR" altLang="ja-JP" sz="1600">
                <a:latin typeface="Chalkboard" charset="0"/>
              </a:rPr>
              <a:t>eur</a:t>
            </a:r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 </a:t>
            </a:r>
            <a:r>
              <a:rPr lang="fr-FR" altLang="ja-JP" sz="1600">
                <a:latin typeface="Chalkboard" charset="0"/>
              </a:rPr>
              <a:t>regarde</a:t>
            </a:r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 soudain sa montre ….</a:t>
            </a:r>
          </a:p>
          <a:p>
            <a:pPr algn="l"/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• Catastrophé (et ca se voit), il annonce </a:t>
            </a:r>
            <a:r>
              <a:rPr lang="fr-FR" altLang="ja-JP" sz="1600">
                <a:latin typeface="Chalkboard" charset="0"/>
              </a:rPr>
              <a:t>qu’il va sauter</a:t>
            </a:r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 plusieurs points importants, par manque </a:t>
            </a:r>
            <a:r>
              <a:rPr lang="fr-FR" altLang="ja-JP" sz="1600">
                <a:latin typeface="Chalkboard" charset="0"/>
              </a:rPr>
              <a:t>de temps.</a:t>
            </a:r>
            <a:endParaRPr lang="fr-FR" altLang="ja-JP" sz="1600">
              <a:solidFill>
                <a:srgbClr val="E30D1A"/>
              </a:solidFill>
              <a:latin typeface="Chalkboard" charset="0"/>
            </a:endParaRPr>
          </a:p>
          <a:p>
            <a:pPr algn="l"/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• Il mélange ses notes et s’aperçoit aus</a:t>
            </a:r>
            <a:r>
              <a:rPr lang="fr-FR" altLang="ja-JP" sz="1600">
                <a:latin typeface="Chalkboard" charset="0"/>
              </a:rPr>
              <a:t>si</a:t>
            </a:r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 </a:t>
            </a:r>
            <a:r>
              <a:rPr lang="fr-FR" altLang="ja-JP" sz="1600">
                <a:latin typeface="Chalkboard" charset="0"/>
              </a:rPr>
              <a:t>que ses</a:t>
            </a:r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 diapos ne sont pas dans le bon ordre …</a:t>
            </a:r>
          </a:p>
          <a:p>
            <a:pPr algn="l"/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• 10 minutes après le temps imparti, il </a:t>
            </a:r>
            <a:r>
              <a:rPr lang="fr-FR" altLang="ja-JP" sz="1600">
                <a:latin typeface="Chalkboard" charset="0"/>
              </a:rPr>
              <a:t>lui est demandé</a:t>
            </a:r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 pour la troisième fois de conclure !</a:t>
            </a:r>
          </a:p>
          <a:p>
            <a:pPr algn="l"/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• L’orateur arrête brutalement l’exposé </a:t>
            </a:r>
            <a:r>
              <a:rPr lang="fr-FR" altLang="ja-JP" sz="1600">
                <a:latin typeface="Chalkboard" charset="0"/>
              </a:rPr>
              <a:t>sans conclure</a:t>
            </a:r>
            <a:endParaRPr lang="fr-FR" altLang="ja-JP" sz="1600">
              <a:solidFill>
                <a:srgbClr val="E30D1A"/>
              </a:solidFill>
              <a:latin typeface="Chalkboard" charset="0"/>
            </a:endParaRPr>
          </a:p>
          <a:p>
            <a:pPr algn="l"/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• Quelques faibles applaudissements pol</a:t>
            </a:r>
            <a:r>
              <a:rPr lang="fr-FR" altLang="ja-JP" sz="1600">
                <a:latin typeface="Chalkboard" charset="0"/>
              </a:rPr>
              <a:t>is</a:t>
            </a:r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 </a:t>
            </a:r>
            <a:r>
              <a:rPr lang="fr-FR" altLang="ja-JP" sz="1600">
                <a:latin typeface="Chalkboard" charset="0"/>
              </a:rPr>
              <a:t>vous sortent</a:t>
            </a:r>
            <a:r>
              <a:rPr lang="fr-FR" altLang="ja-JP" sz="1600">
                <a:solidFill>
                  <a:srgbClr val="E30D1A"/>
                </a:solidFill>
                <a:latin typeface="Chalkboard" charset="0"/>
              </a:rPr>
              <a:t> de votre torpeur …..</a:t>
            </a:r>
            <a:endParaRPr lang="fr-FR" sz="1600">
              <a:solidFill>
                <a:srgbClr val="E30D1A"/>
              </a:solidFill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solidFill>
            <a:srgbClr val="F7F426"/>
          </a:solidFill>
        </p:spPr>
        <p:txBody>
          <a:bodyPr/>
          <a:lstStyle/>
          <a:p>
            <a:pPr eaLnBrk="1" hangingPunct="1"/>
            <a:r>
              <a:rPr lang="fr-FR" sz="3600" smtClean="0">
                <a:latin typeface="Chalkboard" charset="0"/>
              </a:rPr>
              <a:t>S’exercer à donner un exposé</a:t>
            </a:r>
            <a:endParaRPr lang="fr-FR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971800"/>
            <a:ext cx="7772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400" smtClean="0">
                <a:latin typeface="Chalkboard" charset="0"/>
              </a:rPr>
              <a:t>• </a:t>
            </a:r>
            <a:r>
              <a:rPr lang="fr-FR" sz="2800" smtClean="0">
                <a:solidFill>
                  <a:srgbClr val="F77612"/>
                </a:solidFill>
                <a:latin typeface="Chalkboard" charset="0"/>
              </a:rPr>
              <a:t>Comment ?</a:t>
            </a:r>
            <a:endParaRPr lang="fr-FR" sz="2800" smtClean="0">
              <a:latin typeface="Chalkboard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sz="2000" smtClean="0">
                <a:latin typeface="Chalkboard" charset="0"/>
              </a:rPr>
              <a:t>SEUL : mentalement, devant un miroir, avec un magnétophone, devant une caméra vidéo 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1800" smtClean="0">
                <a:latin typeface="Chalkboard" charset="0"/>
              </a:rPr>
              <a:t>Avantages : indispensable pour régler l’exposé (durée, encha</a:t>
            </a:r>
            <a:r>
              <a:rPr lang="fr-FR" altLang="ja-JP" sz="1800" smtClean="0">
                <a:latin typeface="Chalkboard" charset="0"/>
              </a:rPr>
              <a:t>înements, ..)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ja-JP" sz="1800" smtClean="0">
                <a:latin typeface="Chalkboard" charset="0"/>
              </a:rPr>
              <a:t>Désavantages : on est mauvais juge de ses défauts</a:t>
            </a:r>
            <a:endParaRPr lang="fr-FR" sz="1800" smtClean="0">
              <a:latin typeface="Chalkboard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sz="2000" smtClean="0">
                <a:latin typeface="Chalkboard" charset="0"/>
              </a:rPr>
              <a:t>DEVANT UNE ASSISTANCE 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1800" smtClean="0">
                <a:latin typeface="Chalkboard" charset="0"/>
              </a:rPr>
              <a:t>Avantages</a:t>
            </a:r>
            <a:r>
              <a:rPr lang="fr-FR" altLang="ja-JP" sz="1800" smtClean="0">
                <a:latin typeface="Chalkboard" charset="0"/>
              </a:rPr>
              <a:t> : situation plus proche de la réalité, interactivité, </a:t>
            </a:r>
            <a:r>
              <a:rPr lang="fr-FR" sz="1800" smtClean="0">
                <a:latin typeface="Chalkboard" charset="0"/>
              </a:rPr>
              <a:t>jugement plus objectif, entra</a:t>
            </a:r>
            <a:r>
              <a:rPr lang="fr-FR" altLang="ja-JP" sz="1800" smtClean="0">
                <a:latin typeface="Chalkboard" charset="0"/>
              </a:rPr>
              <a:t>înement aux questions.</a:t>
            </a:r>
            <a:r>
              <a:rPr lang="fr-FR" sz="1800" smtClean="0">
                <a:latin typeface="Chalkboard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smtClean="0">
                <a:latin typeface="Chalkboard" charset="0"/>
              </a:rPr>
              <a:t>COMBIEN DE FOIS ? 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1800" smtClean="0">
                <a:latin typeface="Chalkboard" charset="0"/>
              </a:rPr>
              <a:t>Plusieurs !!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6868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>
                <a:latin typeface="Chalkboard" charset="0"/>
              </a:rPr>
              <a:t>• </a:t>
            </a:r>
            <a:r>
              <a:rPr lang="fr-FR" sz="2800">
                <a:solidFill>
                  <a:srgbClr val="1746DA"/>
                </a:solidFill>
                <a:latin typeface="Chalkboard" charset="0"/>
              </a:rPr>
              <a:t>Pourquoi ?</a:t>
            </a:r>
            <a:endParaRPr lang="fr-FR" sz="2800">
              <a:latin typeface="Chalkboard" charset="0"/>
            </a:endParaRPr>
          </a:p>
          <a:p>
            <a:pPr algn="l">
              <a:lnSpc>
                <a:spcPct val="90000"/>
              </a:lnSpc>
            </a:pPr>
            <a:r>
              <a:rPr lang="fr-FR">
                <a:latin typeface="Chalkboard" charset="0"/>
              </a:rPr>
              <a:t>	- Seule une répétition permet de juger de la pertinence des choix (nombre, intér</a:t>
            </a:r>
            <a:r>
              <a:rPr lang="fr-FR" altLang="ja-JP">
                <a:latin typeface="Chalkboard" charset="0"/>
              </a:rPr>
              <a:t>êt, enchaînement des diapositives, qualité des commentaires, …) et du degré de préparation atteint</a:t>
            </a:r>
            <a:endParaRPr lang="fr-FR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3352800"/>
            <a:ext cx="2286000" cy="3505200"/>
          </a:xfrm>
          <a:prstGeom prst="rect">
            <a:avLst/>
          </a:prstGeom>
          <a:solidFill>
            <a:srgbClr val="F7F42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400050" y="3962400"/>
            <a:ext cx="1504950" cy="2362200"/>
            <a:chOff x="96" y="96"/>
            <a:chExt cx="948" cy="1488"/>
          </a:xfrm>
        </p:grpSpPr>
        <p:grpSp>
          <p:nvGrpSpPr>
            <p:cNvPr id="43021" name="Group 4"/>
            <p:cNvGrpSpPr>
              <a:grpSpLocks/>
            </p:cNvGrpSpPr>
            <p:nvPr/>
          </p:nvGrpSpPr>
          <p:grpSpPr bwMode="auto">
            <a:xfrm>
              <a:off x="96" y="96"/>
              <a:ext cx="912" cy="1104"/>
              <a:chOff x="1392" y="384"/>
              <a:chExt cx="2246" cy="3290"/>
            </a:xfrm>
          </p:grpSpPr>
          <p:pic>
            <p:nvPicPr>
              <p:cNvPr id="43023" name="Picture 5" descr="_idee_lu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92" y="384"/>
                <a:ext cx="2246" cy="3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024" name="Rectangle 6"/>
              <p:cNvSpPr>
                <a:spLocks noChangeArrowheads="1"/>
              </p:cNvSpPr>
              <p:nvPr/>
            </p:nvSpPr>
            <p:spPr bwMode="auto">
              <a:xfrm>
                <a:off x="1824" y="3168"/>
                <a:ext cx="1248" cy="144"/>
              </a:xfrm>
              <a:prstGeom prst="rect">
                <a:avLst/>
              </a:prstGeom>
              <a:solidFill>
                <a:srgbClr val="1004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43022" name="Text Box 7"/>
            <p:cNvSpPr txBox="1">
              <a:spLocks noChangeArrowheads="1"/>
            </p:cNvSpPr>
            <p:nvPr/>
          </p:nvSpPr>
          <p:spPr bwMode="auto">
            <a:xfrm>
              <a:off x="96" y="1284"/>
              <a:ext cx="94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fr-FR">
                  <a:solidFill>
                    <a:srgbClr val="25A641"/>
                  </a:solidFill>
                  <a:latin typeface="Chalkboard Bold" charset="0"/>
                </a:rPr>
                <a:t>ASTUCES</a:t>
              </a:r>
              <a:endParaRPr lang="fr-FR"/>
            </a:p>
          </p:txBody>
        </p:sp>
      </p:grpSp>
      <p:sp>
        <p:nvSpPr>
          <p:cNvPr id="43012" name="Rectangle 8"/>
          <p:cNvSpPr>
            <a:spLocks noChangeArrowheads="1"/>
          </p:cNvSpPr>
          <p:nvPr/>
        </p:nvSpPr>
        <p:spPr bwMode="auto">
          <a:xfrm>
            <a:off x="0" y="0"/>
            <a:ext cx="2286000" cy="3352800"/>
          </a:xfrm>
          <a:prstGeom prst="rect">
            <a:avLst/>
          </a:prstGeom>
          <a:solidFill>
            <a:srgbClr val="F77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43013" name="Picture 9" descr="Dionee-piegedeformation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514350"/>
            <a:ext cx="14859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10"/>
          <p:cNvSpPr txBox="1">
            <a:spLocks noChangeArrowheads="1"/>
          </p:cNvSpPr>
          <p:nvPr/>
        </p:nvSpPr>
        <p:spPr bwMode="auto">
          <a:xfrm>
            <a:off x="425450" y="2343150"/>
            <a:ext cx="125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>
                <a:solidFill>
                  <a:srgbClr val="D8050C"/>
                </a:solidFill>
                <a:latin typeface="Chalkboard Bold" charset="0"/>
              </a:rPr>
              <a:t>PIEGES</a:t>
            </a:r>
            <a:endParaRPr lang="fr-FR">
              <a:solidFill>
                <a:srgbClr val="D8050C"/>
              </a:solidFill>
            </a:endParaRPr>
          </a:p>
        </p:txBody>
      </p:sp>
      <p:pic>
        <p:nvPicPr>
          <p:cNvPr id="43015" name="Picture 11" descr="Imag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3352800"/>
            <a:ext cx="6858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Text Box 12"/>
          <p:cNvSpPr txBox="1">
            <a:spLocks noChangeArrowheads="1"/>
          </p:cNvSpPr>
          <p:nvPr/>
        </p:nvSpPr>
        <p:spPr bwMode="auto">
          <a:xfrm>
            <a:off x="4860925" y="4154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fr-FR"/>
          </a:p>
        </p:txBody>
      </p:sp>
      <p:sp>
        <p:nvSpPr>
          <p:cNvPr id="43017" name="Text Box 13"/>
          <p:cNvSpPr txBox="1">
            <a:spLocks noChangeArrowheads="1"/>
          </p:cNvSpPr>
          <p:nvPr/>
        </p:nvSpPr>
        <p:spPr bwMode="auto">
          <a:xfrm>
            <a:off x="3048000" y="3810000"/>
            <a:ext cx="5638800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1746DA"/>
              </a:buClr>
              <a:buFont typeface="Zapf Dingbats" charset="2"/>
              <a:buChar char=""/>
            </a:pPr>
            <a:r>
              <a:rPr lang="fr-FR"/>
              <a:t> </a:t>
            </a:r>
            <a:r>
              <a:rPr lang="fr-FR" sz="2000">
                <a:solidFill>
                  <a:srgbClr val="6E480E"/>
                </a:solidFill>
                <a:latin typeface="Lucida Handwriting" charset="0"/>
              </a:rPr>
              <a:t>Imprimer votre présentation powerpoint permet une répétition en toutes cirsconstances (transports, ..)</a:t>
            </a:r>
          </a:p>
          <a:p>
            <a:pPr algn="l">
              <a:buClr>
                <a:srgbClr val="1746DA"/>
              </a:buClr>
              <a:buFont typeface="Zapf Dingbats" charset="2"/>
              <a:buChar char=""/>
            </a:pPr>
            <a:endParaRPr lang="fr-FR" sz="2000">
              <a:solidFill>
                <a:srgbClr val="6E480E"/>
              </a:solidFill>
              <a:latin typeface="Lucida Handwriting" charset="0"/>
            </a:endParaRPr>
          </a:p>
          <a:p>
            <a:pPr algn="l">
              <a:buClr>
                <a:srgbClr val="1746DA"/>
              </a:buClr>
              <a:buFont typeface="Zapf Dingbats" charset="2"/>
              <a:buChar char=""/>
            </a:pPr>
            <a:r>
              <a:rPr lang="fr-FR">
                <a:solidFill>
                  <a:srgbClr val="6E480E"/>
                </a:solidFill>
              </a:rPr>
              <a:t> </a:t>
            </a:r>
            <a:r>
              <a:rPr lang="fr-FR" sz="2000">
                <a:solidFill>
                  <a:srgbClr val="6E480E"/>
                </a:solidFill>
                <a:latin typeface="Lucida Handwriting" charset="0"/>
              </a:rPr>
              <a:t>Au minimum deux répétitions, et si possible l’une devant une assistance (vos collègues de mastère, votre équipe)</a:t>
            </a:r>
          </a:p>
          <a:p>
            <a:pPr algn="l">
              <a:buFont typeface="Zapf Dingbats" charset="2"/>
              <a:buNone/>
            </a:pPr>
            <a:endParaRPr lang="fr-FR" sz="2000">
              <a:solidFill>
                <a:srgbClr val="1746DA"/>
              </a:solidFill>
              <a:latin typeface="Lucida Handwriting" charset="0"/>
            </a:endParaRPr>
          </a:p>
        </p:txBody>
      </p:sp>
      <p:sp>
        <p:nvSpPr>
          <p:cNvPr id="43018" name="Text Box 14"/>
          <p:cNvSpPr txBox="1">
            <a:spLocks noChangeArrowheads="1"/>
          </p:cNvSpPr>
          <p:nvPr/>
        </p:nvSpPr>
        <p:spPr bwMode="auto">
          <a:xfrm>
            <a:off x="2590800" y="838200"/>
            <a:ext cx="62484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fr-FR">
                <a:latin typeface="Chalkboard" charset="0"/>
              </a:rPr>
              <a:t>• Aucune répétition =&gt; catastrophe annoncée !</a:t>
            </a:r>
          </a:p>
          <a:p>
            <a:pPr algn="l">
              <a:lnSpc>
                <a:spcPct val="80000"/>
              </a:lnSpc>
            </a:pPr>
            <a:endParaRPr lang="fr-FR">
              <a:latin typeface="Chalkboard" charset="0"/>
            </a:endParaRPr>
          </a:p>
          <a:p>
            <a:pPr algn="l">
              <a:lnSpc>
                <a:spcPct val="80000"/>
              </a:lnSpc>
            </a:pPr>
            <a:r>
              <a:rPr lang="fr-FR">
                <a:latin typeface="Chalkboard" charset="0"/>
              </a:rPr>
              <a:t>• Répétitions trop tardives :</a:t>
            </a:r>
          </a:p>
          <a:p>
            <a:pPr algn="l">
              <a:lnSpc>
                <a:spcPct val="80000"/>
              </a:lnSpc>
            </a:pPr>
            <a:r>
              <a:rPr lang="fr-FR">
                <a:latin typeface="Chalkboard" charset="0"/>
              </a:rPr>
              <a:t>Si l’exposé doit </a:t>
            </a:r>
            <a:r>
              <a:rPr lang="fr-FR" altLang="ja-JP">
                <a:latin typeface="Chalkboard" charset="0"/>
              </a:rPr>
              <a:t>être fortement modifié, risque de manque de temps !</a:t>
            </a:r>
          </a:p>
          <a:p>
            <a:pPr algn="l">
              <a:lnSpc>
                <a:spcPct val="80000"/>
              </a:lnSpc>
            </a:pPr>
            <a:r>
              <a:rPr lang="fr-FR" altLang="ja-JP">
                <a:latin typeface="Chalkboard" charset="0"/>
              </a:rPr>
              <a:t>=&gt; Support incomplet, discours approximatif</a:t>
            </a:r>
            <a:endParaRPr lang="fr-FR">
              <a:latin typeface="Chalkboard" charset="0"/>
            </a:endParaRPr>
          </a:p>
        </p:txBody>
      </p:sp>
      <p:pic>
        <p:nvPicPr>
          <p:cNvPr id="43019" name="Picture 15" descr="muisluch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0"/>
            <a:ext cx="5029200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0" name="Text Box 16"/>
          <p:cNvSpPr txBox="1">
            <a:spLocks noChangeArrowheads="1"/>
          </p:cNvSpPr>
          <p:nvPr/>
        </p:nvSpPr>
        <p:spPr bwMode="auto">
          <a:xfrm>
            <a:off x="4191000" y="152400"/>
            <a:ext cx="2990850" cy="604838"/>
          </a:xfrm>
          <a:prstGeom prst="rect">
            <a:avLst/>
          </a:prstGeom>
          <a:solidFill>
            <a:srgbClr val="F7F42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3200">
                <a:latin typeface="Chalkboard" charset="0"/>
              </a:rPr>
              <a:t>Les Répétitions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219200"/>
          </a:xfrm>
          <a:solidFill>
            <a:srgbClr val="F7F426"/>
          </a:solidFill>
        </p:spPr>
        <p:txBody>
          <a:bodyPr/>
          <a:lstStyle/>
          <a:p>
            <a:pPr eaLnBrk="1" hangingPunct="1"/>
            <a:r>
              <a:rPr lang="fr-FR" sz="3600" smtClean="0">
                <a:latin typeface="Chalkboard" charset="0"/>
              </a:rPr>
              <a:t>Différences entre exposé bibliographique et exposé de recherche</a:t>
            </a:r>
            <a:endParaRPr lang="fr-FR" smtClean="0">
              <a:latin typeface="Chalkboard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smtClean="0">
                <a:latin typeface="Chalkboard" charset="0"/>
              </a:rPr>
              <a:t>Dans un exposé bibliographique (analyse d’articles), vous exposez le travail </a:t>
            </a:r>
            <a:r>
              <a:rPr lang="fr-FR" sz="2400" b="1" smtClean="0">
                <a:solidFill>
                  <a:srgbClr val="D8050C"/>
                </a:solidFill>
                <a:latin typeface="Chalkboard" charset="0"/>
              </a:rPr>
              <a:t>d’autrui</a:t>
            </a:r>
          </a:p>
          <a:p>
            <a:pPr eaLnBrk="1" hangingPunct="1">
              <a:lnSpc>
                <a:spcPct val="90000"/>
              </a:lnSpc>
            </a:pPr>
            <a:endParaRPr lang="fr-FR" sz="2400" smtClean="0">
              <a:latin typeface="Chalkboard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latin typeface="Chalkboard" charset="0"/>
              </a:rPr>
              <a:t>Dans un exposé de recherche, vous exposez votre </a:t>
            </a:r>
            <a:r>
              <a:rPr lang="fr-FR" sz="2400" b="1" smtClean="0">
                <a:solidFill>
                  <a:srgbClr val="D8050C"/>
                </a:solidFill>
                <a:latin typeface="Chalkboard" charset="0"/>
              </a:rPr>
              <a:t>propre</a:t>
            </a:r>
            <a:r>
              <a:rPr lang="fr-FR" sz="2400" smtClean="0">
                <a:latin typeface="Chalkboard" charset="0"/>
              </a:rPr>
              <a:t> travail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066800" y="1676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219200"/>
          </a:xfrm>
          <a:solidFill>
            <a:srgbClr val="F7F426"/>
          </a:solidFill>
        </p:spPr>
        <p:txBody>
          <a:bodyPr/>
          <a:lstStyle/>
          <a:p>
            <a:pPr eaLnBrk="1" hangingPunct="1"/>
            <a:r>
              <a:rPr lang="fr-FR" sz="3600" smtClean="0">
                <a:latin typeface="Chalkboard" charset="0"/>
              </a:rPr>
              <a:t>Différences entre exposé bibliographique et exposé de recherche</a:t>
            </a:r>
            <a:endParaRPr lang="fr-FR" smtClean="0">
              <a:latin typeface="Chalkboard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2000" smtClean="0">
                <a:latin typeface="Chalkboard" charset="0"/>
              </a:rPr>
              <a:t>•  </a:t>
            </a:r>
            <a:r>
              <a:rPr lang="fr-FR" sz="2400" smtClean="0">
                <a:latin typeface="Chalkboard" charset="0"/>
              </a:rPr>
              <a:t>Dans un </a:t>
            </a:r>
            <a:r>
              <a:rPr lang="fr-FR" sz="2400" b="1" smtClean="0">
                <a:solidFill>
                  <a:srgbClr val="F77612"/>
                </a:solidFill>
                <a:latin typeface="Chalkboard" charset="0"/>
              </a:rPr>
              <a:t>exposé bibliographique</a:t>
            </a:r>
            <a:r>
              <a:rPr lang="fr-FR" sz="2400" smtClean="0">
                <a:latin typeface="Chalkboard" charset="0"/>
              </a:rPr>
              <a:t> vous devez montrer, en faisant preuve d’esprit critique, que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smtClean="0">
                <a:latin typeface="Chalkboard" charset="0"/>
              </a:rPr>
              <a:t>vous avez compris le but,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smtClean="0">
                <a:latin typeface="Chalkboard" charset="0"/>
              </a:rPr>
              <a:t>les résultats,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smtClean="0">
                <a:latin typeface="Chalkboard" charset="0"/>
              </a:rPr>
              <a:t>et les conclusions de l’article analysé,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smtClean="0">
                <a:latin typeface="Chalkboard" charset="0"/>
              </a:rPr>
              <a:t>le cas échéant, vous n’</a:t>
            </a:r>
            <a:r>
              <a:rPr lang="fr-FR" altLang="ja-JP" sz="1800" smtClean="0">
                <a:latin typeface="Chalkboard" charset="0"/>
              </a:rPr>
              <a:t>êtes pas d’accord avec les conclusions et/ou auriez utilisé d’autres approches et/ou réalisé d’autres expériences</a:t>
            </a:r>
            <a:endParaRPr lang="fr-FR" sz="1800" smtClean="0">
              <a:latin typeface="Chalkboard" charset="0"/>
            </a:endParaRPr>
          </a:p>
          <a:p>
            <a:pPr lvl="1" eaLnBrk="1" hangingPunct="1">
              <a:lnSpc>
                <a:spcPct val="80000"/>
              </a:lnSpc>
            </a:pPr>
            <a:endParaRPr lang="fr-FR" sz="1800" smtClean="0">
              <a:latin typeface="Chalkboard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400" smtClean="0">
                <a:latin typeface="Chalkboard" charset="0"/>
              </a:rPr>
              <a:t>Dans un </a:t>
            </a:r>
            <a:r>
              <a:rPr lang="fr-FR" sz="2400" smtClean="0">
                <a:solidFill>
                  <a:srgbClr val="405BD6"/>
                </a:solidFill>
                <a:latin typeface="Chalkboard" charset="0"/>
              </a:rPr>
              <a:t>exposé de recherche</a:t>
            </a:r>
            <a:r>
              <a:rPr lang="fr-FR" sz="2400" smtClean="0">
                <a:latin typeface="Chalkboard" charset="0"/>
              </a:rPr>
              <a:t>, vous devez montrer que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smtClean="0">
                <a:latin typeface="Chalkboard" charset="0"/>
              </a:rPr>
              <a:t>vous connaissez le contexte de vos recherches,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smtClean="0">
                <a:latin typeface="Chalkboard" charset="0"/>
              </a:rPr>
              <a:t>vous posez des questions pertinentes,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smtClean="0">
                <a:latin typeface="Chalkboard" charset="0"/>
              </a:rPr>
              <a:t>les expériences faites permettent bien d’y répondre,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smtClean="0">
                <a:latin typeface="Chalkboard" charset="0"/>
              </a:rPr>
              <a:t>vous tirez les bonnes interprétations et conclusions de celles-ci,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smtClean="0">
                <a:latin typeface="Chalkboard" charset="0"/>
              </a:rPr>
              <a:t>si vos résultats sont négatifs, vous pouvez proposer des explications et de nouvelles expériences,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smtClean="0">
                <a:latin typeface="Chalkboard" charset="0"/>
              </a:rPr>
              <a:t>votre travail débouche sur des perspectives.</a:t>
            </a:r>
          </a:p>
          <a:p>
            <a:pPr eaLnBrk="1" hangingPunct="1"/>
            <a:endParaRPr lang="fr-FR" sz="1800" smtClean="0">
              <a:latin typeface="Chalkboard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066800" y="1676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219200"/>
          </a:xfrm>
          <a:solidFill>
            <a:srgbClr val="F7F426"/>
          </a:solidFill>
        </p:spPr>
        <p:txBody>
          <a:bodyPr/>
          <a:lstStyle/>
          <a:p>
            <a:pPr eaLnBrk="1" hangingPunct="1"/>
            <a:r>
              <a:rPr lang="fr-FR" sz="3600" smtClean="0">
                <a:latin typeface="Chalkboard" charset="0"/>
              </a:rPr>
              <a:t>Différences entre exposé bibliographique et exposé de recherche</a:t>
            </a:r>
            <a:endParaRPr lang="fr-FR" smtClean="0">
              <a:latin typeface="Chalkboard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smtClean="0">
                <a:solidFill>
                  <a:srgbClr val="1746DA"/>
                </a:solidFill>
                <a:latin typeface="Chalkboard" charset="0"/>
              </a:rPr>
              <a:t>1. Analyse : auditoire et circonstances	= 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solidFill>
                  <a:srgbClr val="1746DA"/>
                </a:solidFill>
                <a:latin typeface="Chalkboard" charset="0"/>
              </a:rPr>
              <a:t>2. Esquisse du contenu 				</a:t>
            </a:r>
            <a:r>
              <a:rPr lang="fr-FR" sz="2400" smtClean="0">
                <a:solidFill>
                  <a:srgbClr val="D8050C"/>
                </a:solidFill>
                <a:latin typeface="Chalkboard" charset="0"/>
              </a:rPr>
              <a:t>#</a:t>
            </a:r>
            <a:endParaRPr lang="fr-FR" sz="2400" smtClean="0">
              <a:solidFill>
                <a:srgbClr val="1746DA"/>
              </a:solidFill>
              <a:latin typeface="Chalkboard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solidFill>
                  <a:srgbClr val="1746DA"/>
                </a:solidFill>
                <a:latin typeface="Chalkboard" charset="0"/>
              </a:rPr>
              <a:t>3. Objectifs de communication 		</a:t>
            </a:r>
            <a:r>
              <a:rPr lang="fr-FR" sz="2400" smtClean="0">
                <a:solidFill>
                  <a:srgbClr val="D8050C"/>
                </a:solidFill>
                <a:latin typeface="Chalkboard" charset="0"/>
              </a:rPr>
              <a:t>#</a:t>
            </a:r>
            <a:endParaRPr lang="fr-FR" sz="2400" smtClean="0">
              <a:solidFill>
                <a:srgbClr val="1746DA"/>
              </a:solidFill>
              <a:latin typeface="Chalkboard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solidFill>
                  <a:srgbClr val="1746DA"/>
                </a:solidFill>
                <a:latin typeface="Chalkboard" charset="0"/>
              </a:rPr>
              <a:t>4. Information-Documentation 		</a:t>
            </a:r>
            <a:r>
              <a:rPr lang="fr-FR" sz="2400" smtClean="0">
                <a:solidFill>
                  <a:srgbClr val="D8050C"/>
                </a:solidFill>
                <a:latin typeface="Chalkboard" charset="0"/>
              </a:rPr>
              <a:t>#</a:t>
            </a:r>
            <a:endParaRPr lang="fr-FR" sz="2400" smtClean="0">
              <a:solidFill>
                <a:srgbClr val="1746DA"/>
              </a:solidFill>
              <a:latin typeface="Chalkboard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solidFill>
                  <a:srgbClr val="1746DA"/>
                </a:solidFill>
                <a:latin typeface="Chalkboard" charset="0"/>
              </a:rPr>
              <a:t>5. Plan et organisation 				=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solidFill>
                  <a:srgbClr val="1746DA"/>
                </a:solidFill>
                <a:latin typeface="Chalkboard" charset="0"/>
              </a:rPr>
              <a:t>6. Illustrations 					=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solidFill>
                  <a:srgbClr val="1746DA"/>
                </a:solidFill>
                <a:latin typeface="Chalkboard" charset="0"/>
              </a:rPr>
              <a:t>7. Préparation du discours oral		</a:t>
            </a:r>
            <a:r>
              <a:rPr lang="fr-FR" sz="2400" smtClean="0">
                <a:solidFill>
                  <a:srgbClr val="D8050C"/>
                </a:solidFill>
                <a:latin typeface="Chalkboard" charset="0"/>
              </a:rPr>
              <a:t>#</a:t>
            </a:r>
            <a:endParaRPr lang="fr-FR" sz="2400" smtClean="0">
              <a:solidFill>
                <a:srgbClr val="1746DA"/>
              </a:solidFill>
              <a:latin typeface="Chalkboard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solidFill>
                  <a:srgbClr val="1746DA"/>
                </a:solidFill>
                <a:latin typeface="Chalkboard" charset="0"/>
              </a:rPr>
              <a:t>8. Notes aide-mémoire 				=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solidFill>
                  <a:srgbClr val="1746DA"/>
                </a:solidFill>
                <a:latin typeface="Chalkboard" charset="0"/>
              </a:rPr>
              <a:t>9. Répétitions 					=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066800" y="1676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fr-FR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81000" y="1600200"/>
            <a:ext cx="416877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3200">
                <a:latin typeface="Chalkboard" charset="0"/>
              </a:rPr>
              <a:t>Phase de préparation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524000"/>
          </a:xfrm>
          <a:solidFill>
            <a:srgbClr val="F7F426"/>
          </a:solidFill>
        </p:spPr>
        <p:txBody>
          <a:bodyPr/>
          <a:lstStyle/>
          <a:p>
            <a:pPr eaLnBrk="1" hangingPunct="1"/>
            <a:r>
              <a:rPr lang="fr-FR" smtClean="0">
                <a:latin typeface="Chalkboard" charset="0"/>
              </a:rPr>
              <a:t>L’exposé : deux phases séquentielles</a:t>
            </a:r>
            <a:endParaRPr lang="fr-FR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276600"/>
            <a:ext cx="77724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smtClean="0">
                <a:solidFill>
                  <a:srgbClr val="CFCFCF"/>
                </a:solidFill>
                <a:latin typeface="Chalkboard" charset="0"/>
              </a:rPr>
              <a:t>1- la préparation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latin typeface="Chalkboard" charset="0"/>
              </a:rPr>
              <a:t>2- l’exposé oral 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smtClean="0">
                <a:latin typeface="Chalkboard" charset="0"/>
              </a:rPr>
              <a:t>L’exposé lui-m</a:t>
            </a:r>
            <a:r>
              <a:rPr lang="fr-FR" altLang="ja-JP" sz="2000" smtClean="0">
                <a:latin typeface="Chalkboard" charset="0"/>
              </a:rPr>
              <a:t>ême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ja-JP" sz="2000" smtClean="0">
                <a:latin typeface="Chalkboard" charset="0"/>
              </a:rPr>
              <a:t>Les réponses aux questions</a:t>
            </a:r>
          </a:p>
          <a:p>
            <a:pPr eaLnBrk="1" hangingPunct="1">
              <a:lnSpc>
                <a:spcPct val="90000"/>
              </a:lnSpc>
            </a:pPr>
            <a:endParaRPr lang="fr-FR" altLang="ja-JP" sz="2400" smtClean="0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458200" cy="533400"/>
          </a:xfrm>
          <a:solidFill>
            <a:srgbClr val="23B036"/>
          </a:solidFill>
        </p:spPr>
        <p:txBody>
          <a:bodyPr/>
          <a:lstStyle/>
          <a:p>
            <a:pPr eaLnBrk="1" hangingPunct="1"/>
            <a:r>
              <a:rPr lang="fr-FR" sz="3200" smtClean="0">
                <a:solidFill>
                  <a:schemeClr val="tx1"/>
                </a:solidFill>
                <a:latin typeface="Chalkboard" charset="0"/>
              </a:rPr>
              <a:t>Pour faire un bon exposé oral, il faut</a:t>
            </a:r>
            <a:r>
              <a:rPr lang="fr-FR" altLang="ja-JP" sz="3200" smtClean="0">
                <a:solidFill>
                  <a:schemeClr val="tx1"/>
                </a:solidFill>
                <a:latin typeface="Chalkboard" charset="0"/>
              </a:rPr>
              <a:t> …..</a:t>
            </a:r>
            <a:endParaRPr lang="fr-FR" sz="2400" smtClean="0">
              <a:solidFill>
                <a:schemeClr val="tx1"/>
              </a:solidFill>
              <a:latin typeface="Chalkboard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33400" y="2362200"/>
            <a:ext cx="77882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 typeface="Arial" charset="0"/>
              <a:buAutoNum type="arabicPeriod"/>
            </a:pPr>
            <a:r>
              <a:rPr lang="fr-FR">
                <a:latin typeface="Chalkboard" charset="0"/>
              </a:rPr>
              <a:t>Introduire correctement le sujet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fr-FR">
                <a:latin typeface="Chalkboard" charset="0"/>
              </a:rPr>
              <a:t>Structurer son propos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fr-FR">
                <a:latin typeface="Chalkboard" charset="0"/>
              </a:rPr>
              <a:t>Illustrer son propos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fr-FR">
                <a:latin typeface="Chalkboard" charset="0"/>
              </a:rPr>
              <a:t>Utiliser un language précis et varié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fr-FR">
                <a:latin typeface="Chalkboard" charset="0"/>
              </a:rPr>
              <a:t>Varier les stimuli pour maintenir l’attention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fr-FR">
                <a:latin typeface="Chalkboard" charset="0"/>
              </a:rPr>
              <a:t>Conclure et ouvrir des perspectives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fr-FR">
                <a:latin typeface="Chalkboard" charset="0"/>
              </a:rPr>
              <a:t>Répondre correctement aux questions</a:t>
            </a:r>
          </a:p>
          <a:p>
            <a:pPr marL="457200" indent="-457200" algn="l">
              <a:buFont typeface="Arial" charset="0"/>
              <a:buAutoNum type="arabicPeriod"/>
            </a:pPr>
            <a:endParaRPr lang="fr-FR">
              <a:latin typeface="Chalkboard" charset="0"/>
            </a:endParaRPr>
          </a:p>
          <a:p>
            <a:pPr marL="457200" indent="-457200" algn="l">
              <a:buFont typeface="Arial" charset="0"/>
              <a:buAutoNum type="arabicPeriod"/>
            </a:pPr>
            <a:r>
              <a:rPr lang="fr-FR">
                <a:latin typeface="Chalkboard" charset="0"/>
              </a:rPr>
              <a:t>… Ma</a:t>
            </a:r>
            <a:r>
              <a:rPr lang="fr-FR" altLang="ja-JP">
                <a:latin typeface="Chalkboard" charset="0"/>
              </a:rPr>
              <a:t>î</a:t>
            </a:r>
            <a:r>
              <a:rPr lang="fr-FR">
                <a:latin typeface="Chalkboard" charset="0"/>
              </a:rPr>
              <a:t>triser sa nervosité </a:t>
            </a:r>
          </a:p>
          <a:p>
            <a:pPr marL="457200" indent="-457200" algn="l">
              <a:buFont typeface="Arial" charset="0"/>
              <a:buAutoNum type="arabicPeriod"/>
            </a:pPr>
            <a:endParaRPr lang="fr-FR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23C026"/>
          </a:solidFill>
        </p:spPr>
        <p:txBody>
          <a:bodyPr/>
          <a:lstStyle/>
          <a:p>
            <a:pPr eaLnBrk="1" hangingPunct="1"/>
            <a:r>
              <a:rPr lang="fr-FR" sz="3200" smtClean="0">
                <a:solidFill>
                  <a:schemeClr val="tx1"/>
                </a:solidFill>
                <a:latin typeface="Chalkboard" charset="0"/>
              </a:rPr>
              <a:t>L’exposé : un discours oral </a:t>
            </a:r>
            <a:br>
              <a:rPr lang="fr-FR" sz="3200" smtClean="0">
                <a:solidFill>
                  <a:schemeClr val="tx1"/>
                </a:solidFill>
                <a:latin typeface="Chalkboard" charset="0"/>
              </a:rPr>
            </a:br>
            <a:r>
              <a:rPr lang="fr-FR" sz="3200" smtClean="0">
                <a:solidFill>
                  <a:schemeClr val="tx1"/>
                </a:solidFill>
                <a:latin typeface="Chalkboard" charset="0"/>
              </a:rPr>
              <a:t>au service du message à faire passer</a:t>
            </a:r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09600" y="2143125"/>
            <a:ext cx="8274050" cy="3724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buFont typeface="Zapf Dingbats" charset="2"/>
              <a:buChar char=""/>
            </a:pPr>
            <a:r>
              <a:rPr lang="fr-FR" sz="3200">
                <a:latin typeface="Times New Roman" charset="0"/>
              </a:rPr>
              <a:t> </a:t>
            </a:r>
            <a:r>
              <a:rPr lang="fr-FR" sz="2800">
                <a:latin typeface="Chalkboard" charset="0"/>
              </a:rPr>
              <a:t>Un exposé n’est jamais lu</a:t>
            </a:r>
          </a:p>
          <a:p>
            <a:pPr algn="l" eaLnBrk="1" hangingPunct="1">
              <a:buFont typeface="Zapf Dingbats" charset="2"/>
              <a:buChar char=""/>
            </a:pPr>
            <a:r>
              <a:rPr lang="fr-FR" sz="2800">
                <a:latin typeface="Chalkboard" charset="0"/>
              </a:rPr>
              <a:t> Suffisamment fort pour être entendu du fond</a:t>
            </a:r>
          </a:p>
          <a:p>
            <a:pPr algn="l" eaLnBrk="1" hangingPunct="1">
              <a:buFont typeface="Zapf Dingbats" charset="2"/>
              <a:buChar char=""/>
            </a:pPr>
            <a:r>
              <a:rPr lang="fr-FR" sz="2800">
                <a:latin typeface="Chalkboard" charset="0"/>
              </a:rPr>
              <a:t> Ton naturel et modulé</a:t>
            </a:r>
          </a:p>
          <a:p>
            <a:pPr algn="l" eaLnBrk="1" hangingPunct="1">
              <a:buFont typeface="Zapf Dingbats" charset="2"/>
              <a:buChar char=""/>
            </a:pPr>
            <a:r>
              <a:rPr lang="fr-FR" sz="2800">
                <a:latin typeface="Chalkboard" charset="0"/>
              </a:rPr>
              <a:t> Français courant et néammoins correct</a:t>
            </a:r>
          </a:p>
          <a:p>
            <a:pPr algn="l" eaLnBrk="1" hangingPunct="1">
              <a:buFont typeface="Zapf Dingbats" charset="2"/>
              <a:buChar char=""/>
            </a:pPr>
            <a:r>
              <a:rPr lang="fr-FR" sz="2800">
                <a:latin typeface="Chalkboard" charset="0"/>
              </a:rPr>
              <a:t> Adéquation et précision des termes</a:t>
            </a:r>
          </a:p>
          <a:p>
            <a:pPr algn="l" eaLnBrk="1" hangingPunct="1">
              <a:buFont typeface="Zapf Dingbats" charset="2"/>
              <a:buChar char=""/>
            </a:pPr>
            <a:r>
              <a:rPr lang="fr-FR" sz="2800">
                <a:latin typeface="Chalkboard" charset="0"/>
              </a:rPr>
              <a:t> Ni ton sentencieux ni débit de mitraillette</a:t>
            </a:r>
          </a:p>
          <a:p>
            <a:pPr algn="l" eaLnBrk="1" hangingPunct="1">
              <a:buFont typeface="Zapf Dingbats" charset="2"/>
              <a:buChar char=""/>
            </a:pPr>
            <a:r>
              <a:rPr lang="fr-FR" sz="2800">
                <a:latin typeface="Chalkboard" charset="0"/>
              </a:rPr>
              <a:t> Préparé mais pas récité</a:t>
            </a:r>
          </a:p>
          <a:p>
            <a:pPr algn="l" eaLnBrk="1" hangingPunct="1">
              <a:buFont typeface="Zapf Dingbats" charset="2"/>
              <a:buChar char=""/>
            </a:pPr>
            <a:r>
              <a:rPr lang="fr-FR" sz="2800">
                <a:latin typeface="Chalkboard" charset="0"/>
              </a:rPr>
              <a:t> Evolutif en fonction des réactions de l’auditoire</a:t>
            </a:r>
            <a:endParaRPr lang="fr-FR" sz="32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  <a:solidFill>
            <a:srgbClr val="23B036"/>
          </a:solidFill>
        </p:spPr>
        <p:txBody>
          <a:bodyPr/>
          <a:lstStyle/>
          <a:p>
            <a:pPr eaLnBrk="1" hangingPunct="1"/>
            <a:r>
              <a:rPr lang="fr-FR" sz="3600" smtClean="0">
                <a:solidFill>
                  <a:schemeClr val="tx1"/>
                </a:solidFill>
                <a:latin typeface="Chalkboard" charset="0"/>
              </a:rPr>
              <a:t>Déroulement de l’exposé</a:t>
            </a:r>
            <a:endParaRPr lang="fr-FR" sz="2400" smtClean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397875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fr-FR" sz="3200">
                <a:solidFill>
                  <a:srgbClr val="23B036"/>
                </a:solidFill>
                <a:latin typeface="Chalkboard" charset="0"/>
              </a:rPr>
              <a:t>Avant l’exposé</a:t>
            </a:r>
            <a:endParaRPr lang="fr-FR">
              <a:latin typeface="Chalkboard" charset="0"/>
            </a:endParaRPr>
          </a:p>
          <a:p>
            <a:pPr marL="457200" indent="-457200" algn="l"/>
            <a:endParaRPr lang="fr-FR">
              <a:latin typeface="Chalkboard" charset="0"/>
            </a:endParaRPr>
          </a:p>
          <a:p>
            <a:pPr marL="457200" indent="-457200" algn="l"/>
            <a:r>
              <a:rPr lang="fr-FR">
                <a:latin typeface="Chalkboard" charset="0"/>
              </a:rPr>
              <a:t>- Maitrisez votre nervosité ….. Respirez un grand coup</a:t>
            </a:r>
          </a:p>
          <a:p>
            <a:pPr marL="457200" indent="-457200" algn="l"/>
            <a:r>
              <a:rPr lang="fr-FR">
                <a:latin typeface="Chalkboard" charset="0"/>
              </a:rPr>
              <a:t>- Installez-vous, prenez possession de votre espace</a:t>
            </a:r>
          </a:p>
          <a:p>
            <a:pPr marL="457200" indent="-457200" algn="l"/>
            <a:r>
              <a:rPr lang="fr-FR">
                <a:latin typeface="Chalkboard" charset="0"/>
              </a:rPr>
              <a:t>- Assurez-vous que vous savez faire marcher l’ordinateur (avancer, reculer, … redémarrer) ou le rétroprojecteur</a:t>
            </a:r>
          </a:p>
          <a:p>
            <a:pPr marL="457200" indent="-457200" algn="l"/>
            <a:r>
              <a:rPr lang="fr-FR">
                <a:latin typeface="Chalkboard" charset="0"/>
              </a:rPr>
              <a:t>- Munissez-vous d’un pointeur (ou d’une baguette)</a:t>
            </a:r>
          </a:p>
          <a:p>
            <a:pPr marL="457200" indent="-457200" algn="l"/>
            <a:r>
              <a:rPr lang="fr-FR">
                <a:latin typeface="Chalkboard" charset="0"/>
              </a:rPr>
              <a:t>- Regardez l'auditoire, respirez, souriez …</a:t>
            </a:r>
          </a:p>
          <a:p>
            <a:pPr marL="457200" indent="-457200" algn="l">
              <a:buFontTx/>
              <a:buChar char="-"/>
            </a:pPr>
            <a:endParaRPr lang="fr-FR">
              <a:latin typeface="Chalkboard" charset="0"/>
            </a:endParaRPr>
          </a:p>
          <a:p>
            <a:pPr marL="457200" indent="-457200" algn="l">
              <a:buFontTx/>
              <a:buChar char="-"/>
            </a:pPr>
            <a:endParaRPr lang="fr-FR">
              <a:latin typeface="Chalkboard" charset="0"/>
            </a:endParaRPr>
          </a:p>
          <a:p>
            <a:pPr marL="457200" indent="-457200" algn="l"/>
            <a:r>
              <a:rPr lang="fr-FR">
                <a:latin typeface="Chalkboard" charset="0"/>
              </a:rPr>
              <a:t> 			        </a:t>
            </a:r>
            <a:r>
              <a:rPr lang="fr-FR" sz="3200">
                <a:latin typeface="Chalkboard" charset="0"/>
              </a:rPr>
              <a:t>… C’est parti !</a:t>
            </a:r>
          </a:p>
          <a:p>
            <a:pPr marL="457200" indent="-457200" algn="l">
              <a:buFont typeface="Arial" charset="0"/>
              <a:buNone/>
            </a:pPr>
            <a:endParaRPr lang="fr-FR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  <a:solidFill>
            <a:srgbClr val="23B036"/>
          </a:solidFill>
        </p:spPr>
        <p:txBody>
          <a:bodyPr/>
          <a:lstStyle/>
          <a:p>
            <a:pPr eaLnBrk="1" hangingPunct="1"/>
            <a:r>
              <a:rPr lang="fr-FR" sz="3600" smtClean="0">
                <a:solidFill>
                  <a:schemeClr val="tx1"/>
                </a:solidFill>
                <a:latin typeface="Chalkboard" charset="0"/>
              </a:rPr>
              <a:t>Déroulement de l’exposé</a:t>
            </a:r>
            <a:endParaRPr lang="fr-FR" sz="2400" smtClean="0">
              <a:solidFill>
                <a:schemeClr val="tx1"/>
              </a:solidFill>
              <a:latin typeface="Chalkboard" charset="0"/>
            </a:endParaRP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2057400" y="2438400"/>
            <a:ext cx="4038600" cy="6683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Zapf Dingbats" charset="2"/>
              <a:buChar char=""/>
            </a:pPr>
            <a:r>
              <a:rPr lang="fr-FR" sz="3600">
                <a:latin typeface="Chalkboard" charset="0"/>
              </a:rPr>
              <a:t> Introduction</a:t>
            </a: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2057400" y="3336925"/>
            <a:ext cx="4038600" cy="668338"/>
          </a:xfrm>
          <a:prstGeom prst="rect">
            <a:avLst/>
          </a:prstGeom>
          <a:solidFill>
            <a:srgbClr val="E3880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Zapf Dingbats" charset="2"/>
              <a:buChar char=""/>
            </a:pPr>
            <a:r>
              <a:rPr lang="fr-FR" sz="3600">
                <a:latin typeface="Chalkboard" charset="0"/>
              </a:rPr>
              <a:t> Développement</a:t>
            </a:r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2057400" y="4284663"/>
            <a:ext cx="3962400" cy="668337"/>
          </a:xfrm>
          <a:prstGeom prst="rect">
            <a:avLst/>
          </a:prstGeom>
          <a:solidFill>
            <a:srgbClr val="F0EA2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Zapf Dingbats" charset="2"/>
              <a:buChar char=""/>
            </a:pPr>
            <a:r>
              <a:rPr lang="fr-FR" sz="3600">
                <a:latin typeface="Chalkboard" charset="0"/>
              </a:rPr>
              <a:t>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610600" cy="838200"/>
          </a:xfrm>
          <a:solidFill>
            <a:srgbClr val="F7F426"/>
          </a:solidFill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tx1"/>
                </a:solidFill>
                <a:latin typeface="Chalkboard" charset="0"/>
              </a:rPr>
              <a:t>Les différents types d’exposés</a:t>
            </a:r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95400"/>
            <a:ext cx="8382000" cy="1752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fr-FR" smtClean="0">
                <a:latin typeface="Chalkboard" charset="0"/>
              </a:rPr>
              <a:t>Ceux que vous serez amenés à pratiquer en mastère :</a:t>
            </a:r>
          </a:p>
          <a:p>
            <a:pPr algn="l" eaLnBrk="1" hangingPunct="1">
              <a:lnSpc>
                <a:spcPct val="80000"/>
              </a:lnSpc>
            </a:pPr>
            <a:endParaRPr lang="fr-FR" sz="2000" smtClean="0">
              <a:latin typeface="Chalkboard" charset="0"/>
            </a:endParaRPr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r>
              <a:rPr lang="fr-FR" sz="2400" smtClean="0">
                <a:solidFill>
                  <a:srgbClr val="3E3ADE"/>
                </a:solidFill>
                <a:latin typeface="Chalkboard" charset="0"/>
              </a:rPr>
              <a:t> </a:t>
            </a:r>
            <a:r>
              <a:rPr lang="fr-FR" sz="2400" smtClean="0">
                <a:solidFill>
                  <a:srgbClr val="2C38DE"/>
                </a:solidFill>
                <a:latin typeface="Chalkboard" charset="0"/>
              </a:rPr>
              <a:t>1. l’analyse d’un article scientifique (15-20’)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r>
              <a:rPr lang="fr-FR" sz="2400" smtClean="0">
                <a:solidFill>
                  <a:srgbClr val="2C38DE"/>
                </a:solidFill>
                <a:latin typeface="Chalkboard" charset="0"/>
              </a:rPr>
              <a:t> 2. l’exposé de votre travail de recherche (15-20’)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endParaRPr lang="fr-FR" sz="1600" smtClean="0">
              <a:solidFill>
                <a:srgbClr val="2C38DE"/>
              </a:solidFill>
              <a:latin typeface="Chalkboard" charset="0"/>
            </a:endParaRPr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r>
              <a:rPr lang="fr-FR" sz="2400" smtClean="0">
                <a:latin typeface="Chalkboard" charset="0"/>
              </a:rPr>
              <a:t> l’exposé de type conférence (par exemple le jour de votre thèse) dure environ 25’. Il peut </a:t>
            </a:r>
            <a:r>
              <a:rPr lang="fr-FR" altLang="ja-JP" sz="2400" smtClean="0">
                <a:latin typeface="Chalkboard" charset="0"/>
              </a:rPr>
              <a:t>être considéré comme une </a:t>
            </a:r>
            <a:r>
              <a:rPr lang="fr-FR" altLang="ja-JP" sz="2400" b="1" smtClean="0">
                <a:solidFill>
                  <a:srgbClr val="E41A2F"/>
                </a:solidFill>
                <a:latin typeface="Chalkboard" charset="0"/>
              </a:rPr>
              <a:t>extension</a:t>
            </a:r>
            <a:r>
              <a:rPr lang="fr-FR" altLang="ja-JP" sz="2400" smtClean="0">
                <a:latin typeface="Chalkboard" charset="0"/>
              </a:rPr>
              <a:t> de l’exposé de type 2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endParaRPr lang="fr-FR" sz="2400" smtClean="0">
              <a:latin typeface="Chalkboard" charset="0"/>
            </a:endParaRPr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endParaRPr lang="fr-FR" sz="2400" smtClean="0">
              <a:latin typeface="Chalkboard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04800" y="5410200"/>
            <a:ext cx="8610600" cy="1244600"/>
          </a:xfrm>
          <a:prstGeom prst="rect">
            <a:avLst/>
          </a:prstGeom>
          <a:solidFill>
            <a:srgbClr val="25A64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fr-FR">
                <a:latin typeface="Chalkboard" charset="0"/>
              </a:rPr>
              <a:t>les 2 types d’exposé suivent des principes communs pour leur préparation et leur exécution, mais ont aussi leurs spécificités propres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  <a:solidFill>
            <a:srgbClr val="23B036"/>
          </a:solidFill>
        </p:spPr>
        <p:txBody>
          <a:bodyPr/>
          <a:lstStyle/>
          <a:p>
            <a:pPr eaLnBrk="1" hangingPunct="1"/>
            <a:r>
              <a:rPr lang="fr-FR" sz="3600" smtClean="0">
                <a:solidFill>
                  <a:schemeClr val="tx1"/>
                </a:solidFill>
                <a:latin typeface="Chalkboard" charset="0"/>
              </a:rPr>
              <a:t>Déroulement de l’exposé</a:t>
            </a:r>
            <a:endParaRPr lang="fr-FR" sz="2400" smtClean="0">
              <a:solidFill>
                <a:schemeClr val="tx1"/>
              </a:solidFill>
              <a:latin typeface="Chalkboard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41325" y="3200400"/>
            <a:ext cx="8397875" cy="23383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fr-FR" sz="2800">
                <a:latin typeface="Chalkboard" charset="0"/>
              </a:rPr>
              <a:t>- Présentez-vous </a:t>
            </a:r>
          </a:p>
          <a:p>
            <a:pPr marL="457200" indent="-457200" algn="l"/>
            <a:r>
              <a:rPr lang="fr-FR" sz="2800">
                <a:latin typeface="Chalkboard" charset="0"/>
              </a:rPr>
              <a:t>- Utilisez un déclencheur (facultatif)</a:t>
            </a:r>
          </a:p>
          <a:p>
            <a:pPr marL="457200" indent="-457200" algn="l"/>
            <a:r>
              <a:rPr lang="fr-FR" sz="2800">
                <a:latin typeface="Chalkboard" charset="0"/>
              </a:rPr>
              <a:t>- Présentez le sujet </a:t>
            </a:r>
          </a:p>
          <a:p>
            <a:pPr marL="457200" indent="-457200" algn="l"/>
            <a:r>
              <a:rPr lang="fr-FR" sz="2800">
                <a:latin typeface="Chalkboard" charset="0"/>
              </a:rPr>
              <a:t>- Présentez vos objectifs </a:t>
            </a:r>
          </a:p>
          <a:p>
            <a:pPr marL="457200" indent="-457200" algn="l"/>
            <a:r>
              <a:rPr lang="fr-FR" sz="2800">
                <a:latin typeface="Chalkboard" charset="0"/>
              </a:rPr>
              <a:t>- Présentez le déroulement (plan)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438400" y="1219200"/>
            <a:ext cx="2232025" cy="476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Zapf Dingbats" charset="2"/>
              <a:buChar char=""/>
            </a:pPr>
            <a:r>
              <a:rPr lang="fr-FR">
                <a:latin typeface="Chalkboard" charset="0"/>
              </a:rPr>
              <a:t> Introduction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438400" y="1676400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Zapf Dingbats" charset="2"/>
              <a:buChar char=""/>
            </a:pPr>
            <a:r>
              <a:rPr lang="fr-FR">
                <a:solidFill>
                  <a:srgbClr val="C8C8C8"/>
                </a:solidFill>
                <a:latin typeface="Chalkboard" charset="0"/>
              </a:rPr>
              <a:t> Développement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438400" y="2133600"/>
            <a:ext cx="193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Zapf Dingbats" charset="2"/>
              <a:buChar char=""/>
            </a:pPr>
            <a:r>
              <a:rPr lang="fr-FR">
                <a:solidFill>
                  <a:srgbClr val="C8C8C8"/>
                </a:solidFill>
                <a:latin typeface="Chalkboard" charset="0"/>
              </a:rPr>
              <a:t>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85800"/>
          </a:xfrm>
          <a:solidFill>
            <a:srgbClr val="FCF533"/>
          </a:solidFill>
        </p:spPr>
        <p:txBody>
          <a:bodyPr/>
          <a:lstStyle/>
          <a:p>
            <a:pPr eaLnBrk="1" hangingPunct="1"/>
            <a:r>
              <a:rPr lang="fr-FR" sz="3200" smtClean="0">
                <a:latin typeface="Chalkboard" charset="0"/>
              </a:rPr>
              <a:t>Le «Déclencheur» (accroche) d’un exposé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8392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fr-FR">
                <a:solidFill>
                  <a:srgbClr val="FFAD32"/>
                </a:solidFill>
                <a:latin typeface="Chalkboard" charset="0"/>
              </a:rPr>
              <a:t>Définition :</a:t>
            </a:r>
            <a:endParaRPr lang="fr-FR">
              <a:latin typeface="Chalkboard" charset="0"/>
            </a:endParaRPr>
          </a:p>
          <a:p>
            <a:pPr algn="l">
              <a:lnSpc>
                <a:spcPct val="80000"/>
              </a:lnSpc>
            </a:pPr>
            <a:r>
              <a:rPr lang="fr-FR">
                <a:latin typeface="Chalkboard" charset="0"/>
              </a:rPr>
              <a:t>Quelque chose d’inusité mais pertinent, approprié, de bon go</a:t>
            </a:r>
            <a:r>
              <a:rPr lang="fr-FR" altLang="ja-JP">
                <a:latin typeface="Chalkboard" charset="0"/>
              </a:rPr>
              <a:t>ût</a:t>
            </a:r>
          </a:p>
          <a:p>
            <a:pPr algn="l">
              <a:lnSpc>
                <a:spcPct val="80000"/>
              </a:lnSpc>
            </a:pPr>
            <a:endParaRPr lang="fr-FR">
              <a:latin typeface="Chalkboard" charset="0"/>
            </a:endParaRPr>
          </a:p>
          <a:p>
            <a:pPr algn="l">
              <a:lnSpc>
                <a:spcPct val="80000"/>
              </a:lnSpc>
            </a:pPr>
            <a:r>
              <a:rPr lang="fr-FR" b="1">
                <a:solidFill>
                  <a:srgbClr val="3E3ADE"/>
                </a:solidFill>
                <a:latin typeface="Chalkboard" charset="0"/>
              </a:rPr>
              <a:t>R</a:t>
            </a:r>
            <a:r>
              <a:rPr lang="fr-FR" altLang="ja-JP" b="1">
                <a:solidFill>
                  <a:srgbClr val="3E3ADE"/>
                </a:solidFill>
                <a:latin typeface="Chalkboard" charset="0"/>
              </a:rPr>
              <a:t>ôle </a:t>
            </a:r>
            <a:r>
              <a:rPr lang="fr-FR" b="1">
                <a:solidFill>
                  <a:srgbClr val="3E3ADE"/>
                </a:solidFill>
                <a:latin typeface="Chalkboard" charset="0"/>
              </a:rPr>
              <a:t>:</a:t>
            </a:r>
            <a:r>
              <a:rPr lang="fr-FR">
                <a:latin typeface="Chalkboard" charset="0"/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fr-FR">
                <a:latin typeface="Chalkboard" charset="0"/>
              </a:rPr>
              <a:t>Capter l’attention physique de l’auditoire dès le début de l’exposé (s’apparente un peu à une bande-annonce au cinéma)</a:t>
            </a:r>
          </a:p>
          <a:p>
            <a:pPr algn="l">
              <a:lnSpc>
                <a:spcPct val="80000"/>
              </a:lnSpc>
            </a:pPr>
            <a:endParaRPr lang="fr-FR">
              <a:latin typeface="Chalkboard" charset="0"/>
            </a:endParaRPr>
          </a:p>
          <a:p>
            <a:pPr algn="l">
              <a:lnSpc>
                <a:spcPct val="80000"/>
              </a:lnSpc>
            </a:pPr>
            <a:r>
              <a:rPr lang="fr-FR" b="1">
                <a:solidFill>
                  <a:srgbClr val="23B036"/>
                </a:solidFill>
                <a:latin typeface="Chalkboard" charset="0"/>
              </a:rPr>
              <a:t>Nature :</a:t>
            </a:r>
            <a:r>
              <a:rPr lang="fr-FR">
                <a:solidFill>
                  <a:srgbClr val="23B036"/>
                </a:solidFill>
                <a:latin typeface="Chalkboard" charset="0"/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fr-FR">
                <a:latin typeface="Chalkboard" charset="0"/>
              </a:rPr>
              <a:t>Variable ! Ce peut </a:t>
            </a:r>
            <a:r>
              <a:rPr lang="fr-FR" altLang="ja-JP">
                <a:latin typeface="Chalkboard" charset="0"/>
              </a:rPr>
              <a:t>être </a:t>
            </a:r>
            <a:r>
              <a:rPr lang="fr-FR">
                <a:latin typeface="Chalkboard" charset="0"/>
              </a:rPr>
              <a:t>une question, une anecdote, une caricature, un fait d’actualité, une photographie, un objet, un titre de journal, une citation, une statistique ….. </a:t>
            </a:r>
          </a:p>
          <a:p>
            <a:pPr algn="l">
              <a:lnSpc>
                <a:spcPct val="80000"/>
              </a:lnSpc>
            </a:pPr>
            <a:endParaRPr lang="fr-FR">
              <a:latin typeface="Chalkboard" charset="0"/>
            </a:endParaRPr>
          </a:p>
          <a:p>
            <a:pPr algn="l">
              <a:lnSpc>
                <a:spcPct val="80000"/>
              </a:lnSpc>
            </a:pPr>
            <a:r>
              <a:rPr lang="fr-FR">
                <a:solidFill>
                  <a:srgbClr val="C136B6"/>
                </a:solidFill>
                <a:latin typeface="Chalkboard" charset="0"/>
              </a:rPr>
              <a:t>Nécessité :</a:t>
            </a:r>
            <a:endParaRPr lang="fr-FR">
              <a:latin typeface="Chalkboard" charset="0"/>
            </a:endParaRPr>
          </a:p>
          <a:p>
            <a:pPr algn="l">
              <a:lnSpc>
                <a:spcPct val="80000"/>
              </a:lnSpc>
            </a:pPr>
            <a:r>
              <a:rPr lang="fr-FR">
                <a:latin typeface="Chalkboard" charset="0"/>
              </a:rPr>
              <a:t>Pas indispensable, mais si bien choisi, peut vous garantir l’attention de l’auditoire pour les 3 prochaines minutes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533400" y="2895600"/>
            <a:ext cx="8001000" cy="2865438"/>
          </a:xfrm>
          <a:prstGeom prst="rect">
            <a:avLst/>
          </a:prstGeom>
          <a:solidFill>
            <a:srgbClr val="E3880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fr-FR">
                <a:latin typeface="Chalkboard" charset="0"/>
              </a:rPr>
              <a:t>- </a:t>
            </a:r>
            <a:r>
              <a:rPr lang="fr-FR" sz="2800">
                <a:latin typeface="Chalkboard" charset="0"/>
              </a:rPr>
              <a:t>Renvoyez au plan et abordez le 1er point</a:t>
            </a:r>
            <a:r>
              <a:rPr lang="fr-FR">
                <a:latin typeface="Chalkboard" charset="0"/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fr-FR">
                <a:latin typeface="Chalkboard" charset="0"/>
              </a:rPr>
              <a:t>	</a:t>
            </a:r>
            <a:r>
              <a:rPr lang="fr-FR" sz="2000">
                <a:latin typeface="Chalkboard" charset="0"/>
              </a:rPr>
              <a:t>- définitions utiles ? </a:t>
            </a: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	- arguments, exemples, démonstrations, et illustrations </a:t>
            </a:r>
            <a:endParaRPr lang="fr-FR">
              <a:latin typeface="Chalkboard" charset="0"/>
            </a:endParaRPr>
          </a:p>
          <a:p>
            <a:pPr algn="l">
              <a:lnSpc>
                <a:spcPct val="90000"/>
              </a:lnSpc>
            </a:pPr>
            <a:r>
              <a:rPr lang="fr-FR">
                <a:latin typeface="Chalkboard" charset="0"/>
              </a:rPr>
              <a:t>- </a:t>
            </a:r>
            <a:r>
              <a:rPr lang="fr-FR" sz="2800">
                <a:latin typeface="Chalkboard" charset="0"/>
              </a:rPr>
              <a:t>Faites des transitions</a:t>
            </a:r>
            <a:r>
              <a:rPr lang="fr-FR">
                <a:latin typeface="Chalkboard" charset="0"/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fr-FR">
                <a:latin typeface="Chalkboard" charset="0"/>
              </a:rPr>
              <a:t>	</a:t>
            </a:r>
            <a:r>
              <a:rPr lang="fr-FR" sz="2000">
                <a:latin typeface="Chalkboard" charset="0"/>
              </a:rPr>
              <a:t>- résumez le dernier point ou </a:t>
            </a: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	- renvoyez au plan ou </a:t>
            </a: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	- annoncez le point suivant </a:t>
            </a:r>
            <a:endParaRPr lang="fr-FR">
              <a:latin typeface="Chalkboard" charset="0"/>
            </a:endParaRPr>
          </a:p>
          <a:p>
            <a:pPr algn="l">
              <a:lnSpc>
                <a:spcPct val="90000"/>
              </a:lnSpc>
              <a:buFontTx/>
              <a:buChar char="-"/>
            </a:pPr>
            <a:r>
              <a:rPr lang="fr-FR" sz="2800">
                <a:latin typeface="Chalkboard" charset="0"/>
              </a:rPr>
              <a:t> Développez le point suivant</a:t>
            </a:r>
            <a:endParaRPr lang="fr-FR">
              <a:latin typeface="Chalkboard" charset="0"/>
            </a:endParaRP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solidFill>
            <a:srgbClr val="23B036"/>
          </a:solidFill>
        </p:spPr>
        <p:txBody>
          <a:bodyPr/>
          <a:lstStyle/>
          <a:p>
            <a:pPr eaLnBrk="1" hangingPunct="1"/>
            <a:r>
              <a:rPr lang="fr-FR" sz="3600" smtClean="0">
                <a:solidFill>
                  <a:schemeClr val="tx1"/>
                </a:solidFill>
                <a:latin typeface="Chalkboard" charset="0"/>
              </a:rPr>
              <a:t>Déroulement de l’exposé</a:t>
            </a:r>
            <a:endParaRPr lang="fr-FR" sz="2400" smtClean="0">
              <a:solidFill>
                <a:schemeClr val="tx1"/>
              </a:solidFill>
              <a:latin typeface="Chalkboard" charset="0"/>
            </a:endParaRPr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2438400" y="1143000"/>
            <a:ext cx="2232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Zapf Dingbats" charset="2"/>
              <a:buChar char=""/>
            </a:pPr>
            <a:r>
              <a:rPr lang="fr-FR">
                <a:solidFill>
                  <a:srgbClr val="C8C8C8"/>
                </a:solidFill>
                <a:latin typeface="Chalkboard" charset="0"/>
              </a:rPr>
              <a:t> Introduction</a:t>
            </a:r>
            <a:endParaRPr lang="fr-FR">
              <a:latin typeface="Chalkboard" charset="0"/>
            </a:endParaRPr>
          </a:p>
        </p:txBody>
      </p: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2438400" y="1600200"/>
            <a:ext cx="2590800" cy="476250"/>
          </a:xfrm>
          <a:prstGeom prst="rect">
            <a:avLst/>
          </a:prstGeom>
          <a:solidFill>
            <a:srgbClr val="E3880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Zapf Dingbats" charset="2"/>
              <a:buChar char=""/>
            </a:pPr>
            <a:r>
              <a:rPr lang="fr-FR">
                <a:latin typeface="Chalkboard" charset="0"/>
              </a:rPr>
              <a:t> Développement</a:t>
            </a:r>
            <a:endParaRPr lang="fr-FR">
              <a:solidFill>
                <a:srgbClr val="C8C8C8"/>
              </a:solidFill>
              <a:latin typeface="Chalkboard" charset="0"/>
            </a:endParaRPr>
          </a:p>
        </p:txBody>
      </p:sp>
      <p:sp>
        <p:nvSpPr>
          <p:cNvPr id="54278" name="Text Box 8"/>
          <p:cNvSpPr txBox="1">
            <a:spLocks noChangeArrowheads="1"/>
          </p:cNvSpPr>
          <p:nvPr/>
        </p:nvSpPr>
        <p:spPr bwMode="auto">
          <a:xfrm>
            <a:off x="2438400" y="2057400"/>
            <a:ext cx="193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Zapf Dingbats" charset="2"/>
              <a:buChar char=""/>
            </a:pPr>
            <a:r>
              <a:rPr lang="fr-FR">
                <a:solidFill>
                  <a:srgbClr val="C8C8C8"/>
                </a:solidFill>
                <a:latin typeface="Chalkboard" charset="0"/>
              </a:rPr>
              <a:t> Conclusion</a:t>
            </a:r>
          </a:p>
        </p:txBody>
      </p:sp>
      <p:sp>
        <p:nvSpPr>
          <p:cNvPr id="54279" name="Text Box 9"/>
          <p:cNvSpPr txBox="1">
            <a:spLocks noChangeArrowheads="1"/>
          </p:cNvSpPr>
          <p:nvPr/>
        </p:nvSpPr>
        <p:spPr bwMode="auto">
          <a:xfrm>
            <a:off x="38862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54280" name="Text Box 10"/>
          <p:cNvSpPr txBox="1">
            <a:spLocks noChangeArrowheads="1"/>
          </p:cNvSpPr>
          <p:nvPr/>
        </p:nvSpPr>
        <p:spPr bwMode="auto">
          <a:xfrm>
            <a:off x="533400" y="5867400"/>
            <a:ext cx="792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>
                <a:latin typeface="Chalkboard" charset="0"/>
              </a:rPr>
              <a:t>Répétez ce bloc autant de fois </a:t>
            </a:r>
          </a:p>
          <a:p>
            <a:pPr>
              <a:lnSpc>
                <a:spcPct val="80000"/>
              </a:lnSpc>
            </a:pPr>
            <a:r>
              <a:rPr lang="fr-FR">
                <a:latin typeface="Chalkboard" charset="0"/>
              </a:rPr>
              <a:t>qu’il y a de points différents (max. 4 ou 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914400" y="2895600"/>
            <a:ext cx="80010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>
                <a:latin typeface="Chalkboard" charset="0"/>
              </a:rPr>
              <a:t>• Résumez les idées essentielles</a:t>
            </a:r>
          </a:p>
          <a:p>
            <a:pPr algn="l"/>
            <a:r>
              <a:rPr lang="fr-FR">
                <a:latin typeface="Chalkboard" charset="0"/>
              </a:rPr>
              <a:t>	</a:t>
            </a:r>
            <a:r>
              <a:rPr lang="fr-FR" sz="2000">
                <a:latin typeface="Chalkboard" charset="0"/>
              </a:rPr>
              <a:t>• Toujours avec une (des) diapositive(s) support(s)</a:t>
            </a:r>
          </a:p>
          <a:p>
            <a:pPr algn="l"/>
            <a:r>
              <a:rPr lang="fr-FR" sz="2000">
                <a:latin typeface="Chalkboard" charset="0"/>
              </a:rPr>
              <a:t>	• Utilisez un débit plus lent</a:t>
            </a:r>
            <a:r>
              <a:rPr lang="fr-FR">
                <a:latin typeface="Chalkboard" charset="0"/>
              </a:rPr>
              <a:t> </a:t>
            </a:r>
          </a:p>
          <a:p>
            <a:pPr algn="l"/>
            <a:endParaRPr lang="fr-FR">
              <a:latin typeface="Chalkboard" charset="0"/>
            </a:endParaRPr>
          </a:p>
          <a:p>
            <a:pPr algn="l"/>
            <a:r>
              <a:rPr lang="fr-FR">
                <a:latin typeface="Chalkboard" charset="0"/>
              </a:rPr>
              <a:t>• Donnez des perspectives</a:t>
            </a:r>
          </a:p>
          <a:p>
            <a:pPr algn="l"/>
            <a:r>
              <a:rPr lang="fr-FR">
                <a:latin typeface="Chalkboard" charset="0"/>
              </a:rPr>
              <a:t>	</a:t>
            </a:r>
            <a:r>
              <a:rPr lang="fr-FR" sz="1800">
                <a:latin typeface="Chalkboard" charset="0"/>
              </a:rPr>
              <a:t>•</a:t>
            </a:r>
            <a:r>
              <a:rPr lang="fr-FR" sz="2000">
                <a:latin typeface="Chalkboard" charset="0"/>
              </a:rPr>
              <a:t> Poursuite du travail</a:t>
            </a:r>
          </a:p>
          <a:p>
            <a:pPr algn="l"/>
            <a:r>
              <a:rPr lang="fr-FR" sz="2000">
                <a:latin typeface="Chalkboard" charset="0"/>
              </a:rPr>
              <a:t>	• Nouvelles directions possibles</a:t>
            </a:r>
          </a:p>
          <a:p>
            <a:pPr algn="l"/>
            <a:r>
              <a:rPr lang="fr-FR" sz="2000">
                <a:latin typeface="Chalkboard" charset="0"/>
              </a:rPr>
              <a:t>	• Evitez les envolées lyriques trop lointaines</a:t>
            </a:r>
          </a:p>
          <a:p>
            <a:pPr algn="l"/>
            <a:r>
              <a:rPr lang="fr-FR" sz="2000">
                <a:latin typeface="Chalkboard" charset="0"/>
              </a:rPr>
              <a:t>	   - </a:t>
            </a:r>
            <a:r>
              <a:rPr lang="fr-FR" sz="1800">
                <a:latin typeface="Chalkboard" charset="0"/>
              </a:rPr>
              <a:t>ex : notre travail débouche sur un nouveau </a:t>
            </a:r>
          </a:p>
          <a:p>
            <a:pPr algn="l"/>
            <a:r>
              <a:rPr lang="fr-FR" sz="1800">
                <a:latin typeface="Chalkboard" charset="0"/>
              </a:rPr>
              <a:t>	           médicament anti-cancéreux (vrai ou seulement espéré ?)</a:t>
            </a:r>
            <a:endParaRPr lang="fr-FR">
              <a:latin typeface="Helvetica" charset="0"/>
            </a:endParaRP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61950"/>
            <a:ext cx="7772400" cy="685800"/>
          </a:xfrm>
          <a:solidFill>
            <a:srgbClr val="23B036"/>
          </a:solidFill>
        </p:spPr>
        <p:txBody>
          <a:bodyPr/>
          <a:lstStyle/>
          <a:p>
            <a:pPr eaLnBrk="1" hangingPunct="1"/>
            <a:r>
              <a:rPr lang="fr-FR" sz="3600" smtClean="0">
                <a:solidFill>
                  <a:schemeClr val="tx1"/>
                </a:solidFill>
                <a:latin typeface="Chalkboard" charset="0"/>
              </a:rPr>
              <a:t>Déroulement de l’exposé</a:t>
            </a:r>
            <a:endParaRPr lang="fr-FR" sz="2400" smtClean="0">
              <a:solidFill>
                <a:schemeClr val="tx1"/>
              </a:solidFill>
              <a:latin typeface="Chalkboard" charset="0"/>
            </a:endParaRP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2438400" y="1276350"/>
            <a:ext cx="2232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Zapf Dingbats" charset="2"/>
              <a:buChar char=""/>
            </a:pPr>
            <a:r>
              <a:rPr lang="fr-FR">
                <a:solidFill>
                  <a:srgbClr val="C8C8C8"/>
                </a:solidFill>
                <a:latin typeface="Chalkboard" charset="0"/>
              </a:rPr>
              <a:t> Introduction</a:t>
            </a:r>
            <a:endParaRPr lang="fr-FR">
              <a:latin typeface="Chalkboard" charset="0"/>
            </a:endParaRPr>
          </a:p>
        </p:txBody>
      </p:sp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2438400" y="1733550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Zapf Dingbats" charset="2"/>
              <a:buChar char=""/>
            </a:pPr>
            <a:r>
              <a:rPr lang="fr-FR">
                <a:solidFill>
                  <a:srgbClr val="C8C8C8"/>
                </a:solidFill>
                <a:latin typeface="Chalkboard" charset="0"/>
              </a:rPr>
              <a:t> Développement</a:t>
            </a:r>
          </a:p>
        </p:txBody>
      </p:sp>
      <p:sp>
        <p:nvSpPr>
          <p:cNvPr id="55302" name="Text Box 8"/>
          <p:cNvSpPr txBox="1">
            <a:spLocks noChangeArrowheads="1"/>
          </p:cNvSpPr>
          <p:nvPr/>
        </p:nvSpPr>
        <p:spPr bwMode="auto">
          <a:xfrm>
            <a:off x="2438400" y="2209800"/>
            <a:ext cx="1930400" cy="476250"/>
          </a:xfrm>
          <a:prstGeom prst="rect">
            <a:avLst/>
          </a:prstGeom>
          <a:solidFill>
            <a:srgbClr val="F0EA2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Zapf Dingbats" charset="2"/>
              <a:buChar char=""/>
            </a:pPr>
            <a:r>
              <a:rPr lang="fr-FR">
                <a:latin typeface="Chalkboard" charset="0"/>
              </a:rPr>
              <a:t> Conclusion</a:t>
            </a:r>
            <a:endParaRPr lang="fr-FR">
              <a:solidFill>
                <a:srgbClr val="C8C8C8"/>
              </a:solidFill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762000"/>
          </a:xfrm>
          <a:solidFill>
            <a:srgbClr val="F7F426"/>
          </a:solidFill>
        </p:spPr>
        <p:txBody>
          <a:bodyPr/>
          <a:lstStyle/>
          <a:p>
            <a:pPr eaLnBrk="1" hangingPunct="1"/>
            <a:r>
              <a:rPr lang="fr-FR" sz="4000" smtClean="0">
                <a:latin typeface="Chalkboard" charset="0"/>
              </a:rPr>
              <a:t>Le début et la fin de l’exposé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sz="2400" smtClean="0">
                <a:latin typeface="Chalkboard" charset="0"/>
              </a:rPr>
              <a:t>• TOUJOURS se présenter oralement </a:t>
            </a:r>
          </a:p>
          <a:p>
            <a:pPr eaLnBrk="1" hangingPunct="1"/>
            <a:r>
              <a:rPr lang="fr-FR" sz="2400" smtClean="0">
                <a:latin typeface="Chalkboard" charset="0"/>
              </a:rPr>
              <a:t>Sur votre première diapositive :</a:t>
            </a:r>
          </a:p>
          <a:p>
            <a:pPr lvl="1" eaLnBrk="1" hangingPunct="1"/>
            <a:r>
              <a:rPr lang="fr-FR" sz="2000" smtClean="0">
                <a:solidFill>
                  <a:srgbClr val="1F59FE"/>
                </a:solidFill>
                <a:latin typeface="Chalkboard" charset="0"/>
              </a:rPr>
              <a:t>Votre nom et prénom</a:t>
            </a:r>
          </a:p>
          <a:p>
            <a:pPr lvl="1" eaLnBrk="1" hangingPunct="1"/>
            <a:r>
              <a:rPr lang="fr-FR" sz="2000" smtClean="0">
                <a:solidFill>
                  <a:srgbClr val="1F59FE"/>
                </a:solidFill>
                <a:latin typeface="Chalkboard" charset="0"/>
              </a:rPr>
              <a:t>Votre laboratoire</a:t>
            </a:r>
          </a:p>
          <a:p>
            <a:pPr lvl="1" eaLnBrk="1" hangingPunct="1"/>
            <a:r>
              <a:rPr lang="fr-FR" sz="2000" smtClean="0">
                <a:solidFill>
                  <a:srgbClr val="1F59FE"/>
                </a:solidFill>
                <a:latin typeface="Chalkboard" charset="0"/>
              </a:rPr>
              <a:t>Le titre de votre exposé </a:t>
            </a:r>
          </a:p>
          <a:p>
            <a:pPr lvl="1" eaLnBrk="1" hangingPunct="1"/>
            <a:endParaRPr lang="fr-FR" sz="2400" smtClean="0">
              <a:latin typeface="Chalkboard" charset="0"/>
            </a:endParaRPr>
          </a:p>
          <a:p>
            <a:pPr eaLnBrk="1" hangingPunct="1"/>
            <a:r>
              <a:rPr lang="fr-FR" sz="2400" smtClean="0">
                <a:latin typeface="Chalkboard" charset="0"/>
              </a:rPr>
              <a:t>Pour un exposé de recherche, vous pouvez (non indispensable) conclure par une courte diapo de remerciements</a:t>
            </a:r>
          </a:p>
          <a:p>
            <a:pPr lvl="1" eaLnBrk="1" hangingPunct="1"/>
            <a:r>
              <a:rPr lang="fr-FR" sz="2000" smtClean="0">
                <a:latin typeface="Chalkboard" charset="0"/>
              </a:rPr>
              <a:t>En M2, on n’attend ni que vous remerciez 50 personnes, ni que vous incluyez dans ces remerciements un sponsor, votre grand-mère, votre petit(e) ami(e) </a:t>
            </a:r>
          </a:p>
          <a:p>
            <a:pPr lvl="1" eaLnBrk="1" hangingPunct="1"/>
            <a:r>
              <a:rPr lang="fr-FR" sz="2000" smtClean="0">
                <a:latin typeface="Chalkboard" charset="0"/>
              </a:rPr>
              <a:t>… attendez la thèse pour cela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  <a:solidFill>
            <a:srgbClr val="F0EA20"/>
          </a:solidFill>
        </p:spPr>
        <p:txBody>
          <a:bodyPr/>
          <a:lstStyle/>
          <a:p>
            <a:pPr eaLnBrk="1" hangingPunct="1"/>
            <a:r>
              <a:rPr lang="fr-FR" sz="3600" smtClean="0">
                <a:latin typeface="Chalkboard" charset="0"/>
              </a:rPr>
              <a:t>Capter l’attention de l’auditoire</a:t>
            </a:r>
            <a:endParaRPr lang="fr-FR" sz="2400" smtClean="0">
              <a:latin typeface="Chalkboard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895600" y="2819400"/>
            <a:ext cx="25146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>
                <a:latin typeface="Chalkboard" charset="0"/>
              </a:rPr>
              <a:t>Avant l’exposé </a:t>
            </a:r>
          </a:p>
          <a:p>
            <a:pPr algn="l"/>
            <a:r>
              <a:rPr lang="fr-FR">
                <a:latin typeface="Chalkboard" charset="0"/>
              </a:rPr>
              <a:t>Introduction </a:t>
            </a:r>
          </a:p>
          <a:p>
            <a:pPr algn="l"/>
            <a:r>
              <a:rPr lang="fr-FR">
                <a:latin typeface="Chalkboard" charset="0"/>
              </a:rPr>
              <a:t>Développement </a:t>
            </a:r>
          </a:p>
          <a:p>
            <a:pPr algn="l"/>
            <a:r>
              <a:rPr lang="fr-FR">
                <a:latin typeface="Chalkboard" charset="0"/>
              </a:rPr>
              <a:t>Conclusion </a:t>
            </a:r>
          </a:p>
          <a:p>
            <a:pPr algn="l"/>
            <a:r>
              <a:rPr lang="fr-FR">
                <a:latin typeface="Chalkboard" charset="0"/>
              </a:rPr>
              <a:t>Questions 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762000" y="2667000"/>
            <a:ext cx="457200" cy="2781300"/>
          </a:xfrm>
          <a:prstGeom prst="rect">
            <a:avLst/>
          </a:prstGeom>
          <a:solidFill>
            <a:srgbClr val="E3880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>
                <a:latin typeface="Chalkboard" charset="0"/>
              </a:rPr>
              <a:t>STIMULI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581400" y="5029200"/>
            <a:ext cx="5334000" cy="1593850"/>
          </a:xfrm>
          <a:prstGeom prst="rect">
            <a:avLst/>
          </a:prstGeom>
          <a:solidFill>
            <a:srgbClr val="E3880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fr-FR">
                <a:latin typeface="Chalkboard" charset="0"/>
              </a:rPr>
              <a:t>	</a:t>
            </a:r>
            <a:r>
              <a:rPr lang="fr-FR" sz="2000">
                <a:latin typeface="Chalkboard" charset="0"/>
              </a:rPr>
              <a:t>Quels stimuli possibles ?</a:t>
            </a: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	- Voix : volume, débit, 		</a:t>
            </a: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		changement de rythme </a:t>
            </a: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	- Gestes, déplacements </a:t>
            </a:r>
          </a:p>
          <a:p>
            <a:pPr algn="l">
              <a:lnSpc>
                <a:spcPct val="90000"/>
              </a:lnSpc>
            </a:pPr>
            <a:r>
              <a:rPr lang="fr-FR" sz="2000">
                <a:latin typeface="Chalkboard" charset="0"/>
              </a:rPr>
              <a:t>	- Regard </a:t>
            </a:r>
            <a:endParaRPr lang="fr-FR" sz="2000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838200" y="1143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04800" y="1066800"/>
            <a:ext cx="8382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>
                <a:latin typeface="Chalkboard" charset="0"/>
              </a:rPr>
              <a:t>• A l’appui de votre message scientifique, il est important de continuer à garder l’attention de votre auditoire tout au long de l’exposé par différents types de stimuli …</a:t>
            </a:r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auto">
          <a:xfrm rot="-4166052">
            <a:off x="1767682" y="2956718"/>
            <a:ext cx="514350" cy="1001713"/>
          </a:xfrm>
          <a:prstGeom prst="lightningBolt">
            <a:avLst/>
          </a:prstGeom>
          <a:solidFill>
            <a:srgbClr val="E307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7353" name="AutoShape 9"/>
          <p:cNvSpPr>
            <a:spLocks noChangeArrowheads="1"/>
          </p:cNvSpPr>
          <p:nvPr/>
        </p:nvSpPr>
        <p:spPr bwMode="auto">
          <a:xfrm rot="-4166052">
            <a:off x="1767682" y="3337718"/>
            <a:ext cx="514350" cy="1001713"/>
          </a:xfrm>
          <a:prstGeom prst="lightningBolt">
            <a:avLst/>
          </a:prstGeom>
          <a:solidFill>
            <a:srgbClr val="E307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7354" name="AutoShape 10"/>
          <p:cNvSpPr>
            <a:spLocks noChangeArrowheads="1"/>
          </p:cNvSpPr>
          <p:nvPr/>
        </p:nvSpPr>
        <p:spPr bwMode="auto">
          <a:xfrm rot="-4166052">
            <a:off x="1767682" y="3718718"/>
            <a:ext cx="514350" cy="1001713"/>
          </a:xfrm>
          <a:prstGeom prst="lightningBolt">
            <a:avLst/>
          </a:prstGeom>
          <a:solidFill>
            <a:srgbClr val="E307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57355" name="AutoShape 11"/>
          <p:cNvSpPr>
            <a:spLocks noChangeArrowheads="1"/>
          </p:cNvSpPr>
          <p:nvPr/>
        </p:nvSpPr>
        <p:spPr bwMode="auto">
          <a:xfrm rot="-4166052">
            <a:off x="1767682" y="4099718"/>
            <a:ext cx="514350" cy="1001713"/>
          </a:xfrm>
          <a:prstGeom prst="lightningBolt">
            <a:avLst/>
          </a:prstGeom>
          <a:solidFill>
            <a:srgbClr val="E307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auto">
          <a:xfrm rot="-4166052">
            <a:off x="1767682" y="2575718"/>
            <a:ext cx="514350" cy="1001713"/>
          </a:xfrm>
          <a:prstGeom prst="lightningBolt">
            <a:avLst/>
          </a:prstGeom>
          <a:solidFill>
            <a:srgbClr val="E307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3352800"/>
            <a:ext cx="2286000" cy="3505200"/>
          </a:xfrm>
          <a:prstGeom prst="rect">
            <a:avLst/>
          </a:prstGeom>
          <a:solidFill>
            <a:srgbClr val="F7F42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8371" name="Group 3"/>
          <p:cNvGrpSpPr>
            <a:grpSpLocks/>
          </p:cNvGrpSpPr>
          <p:nvPr/>
        </p:nvGrpSpPr>
        <p:grpSpPr bwMode="auto">
          <a:xfrm>
            <a:off x="400050" y="3962400"/>
            <a:ext cx="1504950" cy="2362200"/>
            <a:chOff x="96" y="96"/>
            <a:chExt cx="948" cy="1488"/>
          </a:xfrm>
        </p:grpSpPr>
        <p:grpSp>
          <p:nvGrpSpPr>
            <p:cNvPr id="58381" name="Group 4"/>
            <p:cNvGrpSpPr>
              <a:grpSpLocks/>
            </p:cNvGrpSpPr>
            <p:nvPr/>
          </p:nvGrpSpPr>
          <p:grpSpPr bwMode="auto">
            <a:xfrm>
              <a:off x="96" y="96"/>
              <a:ext cx="912" cy="1104"/>
              <a:chOff x="1392" y="384"/>
              <a:chExt cx="2246" cy="3290"/>
            </a:xfrm>
          </p:grpSpPr>
          <p:pic>
            <p:nvPicPr>
              <p:cNvPr id="58383" name="Picture 5" descr="_idee_lu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92" y="384"/>
                <a:ext cx="2246" cy="3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384" name="Rectangle 6"/>
              <p:cNvSpPr>
                <a:spLocks noChangeArrowheads="1"/>
              </p:cNvSpPr>
              <p:nvPr/>
            </p:nvSpPr>
            <p:spPr bwMode="auto">
              <a:xfrm>
                <a:off x="1824" y="3168"/>
                <a:ext cx="1248" cy="144"/>
              </a:xfrm>
              <a:prstGeom prst="rect">
                <a:avLst/>
              </a:prstGeom>
              <a:solidFill>
                <a:srgbClr val="1004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58382" name="Text Box 7"/>
            <p:cNvSpPr txBox="1">
              <a:spLocks noChangeArrowheads="1"/>
            </p:cNvSpPr>
            <p:nvPr/>
          </p:nvSpPr>
          <p:spPr bwMode="auto">
            <a:xfrm>
              <a:off x="96" y="1284"/>
              <a:ext cx="94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fr-FR">
                  <a:solidFill>
                    <a:srgbClr val="25A641"/>
                  </a:solidFill>
                  <a:latin typeface="Chalkboard Bold" charset="0"/>
                </a:rPr>
                <a:t>ASTUCES</a:t>
              </a:r>
              <a:endParaRPr lang="fr-FR"/>
            </a:p>
          </p:txBody>
        </p:sp>
      </p:grpSp>
      <p:sp>
        <p:nvSpPr>
          <p:cNvPr id="58372" name="Rectangle 8"/>
          <p:cNvSpPr>
            <a:spLocks noChangeArrowheads="1"/>
          </p:cNvSpPr>
          <p:nvPr/>
        </p:nvSpPr>
        <p:spPr bwMode="auto">
          <a:xfrm>
            <a:off x="0" y="0"/>
            <a:ext cx="2286000" cy="3352800"/>
          </a:xfrm>
          <a:prstGeom prst="rect">
            <a:avLst/>
          </a:prstGeom>
          <a:solidFill>
            <a:srgbClr val="F77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58373" name="Picture 9" descr="Dionee-piegedeformation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514350"/>
            <a:ext cx="14859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10"/>
          <p:cNvSpPr txBox="1">
            <a:spLocks noChangeArrowheads="1"/>
          </p:cNvSpPr>
          <p:nvPr/>
        </p:nvSpPr>
        <p:spPr bwMode="auto">
          <a:xfrm>
            <a:off x="425450" y="2343150"/>
            <a:ext cx="125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>
                <a:solidFill>
                  <a:srgbClr val="D8050C"/>
                </a:solidFill>
                <a:latin typeface="Chalkboard Bold" charset="0"/>
              </a:rPr>
              <a:t>PIEGES</a:t>
            </a:r>
            <a:endParaRPr lang="fr-FR">
              <a:solidFill>
                <a:srgbClr val="D8050C"/>
              </a:solidFill>
            </a:endParaRPr>
          </a:p>
        </p:txBody>
      </p:sp>
      <p:pic>
        <p:nvPicPr>
          <p:cNvPr id="58375" name="Picture 11" descr="Imag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3352800"/>
            <a:ext cx="6858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Text Box 12"/>
          <p:cNvSpPr txBox="1">
            <a:spLocks noChangeArrowheads="1"/>
          </p:cNvSpPr>
          <p:nvPr/>
        </p:nvSpPr>
        <p:spPr bwMode="auto">
          <a:xfrm>
            <a:off x="4860925" y="4154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fr-FR"/>
          </a:p>
        </p:txBody>
      </p:sp>
      <p:sp>
        <p:nvSpPr>
          <p:cNvPr id="58377" name="Text Box 13"/>
          <p:cNvSpPr txBox="1">
            <a:spLocks noChangeArrowheads="1"/>
          </p:cNvSpPr>
          <p:nvPr/>
        </p:nvSpPr>
        <p:spPr bwMode="auto">
          <a:xfrm>
            <a:off x="2667000" y="3657600"/>
            <a:ext cx="61722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1746DA"/>
              </a:buClr>
              <a:buFont typeface="Zapf Dingbats" charset="2"/>
              <a:buChar char=""/>
            </a:pPr>
            <a:r>
              <a:rPr lang="fr-FR"/>
              <a:t> </a:t>
            </a:r>
            <a:r>
              <a:rPr lang="fr-FR" sz="2000">
                <a:solidFill>
                  <a:srgbClr val="1746DA"/>
                </a:solidFill>
                <a:latin typeface="Lucida Handwriting" charset="0"/>
              </a:rPr>
              <a:t>En moyenne, on parle de 1 à 3 minutes sur chaque diapositive</a:t>
            </a:r>
          </a:p>
          <a:p>
            <a:pPr algn="l">
              <a:buClr>
                <a:srgbClr val="1746DA"/>
              </a:buClr>
              <a:buFont typeface="Zapf Dingbats" charset="2"/>
              <a:buChar char=""/>
            </a:pPr>
            <a:endParaRPr lang="fr-FR" sz="2000">
              <a:solidFill>
                <a:srgbClr val="1746DA"/>
              </a:solidFill>
              <a:latin typeface="Lucida Handwriting" charset="0"/>
            </a:endParaRPr>
          </a:p>
          <a:p>
            <a:pPr algn="l">
              <a:buClr>
                <a:srgbClr val="1746DA"/>
              </a:buClr>
              <a:buFont typeface="Zapf Dingbats" charset="2"/>
              <a:buChar char=""/>
            </a:pPr>
            <a:r>
              <a:rPr lang="fr-FR"/>
              <a:t> </a:t>
            </a:r>
            <a:r>
              <a:rPr lang="fr-FR" sz="2000">
                <a:solidFill>
                  <a:srgbClr val="1746DA"/>
                </a:solidFill>
                <a:latin typeface="Lucida Handwriting" charset="0"/>
              </a:rPr>
              <a:t>Jamais plus d’une diapositive par minute !</a:t>
            </a:r>
          </a:p>
          <a:p>
            <a:pPr algn="l">
              <a:buClr>
                <a:srgbClr val="1746DA"/>
              </a:buClr>
              <a:buFont typeface="Zapf Dingbats" charset="2"/>
              <a:buChar char=""/>
            </a:pPr>
            <a:endParaRPr lang="fr-FR" sz="2000">
              <a:solidFill>
                <a:srgbClr val="1746DA"/>
              </a:solidFill>
              <a:latin typeface="Lucida Handwriting" charset="0"/>
            </a:endParaRPr>
          </a:p>
          <a:p>
            <a:pPr algn="l">
              <a:buFont typeface="Zapf Dingbats" charset="2"/>
              <a:buChar char=""/>
            </a:pPr>
            <a:r>
              <a:rPr lang="fr-FR">
                <a:solidFill>
                  <a:srgbClr val="1746DA"/>
                </a:solidFill>
                <a:latin typeface="Lucida Handwriting" charset="0"/>
              </a:rPr>
              <a:t> </a:t>
            </a:r>
            <a:r>
              <a:rPr lang="fr-FR" sz="2000">
                <a:solidFill>
                  <a:srgbClr val="1746DA"/>
                </a:solidFill>
                <a:latin typeface="Lucida Handwriting" charset="0"/>
              </a:rPr>
              <a:t>Toujours faire un commentaire sur CHAQUE diapositive</a:t>
            </a:r>
          </a:p>
        </p:txBody>
      </p:sp>
      <p:sp>
        <p:nvSpPr>
          <p:cNvPr id="58378" name="Text Box 14"/>
          <p:cNvSpPr txBox="1">
            <a:spLocks noChangeArrowheads="1"/>
          </p:cNvSpPr>
          <p:nvPr/>
        </p:nvSpPr>
        <p:spPr bwMode="auto">
          <a:xfrm>
            <a:off x="3276600" y="1143000"/>
            <a:ext cx="496887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>
                <a:latin typeface="Chalkboard" charset="0"/>
              </a:rPr>
              <a:t>Trop de diapositives prévues =&gt; dépassement de temps</a:t>
            </a:r>
          </a:p>
          <a:p>
            <a:pPr algn="l"/>
            <a:endParaRPr lang="fr-FR">
              <a:latin typeface="Chalkboard" charset="0"/>
            </a:endParaRPr>
          </a:p>
          <a:p>
            <a:pPr algn="l"/>
            <a:r>
              <a:rPr lang="fr-FR">
                <a:latin typeface="Chalkboard" charset="0"/>
              </a:rPr>
              <a:t>Dans le pire des cas, </a:t>
            </a:r>
            <a:r>
              <a:rPr lang="fr-FR" b="1">
                <a:solidFill>
                  <a:srgbClr val="D8050C"/>
                </a:solidFill>
                <a:latin typeface="Chalkboard" charset="0"/>
              </a:rPr>
              <a:t>interruption</a:t>
            </a:r>
            <a:r>
              <a:rPr lang="fr-FR">
                <a:latin typeface="Chalkboard" charset="0"/>
              </a:rPr>
              <a:t> de l’exposé par le jury !</a:t>
            </a:r>
          </a:p>
        </p:txBody>
      </p:sp>
      <p:pic>
        <p:nvPicPr>
          <p:cNvPr id="58379" name="Picture 15" descr="muisluch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0"/>
            <a:ext cx="5029200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0" name="Text Box 16"/>
          <p:cNvSpPr txBox="1">
            <a:spLocks noChangeArrowheads="1"/>
          </p:cNvSpPr>
          <p:nvPr/>
        </p:nvSpPr>
        <p:spPr bwMode="auto">
          <a:xfrm>
            <a:off x="2582863" y="49213"/>
            <a:ext cx="6256337" cy="541337"/>
          </a:xfrm>
          <a:prstGeom prst="rect">
            <a:avLst/>
          </a:prstGeom>
          <a:solidFill>
            <a:srgbClr val="F7F42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2800">
                <a:latin typeface="Chalkboard" charset="0"/>
              </a:rPr>
              <a:t>La gestion du temps pendant l’exposé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 descr="Imag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09800"/>
            <a:ext cx="6248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1652588" y="482600"/>
            <a:ext cx="586105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>
                <a:latin typeface="Chalkboard" charset="0"/>
              </a:rPr>
              <a:t>Ca y est, l’exposé est terminé,</a:t>
            </a:r>
          </a:p>
          <a:p>
            <a:r>
              <a:rPr lang="fr-FR" sz="3200">
                <a:latin typeface="Chalkboard" charset="0"/>
              </a:rPr>
              <a:t>Et maintenant, …</a:t>
            </a: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2133600" y="5334000"/>
            <a:ext cx="4570413" cy="668338"/>
          </a:xfrm>
          <a:prstGeom prst="rect">
            <a:avLst/>
          </a:prstGeom>
          <a:solidFill>
            <a:srgbClr val="FFFE37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>
                <a:latin typeface="Chalkboard" charset="0"/>
              </a:rPr>
              <a:t>Place aux questions !</a:t>
            </a:r>
            <a:endParaRPr lang="fr-FR" sz="3200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685800"/>
          </a:xfrm>
          <a:solidFill>
            <a:srgbClr val="FB46ED"/>
          </a:solidFill>
        </p:spPr>
        <p:txBody>
          <a:bodyPr/>
          <a:lstStyle/>
          <a:p>
            <a:pPr eaLnBrk="1" hangingPunct="1"/>
            <a:r>
              <a:rPr lang="fr-FR" sz="3600" smtClean="0">
                <a:solidFill>
                  <a:schemeClr val="tx1"/>
                </a:solidFill>
                <a:latin typeface="Chalkboard" charset="0"/>
              </a:rPr>
              <a:t>Les questions après un exposé</a:t>
            </a:r>
            <a:endParaRPr lang="fr-FR" sz="2400" smtClean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81000" y="1447800"/>
            <a:ext cx="82296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 typeface="Arial" charset="0"/>
              <a:buNone/>
            </a:pPr>
            <a:r>
              <a:rPr lang="fr-FR">
                <a:latin typeface="Chalkboard" charset="0"/>
              </a:rPr>
              <a:t> - Lors de la soutenance de juin, l’exposé dure 15’ et les questions 10’</a:t>
            </a:r>
          </a:p>
          <a:p>
            <a:pPr marL="457200" indent="-457200" algn="l">
              <a:buFont typeface="Arial" charset="0"/>
              <a:buNone/>
            </a:pPr>
            <a:r>
              <a:rPr lang="fr-FR">
                <a:latin typeface="Chalkboard" charset="0"/>
              </a:rPr>
              <a:t>- C ’est en général sur les réponses aux questions que se fait l’essentiel des différences de notes à l’oral !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81000" y="3352800"/>
            <a:ext cx="83058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 algn="l">
              <a:buFont typeface="Arial" charset="0"/>
              <a:buAutoNum type="arabicParenR"/>
            </a:pPr>
            <a:r>
              <a:rPr lang="fr-FR">
                <a:latin typeface="Chalkboard" charset="0"/>
              </a:rPr>
              <a:t>écouter COMPLETEMENT la question</a:t>
            </a:r>
          </a:p>
          <a:p>
            <a:pPr marL="914400" lvl="1" indent="-457200" algn="l">
              <a:buFont typeface="Arial" charset="0"/>
              <a:buAutoNum type="arabicParenR"/>
            </a:pPr>
            <a:r>
              <a:rPr lang="fr-FR">
                <a:latin typeface="Chalkboard" charset="0"/>
              </a:rPr>
              <a:t>en règle générale, donner une réponse argumentée mais </a:t>
            </a:r>
            <a:r>
              <a:rPr lang="fr-FR">
                <a:solidFill>
                  <a:srgbClr val="1F59FE"/>
                </a:solidFill>
                <a:latin typeface="Chalkboard" charset="0"/>
              </a:rPr>
              <a:t>concise</a:t>
            </a:r>
            <a:r>
              <a:rPr lang="fr-FR">
                <a:latin typeface="Chalkboard" charset="0"/>
              </a:rPr>
              <a:t>, sauf si la question nécessite une réponse en plusieurs points</a:t>
            </a:r>
          </a:p>
          <a:p>
            <a:pPr marL="457200" indent="-457200"/>
            <a:endParaRPr lang="fr-FR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228600" y="5334000"/>
            <a:ext cx="8610600" cy="914400"/>
          </a:xfrm>
          <a:prstGeom prst="rect">
            <a:avLst/>
          </a:prstGeom>
          <a:solidFill>
            <a:srgbClr val="FFC6E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sz="2800">
                <a:latin typeface="Chalkboard" charset="0"/>
              </a:rPr>
              <a:t>Entra</a:t>
            </a:r>
            <a:r>
              <a:rPr lang="fr-FR" altLang="ja-JP" sz="2800">
                <a:latin typeface="Chalkboard" charset="0"/>
              </a:rPr>
              <a:t>înez-vous (à plusieurs) au jeu des </a:t>
            </a:r>
            <a:br>
              <a:rPr lang="fr-FR" altLang="ja-JP" sz="2800">
                <a:latin typeface="Chalkboard" charset="0"/>
              </a:rPr>
            </a:br>
            <a:r>
              <a:rPr lang="fr-FR" altLang="ja-JP" sz="2800">
                <a:latin typeface="Chalkboard" charset="0"/>
              </a:rPr>
              <a:t>questions- réponses après un exposé</a:t>
            </a:r>
            <a:endParaRPr lang="fr-FR">
              <a:latin typeface="Helvetica" charset="0"/>
            </a:endParaRPr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152400" y="5562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muisluch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0"/>
            <a:ext cx="5029200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4860925" y="4154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fr-FR"/>
          </a:p>
        </p:txBody>
      </p:sp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2362200" y="990600"/>
            <a:ext cx="64008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>
                <a:latin typeface="Chalkboard" charset="0"/>
              </a:rPr>
              <a:t>Répondre complètement à c</a:t>
            </a:r>
            <a:r>
              <a:rPr lang="fr-FR" altLang="ja-JP">
                <a:latin typeface="Chalkboard" charset="0"/>
              </a:rPr>
              <a:t>ôté d’une question fait toujours un très mauvais effet</a:t>
            </a:r>
            <a:endParaRPr lang="fr-FR">
              <a:latin typeface="Chalkboard" charset="0"/>
            </a:endParaRPr>
          </a:p>
          <a:p>
            <a:pPr algn="l"/>
            <a:endParaRPr lang="fr-FR">
              <a:latin typeface="Chalkboard" charset="0"/>
            </a:endParaRPr>
          </a:p>
        </p:txBody>
      </p:sp>
      <p:sp>
        <p:nvSpPr>
          <p:cNvPr id="61445" name="Rectangle 7"/>
          <p:cNvSpPr>
            <a:spLocks noChangeArrowheads="1"/>
          </p:cNvSpPr>
          <p:nvPr/>
        </p:nvSpPr>
        <p:spPr bwMode="auto">
          <a:xfrm>
            <a:off x="0" y="2743200"/>
            <a:ext cx="2057400" cy="4114800"/>
          </a:xfrm>
          <a:prstGeom prst="rect">
            <a:avLst/>
          </a:prstGeom>
          <a:solidFill>
            <a:srgbClr val="F7F42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1446" name="Group 8"/>
          <p:cNvGrpSpPr>
            <a:grpSpLocks/>
          </p:cNvGrpSpPr>
          <p:nvPr/>
        </p:nvGrpSpPr>
        <p:grpSpPr bwMode="auto">
          <a:xfrm>
            <a:off x="323850" y="3552825"/>
            <a:ext cx="1504950" cy="2771775"/>
            <a:chOff x="96" y="96"/>
            <a:chExt cx="948" cy="1434"/>
          </a:xfrm>
        </p:grpSpPr>
        <p:grpSp>
          <p:nvGrpSpPr>
            <p:cNvPr id="61452" name="Group 9"/>
            <p:cNvGrpSpPr>
              <a:grpSpLocks/>
            </p:cNvGrpSpPr>
            <p:nvPr/>
          </p:nvGrpSpPr>
          <p:grpSpPr bwMode="auto">
            <a:xfrm>
              <a:off x="96" y="96"/>
              <a:ext cx="912" cy="1104"/>
              <a:chOff x="1392" y="384"/>
              <a:chExt cx="2246" cy="3290"/>
            </a:xfrm>
          </p:grpSpPr>
          <p:pic>
            <p:nvPicPr>
              <p:cNvPr id="61454" name="Picture 10" descr="_idee_luc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92" y="384"/>
                <a:ext cx="2246" cy="3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455" name="Rectangle 11"/>
              <p:cNvSpPr>
                <a:spLocks noChangeArrowheads="1"/>
              </p:cNvSpPr>
              <p:nvPr/>
            </p:nvSpPr>
            <p:spPr bwMode="auto">
              <a:xfrm>
                <a:off x="1824" y="3168"/>
                <a:ext cx="1248" cy="144"/>
              </a:xfrm>
              <a:prstGeom prst="rect">
                <a:avLst/>
              </a:prstGeom>
              <a:solidFill>
                <a:srgbClr val="1004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61453" name="Text Box 12"/>
            <p:cNvSpPr txBox="1">
              <a:spLocks noChangeArrowheads="1"/>
            </p:cNvSpPr>
            <p:nvPr/>
          </p:nvSpPr>
          <p:spPr bwMode="auto">
            <a:xfrm>
              <a:off x="96" y="1284"/>
              <a:ext cx="94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fr-FR">
                  <a:solidFill>
                    <a:srgbClr val="25A641"/>
                  </a:solidFill>
                  <a:latin typeface="Chalkboard Bold" charset="0"/>
                </a:rPr>
                <a:t>ASTUCES</a:t>
              </a:r>
              <a:endParaRPr lang="fr-FR"/>
            </a:p>
          </p:txBody>
        </p:sp>
      </p:grpSp>
      <p:pic>
        <p:nvPicPr>
          <p:cNvPr id="61447" name="Picture 13" descr="Imag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7432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8" name="Text Box 14"/>
          <p:cNvSpPr txBox="1">
            <a:spLocks noChangeArrowheads="1"/>
          </p:cNvSpPr>
          <p:nvPr/>
        </p:nvSpPr>
        <p:spPr bwMode="auto">
          <a:xfrm>
            <a:off x="2362200" y="2895600"/>
            <a:ext cx="6400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1746DA"/>
              </a:buClr>
              <a:buFont typeface="Zapf Dingbats" charset="2"/>
              <a:buChar char=""/>
            </a:pPr>
            <a:r>
              <a:rPr lang="fr-FR" sz="2000">
                <a:solidFill>
                  <a:srgbClr val="1746DA"/>
                </a:solidFill>
                <a:latin typeface="Lucida Handwriting" charset="0"/>
              </a:rPr>
              <a:t>Si vous n’avez pas </a:t>
            </a:r>
            <a:r>
              <a:rPr lang="fr-FR" sz="2000" b="1">
                <a:solidFill>
                  <a:srgbClr val="DA0A0F"/>
                </a:solidFill>
                <a:latin typeface="Lucida Handwriting" charset="0"/>
              </a:rPr>
              <a:t>du tout</a:t>
            </a:r>
            <a:r>
              <a:rPr lang="fr-FR" sz="2000">
                <a:solidFill>
                  <a:srgbClr val="1746DA"/>
                </a:solidFill>
                <a:latin typeface="Lucida Handwriting" charset="0"/>
              </a:rPr>
              <a:t> compris la question, fa</a:t>
            </a:r>
            <a:r>
              <a:rPr lang="fr-FR" altLang="ja-JP" sz="2000">
                <a:solidFill>
                  <a:srgbClr val="1746DA"/>
                </a:solidFill>
                <a:latin typeface="Lucida Handwriting" charset="0"/>
              </a:rPr>
              <a:t>îtes la répéter !</a:t>
            </a:r>
          </a:p>
          <a:p>
            <a:pPr algn="l">
              <a:buClr>
                <a:srgbClr val="1746DA"/>
              </a:buClr>
              <a:buFont typeface="Zapf Dingbats" charset="2"/>
              <a:buChar char=""/>
            </a:pPr>
            <a:endParaRPr lang="fr-FR" sz="2000">
              <a:solidFill>
                <a:srgbClr val="1746DA"/>
              </a:solidFill>
              <a:latin typeface="Lucida Handwriting" charset="0"/>
            </a:endParaRPr>
          </a:p>
          <a:p>
            <a:pPr algn="l">
              <a:buClr>
                <a:srgbClr val="1746DA"/>
              </a:buClr>
              <a:buFont typeface="Zapf Dingbats" charset="2"/>
              <a:buChar char=""/>
            </a:pPr>
            <a:r>
              <a:rPr lang="fr-FR" sz="2000"/>
              <a:t> </a:t>
            </a:r>
            <a:r>
              <a:rPr lang="fr-FR" sz="2000">
                <a:solidFill>
                  <a:srgbClr val="1746DA"/>
                </a:solidFill>
                <a:latin typeface="Lucida Handwriting" charset="0"/>
              </a:rPr>
              <a:t>Si vous n’</a:t>
            </a:r>
            <a:r>
              <a:rPr lang="fr-FR" altLang="ja-JP" sz="2000">
                <a:solidFill>
                  <a:srgbClr val="1746DA"/>
                </a:solidFill>
                <a:latin typeface="Lucida Handwriting" charset="0"/>
              </a:rPr>
              <a:t>êtes pas sûr d’avoir </a:t>
            </a:r>
            <a:r>
              <a:rPr lang="fr-FR" altLang="ja-JP" sz="2000">
                <a:solidFill>
                  <a:srgbClr val="DA0A0F"/>
                </a:solidFill>
                <a:latin typeface="Lucida Handwriting" charset="0"/>
              </a:rPr>
              <a:t>bien compris</a:t>
            </a:r>
            <a:r>
              <a:rPr lang="fr-FR" altLang="ja-JP" sz="2000">
                <a:solidFill>
                  <a:srgbClr val="1746DA"/>
                </a:solidFill>
                <a:latin typeface="Lucida Handwriting" charset="0"/>
              </a:rPr>
              <a:t> l a question, reformulez-là vous même (vous me demandez si …)</a:t>
            </a:r>
          </a:p>
          <a:p>
            <a:pPr algn="l">
              <a:buClr>
                <a:srgbClr val="1746DA"/>
              </a:buClr>
              <a:buFont typeface="Zapf Dingbats" charset="2"/>
              <a:buChar char=""/>
            </a:pPr>
            <a:endParaRPr lang="fr-FR" sz="2000">
              <a:solidFill>
                <a:srgbClr val="1746DA"/>
              </a:solidFill>
              <a:latin typeface="Lucida Handwriting" charset="0"/>
            </a:endParaRPr>
          </a:p>
          <a:p>
            <a:pPr algn="l">
              <a:buFont typeface="Zapf Dingbats" charset="2"/>
              <a:buChar char=""/>
            </a:pPr>
            <a:r>
              <a:rPr lang="fr-FR" sz="2000">
                <a:solidFill>
                  <a:srgbClr val="1746DA"/>
                </a:solidFill>
                <a:latin typeface="Lucida Handwriting" charset="0"/>
              </a:rPr>
              <a:t> Ne </a:t>
            </a:r>
            <a:r>
              <a:rPr lang="fr-FR" sz="2000" b="1">
                <a:solidFill>
                  <a:srgbClr val="DA0A0F"/>
                </a:solidFill>
                <a:latin typeface="Lucida Handwriting" charset="0"/>
              </a:rPr>
              <a:t>JAMAIS</a:t>
            </a:r>
            <a:r>
              <a:rPr lang="fr-FR" sz="2000">
                <a:solidFill>
                  <a:srgbClr val="1746DA"/>
                </a:solidFill>
                <a:latin typeface="Lucida Handwriting" charset="0"/>
              </a:rPr>
              <a:t> répondre avant la fin de la question. Vous n’</a:t>
            </a:r>
            <a:r>
              <a:rPr lang="fr-FR" altLang="ja-JP" sz="2000">
                <a:solidFill>
                  <a:srgbClr val="1746DA"/>
                </a:solidFill>
                <a:latin typeface="Lucida Handwriting" charset="0"/>
              </a:rPr>
              <a:t>êtes pas à «questions pour un champion« !</a:t>
            </a:r>
            <a:endParaRPr lang="fr-FR"/>
          </a:p>
        </p:txBody>
      </p:sp>
      <p:sp>
        <p:nvSpPr>
          <p:cNvPr id="61449" name="Rectangle 16"/>
          <p:cNvSpPr>
            <a:spLocks noChangeArrowheads="1"/>
          </p:cNvSpPr>
          <p:nvPr/>
        </p:nvSpPr>
        <p:spPr bwMode="auto">
          <a:xfrm>
            <a:off x="0" y="0"/>
            <a:ext cx="2057400" cy="2743200"/>
          </a:xfrm>
          <a:prstGeom prst="rect">
            <a:avLst/>
          </a:prstGeom>
          <a:solidFill>
            <a:srgbClr val="F77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61450" name="Picture 17" descr="Dionee-piegedeformation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" y="228600"/>
            <a:ext cx="14859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1" name="Text Box 18"/>
          <p:cNvSpPr txBox="1">
            <a:spLocks noChangeArrowheads="1"/>
          </p:cNvSpPr>
          <p:nvPr/>
        </p:nvSpPr>
        <p:spPr bwMode="auto">
          <a:xfrm>
            <a:off x="425450" y="2057400"/>
            <a:ext cx="125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>
                <a:solidFill>
                  <a:srgbClr val="D8050C"/>
                </a:solidFill>
                <a:latin typeface="Chalkboard Bold" charset="0"/>
              </a:rPr>
              <a:t>PIEGES</a:t>
            </a:r>
            <a:endParaRPr lang="fr-FR">
              <a:solidFill>
                <a:srgbClr val="D8050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914400"/>
          </a:xfrm>
          <a:solidFill>
            <a:srgbClr val="F7F426"/>
          </a:solidFill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tx1"/>
                </a:solidFill>
                <a:latin typeface="Chalkboard" charset="0"/>
              </a:rPr>
              <a:t>Qu’est-ce qu’un bon exposé ?</a:t>
            </a:r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676400"/>
            <a:ext cx="8458200" cy="4724400"/>
          </a:xfrm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Zapf Dingbats" charset="2"/>
              <a:buChar char=""/>
            </a:pPr>
            <a:r>
              <a:rPr lang="fr-FR" smtClean="0">
                <a:latin typeface="Chalkboard" charset="0"/>
              </a:rPr>
              <a:t> Que doit-il prouver ?</a:t>
            </a:r>
          </a:p>
          <a:p>
            <a:pPr algn="l" eaLnBrk="1" hangingPunct="1">
              <a:lnSpc>
                <a:spcPct val="80000"/>
              </a:lnSpc>
              <a:buFont typeface="Zapf Dingbats" charset="2"/>
              <a:buChar char=""/>
            </a:pPr>
            <a:r>
              <a:rPr lang="fr-FR" smtClean="0">
                <a:latin typeface="Chalkboard" charset="0"/>
              </a:rPr>
              <a:t> Quels sont ses objectifs ?</a:t>
            </a:r>
          </a:p>
          <a:p>
            <a:pPr algn="l" eaLnBrk="1" hangingPunct="1">
              <a:lnSpc>
                <a:spcPct val="80000"/>
              </a:lnSpc>
              <a:buFont typeface="Zapf Dingbats" charset="2"/>
              <a:buChar char=""/>
            </a:pPr>
            <a:r>
              <a:rPr lang="fr-FR" smtClean="0">
                <a:latin typeface="Chalkboard" charset="0"/>
              </a:rPr>
              <a:t> Quels sont les moyens utilisés pour préparer un exposé ?</a:t>
            </a:r>
          </a:p>
          <a:p>
            <a:pPr algn="l" eaLnBrk="1" hangingPunct="1">
              <a:lnSpc>
                <a:spcPct val="80000"/>
              </a:lnSpc>
              <a:buFont typeface="Zapf Dingbats" charset="2"/>
              <a:buChar char=""/>
            </a:pPr>
            <a:r>
              <a:rPr lang="fr-FR" smtClean="0">
                <a:latin typeface="Chalkboard" charset="0"/>
              </a:rPr>
              <a:t> Le support visuel et le discours oral</a:t>
            </a:r>
          </a:p>
          <a:p>
            <a:pPr algn="l" eaLnBrk="1" hangingPunct="1">
              <a:lnSpc>
                <a:spcPct val="80000"/>
              </a:lnSpc>
              <a:buFont typeface="Zapf Dingbats" charset="2"/>
              <a:buChar char=""/>
            </a:pPr>
            <a:r>
              <a:rPr lang="fr-FR" smtClean="0">
                <a:latin typeface="Chalkboard" charset="0"/>
              </a:rPr>
              <a:t> Quels sont les pièges à éviter ?</a:t>
            </a:r>
          </a:p>
          <a:p>
            <a:pPr algn="l" eaLnBrk="1" hangingPunct="1">
              <a:lnSpc>
                <a:spcPct val="80000"/>
              </a:lnSpc>
              <a:buFont typeface="Zapf Dingbats" charset="2"/>
              <a:buChar char=""/>
            </a:pPr>
            <a:r>
              <a:rPr lang="fr-FR" smtClean="0">
                <a:latin typeface="Chalkboard" charset="0"/>
              </a:rPr>
              <a:t> Quelles sont les astuces des vieux briscards ?</a:t>
            </a:r>
          </a:p>
          <a:p>
            <a:pPr algn="l" eaLnBrk="1" hangingPunct="1">
              <a:lnSpc>
                <a:spcPct val="80000"/>
              </a:lnSpc>
              <a:buFont typeface="Zapf Dingbats" charset="2"/>
              <a:buChar char=""/>
            </a:pPr>
            <a:r>
              <a:rPr lang="fr-FR" smtClean="0">
                <a:latin typeface="Chalkboard" charset="0"/>
              </a:rPr>
              <a:t> Comment votre exposé sera t’il évalué ?</a:t>
            </a:r>
            <a:r>
              <a:rPr lang="fr-FR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fr-FR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fr-FR" smtClean="0"/>
          </a:p>
          <a:p>
            <a:pPr eaLnBrk="1" hangingPunct="1">
              <a:lnSpc>
                <a:spcPct val="90000"/>
              </a:lnSpc>
            </a:pP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muisluch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0"/>
            <a:ext cx="5029200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860925" y="4154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fr-FR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667000" y="990600"/>
            <a:ext cx="64008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>
                <a:latin typeface="Chalkboard" charset="0"/>
              </a:rPr>
              <a:t>Etre complètement surpris par les questions vous déstabilise totalement</a:t>
            </a:r>
          </a:p>
          <a:p>
            <a:pPr algn="l"/>
            <a:endParaRPr lang="fr-FR">
              <a:latin typeface="Chalkboard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2743200"/>
            <a:ext cx="2057400" cy="4114800"/>
          </a:xfrm>
          <a:prstGeom prst="rect">
            <a:avLst/>
          </a:prstGeom>
          <a:solidFill>
            <a:srgbClr val="F7F42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2470" name="Group 6"/>
          <p:cNvGrpSpPr>
            <a:grpSpLocks/>
          </p:cNvGrpSpPr>
          <p:nvPr/>
        </p:nvGrpSpPr>
        <p:grpSpPr bwMode="auto">
          <a:xfrm>
            <a:off x="323850" y="3552825"/>
            <a:ext cx="1504950" cy="2771775"/>
            <a:chOff x="96" y="96"/>
            <a:chExt cx="948" cy="1434"/>
          </a:xfrm>
        </p:grpSpPr>
        <p:grpSp>
          <p:nvGrpSpPr>
            <p:cNvPr id="62476" name="Group 7"/>
            <p:cNvGrpSpPr>
              <a:grpSpLocks/>
            </p:cNvGrpSpPr>
            <p:nvPr/>
          </p:nvGrpSpPr>
          <p:grpSpPr bwMode="auto">
            <a:xfrm>
              <a:off x="96" y="96"/>
              <a:ext cx="912" cy="1104"/>
              <a:chOff x="1392" y="384"/>
              <a:chExt cx="2246" cy="3290"/>
            </a:xfrm>
          </p:grpSpPr>
          <p:pic>
            <p:nvPicPr>
              <p:cNvPr id="62478" name="Picture 8" descr="_idee_luc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92" y="384"/>
                <a:ext cx="2246" cy="3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2479" name="Rectangle 9"/>
              <p:cNvSpPr>
                <a:spLocks noChangeArrowheads="1"/>
              </p:cNvSpPr>
              <p:nvPr/>
            </p:nvSpPr>
            <p:spPr bwMode="auto">
              <a:xfrm>
                <a:off x="1824" y="3168"/>
                <a:ext cx="1248" cy="144"/>
              </a:xfrm>
              <a:prstGeom prst="rect">
                <a:avLst/>
              </a:prstGeom>
              <a:solidFill>
                <a:srgbClr val="1004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62477" name="Text Box 10"/>
            <p:cNvSpPr txBox="1">
              <a:spLocks noChangeArrowheads="1"/>
            </p:cNvSpPr>
            <p:nvPr/>
          </p:nvSpPr>
          <p:spPr bwMode="auto">
            <a:xfrm>
              <a:off x="96" y="1284"/>
              <a:ext cx="94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fr-FR">
                  <a:solidFill>
                    <a:srgbClr val="25A641"/>
                  </a:solidFill>
                  <a:latin typeface="Chalkboard Bold" charset="0"/>
                </a:rPr>
                <a:t>ASTUCES</a:t>
              </a:r>
              <a:endParaRPr lang="fr-FR"/>
            </a:p>
          </p:txBody>
        </p:sp>
      </p:grpSp>
      <p:pic>
        <p:nvPicPr>
          <p:cNvPr id="62471" name="Picture 11" descr="Imag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7432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Text Box 12"/>
          <p:cNvSpPr txBox="1">
            <a:spLocks noChangeArrowheads="1"/>
          </p:cNvSpPr>
          <p:nvPr/>
        </p:nvSpPr>
        <p:spPr bwMode="auto">
          <a:xfrm>
            <a:off x="2438400" y="3352800"/>
            <a:ext cx="640080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1746DA"/>
              </a:buClr>
              <a:buFont typeface="Zapf Dingbats" charset="2"/>
              <a:buChar char=""/>
            </a:pPr>
            <a:r>
              <a:rPr lang="fr-FR" sz="2000">
                <a:solidFill>
                  <a:srgbClr val="1746DA"/>
                </a:solidFill>
                <a:latin typeface="Lucida Handwriting" charset="0"/>
              </a:rPr>
              <a:t>En s’entrai</a:t>
            </a:r>
            <a:r>
              <a:rPr lang="fr-FR" altLang="ja-JP" sz="2000">
                <a:solidFill>
                  <a:srgbClr val="1746DA"/>
                </a:solidFill>
                <a:latin typeface="ヒラギノ角ゴ Pro W3" charset="-128"/>
              </a:rPr>
              <a:t/>
            </a:r>
            <a:r>
              <a:rPr lang="fr-FR" altLang="ja-JP" sz="2000">
                <a:solidFill>
                  <a:srgbClr val="1746DA"/>
                </a:solidFill>
                <a:latin typeface="Lucida Handwriting" charset="0"/>
              </a:rPr>
              <a:t>nant aux questions, on augmente ses chances de tomber sur une question déjà entendue !</a:t>
            </a:r>
          </a:p>
          <a:p>
            <a:pPr algn="l">
              <a:buClr>
                <a:srgbClr val="1746DA"/>
              </a:buClr>
              <a:buFont typeface="Zapf Dingbats" charset="2"/>
              <a:buChar char=""/>
            </a:pPr>
            <a:endParaRPr lang="fr-FR" sz="2000">
              <a:solidFill>
                <a:srgbClr val="1746DA"/>
              </a:solidFill>
              <a:latin typeface="Lucida Handwriting" charset="0"/>
            </a:endParaRPr>
          </a:p>
          <a:p>
            <a:pPr algn="l">
              <a:buClr>
                <a:srgbClr val="1746DA"/>
              </a:buClr>
              <a:buFont typeface="Zapf Dingbats" charset="2"/>
              <a:buChar char=""/>
            </a:pPr>
            <a:r>
              <a:rPr lang="fr-FR" sz="2000">
                <a:solidFill>
                  <a:srgbClr val="1746DA"/>
                </a:solidFill>
                <a:latin typeface="Lucida Handwriting" charset="0"/>
              </a:rPr>
              <a:t>La façon de faire votre exposé peut orienter les questions :</a:t>
            </a:r>
          </a:p>
          <a:p>
            <a:pPr algn="l">
              <a:buClr>
                <a:srgbClr val="1746DA"/>
              </a:buClr>
              <a:buFont typeface="Zapf Dingbats" charset="2"/>
              <a:buNone/>
            </a:pPr>
            <a:r>
              <a:rPr lang="fr-FR" sz="2000">
                <a:solidFill>
                  <a:srgbClr val="1746DA"/>
                </a:solidFill>
                <a:latin typeface="Lucida Handwriting" charset="0"/>
              </a:rPr>
              <a:t>-un point important que vous n’abordez pas volontairement a des chances d’entra</a:t>
            </a:r>
            <a:r>
              <a:rPr lang="fr-FR" altLang="ja-JP" sz="2000">
                <a:solidFill>
                  <a:srgbClr val="1746DA"/>
                </a:solidFill>
                <a:latin typeface="Lucida Handwriting" charset="0"/>
              </a:rPr>
              <a:t>îner une question</a:t>
            </a:r>
            <a:endParaRPr lang="fr-FR"/>
          </a:p>
        </p:txBody>
      </p:sp>
      <p:sp>
        <p:nvSpPr>
          <p:cNvPr id="62473" name="Rectangle 13"/>
          <p:cNvSpPr>
            <a:spLocks noChangeArrowheads="1"/>
          </p:cNvSpPr>
          <p:nvPr/>
        </p:nvSpPr>
        <p:spPr bwMode="auto">
          <a:xfrm>
            <a:off x="0" y="0"/>
            <a:ext cx="2057400" cy="2743200"/>
          </a:xfrm>
          <a:prstGeom prst="rect">
            <a:avLst/>
          </a:prstGeom>
          <a:solidFill>
            <a:srgbClr val="F77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62474" name="Picture 14" descr="Dionee-piegedeformation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" y="228600"/>
            <a:ext cx="14859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5" name="Text Box 15"/>
          <p:cNvSpPr txBox="1">
            <a:spLocks noChangeArrowheads="1"/>
          </p:cNvSpPr>
          <p:nvPr/>
        </p:nvSpPr>
        <p:spPr bwMode="auto">
          <a:xfrm>
            <a:off x="425450" y="2057400"/>
            <a:ext cx="125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>
                <a:solidFill>
                  <a:srgbClr val="D8050C"/>
                </a:solidFill>
                <a:latin typeface="Chalkboard Bold" charset="0"/>
              </a:rPr>
              <a:t>PIEGES</a:t>
            </a:r>
            <a:endParaRPr lang="fr-FR">
              <a:solidFill>
                <a:srgbClr val="D8050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solidFill>
            <a:srgbClr val="F7F426"/>
          </a:solidFill>
        </p:spPr>
        <p:txBody>
          <a:bodyPr/>
          <a:lstStyle/>
          <a:p>
            <a:pPr eaLnBrk="1" hangingPunct="1"/>
            <a:r>
              <a:rPr lang="fr-FR" sz="4000" smtClean="0">
                <a:latin typeface="Chalkboard" charset="0"/>
              </a:rPr>
              <a:t>S'adapter aux circonstances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400" smtClean="0">
                <a:latin typeface="Chalkboard" charset="0"/>
              </a:rPr>
              <a:t>• Quel contexte ?, quel cadre (quelle assistance) ? 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latin typeface="Chalkboard" charset="0"/>
              </a:rPr>
              <a:t>Format de l’exposé (court ou long, langue utilisée) 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latin typeface="Chalkboard" charset="0"/>
              </a:rPr>
              <a:t>Salle et installations (pièce ou amphith</a:t>
            </a:r>
            <a:r>
              <a:rPr lang="fr-FR" altLang="ja-JP" sz="2400" smtClean="0">
                <a:latin typeface="Chalkboard" charset="0"/>
              </a:rPr>
              <a:t>êatre, position centrale ou latérale)</a:t>
            </a:r>
            <a:endParaRPr lang="fr-FR" sz="2400" smtClean="0">
              <a:latin typeface="Chalkboard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latin typeface="Chalkboard" charset="0"/>
              </a:rPr>
              <a:t>Moment (t</a:t>
            </a:r>
            <a:r>
              <a:rPr lang="fr-FR" altLang="ja-JP" sz="2400" smtClean="0">
                <a:latin typeface="Chalkboard" charset="0"/>
              </a:rPr>
              <a:t>ôt le matin, après le repas, dernier exposé, …)</a:t>
            </a:r>
            <a:endParaRPr lang="fr-FR" sz="2400" smtClean="0">
              <a:latin typeface="Chalkboard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latin typeface="Chalkboard" charset="0"/>
              </a:rPr>
              <a:t>Eléments concurrents (sessions parallèles d’un congrès)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latin typeface="Chalkboard" charset="0"/>
              </a:rPr>
              <a:t>Eléments perturbants (Changement de planning, bruit extérieur, brouhaha dans la salle, panne du projecteur, ….)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01000" cy="762000"/>
          </a:xfrm>
          <a:solidFill>
            <a:srgbClr val="F7F426"/>
          </a:solidFill>
        </p:spPr>
        <p:txBody>
          <a:bodyPr/>
          <a:lstStyle/>
          <a:p>
            <a:pPr eaLnBrk="1" hangingPunct="1"/>
            <a:r>
              <a:rPr lang="fr-FR" sz="3600" smtClean="0">
                <a:latin typeface="Chalkboard" charset="0"/>
              </a:rPr>
              <a:t>La « chorégraphie » et le « look »</a:t>
            </a:r>
            <a:endParaRPr lang="fr-FR" sz="4000" smtClean="0">
              <a:latin typeface="Chalkboard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400" smtClean="0">
                <a:solidFill>
                  <a:srgbClr val="D8962B"/>
                </a:solidFill>
                <a:latin typeface="Chalkboard" charset="0"/>
              </a:rPr>
              <a:t>•</a:t>
            </a:r>
            <a:r>
              <a:rPr lang="fr-FR" sz="2400" smtClean="0">
                <a:solidFill>
                  <a:srgbClr val="FFAD32"/>
                </a:solidFill>
                <a:latin typeface="Chalkboard" charset="0"/>
              </a:rPr>
              <a:t> </a:t>
            </a:r>
            <a:r>
              <a:rPr lang="fr-FR" sz="2400" smtClean="0">
                <a:solidFill>
                  <a:srgbClr val="F77612"/>
                </a:solidFill>
                <a:latin typeface="Chalkboard" charset="0"/>
              </a:rPr>
              <a:t>L’attitude et les mouvements</a:t>
            </a:r>
            <a:r>
              <a:rPr lang="fr-FR" sz="2400" smtClean="0">
                <a:latin typeface="Chalkboard" charset="0"/>
              </a:rPr>
              <a:t> :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fr-FR" sz="2000" smtClean="0">
                <a:latin typeface="Chalkboard" charset="0"/>
              </a:rPr>
              <a:t>• Eviter l’immobilité complète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fr-FR" sz="2000" smtClean="0">
                <a:latin typeface="Chalkboard" charset="0"/>
              </a:rPr>
              <a:t>• Eviter de remuer dans tous les sens, ça n’est pas une soirée dansante !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fr-FR" sz="2000" smtClean="0">
                <a:latin typeface="Chalkboard" charset="0"/>
              </a:rPr>
              <a:t>• Servez-vous correctement du pointeur (en contr</a:t>
            </a:r>
            <a:r>
              <a:rPr lang="fr-FR" altLang="ja-JP" sz="2000" smtClean="0">
                <a:latin typeface="Chalkboard" charset="0"/>
              </a:rPr>
              <a:t>ôlant vos mouvements)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fr-FR" altLang="ja-JP" sz="2000" smtClean="0">
                <a:latin typeface="Chalkboard" charset="0"/>
              </a:rPr>
              <a:t>• Ne passez pas devant le vidéoprojecteur, ne cachez pas l’écran à une personne de l’auditoire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fr-FR" altLang="ja-JP" sz="2000" smtClean="0">
                <a:latin typeface="Chalkboard" charset="0"/>
              </a:rPr>
              <a:t>• Ne tournez pas le dos à la salle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fr-FR" sz="2000" smtClean="0">
                <a:latin typeface="Chalkboard" charset="0"/>
              </a:rPr>
              <a:t>• Ne vous crispez pas et respirez de temps en temps ….</a:t>
            </a:r>
            <a:endParaRPr lang="fr-FR" sz="2400" smtClean="0">
              <a:latin typeface="Chalkboard" charset="0"/>
            </a:endParaRPr>
          </a:p>
          <a:p>
            <a:pPr lvl="1" eaLnBrk="1" hangingPunct="1">
              <a:lnSpc>
                <a:spcPct val="90000"/>
              </a:lnSpc>
            </a:pPr>
            <a:endParaRPr lang="fr-FR" sz="1400" smtClean="0">
              <a:latin typeface="Chalkboard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solidFill>
                  <a:srgbClr val="3E3ADE"/>
                </a:solidFill>
                <a:latin typeface="Chalkboard" charset="0"/>
              </a:rPr>
              <a:t>La présentation physique</a:t>
            </a:r>
            <a:r>
              <a:rPr lang="fr-FR" sz="2400" smtClean="0">
                <a:latin typeface="Chalkboard" charset="0"/>
              </a:rPr>
              <a:t> 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fr-FR" sz="2000" smtClean="0">
                <a:latin typeface="Chalkboard" charset="0"/>
              </a:rPr>
              <a:t>• Garçons : en juin, éviter barbe de 3 jours, T-shirt décati et jeans porté depuis trois semaines. Le complet-veston n’est pas indispensable non plus.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fr-FR" sz="2000" smtClean="0">
                <a:latin typeface="Chalkboard" charset="0"/>
              </a:rPr>
              <a:t>• Filles : la mini-jupe et le décolleté peuvent attirer l’attention</a:t>
            </a:r>
            <a:r>
              <a:rPr lang="fr-FR" altLang="ja-JP" sz="2000" smtClean="0">
                <a:latin typeface="Chalkboard" charset="0"/>
              </a:rPr>
              <a:t> …. ou susciter de l’irritation !</a:t>
            </a:r>
            <a:endParaRPr lang="fr-FR" sz="2000" smtClean="0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0D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2400" cy="1600200"/>
          </a:xfrm>
          <a:solidFill>
            <a:srgbClr val="F0EA20"/>
          </a:solidFill>
        </p:spPr>
        <p:txBody>
          <a:bodyPr/>
          <a:lstStyle/>
          <a:p>
            <a:pPr eaLnBrk="1" hangingPunct="1"/>
            <a:r>
              <a:rPr lang="fr-FR" smtClean="0">
                <a:latin typeface="Chalkboard" charset="0"/>
              </a:rPr>
              <a:t>La préparation d’un exposé demande du temps !</a:t>
            </a:r>
            <a:endParaRPr lang="fr-FR" smtClean="0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447800" y="4267200"/>
            <a:ext cx="5867400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>
                <a:latin typeface="Chalkboard" charset="0"/>
              </a:rPr>
              <a:t>Planifiez votre préparation =&gt; X jours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447800" y="3581400"/>
            <a:ext cx="6553200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>
                <a:latin typeface="Chalkboard" charset="0"/>
              </a:rPr>
              <a:t>Ne commencez pas à la dernière minute !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447800" y="4953000"/>
            <a:ext cx="7467600" cy="900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fr-FR">
                <a:latin typeface="Chalkboard" charset="0"/>
              </a:rPr>
              <a:t>Ajoutez systématiquement un jour de préparation !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fr-FR">
                <a:latin typeface="Chalkboard" charset="0"/>
              </a:rPr>
              <a:t>					=&gt; </a:t>
            </a:r>
            <a:r>
              <a:rPr lang="fr-FR" b="1">
                <a:solidFill>
                  <a:srgbClr val="E30712"/>
                </a:solidFill>
                <a:latin typeface="Chalkboard" charset="0"/>
              </a:rPr>
              <a:t>X + 1</a:t>
            </a:r>
            <a:r>
              <a:rPr lang="fr-FR">
                <a:latin typeface="Chalkboard" charset="0"/>
              </a:rPr>
              <a:t> </a:t>
            </a:r>
            <a:r>
              <a:rPr lang="fr-FR">
                <a:solidFill>
                  <a:srgbClr val="E30712"/>
                </a:solidFill>
                <a:latin typeface="Chalkboard" charset="0"/>
              </a:rPr>
              <a:t>!</a:t>
            </a:r>
            <a:endParaRPr lang="fr-FR">
              <a:latin typeface="Chalkboard" charset="0"/>
            </a:endParaRPr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304800" y="3581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0EA2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543" name="AutoShape 8"/>
          <p:cNvSpPr>
            <a:spLocks noChangeArrowheads="1"/>
          </p:cNvSpPr>
          <p:nvPr/>
        </p:nvSpPr>
        <p:spPr bwMode="auto">
          <a:xfrm>
            <a:off x="319088" y="42672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0EA2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544" name="AutoShape 9"/>
          <p:cNvSpPr>
            <a:spLocks noChangeArrowheads="1"/>
          </p:cNvSpPr>
          <p:nvPr/>
        </p:nvSpPr>
        <p:spPr bwMode="auto">
          <a:xfrm>
            <a:off x="319088" y="49530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0EA2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  <a:solidFill>
            <a:srgbClr val="F7F426"/>
          </a:solidFill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tx1"/>
                </a:solidFill>
                <a:latin typeface="Chalkboard" charset="0"/>
              </a:rPr>
              <a:t>Evaluation des exposés</a:t>
            </a:r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381000" y="1676400"/>
            <a:ext cx="81534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>
                <a:latin typeface="Chalkboard" charset="0"/>
              </a:rPr>
              <a:t>La plupart du temps, les exposés que vous serez amené à faire auront des conséquences importantes pour vous :</a:t>
            </a:r>
          </a:p>
          <a:p>
            <a:pPr algn="l"/>
            <a:endParaRPr lang="fr-FR">
              <a:latin typeface="Chalkboard" charset="0"/>
            </a:endParaRPr>
          </a:p>
          <a:p>
            <a:pPr algn="l"/>
            <a:r>
              <a:rPr lang="fr-FR">
                <a:latin typeface="Chalkboard" charset="0"/>
              </a:rPr>
              <a:t>	- appréciation de votre chef d’équipe et/ou de votre laboratoire</a:t>
            </a:r>
          </a:p>
          <a:p>
            <a:pPr algn="l"/>
            <a:r>
              <a:rPr lang="fr-FR">
                <a:latin typeface="Chalkboard" charset="0"/>
              </a:rPr>
              <a:t>	- note en mastère (enjeu : une allocation  de thèse)</a:t>
            </a:r>
          </a:p>
          <a:p>
            <a:pPr algn="l"/>
            <a:r>
              <a:rPr lang="fr-FR">
                <a:latin typeface="Chalkboard" charset="0"/>
              </a:rPr>
              <a:t>	- candidature à un emploi (enjeu: stage, CDD, CDI, poste dans la fonction publique)</a:t>
            </a:r>
          </a:p>
        </p:txBody>
      </p:sp>
      <p:sp>
        <p:nvSpPr>
          <p:cNvPr id="66564" name="AutoShape 5"/>
          <p:cNvSpPr>
            <a:spLocks noChangeArrowheads="1"/>
          </p:cNvSpPr>
          <p:nvPr/>
        </p:nvSpPr>
        <p:spPr bwMode="auto">
          <a:xfrm>
            <a:off x="1524000" y="5943600"/>
            <a:ext cx="976313" cy="485775"/>
          </a:xfrm>
          <a:custGeom>
            <a:avLst/>
            <a:gdLst>
              <a:gd name="T0" fmla="*/ 1495963732 w 21600"/>
              <a:gd name="T1" fmla="*/ 0 h 21600"/>
              <a:gd name="T2" fmla="*/ 0 w 21600"/>
              <a:gd name="T3" fmla="*/ 122848180 h 21600"/>
              <a:gd name="T4" fmla="*/ 1495963732 w 21600"/>
              <a:gd name="T5" fmla="*/ 245695820 h 21600"/>
              <a:gd name="T6" fmla="*/ 1994617585 w 21600"/>
              <a:gd name="T7" fmla="*/ 12284818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D8050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2895600" y="5943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fr-FR"/>
          </a:p>
        </p:txBody>
      </p:sp>
      <p:sp>
        <p:nvSpPr>
          <p:cNvPr id="66566" name="Text Box 7"/>
          <p:cNvSpPr txBox="1">
            <a:spLocks noChangeArrowheads="1"/>
          </p:cNvSpPr>
          <p:nvPr/>
        </p:nvSpPr>
        <p:spPr bwMode="auto">
          <a:xfrm>
            <a:off x="3048000" y="5943600"/>
            <a:ext cx="4995863" cy="476250"/>
          </a:xfrm>
          <a:prstGeom prst="rect">
            <a:avLst/>
          </a:prstGeom>
          <a:solidFill>
            <a:srgbClr val="F7761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>
                <a:latin typeface="Chalkboard" charset="0"/>
              </a:rPr>
              <a:t>Un exposé est </a:t>
            </a:r>
            <a:r>
              <a:rPr lang="fr-FR" b="1">
                <a:latin typeface="Chalkboard" charset="0"/>
              </a:rPr>
              <a:t>TOUJOURS</a:t>
            </a:r>
            <a:r>
              <a:rPr lang="fr-FR">
                <a:latin typeface="Chalkboard" charset="0"/>
              </a:rPr>
              <a:t> évalué !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15400" cy="914400"/>
          </a:xfrm>
          <a:solidFill>
            <a:srgbClr val="F7F426"/>
          </a:solidFill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tx1"/>
                </a:solidFill>
                <a:latin typeface="Chalkboard" charset="0"/>
              </a:rPr>
              <a:t>Critères d’évaluation des exposés</a:t>
            </a:r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52400" y="1524000"/>
            <a:ext cx="8839200" cy="5211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10000"/>
              </a:lnSpc>
            </a:pPr>
            <a:r>
              <a:rPr lang="fr-FR" sz="2800">
                <a:latin typeface="Times New Roman" charset="0"/>
              </a:rPr>
              <a:t>    </a:t>
            </a:r>
            <a:r>
              <a:rPr lang="fr-FR">
                <a:latin typeface="Chalkboard" charset="0"/>
              </a:rPr>
              <a:t>- Clarté des réponses aux trois points:</a:t>
            </a:r>
          </a:p>
          <a:p>
            <a:pPr algn="l" eaLnBrk="1" hangingPunct="1">
              <a:lnSpc>
                <a:spcPct val="110000"/>
              </a:lnSpc>
            </a:pPr>
            <a:r>
              <a:rPr lang="fr-FR">
                <a:latin typeface="Chalkboard" charset="0"/>
              </a:rPr>
              <a:t>		 « </a:t>
            </a:r>
            <a:r>
              <a:rPr lang="fr-FR" b="1">
                <a:solidFill>
                  <a:srgbClr val="F77612"/>
                </a:solidFill>
                <a:latin typeface="Chalkboard" charset="0"/>
              </a:rPr>
              <a:t>Quoi ?,</a:t>
            </a:r>
            <a:r>
              <a:rPr lang="fr-FR" b="1">
                <a:latin typeface="Chalkboard" charset="0"/>
              </a:rPr>
              <a:t> </a:t>
            </a:r>
            <a:r>
              <a:rPr lang="fr-FR" b="1">
                <a:solidFill>
                  <a:srgbClr val="1746DA"/>
                </a:solidFill>
                <a:latin typeface="Chalkboard" charset="0"/>
              </a:rPr>
              <a:t>Pourquoi ?,</a:t>
            </a:r>
            <a:r>
              <a:rPr lang="fr-FR" b="1">
                <a:latin typeface="Chalkboard" charset="0"/>
              </a:rPr>
              <a:t> </a:t>
            </a:r>
            <a:r>
              <a:rPr lang="fr-FR" b="1">
                <a:solidFill>
                  <a:srgbClr val="25A641"/>
                </a:solidFill>
                <a:latin typeface="Chalkboard" charset="0"/>
              </a:rPr>
              <a:t>Comment ?</a:t>
            </a:r>
            <a:r>
              <a:rPr lang="fr-FR">
                <a:latin typeface="Chalkboard" charset="0"/>
              </a:rPr>
              <a:t> », </a:t>
            </a:r>
          </a:p>
          <a:p>
            <a:pPr algn="l" eaLnBrk="1" hangingPunct="1">
              <a:lnSpc>
                <a:spcPct val="110000"/>
              </a:lnSpc>
            </a:pPr>
            <a:r>
              <a:rPr lang="fr-FR">
                <a:latin typeface="Chalkboard" charset="0"/>
              </a:rPr>
              <a:t>    - pertinence scientifique de l'exposé, clarté des choix, </a:t>
            </a:r>
          </a:p>
          <a:p>
            <a:pPr algn="l" eaLnBrk="1" hangingPunct="1">
              <a:lnSpc>
                <a:spcPct val="110000"/>
              </a:lnSpc>
            </a:pPr>
            <a:r>
              <a:rPr lang="fr-FR">
                <a:latin typeface="Chalkboard" charset="0"/>
              </a:rPr>
              <a:t>    - clarté des messages et capacité de conviction, </a:t>
            </a:r>
          </a:p>
          <a:p>
            <a:pPr algn="l" eaLnBrk="1" hangingPunct="1">
              <a:lnSpc>
                <a:spcPct val="110000"/>
              </a:lnSpc>
            </a:pPr>
            <a:r>
              <a:rPr lang="fr-FR">
                <a:latin typeface="Chalkboard" charset="0"/>
              </a:rPr>
              <a:t>    - qualité générale de l’expression, </a:t>
            </a:r>
          </a:p>
          <a:p>
            <a:pPr algn="l" eaLnBrk="1" hangingPunct="1">
              <a:lnSpc>
                <a:spcPct val="110000"/>
              </a:lnSpc>
            </a:pPr>
            <a:r>
              <a:rPr lang="fr-FR">
                <a:latin typeface="Chalkboard" charset="0"/>
              </a:rPr>
              <a:t>    - respect des limites horaires, </a:t>
            </a:r>
          </a:p>
          <a:p>
            <a:pPr algn="l" eaLnBrk="1" hangingPunct="1">
              <a:lnSpc>
                <a:spcPct val="110000"/>
              </a:lnSpc>
            </a:pPr>
            <a:r>
              <a:rPr lang="fr-FR">
                <a:latin typeface="Chalkboard" charset="0"/>
              </a:rPr>
              <a:t>    - qualité de l'iconographie, </a:t>
            </a:r>
          </a:p>
          <a:p>
            <a:pPr algn="l" eaLnBrk="1" hangingPunct="1">
              <a:lnSpc>
                <a:spcPct val="110000"/>
              </a:lnSpc>
            </a:pPr>
            <a:r>
              <a:rPr lang="fr-FR">
                <a:latin typeface="Chalkboard" charset="0"/>
              </a:rPr>
              <a:t>    - qualité des commentaires portant sur les projections, </a:t>
            </a:r>
          </a:p>
          <a:p>
            <a:pPr algn="l" eaLnBrk="1" hangingPunct="1">
              <a:lnSpc>
                <a:spcPct val="110000"/>
              </a:lnSpc>
            </a:pPr>
            <a:r>
              <a:rPr lang="fr-FR">
                <a:latin typeface="Chalkboard" charset="0"/>
              </a:rPr>
              <a:t>    - nombre et qualité des questions posées par l'assistance </a:t>
            </a:r>
          </a:p>
          <a:p>
            <a:pPr algn="l" eaLnBrk="1" hangingPunct="1">
              <a:lnSpc>
                <a:spcPct val="110000"/>
              </a:lnSpc>
            </a:pPr>
            <a:r>
              <a:rPr lang="fr-FR">
                <a:latin typeface="Chalkboard" charset="0"/>
              </a:rPr>
              <a:t>    - qualité des réponses</a:t>
            </a:r>
          </a:p>
          <a:p>
            <a:pPr algn="l" eaLnBrk="1" hangingPunct="1">
              <a:lnSpc>
                <a:spcPct val="110000"/>
              </a:lnSpc>
            </a:pPr>
            <a:r>
              <a:rPr lang="fr-FR">
                <a:latin typeface="Chalkboard" charset="0"/>
              </a:rPr>
              <a:t>    - impression générale</a:t>
            </a:r>
          </a:p>
          <a:p>
            <a:pPr algn="l" eaLnBrk="1" hangingPunct="1"/>
            <a:endParaRPr lang="fr-FR" sz="2800">
              <a:latin typeface="Times New Roman" charset="0"/>
            </a:endParaRP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8534400" y="6400800"/>
            <a:ext cx="371475" cy="304800"/>
          </a:xfrm>
          <a:prstGeom prst="hexagon">
            <a:avLst>
              <a:gd name="adj" fmla="val 30469"/>
              <a:gd name="vf" fmla="val 115470"/>
            </a:avLst>
          </a:prstGeom>
          <a:solidFill>
            <a:srgbClr val="E388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371600"/>
          </a:xfrm>
          <a:solidFill>
            <a:srgbClr val="25A64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mtClean="0">
                <a:latin typeface="Chalkboard" charset="0"/>
              </a:rPr>
              <a:t>Après votre exposé ….</a:t>
            </a:r>
            <a:br>
              <a:rPr lang="fr-FR" smtClean="0">
                <a:latin typeface="Chalkboard" charset="0"/>
              </a:rPr>
            </a:br>
            <a:r>
              <a:rPr lang="fr-FR" smtClean="0">
                <a:latin typeface="Chalkboard" charset="0"/>
              </a:rPr>
              <a:t>… en route vers la gloire !</a:t>
            </a:r>
            <a:endParaRPr lang="fr-FR" smtClean="0"/>
          </a:p>
        </p:txBody>
      </p:sp>
      <p:pic>
        <p:nvPicPr>
          <p:cNvPr id="68611" name="Picture 3" descr="standing_ov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71625"/>
            <a:ext cx="77724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914400"/>
          </a:xfrm>
          <a:solidFill>
            <a:srgbClr val="F7F426"/>
          </a:solidFill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tx1"/>
                </a:solidFill>
                <a:latin typeface="Chalkboard" charset="0"/>
              </a:rPr>
              <a:t>Qu’est-ce qu’un bon exposé ?</a:t>
            </a:r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60588"/>
            <a:ext cx="8458200" cy="2716212"/>
          </a:xfrm>
          <a:noFill/>
        </p:spPr>
        <p:txBody>
          <a:bodyPr/>
          <a:lstStyle/>
          <a:p>
            <a:pPr algn="l" eaLnBrk="1" hangingPunct="1">
              <a:lnSpc>
                <a:spcPct val="70000"/>
              </a:lnSpc>
            </a:pPr>
            <a:r>
              <a:rPr lang="fr-FR" smtClean="0">
                <a:latin typeface="Chalkboard" charset="0"/>
              </a:rPr>
              <a:t> • </a:t>
            </a:r>
            <a:r>
              <a:rPr lang="fr-FR" sz="2800" smtClean="0">
                <a:latin typeface="Chalkboard" charset="0"/>
              </a:rPr>
              <a:t>Un bon exposé doit remplir trois t</a:t>
            </a:r>
            <a:r>
              <a:rPr lang="fr-FR" altLang="ja-JP" sz="2800" smtClean="0">
                <a:latin typeface="Chalkboard" charset="0"/>
              </a:rPr>
              <a:t>âches essentielles : </a:t>
            </a:r>
            <a:r>
              <a:rPr lang="fr-FR" sz="2800" smtClean="0">
                <a:latin typeface="Chalkboard" charset="0"/>
              </a:rPr>
              <a:t> </a:t>
            </a:r>
          </a:p>
          <a:p>
            <a:pPr algn="l" eaLnBrk="1" hangingPunct="1">
              <a:lnSpc>
                <a:spcPct val="70000"/>
              </a:lnSpc>
              <a:buFont typeface="Zapf Dingbats" charset="2"/>
              <a:buChar char=""/>
            </a:pPr>
            <a:endParaRPr lang="fr-FR" sz="1600" smtClean="0">
              <a:latin typeface="Chalkboard" charset="0"/>
            </a:endParaRPr>
          </a:p>
          <a:p>
            <a:pPr algn="l" eaLnBrk="1" hangingPunct="1">
              <a:lnSpc>
                <a:spcPct val="70000"/>
              </a:lnSpc>
              <a:buFont typeface="Zapf Dingbats" charset="2"/>
              <a:buChar char=""/>
            </a:pPr>
            <a:r>
              <a:rPr lang="fr-FR" sz="2400" smtClean="0">
                <a:latin typeface="Chalkboard" charset="0"/>
              </a:rPr>
              <a:t> </a:t>
            </a:r>
            <a:r>
              <a:rPr lang="fr-FR" sz="2400" smtClean="0">
                <a:solidFill>
                  <a:srgbClr val="E3880E"/>
                </a:solidFill>
                <a:latin typeface="Chalkboard" charset="0"/>
              </a:rPr>
              <a:t>Communiquer</a:t>
            </a:r>
            <a:r>
              <a:rPr lang="fr-FR" sz="2400" smtClean="0">
                <a:latin typeface="Chalkboard" charset="0"/>
              </a:rPr>
              <a:t> des faits scientifiques et l’argumentation correspondante</a:t>
            </a:r>
          </a:p>
          <a:p>
            <a:pPr algn="l" eaLnBrk="1" hangingPunct="1">
              <a:lnSpc>
                <a:spcPct val="70000"/>
              </a:lnSpc>
              <a:buFont typeface="Zapf Dingbats" charset="2"/>
              <a:buChar char=""/>
            </a:pPr>
            <a:r>
              <a:rPr lang="fr-FR" sz="2400" smtClean="0">
                <a:latin typeface="Chalkboard" charset="0"/>
              </a:rPr>
              <a:t> </a:t>
            </a:r>
            <a:r>
              <a:rPr lang="fr-FR" sz="2400" smtClean="0">
                <a:solidFill>
                  <a:srgbClr val="4D7CDE"/>
                </a:solidFill>
                <a:latin typeface="Chalkboard" charset="0"/>
              </a:rPr>
              <a:t>Convaincre</a:t>
            </a:r>
            <a:r>
              <a:rPr lang="fr-FR" sz="2400" smtClean="0">
                <a:latin typeface="Chalkboard" charset="0"/>
              </a:rPr>
              <a:t> l’auditoire que les deux sont justes</a:t>
            </a:r>
          </a:p>
          <a:p>
            <a:pPr algn="l" eaLnBrk="1" hangingPunct="1">
              <a:lnSpc>
                <a:spcPct val="70000"/>
              </a:lnSpc>
              <a:buFont typeface="Zapf Dingbats" charset="2"/>
              <a:buChar char=""/>
            </a:pPr>
            <a:r>
              <a:rPr lang="fr-FR" altLang="ja-JP" sz="2400" smtClean="0">
                <a:latin typeface="Chalkboard" charset="0"/>
              </a:rPr>
              <a:t> Être </a:t>
            </a:r>
            <a:r>
              <a:rPr lang="fr-FR" altLang="ja-JP" sz="2400" smtClean="0">
                <a:solidFill>
                  <a:srgbClr val="25A641"/>
                </a:solidFill>
                <a:latin typeface="Chalkboard" charset="0"/>
              </a:rPr>
              <a:t>intéressant</a:t>
            </a:r>
            <a:r>
              <a:rPr lang="fr-FR" altLang="ja-JP" sz="2400" smtClean="0">
                <a:latin typeface="Chalkboard" charset="0"/>
              </a:rPr>
              <a:t> scientifiquement</a:t>
            </a:r>
            <a:r>
              <a:rPr lang="fr-FR" sz="2400" smtClean="0">
                <a:latin typeface="Chalkboard" charset="0"/>
              </a:rPr>
              <a:t> et retenir l’attention de l’auditoire</a:t>
            </a:r>
            <a:endParaRPr lang="fr-FR" smtClean="0">
              <a:latin typeface="Chalkboard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7200" y="5029200"/>
            <a:ext cx="804227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fr-FR" sz="3200">
                <a:latin typeface="Chalkboard" charset="0"/>
              </a:rPr>
              <a:t>• </a:t>
            </a:r>
            <a:r>
              <a:rPr lang="fr-FR" sz="2800">
                <a:latin typeface="Chalkboard" charset="0"/>
              </a:rPr>
              <a:t>Au niveau du contenu, il doit fournir des réponses pertinentes aux 3 questions :</a:t>
            </a:r>
            <a:endParaRPr lang="fr-FR" sz="3200">
              <a:latin typeface="Chalkboard" charset="0"/>
            </a:endParaRPr>
          </a:p>
          <a:p>
            <a:pPr algn="l">
              <a:lnSpc>
                <a:spcPct val="90000"/>
              </a:lnSpc>
            </a:pPr>
            <a:r>
              <a:rPr lang="fr-FR" sz="3200">
                <a:latin typeface="Chalkboard" charset="0"/>
              </a:rPr>
              <a:t>	</a:t>
            </a:r>
            <a:r>
              <a:rPr lang="fr-FR">
                <a:latin typeface="Chalkboard" charset="0"/>
              </a:rPr>
              <a:t>« </a:t>
            </a:r>
            <a:r>
              <a:rPr lang="fr-FR" b="1">
                <a:solidFill>
                  <a:srgbClr val="F77612"/>
                </a:solidFill>
                <a:latin typeface="Chalkboard" charset="0"/>
              </a:rPr>
              <a:t>Quoi ?,</a:t>
            </a:r>
            <a:r>
              <a:rPr lang="fr-FR" b="1">
                <a:latin typeface="Chalkboard" charset="0"/>
              </a:rPr>
              <a:t> </a:t>
            </a:r>
            <a:r>
              <a:rPr lang="fr-FR" b="1">
                <a:solidFill>
                  <a:srgbClr val="4D7CDE"/>
                </a:solidFill>
                <a:latin typeface="Chalkboard" charset="0"/>
              </a:rPr>
              <a:t>Pourquoi</a:t>
            </a:r>
            <a:r>
              <a:rPr lang="fr-FR" b="1">
                <a:solidFill>
                  <a:srgbClr val="1746DA"/>
                </a:solidFill>
                <a:latin typeface="Chalkboard" charset="0"/>
              </a:rPr>
              <a:t> </a:t>
            </a:r>
            <a:r>
              <a:rPr lang="fr-FR" b="1">
                <a:solidFill>
                  <a:srgbClr val="4D7CDE"/>
                </a:solidFill>
                <a:latin typeface="Chalkboard" charset="0"/>
              </a:rPr>
              <a:t>?,</a:t>
            </a:r>
            <a:r>
              <a:rPr lang="fr-FR" b="1">
                <a:latin typeface="Chalkboard" charset="0"/>
              </a:rPr>
              <a:t> </a:t>
            </a:r>
            <a:r>
              <a:rPr lang="fr-FR" b="1">
                <a:solidFill>
                  <a:srgbClr val="25A641"/>
                </a:solidFill>
                <a:latin typeface="Chalkboard" charset="0"/>
              </a:rPr>
              <a:t>Comment ?</a:t>
            </a:r>
            <a:r>
              <a:rPr lang="fr-FR">
                <a:latin typeface="Chalkboard" charset="0"/>
              </a:rPr>
              <a:t> »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359025" y="1371600"/>
            <a:ext cx="3968750" cy="604838"/>
          </a:xfrm>
          <a:prstGeom prst="rect">
            <a:avLst/>
          </a:prstGeom>
          <a:solidFill>
            <a:srgbClr val="25A64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>
                <a:latin typeface="Chalkboard" charset="0"/>
              </a:rPr>
              <a:t> La règle des 2 X 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71600"/>
            <a:ext cx="8763000" cy="838200"/>
          </a:xfrm>
          <a:solidFill>
            <a:srgbClr val="25A641"/>
          </a:solidFill>
        </p:spPr>
        <p:txBody>
          <a:bodyPr/>
          <a:lstStyle/>
          <a:p>
            <a:pPr eaLnBrk="1" hangingPunct="1"/>
            <a:r>
              <a:rPr lang="fr-FR" sz="3200" smtClean="0">
                <a:solidFill>
                  <a:schemeClr val="tx1"/>
                </a:solidFill>
                <a:latin typeface="Chalkboard" charset="0"/>
              </a:rPr>
              <a:t>Un bon exposé permet de se mettre en valeur</a:t>
            </a:r>
            <a:endParaRPr lang="fr-FR" smtClean="0">
              <a:solidFill>
                <a:schemeClr val="tx1"/>
              </a:solidFill>
              <a:latin typeface="Chalkboard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2000" y="3733800"/>
            <a:ext cx="7467600" cy="26812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buFontTx/>
              <a:buChar char="-"/>
            </a:pPr>
            <a:r>
              <a:rPr lang="fr-FR">
                <a:latin typeface="Chalkboard" charset="0"/>
              </a:rPr>
              <a:t> La capacité à exposer des résultats scientifiques</a:t>
            </a:r>
          </a:p>
          <a:p>
            <a:pPr algn="l" eaLnBrk="1" hangingPunct="1">
              <a:lnSpc>
                <a:spcPct val="90000"/>
              </a:lnSpc>
            </a:pPr>
            <a:r>
              <a:rPr lang="fr-FR">
                <a:latin typeface="Chalkboard" charset="0"/>
              </a:rPr>
              <a:t>  de façon pertinente et pédagogique.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r>
              <a:rPr lang="fr-FR">
                <a:latin typeface="Chalkboard" charset="0"/>
              </a:rPr>
              <a:t> La réflexion (scientifique) personnelle.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r>
              <a:rPr lang="fr-FR">
                <a:latin typeface="Chalkboard" charset="0"/>
              </a:rPr>
              <a:t> L’esprit critique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r>
              <a:rPr lang="fr-FR">
                <a:latin typeface="Chalkboard" charset="0"/>
              </a:rPr>
              <a:t> La capacité à forcer l’intérêt et l’attention. </a:t>
            </a:r>
          </a:p>
          <a:p>
            <a:pPr algn="l" eaLnBrk="1" hangingPunct="1">
              <a:lnSpc>
                <a:spcPct val="90000"/>
              </a:lnSpc>
            </a:pPr>
            <a:r>
              <a:rPr lang="fr-FR">
                <a:latin typeface="Chalkboard" charset="0"/>
              </a:rPr>
              <a:t>- La gestion du « stress »</a:t>
            </a:r>
          </a:p>
          <a:p>
            <a:pPr algn="l" eaLnBrk="1" hangingPunct="1"/>
            <a:endParaRPr lang="fr-FR" sz="3200">
              <a:latin typeface="Chalkboard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solidFill>
            <a:srgbClr val="F7F4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sz="4400">
                <a:latin typeface="Chalkboard" charset="0"/>
              </a:rPr>
              <a:t>Qu’est-ce qu’un bon exposé ?</a:t>
            </a:r>
            <a:endParaRPr lang="fr-FR" sz="440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04800" y="2819400"/>
            <a:ext cx="86312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>
                <a:latin typeface="Chalkboard" charset="0"/>
              </a:rPr>
              <a:t>• Il permet notamment d’apprécier chez l’orateur :</a:t>
            </a:r>
            <a:r>
              <a:rPr lang="fr-FR">
                <a:latin typeface="Chalkboard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447800"/>
          </a:xfrm>
          <a:solidFill>
            <a:srgbClr val="F7F426"/>
          </a:solidFill>
        </p:spPr>
        <p:txBody>
          <a:bodyPr/>
          <a:lstStyle/>
          <a:p>
            <a:pPr eaLnBrk="1" hangingPunct="1"/>
            <a:r>
              <a:rPr lang="fr-FR" smtClean="0">
                <a:latin typeface="Chalkboard" charset="0"/>
              </a:rPr>
              <a:t>L’exposé: deux phases séquentielles</a:t>
            </a:r>
            <a:endParaRPr lang="fr-FR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fr-FR" sz="2400" smtClean="0">
                <a:solidFill>
                  <a:srgbClr val="2C38DE"/>
                </a:solidFill>
                <a:latin typeface="Chalkboard" charset="0"/>
              </a:rPr>
              <a:t>On ne peut pas (sauf si l’on est très, très doué) réussir un bon exposé sans l’avoir préparé !</a:t>
            </a:r>
          </a:p>
          <a:p>
            <a:pPr lvl="1" eaLnBrk="1" hangingPunct="1">
              <a:lnSpc>
                <a:spcPct val="90000"/>
              </a:lnSpc>
            </a:pPr>
            <a:endParaRPr lang="fr-FR" sz="2400" smtClean="0">
              <a:solidFill>
                <a:srgbClr val="2C38DE"/>
              </a:solidFill>
              <a:latin typeface="Chalkboard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sz="2400" smtClean="0">
                <a:solidFill>
                  <a:srgbClr val="E4A035"/>
                </a:solidFill>
                <a:latin typeface="Chalkboard" charset="0"/>
              </a:rPr>
              <a:t>Mais on peut rater en partie un exposé qui aurait été longuement préparé ….. si quelques principes simples ne sont pas suivis.</a:t>
            </a:r>
          </a:p>
          <a:p>
            <a:pPr lvl="1" eaLnBrk="1" hangingPunct="1">
              <a:lnSpc>
                <a:spcPct val="90000"/>
              </a:lnSpc>
            </a:pPr>
            <a:endParaRPr lang="fr-FR" sz="2400" smtClean="0">
              <a:solidFill>
                <a:srgbClr val="E4A035"/>
              </a:solidFill>
              <a:latin typeface="Chalkboard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latin typeface="Chalkboard" charset="0"/>
              </a:rPr>
              <a:t>Nous allons détailler les deux phases-clés</a:t>
            </a:r>
            <a:endParaRPr lang="fr-FR" sz="2800" smtClean="0">
              <a:solidFill>
                <a:srgbClr val="E4A035"/>
              </a:solidFill>
              <a:latin typeface="Chalkboard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sz="2400" smtClean="0">
                <a:latin typeface="Chalkboard" charset="0"/>
              </a:rPr>
              <a:t>1 la préparation (phase la plus longue)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smtClean="0">
                <a:latin typeface="Chalkboard" charset="0"/>
              </a:rPr>
              <a:t>2 l’exposé lui-m</a:t>
            </a:r>
            <a:r>
              <a:rPr lang="fr-FR" altLang="ja-JP" sz="2400" smtClean="0">
                <a:latin typeface="Chalkboard" charset="0"/>
              </a:rPr>
              <a:t>ême</a:t>
            </a:r>
          </a:p>
          <a:p>
            <a:pPr eaLnBrk="1" hangingPunct="1">
              <a:lnSpc>
                <a:spcPct val="90000"/>
              </a:lnSpc>
            </a:pPr>
            <a:endParaRPr lang="fr-FR" altLang="ja-JP" sz="2800" smtClean="0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2004:Modèles:Présentations:Conceptions:Signalisation autoroute</Template>
  <TotalTime>6742</TotalTime>
  <Words>3533</Words>
  <Application>Microsoft Office PowerPoint</Application>
  <PresentationFormat>Affichage à l'écran (4:3)</PresentationFormat>
  <Paragraphs>717</Paragraphs>
  <Slides>66</Slides>
  <Notes>66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66</vt:i4>
      </vt:variant>
    </vt:vector>
  </HeadingPairs>
  <TitlesOfParts>
    <vt:vector size="79" baseType="lpstr">
      <vt:lpstr>Arial</vt:lpstr>
      <vt:lpstr>ＭＳ Ｐゴシック</vt:lpstr>
      <vt:lpstr>Chalkboard</vt:lpstr>
      <vt:lpstr>Zapf Dingbats</vt:lpstr>
      <vt:lpstr>Times New Roman</vt:lpstr>
      <vt:lpstr>Lucida Grande</vt:lpstr>
      <vt:lpstr>Chalkboard Bold</vt:lpstr>
      <vt:lpstr>Lucida Handwriting</vt:lpstr>
      <vt:lpstr>Helvetica</vt:lpstr>
      <vt:lpstr>ヒラギノ角ゴ Pro W3</vt:lpstr>
      <vt:lpstr>Nouvelle présentation</vt:lpstr>
      <vt:lpstr>Graphique Microsoft Excel</vt:lpstr>
      <vt:lpstr>Feuille de calcul Microsoft Excel</vt:lpstr>
      <vt:lpstr>Diapositive 1</vt:lpstr>
      <vt:lpstr>Plan</vt:lpstr>
      <vt:lpstr>Diapositive 3</vt:lpstr>
      <vt:lpstr>Diapositive 4</vt:lpstr>
      <vt:lpstr>Les différents types d’exposés</vt:lpstr>
      <vt:lpstr>Qu’est-ce qu’un bon exposé ?</vt:lpstr>
      <vt:lpstr>Qu’est-ce qu’un bon exposé ?</vt:lpstr>
      <vt:lpstr>Un bon exposé permet de se mettre en valeur</vt:lpstr>
      <vt:lpstr>L’exposé: deux phases séquentielles</vt:lpstr>
      <vt:lpstr>L’exposé: deux phases séquentielles</vt:lpstr>
      <vt:lpstr>La préparation d’un exposé</vt:lpstr>
      <vt:lpstr>La préparation d’un exposé</vt:lpstr>
      <vt:lpstr>1. Analyse : Un exposé scientifique doit être adapté à l’auditoire et aux circonstances</vt:lpstr>
      <vt:lpstr>La préparation d’un exposé</vt:lpstr>
      <vt:lpstr>Esquisser le contenu de votre exposé</vt:lpstr>
      <vt:lpstr>La préparation d’un exposé</vt:lpstr>
      <vt:lpstr>3-1 Objectifs de communication auxquels doit répondre l’exposé</vt:lpstr>
      <vt:lpstr>3-2 l’objectif de communication de l’exposé doit être adapté à l’auditoire et aux circonstances</vt:lpstr>
      <vt:lpstr>3-3 Le(s) messages important(s) de votre exposé</vt:lpstr>
      <vt:lpstr>La préparation d’un exposé</vt:lpstr>
      <vt:lpstr>Sujet inconnu (un article nouveau) =&gt; Etape préalable   1. Identifier les sources principales de documentation   • articles cités dans la bibliographie, base de données, web ….  2. Rechercher systématiquement des informations associées aux objectifs de communication … puis passer au point 3   Sujet connu (votre sujet de recherche)   3. Traiter les informations selon leur :   - pertinence   - crédibilité   - utilité pour l’exposé   - etc.   4. Choisir l’information définitive : Exposer, c’est choisir !</vt:lpstr>
      <vt:lpstr>La préparation d’un exposé</vt:lpstr>
      <vt:lpstr>Diapositive 23</vt:lpstr>
      <vt:lpstr>Diapositive 24</vt:lpstr>
      <vt:lpstr>La préparation d’un exposé</vt:lpstr>
      <vt:lpstr>Les diapositives</vt:lpstr>
      <vt:lpstr>La diapositive de résultats</vt:lpstr>
      <vt:lpstr>Diapositive 28</vt:lpstr>
      <vt:lpstr>Diapositive 29</vt:lpstr>
      <vt:lpstr>Diapositive 30</vt:lpstr>
      <vt:lpstr>Diapositive 31</vt:lpstr>
      <vt:lpstr>La préparation d’un exposé</vt:lpstr>
      <vt:lpstr>Le cadre général du discours</vt:lpstr>
      <vt:lpstr>Diapositive 34</vt:lpstr>
      <vt:lpstr>Le respect des équilibres temporels</vt:lpstr>
      <vt:lpstr>Le respect des équilibres temporels</vt:lpstr>
      <vt:lpstr>La préparation d’un exposé</vt:lpstr>
      <vt:lpstr>Notes, aide-mémoire</vt:lpstr>
      <vt:lpstr>La préparation d’un exposé</vt:lpstr>
      <vt:lpstr>S’exercer à donner un exposé</vt:lpstr>
      <vt:lpstr>Diapositive 41</vt:lpstr>
      <vt:lpstr>Différences entre exposé bibliographique et exposé de recherche</vt:lpstr>
      <vt:lpstr>Différences entre exposé bibliographique et exposé de recherche</vt:lpstr>
      <vt:lpstr>Différences entre exposé bibliographique et exposé de recherche</vt:lpstr>
      <vt:lpstr>L’exposé : deux phases séquentielles</vt:lpstr>
      <vt:lpstr>Pour faire un bon exposé oral, il faut …..</vt:lpstr>
      <vt:lpstr>L’exposé : un discours oral  au service du message à faire passer</vt:lpstr>
      <vt:lpstr>Déroulement de l’exposé</vt:lpstr>
      <vt:lpstr>Déroulement de l’exposé</vt:lpstr>
      <vt:lpstr>Déroulement de l’exposé</vt:lpstr>
      <vt:lpstr>Le «Déclencheur» (accroche) d’un exposé</vt:lpstr>
      <vt:lpstr>Déroulement de l’exposé</vt:lpstr>
      <vt:lpstr>Déroulement de l’exposé</vt:lpstr>
      <vt:lpstr>Le début et la fin de l’exposé</vt:lpstr>
      <vt:lpstr>Capter l’attention de l’auditoire</vt:lpstr>
      <vt:lpstr>Diapositive 56</vt:lpstr>
      <vt:lpstr>Diapositive 57</vt:lpstr>
      <vt:lpstr>Les questions après un exposé</vt:lpstr>
      <vt:lpstr>Diapositive 59</vt:lpstr>
      <vt:lpstr>Diapositive 60</vt:lpstr>
      <vt:lpstr>S'adapter aux circonstances</vt:lpstr>
      <vt:lpstr>La « chorégraphie » et le « look »</vt:lpstr>
      <vt:lpstr>La préparation d’un exposé demande du temps !</vt:lpstr>
      <vt:lpstr>Evaluation des exposés</vt:lpstr>
      <vt:lpstr>Critères d’évaluation des exposés</vt:lpstr>
      <vt:lpstr>Après votre exposé …. … en route vers la gloire !</vt:lpstr>
    </vt:vector>
  </TitlesOfParts>
  <Company>Bernard Jacq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Bernard Jacq</dc:creator>
  <cp:lastModifiedBy>amir brinis</cp:lastModifiedBy>
  <cp:revision>23</cp:revision>
  <dcterms:created xsi:type="dcterms:W3CDTF">2005-09-18T15:13:50Z</dcterms:created>
  <dcterms:modified xsi:type="dcterms:W3CDTF">2020-03-29T15:22:23Z</dcterms:modified>
</cp:coreProperties>
</file>