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7" r:id="rId3"/>
    <p:sldId id="257" r:id="rId4"/>
    <p:sldId id="258" r:id="rId5"/>
    <p:sldId id="259" r:id="rId6"/>
    <p:sldId id="260" r:id="rId7"/>
    <p:sldId id="261" r:id="rId8"/>
    <p:sldId id="262" r:id="rId9"/>
    <p:sldId id="284" r:id="rId10"/>
    <p:sldId id="263" r:id="rId11"/>
    <p:sldId id="286" r:id="rId12"/>
    <p:sldId id="288" r:id="rId13"/>
    <p:sldId id="289" r:id="rId14"/>
    <p:sldId id="290" r:id="rId15"/>
    <p:sldId id="285"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98" r:id="rId30"/>
    <p:sldId id="294" r:id="rId31"/>
    <p:sldId id="291" r:id="rId32"/>
    <p:sldId id="293" r:id="rId33"/>
    <p:sldId id="299" r:id="rId34"/>
    <p:sldId id="295" r:id="rId35"/>
    <p:sldId id="277" r:id="rId36"/>
    <p:sldId id="300" r:id="rId37"/>
    <p:sldId id="278" r:id="rId38"/>
    <p:sldId id="297" r:id="rId39"/>
    <p:sldId id="296" r:id="rId40"/>
    <p:sldId id="301" r:id="rId41"/>
    <p:sldId id="279" r:id="rId42"/>
    <p:sldId id="280" r:id="rId43"/>
    <p:sldId id="281" r:id="rId44"/>
    <p:sldId id="302" r:id="rId45"/>
    <p:sldId id="282" r:id="rId46"/>
    <p:sldId id="303" r:id="rId47"/>
    <p:sldId id="283"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1804A29E-E176-4F80-98B6-782B325BB8AF}" type="datetimeFigureOut">
              <a:rPr lang="fr-FR" smtClean="0"/>
              <a:pPr/>
              <a:t>13/04/2020</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1F88A3CF-7F77-4AB4-97FB-A8A3E0C4AB04}"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804A29E-E176-4F80-98B6-782B325BB8AF}" type="datetimeFigureOut">
              <a:rPr lang="fr-FR" smtClean="0"/>
              <a:pPr/>
              <a:t>13/04/2020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F88A3CF-7F77-4AB4-97FB-A8A3E0C4AB0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804A29E-E176-4F80-98B6-782B325BB8AF}" type="datetimeFigureOut">
              <a:rPr lang="fr-FR" smtClean="0"/>
              <a:pPr/>
              <a:t>13/04/2020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F88A3CF-7F77-4AB4-97FB-A8A3E0C4AB0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804A29E-E176-4F80-98B6-782B325BB8AF}" type="datetimeFigureOut">
              <a:rPr lang="fr-FR" smtClean="0"/>
              <a:pPr/>
              <a:t>13/04/2020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F88A3CF-7F77-4AB4-97FB-A8A3E0C4AB0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1804A29E-E176-4F80-98B6-782B325BB8AF}" type="datetimeFigureOut">
              <a:rPr lang="fr-FR" smtClean="0"/>
              <a:pPr/>
              <a:t>13/04/2020</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F88A3CF-7F77-4AB4-97FB-A8A3E0C4AB04}"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804A29E-E176-4F80-98B6-782B325BB8AF}" type="datetimeFigureOut">
              <a:rPr lang="fr-FR" smtClean="0"/>
              <a:pPr/>
              <a:t>13/04/2020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1F88A3CF-7F77-4AB4-97FB-A8A3E0C4AB0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804A29E-E176-4F80-98B6-782B325BB8AF}" type="datetimeFigureOut">
              <a:rPr lang="fr-FR" smtClean="0"/>
              <a:pPr/>
              <a:t>13/04/2020</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1F88A3CF-7F77-4AB4-97FB-A8A3E0C4AB0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1804A29E-E176-4F80-98B6-782B325BB8AF}" type="datetimeFigureOut">
              <a:rPr lang="fr-FR" smtClean="0"/>
              <a:pPr/>
              <a:t>13/04/2020</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1F88A3CF-7F77-4AB4-97FB-A8A3E0C4AB0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1804A29E-E176-4F80-98B6-782B325BB8AF}" type="datetimeFigureOut">
              <a:rPr lang="fr-FR" smtClean="0"/>
              <a:pPr/>
              <a:t>13/04/2020</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1F88A3CF-7F77-4AB4-97FB-A8A3E0C4AB04}"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804A29E-E176-4F80-98B6-782B325BB8AF}" type="datetimeFigureOut">
              <a:rPr lang="fr-FR" smtClean="0"/>
              <a:pPr/>
              <a:t>13/04/2020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1F88A3CF-7F77-4AB4-97FB-A8A3E0C4AB0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extLst/>
          </a:lstStyle>
          <a:p>
            <a:fld id="{1804A29E-E176-4F80-98B6-782B325BB8AF}" type="datetimeFigureOut">
              <a:rPr lang="fr-FR" smtClean="0"/>
              <a:pPr/>
              <a:t>13/04/2020</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1F88A3CF-7F77-4AB4-97FB-A8A3E0C4AB04}"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804A29E-E176-4F80-98B6-782B325BB8AF}" type="datetimeFigureOut">
              <a:rPr lang="fr-FR" smtClean="0"/>
              <a:pPr/>
              <a:t>13/04/2020</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F88A3CF-7F77-4AB4-97FB-A8A3E0C4AB04}"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6084168" y="4725144"/>
            <a:ext cx="2942144" cy="1472184"/>
          </a:xfrm>
        </p:spPr>
        <p:txBody>
          <a:bodyPr>
            <a:normAutofit/>
          </a:bodyPr>
          <a:lstStyle/>
          <a:p>
            <a:r>
              <a:rPr lang="fr-FR" sz="1600" b="1" dirty="0" smtClean="0">
                <a:solidFill>
                  <a:srgbClr val="FF0000"/>
                </a:solidFill>
              </a:rPr>
              <a:t>Présenté par Dr ESSALHI</a:t>
            </a:r>
            <a:endParaRPr lang="fr-FR" sz="1600" b="1" dirty="0">
              <a:solidFill>
                <a:srgbClr val="FF0000"/>
              </a:solidFill>
            </a:endParaRPr>
          </a:p>
        </p:txBody>
      </p:sp>
      <p:sp>
        <p:nvSpPr>
          <p:cNvPr id="3" name="Sous-titre 2"/>
          <p:cNvSpPr>
            <a:spLocks noGrp="1"/>
          </p:cNvSpPr>
          <p:nvPr>
            <p:ph type="subTitle" idx="1"/>
          </p:nvPr>
        </p:nvSpPr>
        <p:spPr>
          <a:xfrm>
            <a:off x="1403648" y="908720"/>
            <a:ext cx="7406640" cy="1752600"/>
          </a:xfrm>
        </p:spPr>
        <p:txBody>
          <a:bodyPr>
            <a:normAutofit/>
          </a:bodyPr>
          <a:lstStyle/>
          <a:p>
            <a:pPr algn="ctr"/>
            <a:r>
              <a:rPr lang="fr-FR" sz="3200" b="1" dirty="0" smtClean="0">
                <a:solidFill>
                  <a:schemeClr val="tx1"/>
                </a:solidFill>
              </a:rPr>
              <a:t>Explorations fonctionnelles du foie et du tube digestif</a:t>
            </a:r>
            <a:endParaRPr lang="fr-FR" sz="3200" b="1" dirty="0">
              <a:solidFill>
                <a:schemeClr val="tx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1844824"/>
            <a:ext cx="4752975" cy="4726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085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 calcmode="lin" valueType="num">
                                      <p:cBhvr additive="base">
                                        <p:cTn id="15" dur="500" fill="hold"/>
                                        <p:tgtEl>
                                          <p:spTgt spid="4099"/>
                                        </p:tgtEl>
                                        <p:attrNameLst>
                                          <p:attrName>ppt_x</p:attrName>
                                        </p:attrNameLst>
                                      </p:cBhvr>
                                      <p:tavLst>
                                        <p:tav tm="0">
                                          <p:val>
                                            <p:strVal val="#ppt_x"/>
                                          </p:val>
                                        </p:tav>
                                        <p:tav tm="100000">
                                          <p:val>
                                            <p:strVal val="#ppt_x"/>
                                          </p:val>
                                        </p:tav>
                                      </p:tavLst>
                                    </p:anim>
                                    <p:anim calcmode="lin" valueType="num">
                                      <p:cBhvr additive="base">
                                        <p:cTn id="16"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rgbClr val="0070C0"/>
                </a:solidFill>
              </a:rPr>
              <a:t>1-3- Scintigraphie</a:t>
            </a:r>
            <a:endParaRPr lang="fr-FR" sz="2400" b="1" dirty="0">
              <a:solidFill>
                <a:srgbClr val="0070C0"/>
              </a:solidFill>
            </a:endParaRPr>
          </a:p>
        </p:txBody>
      </p:sp>
      <p:sp>
        <p:nvSpPr>
          <p:cNvPr id="3" name="Espace réservé du contenu 2"/>
          <p:cNvSpPr>
            <a:spLocks noGrp="1"/>
          </p:cNvSpPr>
          <p:nvPr>
            <p:ph idx="1"/>
          </p:nvPr>
        </p:nvSpPr>
        <p:spPr/>
        <p:txBody>
          <a:bodyPr>
            <a:normAutofit/>
          </a:bodyPr>
          <a:lstStyle/>
          <a:p>
            <a:pPr>
              <a:buClrTx/>
              <a:buFont typeface="Wingdings" panose="05000000000000000000" pitchFamily="2" charset="2"/>
              <a:buChar char="v"/>
            </a:pPr>
            <a:r>
              <a:rPr lang="fr-FR" sz="2000" dirty="0" smtClean="0"/>
              <a:t>Etude du temps du transit œsophagien.</a:t>
            </a:r>
          </a:p>
          <a:p>
            <a:pPr>
              <a:buClrTx/>
              <a:buFont typeface="Wingdings" panose="05000000000000000000" pitchFamily="2" charset="2"/>
              <a:buChar char="v"/>
            </a:pPr>
            <a:endParaRPr lang="fr-FR" sz="2000" dirty="0"/>
          </a:p>
          <a:p>
            <a:pPr>
              <a:buClrTx/>
              <a:buFont typeface="Wingdings" panose="05000000000000000000" pitchFamily="2" charset="2"/>
              <a:buChar char="v"/>
            </a:pPr>
            <a:r>
              <a:rPr lang="fr-FR" sz="2000" b="1" u="sng" dirty="0" smtClean="0"/>
              <a:t> Technique:</a:t>
            </a:r>
          </a:p>
          <a:p>
            <a:pPr lvl="1">
              <a:buClrTx/>
              <a:buFont typeface="Wingdings" panose="05000000000000000000" pitchFamily="2" charset="2"/>
              <a:buChar char="§"/>
            </a:pPr>
            <a:r>
              <a:rPr lang="fr-FR" sz="2000" dirty="0" smtClean="0"/>
              <a:t>Instillation d’un liquide marqué + on prend des clichés grâce à une gamma-caméra. </a:t>
            </a:r>
            <a:r>
              <a:rPr lang="fr-FR" sz="1600" b="1" u="sng" dirty="0" smtClean="0"/>
              <a:t>  </a:t>
            </a:r>
          </a:p>
          <a:p>
            <a:pPr>
              <a:buClrTx/>
              <a:buFont typeface="Wingdings" panose="05000000000000000000" pitchFamily="2" charset="2"/>
              <a:buChar char="v"/>
            </a:pPr>
            <a:r>
              <a:rPr lang="fr-FR" sz="2000" b="1" u="sng" dirty="0" smtClean="0"/>
              <a:t>Indications: </a:t>
            </a:r>
            <a:r>
              <a:rPr lang="fr-FR" sz="2000" b="1" dirty="0" smtClean="0"/>
              <a:t>  </a:t>
            </a:r>
            <a:r>
              <a:rPr lang="fr-FR" sz="2000" dirty="0" smtClean="0"/>
              <a:t>N’est</a:t>
            </a:r>
            <a:r>
              <a:rPr lang="fr-FR" sz="2000" b="1" dirty="0" smtClean="0"/>
              <a:t> </a:t>
            </a:r>
            <a:r>
              <a:rPr lang="fr-FR" sz="2000" dirty="0" smtClean="0"/>
              <a:t>pas</a:t>
            </a:r>
            <a:r>
              <a:rPr lang="fr-FR" sz="2000" b="1" dirty="0" smtClean="0"/>
              <a:t> </a:t>
            </a:r>
            <a:r>
              <a:rPr lang="fr-FR" sz="2000" dirty="0" smtClean="0"/>
              <a:t>d’utilisation courante, </a:t>
            </a:r>
          </a:p>
          <a:p>
            <a:pPr lvl="1">
              <a:buClrTx/>
              <a:buFont typeface="Wingdings" panose="05000000000000000000" pitchFamily="2" charset="2"/>
              <a:buChar char="§"/>
            </a:pPr>
            <a:r>
              <a:rPr lang="fr-FR" sz="2000" dirty="0" smtClean="0"/>
              <a:t>Troubles du péristaltisme œsophagien. </a:t>
            </a:r>
            <a:r>
              <a:rPr lang="fr-FR" sz="2000" b="1" dirty="0" smtClean="0"/>
              <a:t>      </a:t>
            </a:r>
            <a:endParaRPr lang="fr-FR" sz="2000" b="1" dirty="0"/>
          </a:p>
        </p:txBody>
      </p:sp>
      <p:pic>
        <p:nvPicPr>
          <p:cNvPr id="2050" name="Picture 2" descr="Scintigraphie du tors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752" y="4293096"/>
            <a:ext cx="5495925" cy="20818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78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 calcmode="lin" valueType="num">
                                      <p:cBhvr additive="base">
                                        <p:cTn id="39" dur="500" fill="hold"/>
                                        <p:tgtEl>
                                          <p:spTgt spid="2050"/>
                                        </p:tgtEl>
                                        <p:attrNameLst>
                                          <p:attrName>ppt_x</p:attrName>
                                        </p:attrNameLst>
                                      </p:cBhvr>
                                      <p:tavLst>
                                        <p:tav tm="0">
                                          <p:val>
                                            <p:strVal val="#ppt_x"/>
                                          </p:val>
                                        </p:tav>
                                        <p:tav tm="100000">
                                          <p:val>
                                            <p:strVal val="#ppt_x"/>
                                          </p:val>
                                        </p:tav>
                                      </p:tavLst>
                                    </p:anim>
                                    <p:anim calcmode="lin" valueType="num">
                                      <p:cBhvr additive="base">
                                        <p:cTn id="4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solidFill>
                  <a:srgbClr val="FF0000"/>
                </a:solidFill>
              </a:rPr>
              <a:t>1I- Explorations fonctionnelles </a:t>
            </a:r>
            <a:r>
              <a:rPr lang="fr-FR" sz="2800" dirty="0" smtClean="0">
                <a:solidFill>
                  <a:srgbClr val="FF0000"/>
                </a:solidFill>
              </a:rPr>
              <a:t>de l’estomac</a:t>
            </a:r>
            <a:r>
              <a:rPr lang="fr-FR" sz="2400" dirty="0" smtClean="0">
                <a:solidFill>
                  <a:srgbClr val="FF0000"/>
                </a:solidFill>
              </a:rPr>
              <a:t>:</a:t>
            </a:r>
            <a:endParaRPr lang="fr-FR" dirty="0"/>
          </a:p>
        </p:txBody>
      </p:sp>
      <p:sp>
        <p:nvSpPr>
          <p:cNvPr id="3" name="Espace réservé du contenu 2"/>
          <p:cNvSpPr>
            <a:spLocks noGrp="1"/>
          </p:cNvSpPr>
          <p:nvPr>
            <p:ph idx="1"/>
          </p:nvPr>
        </p:nvSpPr>
        <p:spPr/>
        <p:txBody>
          <a:bodyPr>
            <a:normAutofit/>
          </a:bodyPr>
          <a:lstStyle/>
          <a:p>
            <a:pPr marL="82296" indent="0" algn="ctr">
              <a:buClrTx/>
              <a:buNone/>
            </a:pPr>
            <a:r>
              <a:rPr lang="fr-FR" sz="2000" b="1" dirty="0" smtClean="0"/>
              <a:t>-Introduction-</a:t>
            </a:r>
            <a:endParaRPr lang="fr-FR" sz="2000" b="1" dirty="0"/>
          </a:p>
          <a:p>
            <a:pPr>
              <a:buClrTx/>
              <a:buFont typeface="Wingdings" panose="05000000000000000000" pitchFamily="2" charset="2"/>
              <a:buChar char="v"/>
            </a:pPr>
            <a:r>
              <a:rPr lang="fr-FR" sz="2000" u="sng" dirty="0" smtClean="0"/>
              <a:t>Motricité gastrique:</a:t>
            </a:r>
          </a:p>
          <a:p>
            <a:pPr marL="82296" indent="0">
              <a:buNone/>
            </a:pPr>
            <a:r>
              <a:rPr lang="fr-FR" sz="2000" dirty="0" smtClean="0"/>
              <a:t>- </a:t>
            </a:r>
            <a:r>
              <a:rPr lang="fr-FR" sz="2000" dirty="0"/>
              <a:t>Au repos : tonus gastrique (fibres </a:t>
            </a:r>
            <a:r>
              <a:rPr lang="fr-FR" sz="2000" dirty="0" smtClean="0"/>
              <a:t>musculaires circulaires).</a:t>
            </a:r>
            <a:endParaRPr lang="fr-FR" sz="2000" dirty="0"/>
          </a:p>
          <a:p>
            <a:pPr marL="82296" indent="0">
              <a:buNone/>
            </a:pPr>
            <a:r>
              <a:rPr lang="fr-FR" sz="2000" dirty="0"/>
              <a:t>- Pendant le repas :</a:t>
            </a:r>
          </a:p>
          <a:p>
            <a:pPr marL="82296" indent="0">
              <a:buNone/>
            </a:pPr>
            <a:r>
              <a:rPr lang="fr-FR" sz="2000" dirty="0" smtClean="0"/>
              <a:t>     •</a:t>
            </a:r>
            <a:r>
              <a:rPr lang="fr-FR" sz="2000" dirty="0"/>
              <a:t>Relâchement réceptif (augmentation </a:t>
            </a:r>
            <a:r>
              <a:rPr lang="fr-FR" sz="2000" dirty="0" smtClean="0"/>
              <a:t>du volume</a:t>
            </a:r>
            <a:r>
              <a:rPr lang="fr-FR" sz="2000" dirty="0"/>
              <a:t>)</a:t>
            </a:r>
          </a:p>
          <a:p>
            <a:pPr marL="82296" indent="0">
              <a:buNone/>
            </a:pPr>
            <a:r>
              <a:rPr lang="fr-FR" sz="2000" dirty="0"/>
              <a:t> </a:t>
            </a:r>
            <a:r>
              <a:rPr lang="fr-FR" sz="2000" dirty="0" smtClean="0"/>
              <a:t>    •</a:t>
            </a:r>
            <a:r>
              <a:rPr lang="fr-FR" sz="2000" dirty="0"/>
              <a:t>5 a 10 mn :Ondes péristaltiques (courant </a:t>
            </a:r>
            <a:r>
              <a:rPr lang="fr-FR" sz="2000" dirty="0" smtClean="0"/>
              <a:t>axial rétrograde</a:t>
            </a:r>
            <a:r>
              <a:rPr lang="fr-FR" sz="2000" dirty="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3862861"/>
            <a:ext cx="7753350" cy="26624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3888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04664"/>
            <a:ext cx="7498080" cy="5843736"/>
          </a:xfrm>
        </p:spPr>
        <p:txBody>
          <a:bodyPr>
            <a:noAutofit/>
          </a:bodyPr>
          <a:lstStyle/>
          <a:p>
            <a:pPr marL="82296" indent="0">
              <a:buNone/>
            </a:pPr>
            <a:r>
              <a:rPr lang="fr-FR" sz="2400" b="1" dirty="0" smtClean="0">
                <a:solidFill>
                  <a:srgbClr val="0070C0"/>
                </a:solidFill>
              </a:rPr>
              <a:t>II-1-Scintigraphie </a:t>
            </a:r>
            <a:r>
              <a:rPr lang="fr-FR" sz="2400" b="1" dirty="0">
                <a:solidFill>
                  <a:srgbClr val="0070C0"/>
                </a:solidFill>
              </a:rPr>
              <a:t>gastrique</a:t>
            </a:r>
          </a:p>
          <a:p>
            <a:pPr>
              <a:buClrTx/>
              <a:buFont typeface="Wingdings" panose="05000000000000000000" pitchFamily="2" charset="2"/>
              <a:buChar char="v"/>
            </a:pPr>
            <a:r>
              <a:rPr lang="fr-FR" sz="2000" b="1" u="sng" dirty="0" smtClean="0">
                <a:solidFill>
                  <a:srgbClr val="000000"/>
                </a:solidFill>
              </a:rPr>
              <a:t>Technique</a:t>
            </a:r>
            <a:r>
              <a:rPr lang="fr-FR" sz="2000" b="1" u="sng" dirty="0">
                <a:solidFill>
                  <a:srgbClr val="000000"/>
                </a:solidFill>
              </a:rPr>
              <a:t>:</a:t>
            </a:r>
          </a:p>
          <a:p>
            <a:pPr marL="82296" indent="0">
              <a:buNone/>
            </a:pPr>
            <a:r>
              <a:rPr lang="fr-FR" sz="2000" dirty="0" smtClean="0">
                <a:solidFill>
                  <a:srgbClr val="000000"/>
                </a:solidFill>
              </a:rPr>
              <a:t>-Après </a:t>
            </a:r>
            <a:r>
              <a:rPr lang="fr-FR" sz="2000" dirty="0">
                <a:solidFill>
                  <a:srgbClr val="000000"/>
                </a:solidFill>
              </a:rPr>
              <a:t>12h de </a:t>
            </a:r>
            <a:r>
              <a:rPr lang="fr-FR" sz="2000" dirty="0" smtClean="0">
                <a:solidFill>
                  <a:srgbClr val="000000"/>
                </a:solidFill>
              </a:rPr>
              <a:t>jeûne.</a:t>
            </a:r>
            <a:endParaRPr lang="fr-FR" sz="2000" dirty="0">
              <a:solidFill>
                <a:srgbClr val="000000"/>
              </a:solidFill>
            </a:endParaRPr>
          </a:p>
          <a:p>
            <a:pPr marL="82296" indent="0">
              <a:buNone/>
            </a:pPr>
            <a:r>
              <a:rPr lang="fr-FR" sz="2000" dirty="0">
                <a:solidFill>
                  <a:srgbClr val="000000"/>
                </a:solidFill>
              </a:rPr>
              <a:t>-</a:t>
            </a:r>
            <a:r>
              <a:rPr lang="fr-FR" sz="2000" dirty="0" smtClean="0">
                <a:solidFill>
                  <a:srgbClr val="000000"/>
                </a:solidFill>
              </a:rPr>
              <a:t>Arrêt traitement </a:t>
            </a:r>
            <a:r>
              <a:rPr lang="fr-FR" sz="2000" dirty="0">
                <a:solidFill>
                  <a:srgbClr val="000000"/>
                </a:solidFill>
              </a:rPr>
              <a:t>modifiant motricité </a:t>
            </a:r>
            <a:r>
              <a:rPr lang="fr-FR" sz="2000" dirty="0" smtClean="0">
                <a:solidFill>
                  <a:srgbClr val="000000"/>
                </a:solidFill>
              </a:rPr>
              <a:t>&gt; 48h</a:t>
            </a:r>
            <a:endParaRPr lang="fr-FR" sz="2000" dirty="0">
              <a:solidFill>
                <a:srgbClr val="000000"/>
              </a:solidFill>
            </a:endParaRPr>
          </a:p>
          <a:p>
            <a:pPr marL="82296" indent="0">
              <a:buNone/>
            </a:pPr>
            <a:r>
              <a:rPr lang="fr-FR" sz="2000" dirty="0" smtClean="0">
                <a:solidFill>
                  <a:srgbClr val="000000"/>
                </a:solidFill>
              </a:rPr>
              <a:t>-Repas </a:t>
            </a:r>
            <a:r>
              <a:rPr lang="fr-FR" sz="2000" dirty="0">
                <a:solidFill>
                  <a:srgbClr val="000000"/>
                </a:solidFill>
              </a:rPr>
              <a:t>mixé solides + </a:t>
            </a:r>
            <a:r>
              <a:rPr lang="fr-FR" sz="2000" dirty="0" smtClean="0">
                <a:solidFill>
                  <a:srgbClr val="000000"/>
                </a:solidFill>
              </a:rPr>
              <a:t>liquides, </a:t>
            </a:r>
            <a:r>
              <a:rPr lang="fi-FI" sz="2000" dirty="0" smtClean="0">
                <a:solidFill>
                  <a:srgbClr val="000000"/>
                </a:solidFill>
              </a:rPr>
              <a:t>25-30</a:t>
            </a:r>
            <a:r>
              <a:rPr lang="fi-FI" sz="2000" dirty="0">
                <a:solidFill>
                  <a:srgbClr val="000000"/>
                </a:solidFill>
              </a:rPr>
              <a:t>% prot, 15-20% lip, </a:t>
            </a:r>
            <a:r>
              <a:rPr lang="fi-FI" sz="2000" dirty="0" smtClean="0">
                <a:solidFill>
                  <a:srgbClr val="000000"/>
                </a:solidFill>
              </a:rPr>
              <a:t>45- </a:t>
            </a:r>
            <a:r>
              <a:rPr lang="fr-FR" sz="2000" dirty="0" smtClean="0">
                <a:solidFill>
                  <a:srgbClr val="000000"/>
                </a:solidFill>
              </a:rPr>
              <a:t>50</a:t>
            </a:r>
            <a:r>
              <a:rPr lang="fr-FR" sz="2000" dirty="0">
                <a:solidFill>
                  <a:srgbClr val="000000"/>
                </a:solidFill>
              </a:rPr>
              <a:t>% HC, &gt; 300kCal</a:t>
            </a:r>
          </a:p>
          <a:p>
            <a:pPr marL="82296" indent="0">
              <a:buNone/>
            </a:pPr>
            <a:r>
              <a:rPr lang="fr-FR" sz="2000" dirty="0" smtClean="0">
                <a:solidFill>
                  <a:srgbClr val="000000"/>
                </a:solidFill>
              </a:rPr>
              <a:t>-Marquage </a:t>
            </a:r>
            <a:r>
              <a:rPr lang="fr-FR" sz="2000" dirty="0">
                <a:solidFill>
                  <a:srgbClr val="000000"/>
                </a:solidFill>
              </a:rPr>
              <a:t>isotopique </a:t>
            </a:r>
            <a:r>
              <a:rPr lang="fr-FR" sz="2000" dirty="0" smtClean="0">
                <a:solidFill>
                  <a:srgbClr val="000000"/>
                </a:solidFill>
              </a:rPr>
              <a:t>des aliments puis acquisition </a:t>
            </a:r>
            <a:r>
              <a:rPr lang="fr-FR" sz="2000" dirty="0">
                <a:solidFill>
                  <a:srgbClr val="000000"/>
                </a:solidFill>
              </a:rPr>
              <a:t>gamma </a:t>
            </a:r>
            <a:r>
              <a:rPr lang="fr-FR" sz="2000" dirty="0" smtClean="0">
                <a:solidFill>
                  <a:srgbClr val="000000"/>
                </a:solidFill>
              </a:rPr>
              <a:t>camera.</a:t>
            </a:r>
          </a:p>
          <a:p>
            <a:pPr marL="82296" indent="0">
              <a:buNone/>
            </a:pPr>
            <a:endParaRPr lang="fr-FR" sz="2000" b="1" dirty="0" smtClean="0"/>
          </a:p>
          <a:p>
            <a:pPr>
              <a:buClrTx/>
              <a:buFont typeface="Wingdings" panose="05000000000000000000" pitchFamily="2" charset="2"/>
              <a:buChar char="v"/>
            </a:pPr>
            <a:r>
              <a:rPr lang="fr-FR" sz="2000" b="1" u="sng" dirty="0" smtClean="0"/>
              <a:t>Résultats:</a:t>
            </a:r>
            <a:endParaRPr lang="fr-FR" sz="2000" b="1" u="sng" dirty="0"/>
          </a:p>
          <a:p>
            <a:pPr marL="82296" indent="0">
              <a:buNone/>
            </a:pPr>
            <a:r>
              <a:rPr lang="fr-FR" sz="2000" dirty="0"/>
              <a:t>-</a:t>
            </a:r>
            <a:r>
              <a:rPr lang="fr-FR" sz="2000" dirty="0" smtClean="0"/>
              <a:t>Tps 1/2 vidange</a:t>
            </a:r>
          </a:p>
          <a:p>
            <a:pPr marL="82296" indent="0">
              <a:buNone/>
            </a:pPr>
            <a:r>
              <a:rPr lang="fr-FR" sz="2000" dirty="0" smtClean="0"/>
              <a:t> </a:t>
            </a:r>
            <a:r>
              <a:rPr lang="fr-FR" sz="2000" dirty="0"/>
              <a:t>gastrique </a:t>
            </a:r>
            <a:endParaRPr lang="fr-FR" sz="2000" dirty="0" smtClean="0"/>
          </a:p>
          <a:p>
            <a:pPr marL="82296" indent="0">
              <a:buNone/>
            </a:pPr>
            <a:r>
              <a:rPr lang="fr-FR" sz="2000" dirty="0" smtClean="0"/>
              <a:t>(</a:t>
            </a:r>
            <a:r>
              <a:rPr lang="fr-FR" sz="2000" dirty="0"/>
              <a:t>N: 120min</a:t>
            </a:r>
            <a:r>
              <a:rPr lang="fr-FR" sz="2000" dirty="0" smtClean="0"/>
              <a:t>)</a:t>
            </a:r>
          </a:p>
          <a:p>
            <a:pPr marL="82296" indent="0">
              <a:buNone/>
            </a:pPr>
            <a:endParaRPr lang="fr-FR" sz="2000" dirty="0"/>
          </a:p>
          <a:p>
            <a:pPr>
              <a:buClrTx/>
              <a:buFont typeface="Wingdings" panose="05000000000000000000" pitchFamily="2" charset="2"/>
              <a:buChar char="v"/>
            </a:pPr>
            <a:r>
              <a:rPr lang="fr-FR" sz="2000" b="1" u="sng" dirty="0" smtClean="0"/>
              <a:t>Gastroparésie:</a:t>
            </a:r>
          </a:p>
          <a:p>
            <a:pPr marL="82296" indent="0">
              <a:buNone/>
            </a:pPr>
            <a:r>
              <a:rPr lang="fr-FR" sz="2000" b="1" dirty="0"/>
              <a:t>-</a:t>
            </a:r>
            <a:r>
              <a:rPr lang="fr-FR" sz="2000" dirty="0" smtClean="0"/>
              <a:t>Rétention </a:t>
            </a:r>
            <a:r>
              <a:rPr lang="fr-FR" sz="2000" dirty="0"/>
              <a:t>&gt; 10% à 4h</a:t>
            </a:r>
            <a:endParaRPr lang="fr-FR" sz="2000" dirty="0" smtClean="0">
              <a:solidFill>
                <a:srgbClr val="000000"/>
              </a:solidFill>
            </a:endParaRPr>
          </a:p>
          <a:p>
            <a:pPr marL="82296" indent="0">
              <a:buNone/>
            </a:pPr>
            <a:endParaRPr lang="fr-FR" sz="20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707904" y="3212976"/>
            <a:ext cx="5287715"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1316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195"/>
                                        </p:tgtEl>
                                        <p:attrNameLst>
                                          <p:attrName>style.visibility</p:attrName>
                                        </p:attrNameLst>
                                      </p:cBhvr>
                                      <p:to>
                                        <p:strVal val="visible"/>
                                      </p:to>
                                    </p:set>
                                    <p:anim calcmode="lin" valueType="num">
                                      <p:cBhvr additive="base">
                                        <p:cTn id="59" dur="500" fill="hold"/>
                                        <p:tgtEl>
                                          <p:spTgt spid="8195"/>
                                        </p:tgtEl>
                                        <p:attrNameLst>
                                          <p:attrName>ppt_x</p:attrName>
                                        </p:attrNameLst>
                                      </p:cBhvr>
                                      <p:tavLst>
                                        <p:tav tm="0">
                                          <p:val>
                                            <p:strVal val="#ppt_x"/>
                                          </p:val>
                                        </p:tav>
                                        <p:tav tm="100000">
                                          <p:val>
                                            <p:strVal val="#ppt_x"/>
                                          </p:val>
                                        </p:tav>
                                      </p:tavLst>
                                    </p:anim>
                                    <p:anim calcmode="lin" valueType="num">
                                      <p:cBhvr additive="base">
                                        <p:cTn id="60"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332656"/>
            <a:ext cx="7498080" cy="5915744"/>
          </a:xfrm>
        </p:spPr>
        <p:txBody>
          <a:bodyPr>
            <a:normAutofit/>
          </a:bodyPr>
          <a:lstStyle/>
          <a:p>
            <a:pPr marL="82296" indent="0">
              <a:buNone/>
            </a:pPr>
            <a:r>
              <a:rPr lang="fr-FR" sz="2400" b="1" dirty="0" smtClean="0">
                <a:solidFill>
                  <a:srgbClr val="0070C0"/>
                </a:solidFill>
              </a:rPr>
              <a:t>II-2-Autres </a:t>
            </a:r>
            <a:r>
              <a:rPr lang="fr-FR" sz="2400" b="1" dirty="0">
                <a:solidFill>
                  <a:srgbClr val="0070C0"/>
                </a:solidFill>
              </a:rPr>
              <a:t>techniques </a:t>
            </a:r>
            <a:r>
              <a:rPr lang="fr-FR" sz="2400" b="1" dirty="0" smtClean="0">
                <a:solidFill>
                  <a:srgbClr val="0070C0"/>
                </a:solidFill>
              </a:rPr>
              <a:t>d’exploration de la vidange gastrique:</a:t>
            </a:r>
          </a:p>
          <a:p>
            <a:pPr marL="82296" indent="0">
              <a:buNone/>
            </a:pPr>
            <a:endParaRPr lang="fr-FR" sz="2400" b="1" dirty="0" smtClean="0">
              <a:solidFill>
                <a:srgbClr val="0070C0"/>
              </a:solidFill>
            </a:endParaRPr>
          </a:p>
          <a:p>
            <a:pPr>
              <a:buClrTx/>
              <a:buFont typeface="Wingdings" panose="05000000000000000000" pitchFamily="2" charset="2"/>
              <a:buChar char="v"/>
            </a:pPr>
            <a:r>
              <a:rPr lang="fr-FR" sz="2000" b="1" u="sng" dirty="0" smtClean="0"/>
              <a:t>Test </a:t>
            </a:r>
            <a:r>
              <a:rPr lang="fr-FR" sz="2000" b="1" u="sng" dirty="0"/>
              <a:t>respiratoire 13CO2</a:t>
            </a:r>
            <a:r>
              <a:rPr lang="fr-FR" sz="2000" u="sng" dirty="0"/>
              <a:t>:</a:t>
            </a:r>
          </a:p>
          <a:p>
            <a:pPr marL="82296" indent="0">
              <a:buNone/>
            </a:pPr>
            <a:r>
              <a:rPr lang="fr-FR" sz="2000" dirty="0"/>
              <a:t>-</a:t>
            </a:r>
            <a:r>
              <a:rPr lang="fr-FR" sz="2000" dirty="0" smtClean="0"/>
              <a:t>Repas </a:t>
            </a:r>
            <a:r>
              <a:rPr lang="fr-FR" sz="2000" dirty="0"/>
              <a:t>marqué </a:t>
            </a:r>
            <a:r>
              <a:rPr lang="fr-FR" sz="2000" dirty="0" smtClean="0"/>
              <a:t>13C, </a:t>
            </a:r>
            <a:r>
              <a:rPr lang="fr-FR" sz="2000" dirty="0"/>
              <a:t>mesure </a:t>
            </a:r>
            <a:r>
              <a:rPr lang="fr-FR" sz="2000" dirty="0" smtClean="0"/>
              <a:t>séquentielle CO2 dans l’air expiré.</a:t>
            </a:r>
            <a:endParaRPr lang="fr-FR" sz="2000" dirty="0"/>
          </a:p>
          <a:p>
            <a:pPr marL="82296" indent="0">
              <a:buNone/>
            </a:pPr>
            <a:r>
              <a:rPr lang="fr-FR" sz="2000" dirty="0"/>
              <a:t>-</a:t>
            </a:r>
            <a:r>
              <a:rPr lang="fr-FR" sz="2000" dirty="0" smtClean="0"/>
              <a:t>Limites</a:t>
            </a:r>
            <a:r>
              <a:rPr lang="fr-FR" sz="2000" dirty="0"/>
              <a:t>: Pullulation, </a:t>
            </a:r>
            <a:r>
              <a:rPr lang="fr-FR" sz="2000" dirty="0" smtClean="0"/>
              <a:t>pathologies respiratoires ou hépatiques, pancréatiques, trouble moteur du grêle.</a:t>
            </a:r>
            <a:endParaRPr lang="fr-FR" sz="2000" dirty="0"/>
          </a:p>
          <a:p>
            <a:pPr marL="82296" indent="0">
              <a:buNone/>
            </a:pPr>
            <a:endParaRPr lang="fr-FR" sz="2000" dirty="0"/>
          </a:p>
          <a:p>
            <a:pPr>
              <a:buClrTx/>
              <a:buFont typeface="Wingdings" panose="05000000000000000000" pitchFamily="2" charset="2"/>
              <a:buChar char="v"/>
            </a:pPr>
            <a:r>
              <a:rPr lang="fr-FR" sz="2000" b="1" u="sng" dirty="0" smtClean="0"/>
              <a:t>Echographie</a:t>
            </a:r>
            <a:r>
              <a:rPr lang="fr-FR" sz="2000" u="sng" dirty="0"/>
              <a:t>:</a:t>
            </a:r>
          </a:p>
          <a:p>
            <a:pPr marL="82296" indent="0">
              <a:buNone/>
            </a:pPr>
            <a:r>
              <a:rPr lang="fr-FR" sz="2000" dirty="0"/>
              <a:t>-</a:t>
            </a:r>
            <a:r>
              <a:rPr lang="fr-FR" sz="2000" dirty="0" smtClean="0"/>
              <a:t>Mesure </a:t>
            </a:r>
            <a:r>
              <a:rPr lang="fr-FR" sz="2000" dirty="0"/>
              <a:t>du </a:t>
            </a:r>
            <a:r>
              <a:rPr lang="fr-FR" sz="2000" dirty="0" smtClean="0"/>
              <a:t>flux trans-pylorique, variation </a:t>
            </a:r>
            <a:r>
              <a:rPr lang="fr-FR" sz="2000" dirty="0"/>
              <a:t>diamètre </a:t>
            </a:r>
            <a:r>
              <a:rPr lang="fr-FR" sz="2000" dirty="0" smtClean="0"/>
              <a:t>antral.</a:t>
            </a:r>
            <a:endParaRPr lang="fr-FR" sz="2000" dirty="0"/>
          </a:p>
          <a:p>
            <a:pPr marL="82296" indent="0">
              <a:buNone/>
            </a:pPr>
            <a:endParaRPr lang="fr-FR" sz="2000" dirty="0" smtClean="0"/>
          </a:p>
          <a:p>
            <a:pPr>
              <a:buClrTx/>
              <a:buFont typeface="Wingdings" panose="05000000000000000000" pitchFamily="2" charset="2"/>
              <a:buChar char="v"/>
            </a:pPr>
            <a:r>
              <a:rPr lang="fr-FR" sz="2000" b="1" u="sng" dirty="0" smtClean="0"/>
              <a:t>Marqueurs </a:t>
            </a:r>
            <a:r>
              <a:rPr lang="fr-FR" sz="2000" b="1" u="sng" dirty="0"/>
              <a:t>radio-opaques</a:t>
            </a:r>
            <a:r>
              <a:rPr lang="fr-FR" sz="2000" u="sng" dirty="0"/>
              <a:t>:</a:t>
            </a:r>
          </a:p>
          <a:p>
            <a:pPr marL="82296" indent="0">
              <a:buNone/>
            </a:pPr>
            <a:r>
              <a:rPr lang="fr-FR" sz="2000" dirty="0"/>
              <a:t>-</a:t>
            </a:r>
            <a:r>
              <a:rPr lang="fr-FR" sz="2000" dirty="0" smtClean="0"/>
              <a:t>Ingestion </a:t>
            </a:r>
            <a:r>
              <a:rPr lang="fr-FR" sz="2000" dirty="0"/>
              <a:t>10 éléments </a:t>
            </a:r>
            <a:r>
              <a:rPr lang="fr-FR" sz="2000" dirty="0" smtClean="0"/>
              <a:t>radio opaques, ASP </a:t>
            </a:r>
            <a:r>
              <a:rPr lang="fr-FR" sz="2000" dirty="0"/>
              <a:t>6h </a:t>
            </a:r>
            <a:r>
              <a:rPr lang="fr-FR" sz="2000" dirty="0" smtClean="0"/>
              <a:t>après.</a:t>
            </a:r>
            <a:endParaRPr lang="fr-FR" sz="2000" dirty="0"/>
          </a:p>
        </p:txBody>
      </p:sp>
    </p:spTree>
    <p:extLst>
      <p:ext uri="{BB962C8B-B14F-4D97-AF65-F5344CB8AC3E}">
        <p14:creationId xmlns:p14="http://schemas.microsoft.com/office/powerpoint/2010/main" xmlns="" val="3714904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260648"/>
            <a:ext cx="7498080" cy="5987752"/>
          </a:xfrm>
        </p:spPr>
        <p:txBody>
          <a:bodyPr>
            <a:normAutofit/>
          </a:bodyPr>
          <a:lstStyle/>
          <a:p>
            <a:pPr marL="82296" indent="0">
              <a:buNone/>
            </a:pPr>
            <a:r>
              <a:rPr lang="fr-FR" sz="2400" b="1" dirty="0" smtClean="0">
                <a:solidFill>
                  <a:srgbClr val="0070C0"/>
                </a:solidFill>
              </a:rPr>
              <a:t>II-3-Manométrie Gastrique </a:t>
            </a:r>
            <a:r>
              <a:rPr lang="fr-FR" sz="2000" dirty="0" smtClean="0">
                <a:solidFill>
                  <a:srgbClr val="0070C0"/>
                </a:solidFill>
              </a:rPr>
              <a:t>(Bilan </a:t>
            </a:r>
            <a:r>
              <a:rPr lang="fr-FR" sz="2000" dirty="0">
                <a:solidFill>
                  <a:srgbClr val="0070C0"/>
                </a:solidFill>
              </a:rPr>
              <a:t>étiologique de gastroparésie, si cause non </a:t>
            </a:r>
            <a:r>
              <a:rPr lang="fr-FR" sz="2000" dirty="0" smtClean="0">
                <a:solidFill>
                  <a:srgbClr val="0070C0"/>
                </a:solidFill>
              </a:rPr>
              <a:t>évidente):</a:t>
            </a:r>
            <a:endParaRPr lang="fr-FR" sz="2000" dirty="0">
              <a:solidFill>
                <a:srgbClr val="0070C0"/>
              </a:solidFill>
            </a:endParaRPr>
          </a:p>
          <a:p>
            <a:pPr>
              <a:buClrTx/>
              <a:buFont typeface="Wingdings" panose="05000000000000000000" pitchFamily="2" charset="2"/>
              <a:buChar char="v"/>
            </a:pPr>
            <a:r>
              <a:rPr lang="fr-FR" sz="2000" b="1" u="sng" dirty="0" smtClean="0"/>
              <a:t>Technique</a:t>
            </a:r>
            <a:r>
              <a:rPr lang="fr-FR" sz="2000" b="1" u="sng" dirty="0"/>
              <a:t>:</a:t>
            </a:r>
          </a:p>
          <a:p>
            <a:pPr marL="82296" indent="0">
              <a:buNone/>
            </a:pPr>
            <a:r>
              <a:rPr lang="fr-FR" sz="2000" dirty="0"/>
              <a:t>-</a:t>
            </a:r>
            <a:r>
              <a:rPr lang="fr-FR" sz="2000" dirty="0" smtClean="0"/>
              <a:t>Après </a:t>
            </a:r>
            <a:r>
              <a:rPr lang="fr-FR" sz="2000" dirty="0"/>
              <a:t>12h de jeûne, et 48h arrêt </a:t>
            </a:r>
            <a:r>
              <a:rPr lang="fr-FR" sz="2000" dirty="0" smtClean="0"/>
              <a:t>médicaments.</a:t>
            </a:r>
            <a:endParaRPr lang="fr-FR" sz="2000" dirty="0"/>
          </a:p>
          <a:p>
            <a:pPr marL="82296" indent="0">
              <a:buNone/>
            </a:pPr>
            <a:r>
              <a:rPr lang="fr-FR" sz="2000" dirty="0"/>
              <a:t>-</a:t>
            </a:r>
            <a:r>
              <a:rPr lang="fr-FR" sz="2000" dirty="0" smtClean="0"/>
              <a:t>Capteurs </a:t>
            </a:r>
            <a:r>
              <a:rPr lang="fr-FR" sz="2000" dirty="0"/>
              <a:t>de pression rigides ou cathéters perfusés, plusieurs points </a:t>
            </a:r>
            <a:r>
              <a:rPr lang="fr-FR" sz="2000" dirty="0" smtClean="0"/>
              <a:t>de mesure</a:t>
            </a:r>
            <a:r>
              <a:rPr lang="fr-FR" sz="2000" dirty="0"/>
              <a:t>: </a:t>
            </a:r>
            <a:r>
              <a:rPr lang="fr-FR" sz="2000" dirty="0" smtClean="0"/>
              <a:t>intra gastrique</a:t>
            </a:r>
            <a:r>
              <a:rPr lang="fr-FR" sz="2000" dirty="0"/>
              <a:t>, antre distale, </a:t>
            </a:r>
            <a:r>
              <a:rPr lang="fr-FR" sz="2000" dirty="0" smtClean="0"/>
              <a:t>duodénum.</a:t>
            </a:r>
            <a:endParaRPr lang="fr-FR" sz="2000" dirty="0"/>
          </a:p>
          <a:p>
            <a:pPr marL="82296" indent="0">
              <a:buNone/>
            </a:pPr>
            <a:r>
              <a:rPr lang="fr-FR" sz="2000" dirty="0"/>
              <a:t>-</a:t>
            </a:r>
            <a:r>
              <a:rPr lang="fr-FR" sz="2000" dirty="0" smtClean="0"/>
              <a:t>Enregistrement </a:t>
            </a:r>
            <a:r>
              <a:rPr lang="fr-FR" sz="2000" dirty="0"/>
              <a:t>ambulatoire pdt 24h (nocturne+++)</a:t>
            </a:r>
          </a:p>
          <a:p>
            <a:pPr marL="82296" indent="0">
              <a:buNone/>
            </a:pPr>
            <a:endParaRPr lang="fr-FR" sz="2000" dirty="0"/>
          </a:p>
          <a:p>
            <a:pPr>
              <a:buClrTx/>
              <a:buFont typeface="Wingdings" panose="05000000000000000000" pitchFamily="2" charset="2"/>
              <a:buChar char="v"/>
            </a:pPr>
            <a:r>
              <a:rPr lang="fr-FR" sz="2000" b="1" u="sng" dirty="0" smtClean="0"/>
              <a:t>Résultats</a:t>
            </a:r>
            <a:r>
              <a:rPr lang="fr-FR" sz="2000" b="1" u="sng" dirty="0"/>
              <a:t>:</a:t>
            </a:r>
          </a:p>
          <a:p>
            <a:pPr marL="82296" indent="0">
              <a:buNone/>
            </a:pPr>
            <a:r>
              <a:rPr lang="fr-FR" sz="2000" dirty="0"/>
              <a:t>-</a:t>
            </a:r>
            <a:r>
              <a:rPr lang="fr-FR" sz="2000" b="1" dirty="0" smtClean="0"/>
              <a:t>CMM </a:t>
            </a:r>
            <a:r>
              <a:rPr lang="fr-FR" sz="2000" b="1" dirty="0"/>
              <a:t>(</a:t>
            </a:r>
            <a:r>
              <a:rPr lang="fr-FR" sz="2000" b="1" dirty="0" smtClean="0"/>
              <a:t>complexe </a:t>
            </a:r>
            <a:r>
              <a:rPr lang="fr-FR" sz="2000" b="1" dirty="0"/>
              <a:t>moteur </a:t>
            </a:r>
            <a:r>
              <a:rPr lang="fr-FR" sz="2000" b="1" dirty="0" smtClean="0"/>
              <a:t>migrant</a:t>
            </a:r>
            <a:r>
              <a:rPr lang="fr-FR" sz="2000" b="1" dirty="0"/>
              <a:t>): Phase </a:t>
            </a:r>
            <a:r>
              <a:rPr lang="fr-FR" sz="2000" b="1" dirty="0" smtClean="0"/>
              <a:t>III </a:t>
            </a:r>
            <a:r>
              <a:rPr lang="fr-FR" sz="2000" b="1" dirty="0"/>
              <a:t>+++</a:t>
            </a:r>
          </a:p>
          <a:p>
            <a:pPr marL="82296" indent="0">
              <a:buNone/>
            </a:pPr>
            <a:r>
              <a:rPr lang="fr-FR" sz="2000" dirty="0"/>
              <a:t>-</a:t>
            </a:r>
            <a:r>
              <a:rPr lang="fr-FR" sz="2000" dirty="0" smtClean="0"/>
              <a:t>Évaluation </a:t>
            </a:r>
            <a:r>
              <a:rPr lang="fr-FR" sz="2000" dirty="0"/>
              <a:t>nb, zone de départ, amplitude contraction, </a:t>
            </a:r>
            <a:r>
              <a:rPr lang="fr-FR" sz="2000" dirty="0" smtClean="0"/>
              <a:t>vitesse propagation</a:t>
            </a:r>
            <a:r>
              <a:rPr lang="fr-FR" sz="2000" dirty="0"/>
              <a:t>.</a:t>
            </a:r>
          </a:p>
          <a:p>
            <a:pPr marL="82296" indent="0">
              <a:buNone/>
            </a:pPr>
            <a:r>
              <a:rPr lang="fr-FR" sz="2000" dirty="0" smtClean="0"/>
              <a:t>-</a:t>
            </a:r>
            <a:r>
              <a:rPr lang="fr-FR" sz="2000" b="1" dirty="0" smtClean="0"/>
              <a:t>Contractions </a:t>
            </a:r>
            <a:r>
              <a:rPr lang="fr-FR" sz="2000" b="1" dirty="0"/>
              <a:t>en </a:t>
            </a:r>
            <a:r>
              <a:rPr lang="fr-FR" sz="2000" b="1" dirty="0" smtClean="0"/>
              <a:t>salve</a:t>
            </a:r>
            <a:r>
              <a:rPr lang="fr-FR" sz="2000" dirty="0"/>
              <a:t>:</a:t>
            </a:r>
          </a:p>
          <a:p>
            <a:pPr marL="82296" indent="0">
              <a:buNone/>
            </a:pPr>
            <a:r>
              <a:rPr lang="fr-FR" sz="2000" dirty="0"/>
              <a:t>-</a:t>
            </a:r>
            <a:r>
              <a:rPr lang="fr-FR" sz="2000" dirty="0" smtClean="0"/>
              <a:t>Evaluation </a:t>
            </a:r>
            <a:r>
              <a:rPr lang="fr-FR" sz="2000" dirty="0"/>
              <a:t>durée, </a:t>
            </a:r>
            <a:r>
              <a:rPr lang="fr-FR" sz="2000" dirty="0" smtClean="0"/>
              <a:t>propagation.</a:t>
            </a:r>
            <a:endParaRPr lang="fr-FR" sz="2000" dirty="0"/>
          </a:p>
          <a:p>
            <a:pPr marL="82296" indent="0">
              <a:buNone/>
            </a:pPr>
            <a:r>
              <a:rPr lang="fr-FR" sz="2000" dirty="0"/>
              <a:t>-</a:t>
            </a:r>
            <a:r>
              <a:rPr lang="fr-FR" sz="2000" b="1" dirty="0" smtClean="0"/>
              <a:t>Contractions prolongées</a:t>
            </a:r>
            <a:r>
              <a:rPr lang="fr-FR" sz="2000" dirty="0"/>
              <a:t>:</a:t>
            </a:r>
          </a:p>
          <a:p>
            <a:pPr marL="82296" indent="0">
              <a:buNone/>
            </a:pPr>
            <a:r>
              <a:rPr lang="fr-FR" sz="2000" dirty="0"/>
              <a:t>-</a:t>
            </a:r>
            <a:r>
              <a:rPr lang="fr-FR" sz="2000" dirty="0" smtClean="0"/>
              <a:t>Contraction </a:t>
            </a:r>
            <a:r>
              <a:rPr lang="fr-FR" sz="2000" dirty="0"/>
              <a:t>&gt; 8s = complexes migrants </a:t>
            </a:r>
            <a:r>
              <a:rPr lang="fr-FR" sz="2000" dirty="0" smtClean="0"/>
              <a:t>géants.</a:t>
            </a:r>
          </a:p>
          <a:p>
            <a:pPr marL="82296" indent="0">
              <a:buNone/>
            </a:pPr>
            <a:endParaRPr lang="fr-FR" sz="2000" dirty="0"/>
          </a:p>
        </p:txBody>
      </p:sp>
    </p:spTree>
    <p:extLst>
      <p:ext uri="{BB962C8B-B14F-4D97-AF65-F5344CB8AC3E}">
        <p14:creationId xmlns:p14="http://schemas.microsoft.com/office/powerpoint/2010/main" xmlns="" val="2980640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solidFill>
                  <a:srgbClr val="FF0000"/>
                </a:solidFill>
              </a:rPr>
              <a:t>1II- </a:t>
            </a:r>
            <a:r>
              <a:rPr lang="fr-FR" sz="2800" dirty="0">
                <a:solidFill>
                  <a:srgbClr val="FF0000"/>
                </a:solidFill>
              </a:rPr>
              <a:t>Explorations fonctionnelles du grêle</a:t>
            </a:r>
            <a:r>
              <a:rPr lang="fr-FR" sz="2400" dirty="0">
                <a:solidFill>
                  <a:srgbClr val="FF0000"/>
                </a:solidFill>
              </a:rPr>
              <a:t>:</a:t>
            </a:r>
            <a:endParaRPr lang="fr-FR" dirty="0"/>
          </a:p>
        </p:txBody>
      </p:sp>
      <p:sp>
        <p:nvSpPr>
          <p:cNvPr id="3" name="Espace réservé du contenu 2"/>
          <p:cNvSpPr>
            <a:spLocks noGrp="1"/>
          </p:cNvSpPr>
          <p:nvPr>
            <p:ph idx="1"/>
          </p:nvPr>
        </p:nvSpPr>
        <p:spPr/>
        <p:txBody>
          <a:bodyPr>
            <a:normAutofit/>
          </a:bodyPr>
          <a:lstStyle/>
          <a:p>
            <a:pPr marL="82296" indent="0" algn="ctr">
              <a:buNone/>
            </a:pPr>
            <a:r>
              <a:rPr lang="fr-FR" sz="2400" b="1" dirty="0" smtClean="0"/>
              <a:t>-Rappel anatomo-physiologique-</a:t>
            </a:r>
          </a:p>
          <a:p>
            <a:pPr marL="82296" indent="0">
              <a:buNone/>
            </a:pPr>
            <a:r>
              <a:rPr lang="fr-FR" sz="2000" dirty="0" smtClean="0"/>
              <a:t>-Segment du tube digestif qui relie l’estomac au gros intestin.</a:t>
            </a:r>
          </a:p>
          <a:p>
            <a:pPr marL="82296" indent="0">
              <a:buNone/>
            </a:pPr>
            <a:r>
              <a:rPr lang="fr-FR" sz="2000" dirty="0" smtClean="0"/>
              <a:t>-Mesure environ 7 à 8 m.</a:t>
            </a:r>
          </a:p>
          <a:p>
            <a:pPr marL="82296" indent="0">
              <a:buNone/>
            </a:pPr>
            <a:r>
              <a:rPr lang="fr-FR" sz="2000" dirty="0" smtClean="0"/>
              <a:t>-Comprend deux portions: duodénum et jéjuno- iléon.</a:t>
            </a:r>
          </a:p>
          <a:p>
            <a:pPr marL="82296" indent="0">
              <a:buNone/>
            </a:pPr>
            <a:r>
              <a:rPr lang="fr-FR" sz="2000" dirty="0" smtClean="0"/>
              <a:t>-La paroi interne présente de nombreux replis, hérissés de villosités intestinales qui multiplient la surface d’absorption.</a:t>
            </a:r>
          </a:p>
          <a:p>
            <a:pPr marL="82296" indent="0">
              <a:buNone/>
            </a:pPr>
            <a:r>
              <a:rPr lang="fr-FR" sz="2000" dirty="0" smtClean="0"/>
              <a:t>-Entre les villosités s’ouvrent les orifices des glandes intestinales.</a:t>
            </a:r>
            <a:endParaRPr lang="fr-F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752" y="4149080"/>
            <a:ext cx="5328592" cy="2592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1935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74"/>
                                        </p:tgtEl>
                                        <p:attrNameLst>
                                          <p:attrName>style.visibility</p:attrName>
                                        </p:attrNameLst>
                                      </p:cBhvr>
                                      <p:to>
                                        <p:strVal val="visible"/>
                                      </p:to>
                                    </p:set>
                                    <p:anim calcmode="lin" valueType="num">
                                      <p:cBhvr additive="base">
                                        <p:cTn id="41" dur="500" fill="hold"/>
                                        <p:tgtEl>
                                          <p:spTgt spid="3074"/>
                                        </p:tgtEl>
                                        <p:attrNameLst>
                                          <p:attrName>ppt_x</p:attrName>
                                        </p:attrNameLst>
                                      </p:cBhvr>
                                      <p:tavLst>
                                        <p:tav tm="0">
                                          <p:val>
                                            <p:strVal val="#ppt_x"/>
                                          </p:val>
                                        </p:tav>
                                        <p:tav tm="100000">
                                          <p:val>
                                            <p:strVal val="#ppt_x"/>
                                          </p:val>
                                        </p:tav>
                                      </p:tavLst>
                                    </p:anim>
                                    <p:anim calcmode="lin" valueType="num">
                                      <p:cBhvr additive="base">
                                        <p:cTn id="4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92696"/>
            <a:ext cx="7498080" cy="5555704"/>
          </a:xfrm>
        </p:spPr>
        <p:txBody>
          <a:bodyPr/>
          <a:lstStyle/>
          <a:p>
            <a:pPr marL="82296" indent="0">
              <a:buNone/>
            </a:pPr>
            <a:r>
              <a:rPr lang="fr-FR" dirty="0" smtClean="0"/>
              <a:t> </a:t>
            </a:r>
            <a:r>
              <a:rPr lang="fr-FR" sz="2400" b="1" dirty="0" smtClean="0">
                <a:solidFill>
                  <a:srgbClr val="0070C0"/>
                </a:solidFill>
                <a:latin typeface="+mj-lt"/>
              </a:rPr>
              <a:t>III-1-Exploration de l’absorption </a:t>
            </a:r>
          </a:p>
          <a:p>
            <a:pPr>
              <a:buClrTx/>
              <a:buFont typeface="Wingdings" panose="05000000000000000000" pitchFamily="2" charset="2"/>
              <a:buChar char="v"/>
            </a:pPr>
            <a:r>
              <a:rPr lang="fr-FR" sz="2000" dirty="0" smtClean="0">
                <a:latin typeface="+mj-lt"/>
              </a:rPr>
              <a:t> </a:t>
            </a:r>
            <a:r>
              <a:rPr lang="fr-FR" sz="2000" b="1" u="sng" dirty="0" smtClean="0">
                <a:latin typeface="+mj-lt"/>
              </a:rPr>
              <a:t>Tests indirects: </a:t>
            </a:r>
          </a:p>
          <a:p>
            <a:pPr lvl="1">
              <a:buClrTx/>
              <a:buFont typeface="Wingdings" panose="05000000000000000000" pitchFamily="2" charset="2"/>
              <a:buChar char="§"/>
            </a:pPr>
            <a:r>
              <a:rPr lang="fr-FR" sz="2000" dirty="0" smtClean="0">
                <a:solidFill>
                  <a:srgbClr val="00B050"/>
                </a:solidFill>
                <a:latin typeface="+mj-lt"/>
              </a:rPr>
              <a:t>Retentissement général: </a:t>
            </a:r>
            <a:r>
              <a:rPr lang="fr-FR" sz="2000" dirty="0" smtClean="0">
                <a:latin typeface="+mj-lt"/>
              </a:rPr>
              <a:t>poids+++</a:t>
            </a:r>
          </a:p>
          <a:p>
            <a:pPr lvl="1">
              <a:buClrTx/>
              <a:buFont typeface="Wingdings" panose="05000000000000000000" pitchFamily="2" charset="2"/>
              <a:buChar char="§"/>
            </a:pPr>
            <a:r>
              <a:rPr lang="fr-FR" sz="2000" dirty="0" smtClean="0">
                <a:solidFill>
                  <a:srgbClr val="00B050"/>
                </a:solidFill>
                <a:latin typeface="+mj-lt"/>
              </a:rPr>
              <a:t>Dosage des protides.</a:t>
            </a:r>
          </a:p>
          <a:p>
            <a:pPr lvl="1">
              <a:buClrTx/>
              <a:buFont typeface="Wingdings" panose="05000000000000000000" pitchFamily="2" charset="2"/>
              <a:buChar char="§"/>
            </a:pPr>
            <a:r>
              <a:rPr lang="fr-FR" sz="2000" dirty="0" smtClean="0">
                <a:solidFill>
                  <a:srgbClr val="00B050"/>
                </a:solidFill>
                <a:latin typeface="+mj-lt"/>
              </a:rPr>
              <a:t>Dosage de l’azote fécal (créatorrhée): </a:t>
            </a:r>
            <a:r>
              <a:rPr lang="fr-FR" sz="2000" dirty="0" smtClean="0">
                <a:latin typeface="+mj-lt"/>
              </a:rPr>
              <a:t>nle 2-2,5g/24h </a:t>
            </a:r>
          </a:p>
          <a:p>
            <a:pPr lvl="1">
              <a:buClrTx/>
              <a:buFont typeface="Wingdings" panose="05000000000000000000" pitchFamily="2" charset="2"/>
              <a:buChar char="§"/>
            </a:pPr>
            <a:r>
              <a:rPr lang="fr-FR" sz="2000" dirty="0" smtClean="0">
                <a:solidFill>
                  <a:srgbClr val="00B050"/>
                </a:solidFill>
                <a:latin typeface="+mj-lt"/>
              </a:rPr>
              <a:t>Dosage des lipides.</a:t>
            </a:r>
          </a:p>
          <a:p>
            <a:pPr lvl="1">
              <a:buClrTx/>
              <a:buFont typeface="Wingdings" panose="05000000000000000000" pitchFamily="2" charset="2"/>
              <a:buChar char="§"/>
            </a:pPr>
            <a:r>
              <a:rPr lang="fr-FR" sz="2000" dirty="0" smtClean="0">
                <a:solidFill>
                  <a:srgbClr val="00B050"/>
                </a:solidFill>
                <a:latin typeface="+mj-lt"/>
              </a:rPr>
              <a:t>Dosage du TP: </a:t>
            </a:r>
            <a:r>
              <a:rPr lang="fr-FR" sz="2000" dirty="0" smtClean="0">
                <a:latin typeface="+mj-lt"/>
              </a:rPr>
              <a:t>diminué par diminution des facteurs vitamino-k dépendant si malabsorption des vitamines liposolubles (ADEK).</a:t>
            </a:r>
          </a:p>
          <a:p>
            <a:pPr lvl="1">
              <a:buClrTx/>
              <a:buFont typeface="Wingdings" panose="05000000000000000000" pitchFamily="2" charset="2"/>
              <a:buChar char="§"/>
            </a:pPr>
            <a:r>
              <a:rPr lang="fr-FR" sz="2000" dirty="0" smtClean="0">
                <a:solidFill>
                  <a:srgbClr val="00B050"/>
                </a:solidFill>
                <a:latin typeface="+mj-lt"/>
              </a:rPr>
              <a:t>Dosage de l’acide folique: </a:t>
            </a:r>
            <a:r>
              <a:rPr lang="fr-FR" sz="2000" dirty="0" smtClean="0">
                <a:latin typeface="+mj-lt"/>
              </a:rPr>
              <a:t>nle</a:t>
            </a:r>
            <a:r>
              <a:rPr lang="fr-FR" sz="2000" dirty="0">
                <a:latin typeface="+mj-lt"/>
              </a:rPr>
              <a:t> </a:t>
            </a:r>
            <a:r>
              <a:rPr lang="fr-FR" sz="2000" dirty="0" smtClean="0">
                <a:latin typeface="+mj-lt"/>
              </a:rPr>
              <a:t>2-6,5 microg /l.</a:t>
            </a:r>
            <a:r>
              <a:rPr lang="fr-FR" sz="2000" b="1" u="sng" dirty="0" smtClean="0">
                <a:solidFill>
                  <a:srgbClr val="0070C0"/>
                </a:solidFill>
                <a:latin typeface="+mj-lt"/>
              </a:rPr>
              <a:t> </a:t>
            </a:r>
          </a:p>
          <a:p>
            <a:pPr lvl="1">
              <a:buClrTx/>
              <a:buFont typeface="Wingdings" panose="05000000000000000000" pitchFamily="2" charset="2"/>
              <a:buChar char="§"/>
            </a:pPr>
            <a:r>
              <a:rPr lang="fr-FR" sz="2000" dirty="0" smtClean="0">
                <a:solidFill>
                  <a:srgbClr val="00B050"/>
                </a:solidFill>
                <a:latin typeface="+mj-lt"/>
              </a:rPr>
              <a:t>Calcémie, phosphorémie.</a:t>
            </a:r>
            <a:r>
              <a:rPr lang="fr-FR" sz="2000" b="1" u="sng" dirty="0" smtClean="0">
                <a:solidFill>
                  <a:srgbClr val="00B050"/>
                </a:solidFill>
                <a:latin typeface="+mj-lt"/>
              </a:rPr>
              <a:t> </a:t>
            </a:r>
            <a:r>
              <a:rPr lang="fr-FR" sz="2000" dirty="0" smtClean="0">
                <a:solidFill>
                  <a:srgbClr val="00B050"/>
                </a:solidFill>
                <a:latin typeface="+mj-lt"/>
              </a:rPr>
              <a:t>  </a:t>
            </a:r>
            <a:endParaRPr lang="fr-FR" sz="2000" dirty="0">
              <a:solidFill>
                <a:srgbClr val="00B050"/>
              </a:solidFill>
              <a:latin typeface="+mj-lt"/>
            </a:endParaRPr>
          </a:p>
        </p:txBody>
      </p:sp>
    </p:spTree>
    <p:extLst>
      <p:ext uri="{BB962C8B-B14F-4D97-AF65-F5344CB8AC3E}">
        <p14:creationId xmlns:p14="http://schemas.microsoft.com/office/powerpoint/2010/main" xmlns="" val="281367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04664"/>
            <a:ext cx="7498080" cy="5843736"/>
          </a:xfrm>
        </p:spPr>
        <p:txBody>
          <a:bodyPr/>
          <a:lstStyle/>
          <a:p>
            <a:pPr lvl="0">
              <a:buClrTx/>
              <a:buFont typeface="Wingdings" panose="05000000000000000000" pitchFamily="2" charset="2"/>
              <a:buChar char="v"/>
            </a:pPr>
            <a:r>
              <a:rPr lang="fr-FR" sz="2000" dirty="0">
                <a:solidFill>
                  <a:prstClr val="black"/>
                </a:solidFill>
              </a:rPr>
              <a:t> </a:t>
            </a:r>
            <a:r>
              <a:rPr lang="fr-FR" sz="2000" b="1" u="sng" dirty="0">
                <a:solidFill>
                  <a:prstClr val="black"/>
                </a:solidFill>
              </a:rPr>
              <a:t>Tests </a:t>
            </a:r>
            <a:r>
              <a:rPr lang="fr-FR" sz="2000" b="1" u="sng" dirty="0" smtClean="0">
                <a:solidFill>
                  <a:prstClr val="black"/>
                </a:solidFill>
              </a:rPr>
              <a:t>directs</a:t>
            </a:r>
            <a:r>
              <a:rPr lang="fr-FR" sz="2000" b="1" u="sng" dirty="0">
                <a:solidFill>
                  <a:prstClr val="black"/>
                </a:solidFill>
              </a:rPr>
              <a:t>: </a:t>
            </a:r>
          </a:p>
          <a:p>
            <a:pPr lvl="1">
              <a:buFont typeface="Wingdings" panose="05000000000000000000" pitchFamily="2" charset="2"/>
              <a:buChar char="§"/>
            </a:pPr>
            <a:r>
              <a:rPr lang="fr-FR" sz="2000" dirty="0" smtClean="0">
                <a:solidFill>
                  <a:srgbClr val="00B050"/>
                </a:solidFill>
              </a:rPr>
              <a:t>Tests d’absorption de base:  </a:t>
            </a:r>
          </a:p>
          <a:p>
            <a:pPr marL="402336" lvl="1" indent="0">
              <a:buNone/>
            </a:pPr>
            <a:r>
              <a:rPr lang="fr-FR" sz="2000" dirty="0" smtClean="0">
                <a:solidFill>
                  <a:srgbClr val="7030A0"/>
                </a:solidFill>
              </a:rPr>
              <a:t>a- Test au D- xylose: </a:t>
            </a:r>
            <a:r>
              <a:rPr lang="fr-FR" sz="2000" dirty="0" smtClean="0"/>
              <a:t>D- xylose est un monosaccharide absorbé par le grêle proximal.</a:t>
            </a:r>
          </a:p>
          <a:p>
            <a:pPr lvl="1">
              <a:buClrTx/>
              <a:buFont typeface="Wingdings" panose="05000000000000000000" pitchFamily="2" charset="2"/>
              <a:buChar char="Ø"/>
            </a:pPr>
            <a:r>
              <a:rPr lang="fr-FR" sz="2000" dirty="0"/>
              <a:t> </a:t>
            </a:r>
            <a:r>
              <a:rPr lang="fr-FR" sz="2000" i="1" dirty="0" smtClean="0"/>
              <a:t>Technique: </a:t>
            </a:r>
            <a:r>
              <a:rPr lang="fr-FR" sz="2000" dirty="0" smtClean="0"/>
              <a:t>Ingestion de 25g de D-xylose avec 250cc d’eau en per os, puis dosage de la xylosémie à 2h et de xylosurie à 5h.</a:t>
            </a:r>
          </a:p>
          <a:p>
            <a:pPr lvl="1">
              <a:buClrTx/>
              <a:buFont typeface="Wingdings" panose="05000000000000000000" pitchFamily="2" charset="2"/>
              <a:buChar char="Ø"/>
            </a:pPr>
            <a:r>
              <a:rPr lang="fr-FR" sz="2000" i="1" dirty="0" smtClean="0"/>
              <a:t> Résultats: VN: xylosémie&gt; 300ml/l, xylosurie 4-7 mg/débit &gt; 5g.</a:t>
            </a:r>
          </a:p>
          <a:p>
            <a:pPr marL="402336" lvl="1" indent="0">
              <a:buClrTx/>
              <a:buNone/>
            </a:pPr>
            <a:r>
              <a:rPr lang="fr-FR" sz="2000" i="1" dirty="0" smtClean="0"/>
              <a:t>-</a:t>
            </a:r>
            <a:r>
              <a:rPr lang="fr-FR" sz="2000" dirty="0" smtClean="0"/>
              <a:t>Des valeurs inferieures font évoquer un syndrome de mal          absorption (faux +: pullulation microbienne/ faux -: insuffisance rénale, ascite….).</a:t>
            </a:r>
            <a:endParaRPr lang="fr-FR" sz="2000" i="1" dirty="0"/>
          </a:p>
        </p:txBody>
      </p:sp>
    </p:spTree>
    <p:extLst>
      <p:ext uri="{BB962C8B-B14F-4D97-AF65-F5344CB8AC3E}">
        <p14:creationId xmlns:p14="http://schemas.microsoft.com/office/powerpoint/2010/main" xmlns="" val="52045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04664"/>
            <a:ext cx="7498080" cy="5843736"/>
          </a:xfrm>
        </p:spPr>
        <p:txBody>
          <a:bodyPr/>
          <a:lstStyle/>
          <a:p>
            <a:pPr marL="82296" indent="0">
              <a:buNone/>
            </a:pPr>
            <a:r>
              <a:rPr lang="fr-FR" sz="2000" dirty="0" smtClean="0">
                <a:solidFill>
                  <a:srgbClr val="00B050"/>
                </a:solidFill>
              </a:rPr>
              <a:t>      </a:t>
            </a:r>
            <a:r>
              <a:rPr lang="fr-FR" sz="2000" dirty="0" smtClean="0">
                <a:solidFill>
                  <a:srgbClr val="7030A0"/>
                </a:solidFill>
              </a:rPr>
              <a:t>b- Mesure du débit des graisses fécales: </a:t>
            </a:r>
          </a:p>
          <a:p>
            <a:pPr lvl="1">
              <a:buClrTx/>
              <a:buFont typeface="Wingdings" panose="05000000000000000000" pitchFamily="2" charset="2"/>
              <a:buChar char="Ø"/>
            </a:pPr>
            <a:r>
              <a:rPr lang="fr-FR" sz="2000" dirty="0"/>
              <a:t> </a:t>
            </a:r>
            <a:r>
              <a:rPr lang="fr-FR" sz="2000" dirty="0" smtClean="0"/>
              <a:t>  </a:t>
            </a:r>
            <a:r>
              <a:rPr lang="fr-FR" sz="2000" i="1" dirty="0" smtClean="0">
                <a:solidFill>
                  <a:prstClr val="black"/>
                </a:solidFill>
              </a:rPr>
              <a:t>Technique</a:t>
            </a:r>
            <a:r>
              <a:rPr lang="fr-FR" sz="2000" dirty="0" smtClean="0">
                <a:solidFill>
                  <a:prstClr val="black"/>
                </a:solidFill>
              </a:rPr>
              <a:t>: Recueil des selles de 3jours avec apport de 70 à 100g lipides/ jour puis dosage des lipides fécaux.</a:t>
            </a:r>
          </a:p>
          <a:p>
            <a:pPr lvl="1">
              <a:buClrTx/>
              <a:buFontTx/>
              <a:buChar char="-"/>
            </a:pPr>
            <a:r>
              <a:rPr lang="fr-FR" sz="2000" dirty="0" smtClean="0">
                <a:solidFill>
                  <a:prstClr val="black"/>
                </a:solidFill>
              </a:rPr>
              <a:t>Stéatorrhée: lipides dans les selles &gt;6g/24h (faux +: diarrhée).</a:t>
            </a:r>
          </a:p>
          <a:p>
            <a:pPr marL="402336" lvl="1" indent="0">
              <a:buClrTx/>
              <a:buNone/>
            </a:pPr>
            <a:endParaRPr lang="fr-FR" sz="2000" dirty="0">
              <a:solidFill>
                <a:prstClr val="black"/>
              </a:solidFill>
            </a:endParaRPr>
          </a:p>
          <a:p>
            <a:pPr marL="402336" lvl="1" indent="0">
              <a:buClrTx/>
              <a:buNone/>
            </a:pPr>
            <a:endParaRPr lang="fr-FR" sz="2000" dirty="0" smtClean="0">
              <a:solidFill>
                <a:prstClr val="black"/>
              </a:solidFill>
            </a:endParaRPr>
          </a:p>
          <a:p>
            <a:pPr marL="82296" lvl="0" indent="0">
              <a:buClr>
                <a:srgbClr val="3891A7"/>
              </a:buClr>
              <a:buNone/>
            </a:pPr>
            <a:r>
              <a:rPr lang="fr-FR" sz="2000" dirty="0" smtClean="0">
                <a:solidFill>
                  <a:srgbClr val="7030A0"/>
                </a:solidFill>
              </a:rPr>
              <a:t>       c-Test de Shilling: </a:t>
            </a:r>
            <a:r>
              <a:rPr lang="fr-FR" sz="2000" dirty="0" smtClean="0"/>
              <a:t>Chercher la mal absorption de la vitamine B12,</a:t>
            </a:r>
          </a:p>
          <a:p>
            <a:pPr lvl="1">
              <a:buClrTx/>
              <a:buFont typeface="Wingdings" panose="05000000000000000000" pitchFamily="2" charset="2"/>
              <a:buChar char="Ø"/>
            </a:pPr>
            <a:r>
              <a:rPr lang="fr-FR" sz="2000" dirty="0">
                <a:solidFill>
                  <a:prstClr val="black"/>
                </a:solidFill>
              </a:rPr>
              <a:t>  </a:t>
            </a:r>
            <a:r>
              <a:rPr lang="fr-FR" sz="2000" i="1" dirty="0">
                <a:solidFill>
                  <a:prstClr val="black"/>
                </a:solidFill>
              </a:rPr>
              <a:t>Technique</a:t>
            </a:r>
            <a:r>
              <a:rPr lang="fr-FR" sz="2000" dirty="0">
                <a:solidFill>
                  <a:prstClr val="black"/>
                </a:solidFill>
              </a:rPr>
              <a:t>: </a:t>
            </a:r>
            <a:r>
              <a:rPr lang="fr-FR" sz="2000" dirty="0" smtClean="0">
                <a:solidFill>
                  <a:prstClr val="black"/>
                </a:solidFill>
              </a:rPr>
              <a:t>Ingestion de 1 microg de vitamine B12 marquée au Cobalt en per os après saturation des récepteurs hépatiques ( injection IM de vit B12),</a:t>
            </a:r>
          </a:p>
          <a:p>
            <a:pPr marL="402336" lvl="1" indent="0">
              <a:buClrTx/>
              <a:buNone/>
            </a:pPr>
            <a:r>
              <a:rPr lang="fr-FR" sz="2000" dirty="0">
                <a:solidFill>
                  <a:prstClr val="black"/>
                </a:solidFill>
              </a:rPr>
              <a:t> </a:t>
            </a:r>
            <a:r>
              <a:rPr lang="fr-FR" sz="2000" dirty="0" smtClean="0">
                <a:solidFill>
                  <a:prstClr val="black"/>
                </a:solidFill>
              </a:rPr>
              <a:t>- Puis recueillir les urines de 24h ou 48h et mesure de la </a:t>
            </a:r>
          </a:p>
          <a:p>
            <a:pPr marL="402336" lvl="1" indent="0">
              <a:buClrTx/>
              <a:buNone/>
            </a:pPr>
            <a:r>
              <a:rPr lang="fr-FR" sz="2000" dirty="0" smtClean="0">
                <a:solidFill>
                  <a:prstClr val="black"/>
                </a:solidFill>
              </a:rPr>
              <a:t>    radioactivité ( nle&gt; 10% si &lt; 8% mal absorption).</a:t>
            </a:r>
            <a:endParaRPr lang="fr-FR" sz="2000" dirty="0">
              <a:solidFill>
                <a:prstClr val="black"/>
              </a:solidFill>
            </a:endParaRPr>
          </a:p>
          <a:p>
            <a:pPr marL="649224" lvl="2" indent="0">
              <a:buClrTx/>
              <a:buNone/>
            </a:pPr>
            <a:endParaRPr lang="fr-FR" sz="1600" dirty="0"/>
          </a:p>
        </p:txBody>
      </p:sp>
    </p:spTree>
    <p:extLst>
      <p:ext uri="{BB962C8B-B14F-4D97-AF65-F5344CB8AC3E}">
        <p14:creationId xmlns:p14="http://schemas.microsoft.com/office/powerpoint/2010/main" xmlns="" val="159089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332656"/>
            <a:ext cx="7498080" cy="5915744"/>
          </a:xfrm>
        </p:spPr>
        <p:txBody>
          <a:bodyPr/>
          <a:lstStyle/>
          <a:p>
            <a:pPr>
              <a:buFont typeface="Wingdings" panose="05000000000000000000" pitchFamily="2" charset="2"/>
              <a:buChar char="§"/>
            </a:pPr>
            <a:r>
              <a:rPr lang="fr-FR" sz="2000" dirty="0">
                <a:solidFill>
                  <a:srgbClr val="00B050"/>
                </a:solidFill>
              </a:rPr>
              <a:t>Tests </a:t>
            </a:r>
            <a:r>
              <a:rPr lang="fr-FR" sz="2000" dirty="0" smtClean="0">
                <a:solidFill>
                  <a:srgbClr val="00B050"/>
                </a:solidFill>
              </a:rPr>
              <a:t>d’application moins courante: </a:t>
            </a:r>
          </a:p>
          <a:p>
            <a:pPr marL="82296" indent="0">
              <a:buNone/>
            </a:pPr>
            <a:r>
              <a:rPr lang="fr-FR" sz="2000" dirty="0">
                <a:solidFill>
                  <a:srgbClr val="7030A0"/>
                </a:solidFill>
              </a:rPr>
              <a:t>a- Test </a:t>
            </a:r>
            <a:r>
              <a:rPr lang="fr-FR" sz="2000" dirty="0" smtClean="0">
                <a:solidFill>
                  <a:srgbClr val="7030A0"/>
                </a:solidFill>
              </a:rPr>
              <a:t>d’absorption des sels biliaires: </a:t>
            </a:r>
            <a:r>
              <a:rPr lang="fr-FR" sz="2000" dirty="0" smtClean="0"/>
              <a:t>(rôle dans la solubilisation des graisses absorbées dans l’iléon).</a:t>
            </a:r>
          </a:p>
          <a:p>
            <a:pPr marL="82296" indent="0">
              <a:buNone/>
            </a:pPr>
            <a:endParaRPr lang="fr-FR" sz="2000" dirty="0"/>
          </a:p>
          <a:p>
            <a:pPr marL="82296" indent="0">
              <a:buNone/>
            </a:pPr>
            <a:r>
              <a:rPr lang="fr-FR" sz="2000" dirty="0" smtClean="0">
                <a:solidFill>
                  <a:srgbClr val="7030A0"/>
                </a:solidFill>
              </a:rPr>
              <a:t>b- Tests respiratoires:</a:t>
            </a:r>
          </a:p>
          <a:p>
            <a:pPr>
              <a:buClrTx/>
              <a:buFont typeface="Wingdings" panose="05000000000000000000" pitchFamily="2" charset="2"/>
              <a:buChar char="Ø"/>
            </a:pPr>
            <a:r>
              <a:rPr lang="fr-FR" sz="2000" dirty="0"/>
              <a:t> </a:t>
            </a:r>
            <a:r>
              <a:rPr lang="fr-FR" sz="2000" dirty="0" smtClean="0"/>
              <a:t> </a:t>
            </a:r>
            <a:r>
              <a:rPr lang="fr-FR" sz="2000" dirty="0"/>
              <a:t> </a:t>
            </a:r>
            <a:r>
              <a:rPr lang="fr-FR" sz="2000" i="1" dirty="0" smtClean="0"/>
              <a:t>Test à l’H2: </a:t>
            </a:r>
            <a:r>
              <a:rPr lang="fr-FR" sz="2000" dirty="0" smtClean="0"/>
              <a:t> Ingestion de 50g de lactose ou saccharose puis mesure de la quantité d’H2 expiré.</a:t>
            </a:r>
          </a:p>
          <a:p>
            <a:pPr>
              <a:buClrTx/>
              <a:buFont typeface="Wingdings" panose="05000000000000000000" pitchFamily="2" charset="2"/>
              <a:buChar char="Ø"/>
            </a:pPr>
            <a:r>
              <a:rPr lang="fr-FR" sz="2000" dirty="0"/>
              <a:t> </a:t>
            </a:r>
            <a:r>
              <a:rPr lang="fr-FR" sz="2000" i="1" dirty="0" smtClean="0"/>
              <a:t>Test au CO2: </a:t>
            </a:r>
            <a:r>
              <a:rPr lang="fr-FR" sz="2000" dirty="0" smtClean="0"/>
              <a:t>Permet d’explorer un déficit en lactose.</a:t>
            </a:r>
          </a:p>
          <a:p>
            <a:pPr marL="82296" indent="0">
              <a:buClrTx/>
              <a:buNone/>
            </a:pPr>
            <a:endParaRPr lang="fr-FR" sz="2000" dirty="0"/>
          </a:p>
          <a:p>
            <a:pPr marL="82296" lvl="0" indent="0">
              <a:buClr>
                <a:srgbClr val="3891A7"/>
              </a:buClr>
              <a:buNone/>
            </a:pPr>
            <a:r>
              <a:rPr lang="fr-FR" sz="2000" dirty="0" smtClean="0">
                <a:solidFill>
                  <a:srgbClr val="7030A0"/>
                </a:solidFill>
              </a:rPr>
              <a:t>c- Test de tolérance aux sucres: </a:t>
            </a:r>
          </a:p>
          <a:p>
            <a:pPr>
              <a:buClrTx/>
              <a:buFont typeface="Wingdings" panose="05000000000000000000" pitchFamily="2" charset="2"/>
              <a:buChar char="Ø"/>
            </a:pPr>
            <a:r>
              <a:rPr lang="fr-FR" sz="2000" dirty="0" smtClean="0"/>
              <a:t> Ingestion de 50g de glucose avec 50cc d’eau </a:t>
            </a:r>
            <a:r>
              <a:rPr lang="fr-FR" sz="2000" dirty="0"/>
              <a:t> </a:t>
            </a:r>
            <a:r>
              <a:rPr lang="fr-FR" sz="2000" dirty="0" smtClean="0"/>
              <a:t>  augmentation&gt;0,4g/l de la glycémie. </a:t>
            </a:r>
          </a:p>
          <a:p>
            <a:pPr marL="82296" lvl="0" indent="0">
              <a:buClrTx/>
              <a:buNone/>
            </a:pPr>
            <a:r>
              <a:rPr lang="fr-FR" sz="2000" dirty="0"/>
              <a:t> </a:t>
            </a:r>
            <a:r>
              <a:rPr lang="fr-FR" sz="2000" dirty="0" smtClean="0"/>
              <a:t>  -Si mal absorption la glycémie n’augmente pas ou  </a:t>
            </a:r>
            <a:r>
              <a:rPr lang="fr-FR" sz="2000" dirty="0" smtClean="0">
                <a:solidFill>
                  <a:prstClr val="black"/>
                </a:solidFill>
              </a:rPr>
              <a:t>augmentation</a:t>
            </a:r>
          </a:p>
          <a:p>
            <a:pPr marL="82296" lvl="0" indent="0">
              <a:buClrTx/>
              <a:buNone/>
            </a:pPr>
            <a:r>
              <a:rPr lang="fr-FR" sz="2000" dirty="0">
                <a:solidFill>
                  <a:prstClr val="black"/>
                </a:solidFill>
              </a:rPr>
              <a:t> </a:t>
            </a:r>
            <a:r>
              <a:rPr lang="fr-FR" sz="2000" dirty="0" smtClean="0">
                <a:solidFill>
                  <a:prstClr val="black"/>
                </a:solidFill>
              </a:rPr>
              <a:t>    </a:t>
            </a:r>
            <a:r>
              <a:rPr lang="fr-FR" sz="2000" dirty="0">
                <a:solidFill>
                  <a:prstClr val="black"/>
                </a:solidFill>
              </a:rPr>
              <a:t>&lt;0,3g/l</a:t>
            </a:r>
          </a:p>
          <a:p>
            <a:pPr marL="82296" lvl="0" indent="0">
              <a:buClrTx/>
              <a:buNone/>
            </a:pPr>
            <a:endParaRPr lang="fr-FR" sz="2000" dirty="0" smtClean="0"/>
          </a:p>
        </p:txBody>
      </p:sp>
      <p:sp>
        <p:nvSpPr>
          <p:cNvPr id="2" name="Flèche droite 1"/>
          <p:cNvSpPr/>
          <p:nvPr/>
        </p:nvSpPr>
        <p:spPr>
          <a:xfrm>
            <a:off x="6498557" y="4205509"/>
            <a:ext cx="21602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93889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800" dirty="0" smtClean="0">
                <a:solidFill>
                  <a:srgbClr val="FF0000"/>
                </a:solidFill>
              </a:rPr>
              <a:t>- Introduction</a:t>
            </a:r>
            <a:r>
              <a:rPr lang="fr-FR" sz="2400" dirty="0">
                <a:solidFill>
                  <a:srgbClr val="FF0000"/>
                </a:solidFill>
              </a:rPr>
              <a:t>-</a:t>
            </a:r>
            <a:endParaRPr lang="fr-FR" dirty="0"/>
          </a:p>
        </p:txBody>
      </p:sp>
      <p:sp>
        <p:nvSpPr>
          <p:cNvPr id="3" name="Espace réservé du contenu 2"/>
          <p:cNvSpPr>
            <a:spLocks noGrp="1"/>
          </p:cNvSpPr>
          <p:nvPr>
            <p:ph idx="1"/>
          </p:nvPr>
        </p:nvSpPr>
        <p:spPr/>
        <p:txBody>
          <a:bodyPr>
            <a:normAutofit/>
          </a:bodyPr>
          <a:lstStyle/>
          <a:p>
            <a:pPr>
              <a:buClrTx/>
              <a:buFont typeface="Wingdings" panose="05000000000000000000" pitchFamily="2" charset="2"/>
              <a:buChar char="v"/>
            </a:pPr>
            <a:r>
              <a:rPr lang="fr-FR" sz="2000" b="1" dirty="0" smtClean="0"/>
              <a:t>Tube digestif :</a:t>
            </a:r>
            <a:endParaRPr lang="fr-FR" sz="2000" b="1" dirty="0"/>
          </a:p>
          <a:p>
            <a:pPr marL="82296" indent="0">
              <a:buNone/>
            </a:pPr>
            <a:r>
              <a:rPr lang="fr-FR" sz="2000" dirty="0" smtClean="0">
                <a:solidFill>
                  <a:srgbClr val="000000"/>
                </a:solidFill>
              </a:rPr>
              <a:t>-Les </a:t>
            </a:r>
            <a:r>
              <a:rPr lang="fr-FR" sz="2000" dirty="0">
                <a:solidFill>
                  <a:srgbClr val="000000"/>
                </a:solidFill>
              </a:rPr>
              <a:t>grandes fonctions</a:t>
            </a:r>
          </a:p>
          <a:p>
            <a:pPr marL="82296" indent="0">
              <a:buNone/>
            </a:pPr>
            <a:r>
              <a:rPr lang="fr-FR" sz="2000" dirty="0" smtClean="0">
                <a:solidFill>
                  <a:srgbClr val="000000"/>
                </a:solidFill>
              </a:rPr>
              <a:t>         • </a:t>
            </a:r>
            <a:r>
              <a:rPr lang="fr-FR" sz="2000" dirty="0">
                <a:solidFill>
                  <a:srgbClr val="000000"/>
                </a:solidFill>
              </a:rPr>
              <a:t>Digestion</a:t>
            </a:r>
          </a:p>
          <a:p>
            <a:pPr marL="82296" indent="0">
              <a:buNone/>
            </a:pPr>
            <a:r>
              <a:rPr lang="fr-FR" sz="2000" dirty="0" smtClean="0">
                <a:solidFill>
                  <a:srgbClr val="000000"/>
                </a:solidFill>
              </a:rPr>
              <a:t>         • </a:t>
            </a:r>
            <a:r>
              <a:rPr lang="fr-FR" sz="2000" dirty="0">
                <a:solidFill>
                  <a:srgbClr val="000000"/>
                </a:solidFill>
              </a:rPr>
              <a:t>Sécrétion</a:t>
            </a:r>
          </a:p>
          <a:p>
            <a:pPr marL="82296" indent="0">
              <a:buNone/>
            </a:pPr>
            <a:r>
              <a:rPr lang="fr-FR" sz="2000" dirty="0" smtClean="0">
                <a:solidFill>
                  <a:srgbClr val="000000"/>
                </a:solidFill>
              </a:rPr>
              <a:t>         • Absorption</a:t>
            </a:r>
          </a:p>
          <a:p>
            <a:pPr marL="82296" indent="0">
              <a:buNone/>
            </a:pPr>
            <a:r>
              <a:rPr lang="fr-FR" sz="2000" dirty="0">
                <a:solidFill>
                  <a:srgbClr val="000000"/>
                </a:solidFill>
              </a:rPr>
              <a:t> </a:t>
            </a:r>
            <a:r>
              <a:rPr lang="fr-FR" sz="2000" dirty="0" smtClean="0">
                <a:solidFill>
                  <a:srgbClr val="000000"/>
                </a:solidFill>
              </a:rPr>
              <a:t>        • </a:t>
            </a:r>
            <a:r>
              <a:rPr lang="fr-FR" sz="2000" dirty="0">
                <a:solidFill>
                  <a:srgbClr val="000000"/>
                </a:solidFill>
              </a:rPr>
              <a:t>Motricité</a:t>
            </a:r>
            <a:endParaRPr lang="fr-FR"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23928" y="1484784"/>
            <a:ext cx="4931271"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252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122"/>
                                        </p:tgtEl>
                                        <p:attrNameLst>
                                          <p:attrName>style.visibility</p:attrName>
                                        </p:attrNameLst>
                                      </p:cBhvr>
                                      <p:to>
                                        <p:strVal val="visible"/>
                                      </p:to>
                                    </p:set>
                                    <p:anim calcmode="lin" valueType="num">
                                      <p:cBhvr additive="base">
                                        <p:cTn id="41" dur="500" fill="hold"/>
                                        <p:tgtEl>
                                          <p:spTgt spid="5122"/>
                                        </p:tgtEl>
                                        <p:attrNameLst>
                                          <p:attrName>ppt_x</p:attrName>
                                        </p:attrNameLst>
                                      </p:cBhvr>
                                      <p:tavLst>
                                        <p:tav tm="0">
                                          <p:val>
                                            <p:strVal val="#ppt_x"/>
                                          </p:val>
                                        </p:tav>
                                        <p:tav tm="100000">
                                          <p:val>
                                            <p:strVal val="#ppt_x"/>
                                          </p:val>
                                        </p:tav>
                                      </p:tavLst>
                                    </p:anim>
                                    <p:anim calcmode="lin" valueType="num">
                                      <p:cBhvr additive="base">
                                        <p:cTn id="4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332656"/>
            <a:ext cx="7498080" cy="5915744"/>
          </a:xfrm>
        </p:spPr>
        <p:txBody>
          <a:bodyPr/>
          <a:lstStyle/>
          <a:p>
            <a:pPr lvl="0">
              <a:buClr>
                <a:srgbClr val="3891A7"/>
              </a:buClr>
              <a:buFont typeface="Wingdings" panose="05000000000000000000" pitchFamily="2" charset="2"/>
              <a:buChar char="§"/>
            </a:pPr>
            <a:endParaRPr lang="fr-FR" sz="2000" dirty="0" smtClean="0">
              <a:solidFill>
                <a:srgbClr val="0070C0"/>
              </a:solidFill>
            </a:endParaRPr>
          </a:p>
          <a:p>
            <a:pPr lvl="0">
              <a:buClr>
                <a:srgbClr val="3891A7"/>
              </a:buClr>
              <a:buFont typeface="Wingdings" panose="05000000000000000000" pitchFamily="2" charset="2"/>
              <a:buChar char="§"/>
            </a:pPr>
            <a:endParaRPr lang="fr-FR" sz="2000" dirty="0">
              <a:solidFill>
                <a:srgbClr val="0070C0"/>
              </a:solidFill>
            </a:endParaRPr>
          </a:p>
          <a:p>
            <a:pPr lvl="0">
              <a:buClr>
                <a:srgbClr val="3891A7"/>
              </a:buClr>
              <a:buFont typeface="Wingdings" panose="05000000000000000000" pitchFamily="2" charset="2"/>
              <a:buChar char="§"/>
            </a:pPr>
            <a:endParaRPr lang="fr-FR" sz="2000" dirty="0" smtClean="0">
              <a:solidFill>
                <a:srgbClr val="0070C0"/>
              </a:solidFill>
            </a:endParaRPr>
          </a:p>
          <a:p>
            <a:pPr lvl="0">
              <a:buClr>
                <a:srgbClr val="3891A7"/>
              </a:buClr>
              <a:buFont typeface="Wingdings" panose="05000000000000000000" pitchFamily="2" charset="2"/>
              <a:buChar char="§"/>
            </a:pPr>
            <a:r>
              <a:rPr lang="fr-FR" sz="2000" dirty="0" smtClean="0">
                <a:solidFill>
                  <a:srgbClr val="00B050"/>
                </a:solidFill>
              </a:rPr>
              <a:t>Test de mise en évidence d’entéropathie exsudative:</a:t>
            </a:r>
            <a:r>
              <a:rPr lang="fr-FR" sz="2000" dirty="0" smtClean="0">
                <a:solidFill>
                  <a:srgbClr val="0070C0"/>
                </a:solidFill>
              </a:rPr>
              <a:t> </a:t>
            </a:r>
          </a:p>
          <a:p>
            <a:pPr marL="82296" lvl="0" indent="0">
              <a:buClr>
                <a:srgbClr val="3891A7"/>
              </a:buClr>
              <a:buNone/>
            </a:pPr>
            <a:r>
              <a:rPr lang="fr-FR" sz="2000" dirty="0" smtClean="0">
                <a:solidFill>
                  <a:srgbClr val="7030A0"/>
                </a:solidFill>
              </a:rPr>
              <a:t>-Clairance de l’alpha1 anti trypsine:</a:t>
            </a:r>
          </a:p>
          <a:p>
            <a:pPr lvl="0">
              <a:buClr>
                <a:srgbClr val="3891A7"/>
              </a:buClr>
              <a:buFontTx/>
              <a:buChar char="-"/>
            </a:pPr>
            <a:r>
              <a:rPr lang="fr-FR" sz="2000" dirty="0" smtClean="0"/>
              <a:t>La quantité éliminé dans les selles pendant 3jours correspond à la  quantité exsudée au niveau de l’intestin.</a:t>
            </a:r>
          </a:p>
          <a:p>
            <a:pPr marL="82296" lvl="0" indent="0">
              <a:buClr>
                <a:srgbClr val="3891A7"/>
              </a:buClr>
              <a:buNone/>
            </a:pPr>
            <a:r>
              <a:rPr lang="fr-FR" sz="2000" dirty="0" smtClean="0"/>
              <a:t>           </a:t>
            </a:r>
            <a:r>
              <a:rPr lang="fr-FR" sz="2400" dirty="0" smtClean="0">
                <a:solidFill>
                  <a:srgbClr val="FF0000"/>
                </a:solidFill>
              </a:rPr>
              <a:t>CL= Débit fécal / concentration plasmatique</a:t>
            </a:r>
          </a:p>
          <a:p>
            <a:pPr marL="82296" lvl="0" indent="0">
              <a:buClr>
                <a:srgbClr val="3891A7"/>
              </a:buClr>
              <a:buNone/>
            </a:pPr>
            <a:r>
              <a:rPr lang="fr-FR" sz="2000" dirty="0" smtClean="0"/>
              <a:t>- Valeur nle &lt; 15ml/24h.</a:t>
            </a:r>
            <a:endParaRPr lang="fr-FR" sz="2000" dirty="0"/>
          </a:p>
          <a:p>
            <a:endParaRPr lang="fr-FR" dirty="0"/>
          </a:p>
        </p:txBody>
      </p:sp>
    </p:spTree>
    <p:extLst>
      <p:ext uri="{BB962C8B-B14F-4D97-AF65-F5344CB8AC3E}">
        <p14:creationId xmlns:p14="http://schemas.microsoft.com/office/powerpoint/2010/main" xmlns="" val="326928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1138138"/>
          </a:xfrm>
        </p:spPr>
        <p:txBody>
          <a:bodyPr>
            <a:normAutofit/>
          </a:bodyPr>
          <a:lstStyle/>
          <a:p>
            <a:pPr marL="82296" lvl="0">
              <a:spcBef>
                <a:spcPts val="600"/>
              </a:spcBef>
            </a:pPr>
            <a:r>
              <a:rPr lang="fr-FR" sz="2400" b="1" dirty="0" smtClean="0">
                <a:solidFill>
                  <a:srgbClr val="0070C0"/>
                </a:solidFill>
                <a:effectLst/>
                <a:ea typeface="+mn-ea"/>
                <a:cs typeface="+mn-cs"/>
              </a:rPr>
              <a:t>III-2-Exploration de la motricité: </a:t>
            </a:r>
            <a:r>
              <a:rPr lang="fr-FR" sz="2400" b="1" dirty="0" smtClean="0">
                <a:solidFill>
                  <a:prstClr val="black"/>
                </a:solidFill>
                <a:effectLst/>
                <a:ea typeface="+mn-ea"/>
                <a:cs typeface="+mn-cs"/>
              </a:rPr>
              <a:t> </a:t>
            </a:r>
            <a:r>
              <a:rPr lang="fr-FR" sz="2400" b="1" dirty="0">
                <a:solidFill>
                  <a:prstClr val="black"/>
                </a:solidFill>
                <a:effectLst/>
                <a:ea typeface="+mn-ea"/>
                <a:cs typeface="+mn-cs"/>
              </a:rPr>
              <a:t/>
            </a:r>
            <a:br>
              <a:rPr lang="fr-FR" sz="2400" b="1" dirty="0">
                <a:solidFill>
                  <a:prstClr val="black"/>
                </a:solidFill>
                <a:effectLst/>
                <a:ea typeface="+mn-ea"/>
                <a:cs typeface="+mn-cs"/>
              </a:rPr>
            </a:br>
            <a:endParaRPr lang="fr-FR" dirty="0"/>
          </a:p>
        </p:txBody>
      </p:sp>
      <p:sp>
        <p:nvSpPr>
          <p:cNvPr id="3" name="Espace réservé du contenu 2"/>
          <p:cNvSpPr>
            <a:spLocks noGrp="1"/>
          </p:cNvSpPr>
          <p:nvPr>
            <p:ph idx="1"/>
          </p:nvPr>
        </p:nvSpPr>
        <p:spPr>
          <a:xfrm>
            <a:off x="1435608" y="908720"/>
            <a:ext cx="7498080" cy="5339680"/>
          </a:xfrm>
        </p:spPr>
        <p:txBody>
          <a:bodyPr/>
          <a:lstStyle/>
          <a:p>
            <a:pPr lvl="0">
              <a:buClrTx/>
              <a:buFont typeface="Wingdings" panose="05000000000000000000" pitchFamily="2" charset="2"/>
              <a:buChar char="v"/>
            </a:pPr>
            <a:r>
              <a:rPr lang="fr-FR" sz="2000" dirty="0">
                <a:solidFill>
                  <a:prstClr val="black"/>
                </a:solidFill>
              </a:rPr>
              <a:t> </a:t>
            </a:r>
            <a:r>
              <a:rPr lang="fr-FR" sz="2000" b="1" u="sng" dirty="0" smtClean="0">
                <a:solidFill>
                  <a:prstClr val="black"/>
                </a:solidFill>
              </a:rPr>
              <a:t>Transit du grêle: </a:t>
            </a:r>
          </a:p>
          <a:p>
            <a:pPr marL="82296" lvl="0" indent="0">
              <a:buClrTx/>
              <a:buNone/>
            </a:pPr>
            <a:r>
              <a:rPr lang="fr-FR" sz="2000" dirty="0" smtClean="0">
                <a:solidFill>
                  <a:prstClr val="black"/>
                </a:solidFill>
              </a:rPr>
              <a:t>  - Temps normal du transit pyloro-caecal est de 3 à 4 h.</a:t>
            </a:r>
          </a:p>
          <a:p>
            <a:pPr marL="82296" lvl="0" indent="0">
              <a:buClrTx/>
              <a:buNone/>
            </a:pPr>
            <a:endParaRPr lang="fr-FR" sz="2000" dirty="0" smtClean="0">
              <a:solidFill>
                <a:prstClr val="black"/>
              </a:solidFill>
            </a:endParaRPr>
          </a:p>
          <a:p>
            <a:pPr marL="82296" lvl="0" indent="0">
              <a:buClrTx/>
              <a:buNone/>
            </a:pPr>
            <a:endParaRPr lang="fr-FR" sz="2000" dirty="0">
              <a:solidFill>
                <a:prstClr val="black"/>
              </a:solidFill>
            </a:endParaRPr>
          </a:p>
          <a:p>
            <a:pPr marL="82296" lvl="0" indent="0">
              <a:buClrTx/>
              <a:buNone/>
            </a:pPr>
            <a:endParaRPr lang="fr-FR" sz="2000" dirty="0" smtClean="0">
              <a:solidFill>
                <a:prstClr val="black"/>
              </a:solidFill>
            </a:endParaRPr>
          </a:p>
          <a:p>
            <a:pPr marL="82296" lvl="0" indent="0">
              <a:buClrTx/>
              <a:buNone/>
            </a:pPr>
            <a:endParaRPr lang="fr-FR" sz="2000" dirty="0">
              <a:solidFill>
                <a:prstClr val="black"/>
              </a:solidFill>
            </a:endParaRPr>
          </a:p>
          <a:p>
            <a:pPr marL="82296" lvl="0" indent="0">
              <a:buClrTx/>
              <a:buNone/>
            </a:pPr>
            <a:endParaRPr lang="fr-FR" sz="2000" dirty="0" smtClean="0">
              <a:solidFill>
                <a:prstClr val="black"/>
              </a:solidFill>
            </a:endParaRPr>
          </a:p>
          <a:p>
            <a:pPr lvl="0">
              <a:buClrTx/>
              <a:buFont typeface="Wingdings" panose="05000000000000000000" pitchFamily="2" charset="2"/>
              <a:buChar char="v"/>
            </a:pPr>
            <a:r>
              <a:rPr lang="fr-FR" sz="2000" b="1" u="sng" dirty="0">
                <a:solidFill>
                  <a:prstClr val="black"/>
                </a:solidFill>
              </a:rPr>
              <a:t> </a:t>
            </a:r>
            <a:r>
              <a:rPr lang="fr-FR" sz="2000" b="1" u="sng" dirty="0" smtClean="0">
                <a:solidFill>
                  <a:prstClr val="black"/>
                </a:solidFill>
              </a:rPr>
              <a:t>Epreuve au rouge Carmin</a:t>
            </a:r>
          </a:p>
          <a:p>
            <a:pPr marL="82296" lvl="0" indent="0">
              <a:buClrTx/>
              <a:buNone/>
            </a:pPr>
            <a:endParaRPr lang="fr-FR" sz="2000" b="1" u="sng" dirty="0" smtClean="0">
              <a:solidFill>
                <a:prstClr val="black"/>
              </a:solidFill>
            </a:endParaRPr>
          </a:p>
          <a:p>
            <a:pPr lvl="0">
              <a:buClrTx/>
              <a:buFont typeface="Wingdings" panose="05000000000000000000" pitchFamily="2" charset="2"/>
              <a:buChar char="v"/>
            </a:pPr>
            <a:r>
              <a:rPr lang="fr-FR" sz="2000" b="1" u="sng" dirty="0" smtClean="0">
                <a:solidFill>
                  <a:prstClr val="black"/>
                </a:solidFill>
              </a:rPr>
              <a:t>Manométrie du grêle</a:t>
            </a:r>
          </a:p>
          <a:p>
            <a:pPr marL="82296" lvl="0" indent="0">
              <a:buClrTx/>
              <a:buNone/>
            </a:pPr>
            <a:endParaRPr lang="fr-FR" sz="2000" b="1" u="sng" dirty="0" smtClean="0">
              <a:solidFill>
                <a:prstClr val="black"/>
              </a:solidFill>
            </a:endParaRPr>
          </a:p>
          <a:p>
            <a:pPr lvl="0">
              <a:buClrTx/>
              <a:buFont typeface="Wingdings" panose="05000000000000000000" pitchFamily="2" charset="2"/>
              <a:buChar char="v"/>
            </a:pPr>
            <a:r>
              <a:rPr lang="fr-FR" sz="2000" b="1" u="sng" dirty="0" smtClean="0">
                <a:solidFill>
                  <a:prstClr val="black"/>
                </a:solidFill>
              </a:rPr>
              <a:t>Electromyographie  </a:t>
            </a:r>
          </a:p>
          <a:p>
            <a:pPr lvl="0">
              <a:buClrTx/>
              <a:buFont typeface="Wingdings" panose="05000000000000000000" pitchFamily="2" charset="2"/>
              <a:buChar char="v"/>
            </a:pPr>
            <a:endParaRPr lang="fr-FR" sz="2000" b="1" u="sng" dirty="0">
              <a:solidFill>
                <a:prstClr val="black"/>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3" y="1628800"/>
            <a:ext cx="3816423" cy="19442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6096" y="1772817"/>
            <a:ext cx="3384376" cy="18001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9931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additive="base">
                                        <p:cTn id="17" dur="500" fill="hold"/>
                                        <p:tgtEl>
                                          <p:spTgt spid="4099"/>
                                        </p:tgtEl>
                                        <p:attrNameLst>
                                          <p:attrName>ppt_x</p:attrName>
                                        </p:attrNameLst>
                                      </p:cBhvr>
                                      <p:tavLst>
                                        <p:tav tm="0">
                                          <p:val>
                                            <p:strVal val="#ppt_x"/>
                                          </p:val>
                                        </p:tav>
                                        <p:tav tm="100000">
                                          <p:val>
                                            <p:strVal val="#ppt_x"/>
                                          </p:val>
                                        </p:tav>
                                      </p:tavLst>
                                    </p:anim>
                                    <p:anim calcmode="lin" valueType="num">
                                      <p:cBhvr additive="base">
                                        <p:cTn id="1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 calcmode="lin" valueType="num">
                                      <p:cBhvr additive="base">
                                        <p:cTn id="23" dur="500" fill="hold"/>
                                        <p:tgtEl>
                                          <p:spTgt spid="4100"/>
                                        </p:tgtEl>
                                        <p:attrNameLst>
                                          <p:attrName>ppt_x</p:attrName>
                                        </p:attrNameLst>
                                      </p:cBhvr>
                                      <p:tavLst>
                                        <p:tav tm="0">
                                          <p:val>
                                            <p:strVal val="#ppt_x"/>
                                          </p:val>
                                        </p:tav>
                                        <p:tav tm="100000">
                                          <p:val>
                                            <p:strVal val="#ppt_x"/>
                                          </p:val>
                                        </p:tav>
                                      </p:tavLst>
                                    </p:anim>
                                    <p:anim calcmode="lin" valueType="num">
                                      <p:cBhvr additive="base">
                                        <p:cTn id="2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smtClean="0">
                <a:solidFill>
                  <a:srgbClr val="0070C0"/>
                </a:solidFill>
                <a:effectLst/>
              </a:rPr>
              <a:t>III-3-Exploration fonctionnelle hormonale:</a:t>
            </a:r>
            <a:endParaRPr lang="fr-FR" dirty="0">
              <a:solidFill>
                <a:srgbClr val="0070C0"/>
              </a:solidFill>
            </a:endParaRPr>
          </a:p>
        </p:txBody>
      </p:sp>
      <p:sp>
        <p:nvSpPr>
          <p:cNvPr id="3" name="Espace réservé du contenu 2"/>
          <p:cNvSpPr>
            <a:spLocks noGrp="1"/>
          </p:cNvSpPr>
          <p:nvPr>
            <p:ph idx="1"/>
          </p:nvPr>
        </p:nvSpPr>
        <p:spPr/>
        <p:txBody>
          <a:bodyPr>
            <a:normAutofit/>
          </a:bodyPr>
          <a:lstStyle/>
          <a:p>
            <a:pPr>
              <a:buClrTx/>
              <a:buFont typeface="Wingdings" panose="05000000000000000000" pitchFamily="2" charset="2"/>
              <a:buChar char="v"/>
            </a:pPr>
            <a:endParaRPr lang="fr-FR" sz="2000" dirty="0" smtClean="0"/>
          </a:p>
          <a:p>
            <a:pPr>
              <a:buClrTx/>
              <a:buFont typeface="Wingdings" panose="05000000000000000000" pitchFamily="2" charset="2"/>
              <a:buChar char="v"/>
            </a:pPr>
            <a:endParaRPr lang="fr-FR" sz="2000" dirty="0"/>
          </a:p>
          <a:p>
            <a:pPr>
              <a:buClrTx/>
              <a:buFont typeface="Wingdings" panose="05000000000000000000" pitchFamily="2" charset="2"/>
              <a:buChar char="v"/>
            </a:pPr>
            <a:r>
              <a:rPr lang="fr-FR" sz="2000" dirty="0" smtClean="0"/>
              <a:t>Plusieurs hormones peuvent être dosées: </a:t>
            </a:r>
          </a:p>
          <a:p>
            <a:pPr lvl="3">
              <a:buClrTx/>
              <a:buFont typeface="Wingdings" panose="05000000000000000000" pitchFamily="2" charset="2"/>
              <a:buChar char="Ø"/>
            </a:pPr>
            <a:r>
              <a:rPr lang="fr-FR" dirty="0"/>
              <a:t> </a:t>
            </a:r>
            <a:r>
              <a:rPr lang="fr-FR" dirty="0" smtClean="0"/>
              <a:t>La gastrine</a:t>
            </a:r>
          </a:p>
          <a:p>
            <a:pPr lvl="3">
              <a:buClrTx/>
              <a:buFont typeface="Wingdings" panose="05000000000000000000" pitchFamily="2" charset="2"/>
              <a:buChar char="Ø"/>
            </a:pPr>
            <a:r>
              <a:rPr lang="fr-FR" dirty="0" smtClean="0"/>
              <a:t>La sécrétine</a:t>
            </a:r>
          </a:p>
          <a:p>
            <a:pPr lvl="3">
              <a:buClrTx/>
              <a:buFont typeface="Wingdings" panose="05000000000000000000" pitchFamily="2" charset="2"/>
              <a:buChar char="Ø"/>
            </a:pPr>
            <a:r>
              <a:rPr lang="fr-FR" dirty="0" smtClean="0"/>
              <a:t>CCK-pz</a:t>
            </a:r>
          </a:p>
          <a:p>
            <a:pPr lvl="3">
              <a:buClrTx/>
              <a:buFont typeface="Wingdings" panose="05000000000000000000" pitchFamily="2" charset="2"/>
              <a:buChar char="Ø"/>
            </a:pPr>
            <a:r>
              <a:rPr lang="fr-FR" dirty="0" smtClean="0"/>
              <a:t>Entéroglucagon                  </a:t>
            </a:r>
            <a:endParaRPr lang="fr-FR" dirty="0"/>
          </a:p>
        </p:txBody>
      </p:sp>
    </p:spTree>
    <p:extLst>
      <p:ext uri="{BB962C8B-B14F-4D97-AF65-F5344CB8AC3E}">
        <p14:creationId xmlns:p14="http://schemas.microsoft.com/office/powerpoint/2010/main" xmlns="" val="181804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dirty="0" smtClean="0">
                <a:solidFill>
                  <a:srgbClr val="FF0000"/>
                </a:solidFill>
              </a:rPr>
              <a:t>IV- </a:t>
            </a:r>
            <a:r>
              <a:rPr lang="fr-FR" sz="3200" dirty="0">
                <a:solidFill>
                  <a:srgbClr val="FF0000"/>
                </a:solidFill>
              </a:rPr>
              <a:t>Explorations fonctionnelles </a:t>
            </a:r>
            <a:r>
              <a:rPr lang="fr-FR" sz="3200" dirty="0" smtClean="0">
                <a:solidFill>
                  <a:srgbClr val="FF0000"/>
                </a:solidFill>
              </a:rPr>
              <a:t>du colon et du rectum:</a:t>
            </a:r>
            <a:endParaRPr lang="fr-FR" sz="3200" dirty="0"/>
          </a:p>
        </p:txBody>
      </p:sp>
      <p:sp>
        <p:nvSpPr>
          <p:cNvPr id="3" name="Espace réservé du contenu 2"/>
          <p:cNvSpPr>
            <a:spLocks noGrp="1"/>
          </p:cNvSpPr>
          <p:nvPr>
            <p:ph idx="1"/>
          </p:nvPr>
        </p:nvSpPr>
        <p:spPr/>
        <p:txBody>
          <a:bodyPr/>
          <a:lstStyle/>
          <a:p>
            <a:pPr marL="82296" lvl="0" indent="0">
              <a:buClr>
                <a:srgbClr val="3891A7"/>
              </a:buClr>
              <a:buNone/>
            </a:pPr>
            <a:r>
              <a:rPr lang="fr-FR" sz="2400" b="1" dirty="0" smtClean="0">
                <a:solidFill>
                  <a:srgbClr val="0070C0"/>
                </a:solidFill>
              </a:rPr>
              <a:t>1V-1-Phénomènes moteurs: </a:t>
            </a:r>
          </a:p>
          <a:p>
            <a:pPr lvl="0">
              <a:buClrTx/>
              <a:buFont typeface="Wingdings" panose="05000000000000000000" pitchFamily="2" charset="2"/>
              <a:buChar char="v"/>
            </a:pPr>
            <a:r>
              <a:rPr lang="fr-FR" sz="2000" b="1" u="sng" dirty="0" smtClean="0">
                <a:solidFill>
                  <a:prstClr val="black"/>
                </a:solidFill>
              </a:rPr>
              <a:t>Phénomènes mécaniques:</a:t>
            </a:r>
            <a:r>
              <a:rPr lang="fr-FR" sz="2000" b="1" dirty="0" smtClean="0">
                <a:solidFill>
                  <a:prstClr val="black"/>
                </a:solidFill>
              </a:rPr>
              <a:t> </a:t>
            </a:r>
          </a:p>
          <a:p>
            <a:pPr lvl="0">
              <a:buClr>
                <a:srgbClr val="3891A7"/>
              </a:buClr>
              <a:buFont typeface="Wingdings" panose="05000000000000000000" pitchFamily="2" charset="2"/>
              <a:buChar char="§"/>
            </a:pPr>
            <a:r>
              <a:rPr lang="fr-FR" sz="2000" dirty="0" smtClean="0">
                <a:solidFill>
                  <a:srgbClr val="00B050"/>
                </a:solidFill>
              </a:rPr>
              <a:t>Contractions annulaires ou segmentaires: </a:t>
            </a:r>
            <a:r>
              <a:rPr lang="fr-FR" sz="2000" dirty="0" smtClean="0"/>
              <a:t>très peu propulsives, se voient au niveau du colon transverse et colon gauche.</a:t>
            </a:r>
          </a:p>
          <a:p>
            <a:pPr lvl="0">
              <a:buClr>
                <a:srgbClr val="3891A7"/>
              </a:buClr>
              <a:buFont typeface="Wingdings" panose="05000000000000000000" pitchFamily="2" charset="2"/>
              <a:buChar char="§"/>
            </a:pPr>
            <a:r>
              <a:rPr lang="fr-FR" sz="2000" dirty="0">
                <a:solidFill>
                  <a:srgbClr val="00B050"/>
                </a:solidFill>
              </a:rPr>
              <a:t>Contractions </a:t>
            </a:r>
            <a:r>
              <a:rPr lang="fr-FR" sz="2000" dirty="0" smtClean="0">
                <a:solidFill>
                  <a:srgbClr val="00B050"/>
                </a:solidFill>
              </a:rPr>
              <a:t>rétrogrades ou antipéristaltiques:</a:t>
            </a:r>
            <a:r>
              <a:rPr lang="fr-FR" sz="2000" dirty="0" smtClean="0">
                <a:solidFill>
                  <a:srgbClr val="0070C0"/>
                </a:solidFill>
              </a:rPr>
              <a:t> </a:t>
            </a:r>
            <a:r>
              <a:rPr lang="fr-FR" sz="2000" dirty="0" smtClean="0"/>
              <a:t>au niveau du sigmoïde et colon droit.</a:t>
            </a:r>
          </a:p>
          <a:p>
            <a:pPr lvl="0">
              <a:buClr>
                <a:srgbClr val="3891A7"/>
              </a:buClr>
              <a:buFont typeface="Wingdings" panose="05000000000000000000" pitchFamily="2" charset="2"/>
              <a:buChar char="§"/>
            </a:pPr>
            <a:r>
              <a:rPr lang="fr-FR" sz="2000" dirty="0" smtClean="0">
                <a:solidFill>
                  <a:srgbClr val="00B050"/>
                </a:solidFill>
              </a:rPr>
              <a:t>Mouvements de masse: </a:t>
            </a:r>
            <a:r>
              <a:rPr lang="fr-FR" sz="2000" dirty="0" smtClean="0"/>
              <a:t>au niveau du colon transverse et gauche,  secondaires à des contractions puissantes et propulsives.</a:t>
            </a:r>
          </a:p>
          <a:p>
            <a:pPr marL="82296" lvl="0" indent="0">
              <a:buClr>
                <a:srgbClr val="3891A7"/>
              </a:buClr>
              <a:buNone/>
            </a:pPr>
            <a:r>
              <a:rPr lang="fr-FR" sz="2000" b="1" dirty="0" smtClean="0"/>
              <a:t>    -</a:t>
            </a:r>
            <a:r>
              <a:rPr lang="fr-FR" sz="2000" dirty="0" smtClean="0"/>
              <a:t>Permettent de vider le contenu du sigmoïde dans le rectum.</a:t>
            </a:r>
            <a:endParaRPr lang="fr-FR" sz="2400" b="1" dirty="0"/>
          </a:p>
        </p:txBody>
      </p:sp>
    </p:spTree>
    <p:extLst>
      <p:ext uri="{BB962C8B-B14F-4D97-AF65-F5344CB8AC3E}">
        <p14:creationId xmlns:p14="http://schemas.microsoft.com/office/powerpoint/2010/main" xmlns="" val="29026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332656"/>
            <a:ext cx="7498080" cy="5915744"/>
          </a:xfrm>
        </p:spPr>
        <p:txBody>
          <a:bodyPr/>
          <a:lstStyle/>
          <a:p>
            <a:pPr lvl="0">
              <a:buClrTx/>
              <a:buFont typeface="Wingdings" panose="05000000000000000000" pitchFamily="2" charset="2"/>
              <a:buChar char="v"/>
            </a:pPr>
            <a:r>
              <a:rPr lang="fr-FR" sz="2000" b="1" u="sng" dirty="0" smtClean="0">
                <a:solidFill>
                  <a:prstClr val="black"/>
                </a:solidFill>
              </a:rPr>
              <a:t>Phénomènes électriques:</a:t>
            </a:r>
            <a:r>
              <a:rPr lang="fr-FR" sz="2000" b="1" dirty="0" smtClean="0">
                <a:solidFill>
                  <a:prstClr val="black"/>
                </a:solidFill>
              </a:rPr>
              <a:t> </a:t>
            </a:r>
            <a:endParaRPr lang="fr-FR" sz="2000" b="1" dirty="0">
              <a:solidFill>
                <a:prstClr val="black"/>
              </a:solidFill>
            </a:endParaRPr>
          </a:p>
          <a:p>
            <a:pPr>
              <a:buFont typeface="Wingdings" panose="05000000000000000000" pitchFamily="2" charset="2"/>
              <a:buChar char="§"/>
            </a:pPr>
            <a:r>
              <a:rPr lang="fr-FR" sz="2000" dirty="0" smtClean="0">
                <a:solidFill>
                  <a:srgbClr val="00B050"/>
                </a:solidFill>
              </a:rPr>
              <a:t>Activité lente: </a:t>
            </a:r>
          </a:p>
          <a:p>
            <a:pPr marL="82296" indent="0">
              <a:buNone/>
            </a:pPr>
            <a:r>
              <a:rPr lang="fr-FR" sz="2000" dirty="0">
                <a:solidFill>
                  <a:srgbClr val="0070C0"/>
                </a:solidFill>
              </a:rPr>
              <a:t> </a:t>
            </a:r>
            <a:r>
              <a:rPr lang="fr-FR" sz="2000" dirty="0" smtClean="0">
                <a:solidFill>
                  <a:srgbClr val="0070C0"/>
                </a:solidFill>
              </a:rPr>
              <a:t>             </a:t>
            </a:r>
            <a:r>
              <a:rPr lang="fr-FR" sz="2000" dirty="0" smtClean="0"/>
              <a:t>-Répartie sur tout le colon.</a:t>
            </a:r>
          </a:p>
          <a:p>
            <a:pPr marL="82296" indent="0">
              <a:buNone/>
            </a:pPr>
            <a:r>
              <a:rPr lang="fr-FR" sz="2000" dirty="0"/>
              <a:t> </a:t>
            </a:r>
            <a:r>
              <a:rPr lang="fr-FR" sz="2000" dirty="0" smtClean="0"/>
              <a:t>             -N’a aucune traduction motrice.</a:t>
            </a:r>
          </a:p>
          <a:p>
            <a:pPr lvl="0">
              <a:buClr>
                <a:srgbClr val="3891A7"/>
              </a:buClr>
              <a:buFont typeface="Wingdings" panose="05000000000000000000" pitchFamily="2" charset="2"/>
              <a:buChar char="§"/>
            </a:pPr>
            <a:r>
              <a:rPr lang="fr-FR" sz="2000" dirty="0">
                <a:solidFill>
                  <a:srgbClr val="00B050"/>
                </a:solidFill>
              </a:rPr>
              <a:t>Activité </a:t>
            </a:r>
            <a:r>
              <a:rPr lang="fr-FR" sz="2000" dirty="0" smtClean="0">
                <a:solidFill>
                  <a:srgbClr val="00B050"/>
                </a:solidFill>
              </a:rPr>
              <a:t>rapide: </a:t>
            </a:r>
            <a:endParaRPr lang="fr-FR" sz="2000" dirty="0">
              <a:solidFill>
                <a:srgbClr val="00B050"/>
              </a:solidFill>
            </a:endParaRPr>
          </a:p>
          <a:p>
            <a:pPr marL="82296" indent="0">
              <a:buNone/>
            </a:pPr>
            <a:r>
              <a:rPr lang="fr-FR" dirty="0" smtClean="0">
                <a:solidFill>
                  <a:srgbClr val="FF0000"/>
                </a:solidFill>
              </a:rPr>
              <a:t>         </a:t>
            </a:r>
            <a:r>
              <a:rPr lang="fr-FR" sz="2000" dirty="0" smtClean="0">
                <a:solidFill>
                  <a:srgbClr val="FF0000"/>
                </a:solidFill>
              </a:rPr>
              <a:t>-SSB: </a:t>
            </a:r>
            <a:r>
              <a:rPr lang="fr-FR" sz="2000" dirty="0" smtClean="0"/>
              <a:t>short spike bursts: 1,5 à 3,5 secondes, correspondent   </a:t>
            </a:r>
          </a:p>
          <a:p>
            <a:pPr marL="82296" indent="0">
              <a:buNone/>
            </a:pPr>
            <a:r>
              <a:rPr lang="fr-FR" sz="2000" dirty="0"/>
              <a:t> </a:t>
            </a:r>
            <a:r>
              <a:rPr lang="fr-FR" sz="2000" dirty="0" smtClean="0"/>
              <a:t>                      aux contractions segmentaires.</a:t>
            </a:r>
          </a:p>
          <a:p>
            <a:pPr marL="82296" indent="0">
              <a:buNone/>
            </a:pPr>
            <a:r>
              <a:rPr lang="fr-FR" sz="2000" dirty="0"/>
              <a:t> </a:t>
            </a:r>
            <a:r>
              <a:rPr lang="fr-FR" sz="2000" dirty="0" smtClean="0"/>
              <a:t>             </a:t>
            </a:r>
            <a:r>
              <a:rPr lang="fr-FR" sz="2000" dirty="0" smtClean="0">
                <a:solidFill>
                  <a:srgbClr val="FF0000"/>
                </a:solidFill>
              </a:rPr>
              <a:t>-LSB: </a:t>
            </a:r>
            <a:r>
              <a:rPr lang="fr-FR" sz="2000" dirty="0" smtClean="0"/>
              <a:t>long spike bursts: plus longues, correspondent aux </a:t>
            </a:r>
          </a:p>
          <a:p>
            <a:pPr marL="82296" indent="0">
              <a:buNone/>
            </a:pPr>
            <a:r>
              <a:rPr lang="fr-FR" sz="2000" dirty="0"/>
              <a:t> </a:t>
            </a:r>
            <a:r>
              <a:rPr lang="fr-FR" sz="2000" dirty="0" smtClean="0"/>
              <a:t>                     contractions propulsives. </a:t>
            </a:r>
            <a:endParaRPr lang="fr-FR" dirty="0"/>
          </a:p>
        </p:txBody>
      </p:sp>
    </p:spTree>
    <p:extLst>
      <p:ext uri="{BB962C8B-B14F-4D97-AF65-F5344CB8AC3E}">
        <p14:creationId xmlns:p14="http://schemas.microsoft.com/office/powerpoint/2010/main" xmlns="" val="263999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6156176" y="5085184"/>
            <a:ext cx="237626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a:off x="1691680" y="5085184"/>
            <a:ext cx="244827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435608" y="404664"/>
            <a:ext cx="7498080" cy="5843736"/>
          </a:xfrm>
        </p:spPr>
        <p:txBody>
          <a:bodyPr/>
          <a:lstStyle/>
          <a:p>
            <a:pPr marL="82296" lvl="0" indent="0">
              <a:buClr>
                <a:srgbClr val="3891A7"/>
              </a:buClr>
              <a:buNone/>
            </a:pPr>
            <a:r>
              <a:rPr lang="fr-FR" sz="2400" b="1" dirty="0" smtClean="0">
                <a:solidFill>
                  <a:srgbClr val="0070C0"/>
                </a:solidFill>
              </a:rPr>
              <a:t>1V-2-Facteurs intervenant dans la motricité colique: </a:t>
            </a:r>
            <a:endParaRPr lang="fr-FR" sz="2400" b="1" dirty="0">
              <a:solidFill>
                <a:srgbClr val="0070C0"/>
              </a:solidFill>
            </a:endParaRPr>
          </a:p>
          <a:p>
            <a:pPr lvl="0">
              <a:buClrTx/>
              <a:buFont typeface="Wingdings" panose="05000000000000000000" pitchFamily="2" charset="2"/>
              <a:buChar char="v"/>
            </a:pPr>
            <a:r>
              <a:rPr lang="fr-FR" sz="2000" b="1" u="sng" dirty="0" smtClean="0">
                <a:solidFill>
                  <a:prstClr val="black"/>
                </a:solidFill>
              </a:rPr>
              <a:t>L’alimentation:</a:t>
            </a:r>
          </a:p>
          <a:p>
            <a:pPr marL="82296" lvl="0" indent="0">
              <a:buClrTx/>
              <a:buNone/>
            </a:pPr>
            <a:r>
              <a:rPr lang="fr-FR" sz="2000" dirty="0">
                <a:solidFill>
                  <a:prstClr val="black"/>
                </a:solidFill>
              </a:rPr>
              <a:t> </a:t>
            </a:r>
            <a:r>
              <a:rPr lang="fr-FR" sz="2000" dirty="0" smtClean="0">
                <a:solidFill>
                  <a:prstClr val="black"/>
                </a:solidFill>
              </a:rPr>
              <a:t>- Le repas déclenche des ondes propulsives (LSB).</a:t>
            </a:r>
          </a:p>
          <a:p>
            <a:pPr marL="82296" lvl="0" indent="0">
              <a:buClrTx/>
              <a:buNone/>
            </a:pPr>
            <a:r>
              <a:rPr lang="fr-FR" sz="2000" dirty="0" smtClean="0">
                <a:solidFill>
                  <a:prstClr val="black"/>
                </a:solidFill>
              </a:rPr>
              <a:t> - Les fibres alimentaires et les lipides      effet stimulant.</a:t>
            </a:r>
          </a:p>
          <a:p>
            <a:pPr marL="82296" lvl="0" indent="0">
              <a:buClrTx/>
              <a:buNone/>
            </a:pPr>
            <a:r>
              <a:rPr lang="fr-FR" sz="2000" dirty="0">
                <a:solidFill>
                  <a:prstClr val="black"/>
                </a:solidFill>
              </a:rPr>
              <a:t> </a:t>
            </a:r>
            <a:r>
              <a:rPr lang="fr-FR" sz="2000" dirty="0" smtClean="0">
                <a:solidFill>
                  <a:prstClr val="black"/>
                </a:solidFill>
              </a:rPr>
              <a:t>-Las acides aminés      effet inhibiteur.</a:t>
            </a:r>
          </a:p>
          <a:p>
            <a:pPr marL="82296" lvl="0" indent="0">
              <a:buClrTx/>
              <a:buNone/>
            </a:pPr>
            <a:r>
              <a:rPr lang="fr-FR" sz="2000" dirty="0">
                <a:solidFill>
                  <a:prstClr val="black"/>
                </a:solidFill>
              </a:rPr>
              <a:t> </a:t>
            </a:r>
            <a:r>
              <a:rPr lang="fr-FR" sz="2000" dirty="0" smtClean="0">
                <a:solidFill>
                  <a:prstClr val="black"/>
                </a:solidFill>
              </a:rPr>
              <a:t>-Les glucides       Aucun effet.</a:t>
            </a:r>
          </a:p>
          <a:p>
            <a:pPr marL="82296" lvl="0" indent="0">
              <a:buClrTx/>
              <a:buNone/>
            </a:pPr>
            <a:endParaRPr lang="fr-FR" sz="2000" dirty="0" smtClean="0">
              <a:solidFill>
                <a:prstClr val="black"/>
              </a:solidFill>
            </a:endParaRPr>
          </a:p>
          <a:p>
            <a:pPr lvl="0">
              <a:buClrTx/>
              <a:buFont typeface="Wingdings" panose="05000000000000000000" pitchFamily="2" charset="2"/>
              <a:buChar char="v"/>
            </a:pPr>
            <a:r>
              <a:rPr lang="fr-FR" sz="2000" b="1" u="sng" dirty="0" smtClean="0">
                <a:solidFill>
                  <a:prstClr val="black"/>
                </a:solidFill>
              </a:rPr>
              <a:t>Le cycle nycthéméral:</a:t>
            </a:r>
          </a:p>
          <a:p>
            <a:pPr marL="82296" lvl="0" indent="0">
              <a:buClrTx/>
              <a:buNone/>
            </a:pPr>
            <a:r>
              <a:rPr lang="fr-FR" sz="2000" b="1" dirty="0">
                <a:solidFill>
                  <a:prstClr val="black"/>
                </a:solidFill>
              </a:rPr>
              <a:t> </a:t>
            </a:r>
            <a:r>
              <a:rPr lang="fr-FR" sz="2000" dirty="0" smtClean="0">
                <a:solidFill>
                  <a:prstClr val="black"/>
                </a:solidFill>
              </a:rPr>
              <a:t>- Au cours du sommeil les LSB sont absents. </a:t>
            </a:r>
          </a:p>
          <a:p>
            <a:pPr marL="82296" lvl="0" indent="0">
              <a:buClrTx/>
              <a:buNone/>
            </a:pPr>
            <a:endParaRPr lang="fr-FR" sz="2000" b="1" dirty="0" smtClean="0">
              <a:solidFill>
                <a:prstClr val="black"/>
              </a:solidFill>
            </a:endParaRPr>
          </a:p>
          <a:p>
            <a:pPr lvl="0">
              <a:buClrTx/>
              <a:buFont typeface="Wingdings" panose="05000000000000000000" pitchFamily="2" charset="2"/>
              <a:buChar char="v"/>
            </a:pPr>
            <a:r>
              <a:rPr lang="fr-FR" sz="2000" b="1" u="sng" dirty="0" smtClean="0">
                <a:solidFill>
                  <a:prstClr val="black"/>
                </a:solidFill>
              </a:rPr>
              <a:t>Contrôle hormonal:</a:t>
            </a:r>
          </a:p>
          <a:p>
            <a:pPr marL="82296" lvl="0" indent="0">
              <a:buClrTx/>
              <a:buNone/>
            </a:pPr>
            <a:r>
              <a:rPr lang="fr-FR" sz="2000" dirty="0">
                <a:solidFill>
                  <a:prstClr val="black"/>
                </a:solidFill>
              </a:rPr>
              <a:t> </a:t>
            </a:r>
            <a:r>
              <a:rPr lang="fr-FR" sz="2000" dirty="0" smtClean="0">
                <a:solidFill>
                  <a:prstClr val="black"/>
                </a:solidFill>
              </a:rPr>
              <a:t>Hormones stimulantes                               Hormones inhibitrices  </a:t>
            </a:r>
          </a:p>
          <a:p>
            <a:pPr marL="82296" lvl="0" indent="0">
              <a:buClrTx/>
              <a:buNone/>
            </a:pPr>
            <a:r>
              <a:rPr lang="fr-FR" sz="2000" dirty="0">
                <a:solidFill>
                  <a:prstClr val="black"/>
                </a:solidFill>
              </a:rPr>
              <a:t> </a:t>
            </a:r>
            <a:r>
              <a:rPr lang="fr-FR" sz="2000" dirty="0" smtClean="0">
                <a:solidFill>
                  <a:prstClr val="black"/>
                </a:solidFill>
              </a:rPr>
              <a:t> Gastrine, CCK.                                            Sécrétine, glucagon, VIP, </a:t>
            </a:r>
          </a:p>
          <a:p>
            <a:pPr marL="82296" lvl="0" indent="0">
              <a:buClrTx/>
              <a:buNone/>
            </a:pPr>
            <a:r>
              <a:rPr lang="fr-FR" sz="2000" dirty="0">
                <a:solidFill>
                  <a:prstClr val="black"/>
                </a:solidFill>
              </a:rPr>
              <a:t> </a:t>
            </a:r>
            <a:r>
              <a:rPr lang="fr-FR" sz="2000" dirty="0" smtClean="0">
                <a:solidFill>
                  <a:prstClr val="black"/>
                </a:solidFill>
              </a:rPr>
              <a:t>                                                                        somatostatine.</a:t>
            </a:r>
          </a:p>
        </p:txBody>
      </p:sp>
      <p:sp>
        <p:nvSpPr>
          <p:cNvPr id="2" name="Flèche droite 1"/>
          <p:cNvSpPr/>
          <p:nvPr/>
        </p:nvSpPr>
        <p:spPr>
          <a:xfrm>
            <a:off x="5508104" y="2204864"/>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35896" y="2564904"/>
            <a:ext cx="317500" cy="10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lèche droite 4"/>
          <p:cNvSpPr/>
          <p:nvPr/>
        </p:nvSpPr>
        <p:spPr>
          <a:xfrm>
            <a:off x="3059832" y="2996952"/>
            <a:ext cx="28803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55986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5724128" y="764704"/>
            <a:ext cx="316835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à coins arrondis 3"/>
          <p:cNvSpPr/>
          <p:nvPr/>
        </p:nvSpPr>
        <p:spPr>
          <a:xfrm>
            <a:off x="1547664" y="764704"/>
            <a:ext cx="352839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435608" y="332656"/>
            <a:ext cx="7498080" cy="5915744"/>
          </a:xfrm>
        </p:spPr>
        <p:txBody>
          <a:bodyPr/>
          <a:lstStyle/>
          <a:p>
            <a:pPr lvl="0">
              <a:buClrTx/>
              <a:buFont typeface="Wingdings" panose="05000000000000000000" pitchFamily="2" charset="2"/>
              <a:buChar char="v"/>
            </a:pPr>
            <a:r>
              <a:rPr lang="fr-FR" sz="2000" b="1" u="sng" dirty="0">
                <a:solidFill>
                  <a:prstClr val="black"/>
                </a:solidFill>
              </a:rPr>
              <a:t>Contrôle nerveux</a:t>
            </a:r>
            <a:r>
              <a:rPr lang="fr-FR" sz="2000" b="1" u="sng" dirty="0" smtClean="0">
                <a:solidFill>
                  <a:prstClr val="black"/>
                </a:solidFill>
              </a:rPr>
              <a:t>:</a:t>
            </a:r>
          </a:p>
          <a:p>
            <a:pPr marL="82296" lvl="0" indent="0">
              <a:buClrTx/>
              <a:buNone/>
            </a:pPr>
            <a:r>
              <a:rPr lang="fr-FR" sz="2000" dirty="0" smtClean="0">
                <a:solidFill>
                  <a:prstClr val="black"/>
                </a:solidFill>
              </a:rPr>
              <a:t>SN parasympathique extrinsèque           SN sympathique extrinsèque</a:t>
            </a:r>
          </a:p>
          <a:p>
            <a:pPr marL="82296" lvl="0" indent="0">
              <a:buClrTx/>
              <a:buNone/>
            </a:pPr>
            <a:endParaRPr lang="fr-FR" sz="2000" dirty="0" smtClean="0">
              <a:solidFill>
                <a:prstClr val="black"/>
              </a:solidFill>
            </a:endParaRPr>
          </a:p>
          <a:p>
            <a:pPr marL="82296" lvl="0" indent="0">
              <a:buClrTx/>
              <a:buNone/>
            </a:pPr>
            <a:r>
              <a:rPr lang="fr-FR" sz="2000" dirty="0" smtClean="0">
                <a:solidFill>
                  <a:prstClr val="black"/>
                </a:solidFill>
              </a:rPr>
              <a:t> Stimule la motricité colique par               A une action inhibitrice</a:t>
            </a:r>
          </a:p>
          <a:p>
            <a:pPr marL="82296" lvl="0" indent="0">
              <a:buClrTx/>
              <a:buNone/>
            </a:pPr>
            <a:r>
              <a:rPr lang="fr-FR" sz="2000" dirty="0" smtClean="0">
                <a:solidFill>
                  <a:prstClr val="black"/>
                </a:solidFill>
              </a:rPr>
              <a:t>        l’</a:t>
            </a:r>
            <a:r>
              <a:rPr lang="fr-FR" sz="2000" dirty="0" err="1" smtClean="0">
                <a:solidFill>
                  <a:prstClr val="black"/>
                </a:solidFill>
              </a:rPr>
              <a:t>acétyl</a:t>
            </a:r>
            <a:r>
              <a:rPr lang="fr-FR" sz="2000" dirty="0" smtClean="0">
                <a:solidFill>
                  <a:prstClr val="black"/>
                </a:solidFill>
              </a:rPr>
              <a:t> choline </a:t>
            </a:r>
            <a:endParaRPr lang="fr-FR" sz="2000" dirty="0">
              <a:solidFill>
                <a:prstClr val="black"/>
              </a:solidFill>
            </a:endParaRPr>
          </a:p>
          <a:p>
            <a:pPr marL="82296" lvl="0" indent="0">
              <a:buClrTx/>
              <a:buNone/>
            </a:pPr>
            <a:endParaRPr lang="fr-FR" sz="2000" dirty="0">
              <a:solidFill>
                <a:prstClr val="black"/>
              </a:solidFill>
            </a:endParaRPr>
          </a:p>
          <a:p>
            <a:pPr lvl="0">
              <a:buClrTx/>
              <a:buFont typeface="Wingdings" panose="05000000000000000000" pitchFamily="2" charset="2"/>
              <a:buChar char="v"/>
            </a:pPr>
            <a:endParaRPr lang="fr-FR" sz="2000" b="1" u="sng" dirty="0" smtClean="0">
              <a:solidFill>
                <a:prstClr val="black"/>
              </a:solidFill>
            </a:endParaRPr>
          </a:p>
          <a:p>
            <a:pPr lvl="0">
              <a:buClrTx/>
              <a:buFont typeface="Wingdings" panose="05000000000000000000" pitchFamily="2" charset="2"/>
              <a:buChar char="v"/>
            </a:pPr>
            <a:endParaRPr lang="fr-FR" sz="2000" b="1" u="sng" dirty="0">
              <a:solidFill>
                <a:prstClr val="black"/>
              </a:solidFill>
            </a:endParaRPr>
          </a:p>
          <a:p>
            <a:pPr lvl="0">
              <a:buClrTx/>
              <a:buFont typeface="Wingdings" panose="05000000000000000000" pitchFamily="2" charset="2"/>
              <a:buChar char="v"/>
            </a:pPr>
            <a:r>
              <a:rPr lang="fr-FR" sz="2000" b="1" u="sng" dirty="0" smtClean="0">
                <a:solidFill>
                  <a:prstClr val="black"/>
                </a:solidFill>
              </a:rPr>
              <a:t>Action </a:t>
            </a:r>
            <a:r>
              <a:rPr lang="fr-FR" sz="2000" b="1" u="sng" dirty="0">
                <a:solidFill>
                  <a:prstClr val="black"/>
                </a:solidFill>
              </a:rPr>
              <a:t>de certains médicaments:</a:t>
            </a:r>
            <a:r>
              <a:rPr lang="fr-FR" sz="2000" b="1" dirty="0">
                <a:solidFill>
                  <a:prstClr val="black"/>
                </a:solidFill>
              </a:rPr>
              <a:t> </a:t>
            </a:r>
          </a:p>
          <a:p>
            <a:pPr marL="82296" lvl="0" indent="0">
              <a:buClr>
                <a:srgbClr val="3891A7"/>
              </a:buClr>
              <a:buNone/>
            </a:pPr>
            <a:r>
              <a:rPr lang="fr-FR" dirty="0" smtClean="0">
                <a:solidFill>
                  <a:prstClr val="black"/>
                </a:solidFill>
              </a:rPr>
              <a:t> </a:t>
            </a:r>
            <a:r>
              <a:rPr lang="fr-FR" sz="2000" dirty="0" smtClean="0">
                <a:solidFill>
                  <a:prstClr val="black"/>
                </a:solidFill>
              </a:rPr>
              <a:t>Exemple: opiacés, morphine renforcent le tonus de repos. </a:t>
            </a:r>
            <a:endParaRPr lang="fr-FR" dirty="0">
              <a:solidFill>
                <a:prstClr val="black"/>
              </a:solidFill>
            </a:endParaRPr>
          </a:p>
          <a:p>
            <a:endParaRPr lang="fr-FR" dirty="0"/>
          </a:p>
        </p:txBody>
      </p:sp>
    </p:spTree>
    <p:extLst>
      <p:ext uri="{BB962C8B-B14F-4D97-AF65-F5344CB8AC3E}">
        <p14:creationId xmlns:p14="http://schemas.microsoft.com/office/powerpoint/2010/main" xmlns="" val="22470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260648"/>
            <a:ext cx="7498080" cy="5987752"/>
          </a:xfrm>
        </p:spPr>
        <p:txBody>
          <a:bodyPr>
            <a:normAutofit lnSpcReduction="10000"/>
          </a:bodyPr>
          <a:lstStyle/>
          <a:p>
            <a:pPr marL="82296" lvl="0" indent="0">
              <a:buClr>
                <a:srgbClr val="3891A7"/>
              </a:buClr>
              <a:buNone/>
            </a:pPr>
            <a:r>
              <a:rPr lang="fr-FR" sz="2400" b="1" dirty="0" smtClean="0">
                <a:solidFill>
                  <a:srgbClr val="0070C0"/>
                </a:solidFill>
              </a:rPr>
              <a:t>1V-3- Méthodes d’exploration: </a:t>
            </a:r>
            <a:endParaRPr lang="fr-FR" sz="2400" b="1" dirty="0">
              <a:solidFill>
                <a:srgbClr val="0070C0"/>
              </a:solidFill>
            </a:endParaRPr>
          </a:p>
          <a:p>
            <a:pPr lvl="0">
              <a:buClrTx/>
              <a:buFont typeface="Wingdings" panose="05000000000000000000" pitchFamily="2" charset="2"/>
              <a:buChar char="v"/>
            </a:pPr>
            <a:r>
              <a:rPr lang="fr-FR" sz="2000" b="1" u="sng" dirty="0" smtClean="0">
                <a:solidFill>
                  <a:prstClr val="black"/>
                </a:solidFill>
              </a:rPr>
              <a:t>Etude du transit:</a:t>
            </a:r>
            <a:r>
              <a:rPr lang="fr-FR" sz="2000" b="1" dirty="0" smtClean="0">
                <a:solidFill>
                  <a:prstClr val="black"/>
                </a:solidFill>
              </a:rPr>
              <a:t> </a:t>
            </a:r>
            <a:endParaRPr lang="fr-FR" sz="2000" b="1" dirty="0">
              <a:solidFill>
                <a:prstClr val="black"/>
              </a:solidFill>
            </a:endParaRPr>
          </a:p>
          <a:p>
            <a:pPr lvl="0">
              <a:buClr>
                <a:srgbClr val="3891A7"/>
              </a:buClr>
              <a:buFont typeface="Wingdings" panose="05000000000000000000" pitchFamily="2" charset="2"/>
              <a:buChar char="§"/>
            </a:pPr>
            <a:r>
              <a:rPr lang="fr-FR" sz="2000" dirty="0" smtClean="0">
                <a:solidFill>
                  <a:srgbClr val="00B050"/>
                </a:solidFill>
              </a:rPr>
              <a:t>Test au rouge carmin: </a:t>
            </a:r>
          </a:p>
          <a:p>
            <a:pPr marL="82296" lvl="0" indent="0">
              <a:buClr>
                <a:srgbClr val="3891A7"/>
              </a:buClr>
              <a:buNone/>
            </a:pPr>
            <a:r>
              <a:rPr lang="fr-FR" sz="2000" dirty="0">
                <a:solidFill>
                  <a:srgbClr val="0070C0"/>
                </a:solidFill>
              </a:rPr>
              <a:t> </a:t>
            </a:r>
            <a:r>
              <a:rPr lang="fr-FR" sz="2000" dirty="0" smtClean="0"/>
              <a:t>- 2 sachets ou cp de rouge carmin en per os puis on note l’h de la</a:t>
            </a:r>
          </a:p>
          <a:p>
            <a:pPr marL="82296" lvl="0" indent="0">
              <a:buClr>
                <a:srgbClr val="3891A7"/>
              </a:buClr>
              <a:buNone/>
            </a:pPr>
            <a:r>
              <a:rPr lang="fr-FR" sz="2000" dirty="0">
                <a:solidFill>
                  <a:srgbClr val="0070C0"/>
                </a:solidFill>
              </a:rPr>
              <a:t> </a:t>
            </a:r>
            <a:r>
              <a:rPr lang="fr-FR" sz="2000" dirty="0" smtClean="0">
                <a:solidFill>
                  <a:srgbClr val="0070C0"/>
                </a:solidFill>
              </a:rPr>
              <a:t>  </a:t>
            </a:r>
            <a:r>
              <a:rPr lang="fr-FR" sz="2000" dirty="0" smtClean="0">
                <a:solidFill>
                  <a:prstClr val="black"/>
                </a:solidFill>
              </a:rPr>
              <a:t>première </a:t>
            </a:r>
            <a:r>
              <a:rPr lang="fr-FR" sz="2000" dirty="0">
                <a:solidFill>
                  <a:prstClr val="black"/>
                </a:solidFill>
              </a:rPr>
              <a:t>selle rouge</a:t>
            </a:r>
            <a:r>
              <a:rPr lang="fr-FR" sz="2000" dirty="0" smtClean="0">
                <a:solidFill>
                  <a:prstClr val="black"/>
                </a:solidFill>
              </a:rPr>
              <a:t>.</a:t>
            </a:r>
          </a:p>
          <a:p>
            <a:pPr marL="82296" lvl="0" indent="0">
              <a:buClr>
                <a:srgbClr val="3891A7"/>
              </a:buClr>
              <a:buNone/>
            </a:pPr>
            <a:r>
              <a:rPr lang="fr-FR" sz="2000" dirty="0">
                <a:solidFill>
                  <a:prstClr val="black"/>
                </a:solidFill>
              </a:rPr>
              <a:t> </a:t>
            </a:r>
            <a:r>
              <a:rPr lang="fr-FR" sz="2000" dirty="0" smtClean="0">
                <a:solidFill>
                  <a:prstClr val="black"/>
                </a:solidFill>
              </a:rPr>
              <a:t>- Temps nl : 24h.</a:t>
            </a:r>
            <a:endParaRPr lang="fr-FR" sz="2000" dirty="0" smtClean="0">
              <a:solidFill>
                <a:srgbClr val="0070C0"/>
              </a:solidFill>
            </a:endParaRPr>
          </a:p>
          <a:p>
            <a:pPr lvl="0">
              <a:buClr>
                <a:srgbClr val="3891A7"/>
              </a:buClr>
              <a:buFont typeface="Wingdings" panose="05000000000000000000" pitchFamily="2" charset="2"/>
              <a:buChar char="§"/>
            </a:pPr>
            <a:r>
              <a:rPr lang="fr-FR" sz="2000" dirty="0" smtClean="0">
                <a:solidFill>
                  <a:srgbClr val="00B050"/>
                </a:solidFill>
              </a:rPr>
              <a:t>Test aux marqueurs radio actifs:</a:t>
            </a:r>
          </a:p>
          <a:p>
            <a:pPr marL="82296" lvl="0" indent="0">
              <a:buClr>
                <a:srgbClr val="3891A7"/>
              </a:buClr>
              <a:buNone/>
            </a:pPr>
            <a:r>
              <a:rPr lang="fr-FR" sz="2000" dirty="0" smtClean="0">
                <a:solidFill>
                  <a:srgbClr val="0070C0"/>
                </a:solidFill>
              </a:rPr>
              <a:t> </a:t>
            </a:r>
            <a:r>
              <a:rPr lang="fr-FR" sz="2000" dirty="0" smtClean="0"/>
              <a:t>- Ingestion quotidienne de marqueurs radio-opaques cubiques pendant 6jours, au 7</a:t>
            </a:r>
            <a:r>
              <a:rPr lang="fr-FR" sz="2000" baseline="30000" dirty="0" smtClean="0"/>
              <a:t>ème</a:t>
            </a:r>
            <a:r>
              <a:rPr lang="fr-FR" sz="2000" dirty="0" smtClean="0"/>
              <a:t> jour faire un ASP et on comptabilise le nombre de ces cubes sur l’ensemble du cadre colique. </a:t>
            </a:r>
          </a:p>
          <a:p>
            <a:pPr marL="82296" lvl="0" indent="0">
              <a:buClr>
                <a:srgbClr val="3891A7"/>
              </a:buClr>
              <a:buNone/>
            </a:pPr>
            <a:endParaRPr lang="fr-FR" sz="2000" dirty="0">
              <a:solidFill>
                <a:srgbClr val="0070C0"/>
              </a:solidFill>
            </a:endParaRPr>
          </a:p>
          <a:p>
            <a:pPr marL="82296" lvl="0" indent="0">
              <a:buClr>
                <a:srgbClr val="3891A7"/>
              </a:buClr>
              <a:buNone/>
            </a:pPr>
            <a:endParaRPr lang="fr-FR" sz="2000" dirty="0" smtClean="0">
              <a:solidFill>
                <a:srgbClr val="0070C0"/>
              </a:solidFill>
            </a:endParaRPr>
          </a:p>
          <a:p>
            <a:pPr marL="82296" lvl="0" indent="0">
              <a:buClr>
                <a:srgbClr val="3891A7"/>
              </a:buClr>
              <a:buNone/>
            </a:pPr>
            <a:endParaRPr lang="fr-FR" sz="2000" dirty="0">
              <a:solidFill>
                <a:srgbClr val="0070C0"/>
              </a:solidFill>
            </a:endParaRPr>
          </a:p>
          <a:p>
            <a:pPr marL="82296" lvl="0" indent="0">
              <a:buClr>
                <a:srgbClr val="3891A7"/>
              </a:buClr>
              <a:buNone/>
            </a:pPr>
            <a:endParaRPr lang="fr-FR" sz="2000" dirty="0" smtClean="0">
              <a:solidFill>
                <a:srgbClr val="0070C0"/>
              </a:solidFill>
            </a:endParaRPr>
          </a:p>
          <a:p>
            <a:pPr marL="82296" lvl="0" indent="0">
              <a:buClr>
                <a:srgbClr val="3891A7"/>
              </a:buClr>
              <a:buNone/>
            </a:pPr>
            <a:endParaRPr lang="fr-FR" sz="2000" dirty="0">
              <a:solidFill>
                <a:srgbClr val="0070C0"/>
              </a:solidFill>
            </a:endParaRPr>
          </a:p>
          <a:p>
            <a:pPr lvl="0">
              <a:buClrTx/>
              <a:buFont typeface="Wingdings" panose="05000000000000000000" pitchFamily="2" charset="2"/>
              <a:buChar char="v"/>
            </a:pPr>
            <a:r>
              <a:rPr lang="fr-FR" sz="2000" b="1" u="sng" dirty="0" smtClean="0">
                <a:solidFill>
                  <a:prstClr val="black"/>
                </a:solidFill>
              </a:rPr>
              <a:t>La manométrie</a:t>
            </a:r>
            <a:r>
              <a:rPr lang="fr-FR" sz="2000" u="sng" dirty="0" smtClean="0">
                <a:solidFill>
                  <a:prstClr val="black"/>
                </a:solidFill>
              </a:rPr>
              <a:t>:</a:t>
            </a:r>
            <a:r>
              <a:rPr lang="fr-FR" sz="2000" dirty="0" smtClean="0">
                <a:solidFill>
                  <a:prstClr val="black"/>
                </a:solidFill>
              </a:rPr>
              <a:t> étudier l’amplitude et la durée des contractions.</a:t>
            </a:r>
          </a:p>
          <a:p>
            <a:pPr lvl="0">
              <a:buClrTx/>
              <a:buFont typeface="Wingdings" panose="05000000000000000000" pitchFamily="2" charset="2"/>
              <a:buChar char="v"/>
            </a:pPr>
            <a:endParaRPr lang="fr-FR" sz="2000" b="1" dirty="0">
              <a:solidFill>
                <a:prstClr val="black"/>
              </a:solidFill>
            </a:endParaRPr>
          </a:p>
          <a:p>
            <a:pPr marL="82296" lvl="0" indent="0">
              <a:buClrTx/>
              <a:buNone/>
            </a:pPr>
            <a:endParaRPr lang="fr-FR" sz="2000" b="1" dirty="0">
              <a:solidFill>
                <a:prstClr val="black"/>
              </a:solidFill>
            </a:endParaRPr>
          </a:p>
          <a:p>
            <a:pPr marL="82296" lvl="0" indent="0">
              <a:buClr>
                <a:srgbClr val="3891A7"/>
              </a:buClr>
              <a:buNone/>
            </a:pPr>
            <a:endParaRPr lang="fr-FR" sz="2000" dirty="0" smtClean="0">
              <a:solidFill>
                <a:srgbClr val="0070C0"/>
              </a:solidFill>
            </a:endParaRPr>
          </a:p>
          <a:p>
            <a:pPr lvl="0">
              <a:buClr>
                <a:srgbClr val="3891A7"/>
              </a:buClr>
              <a:buFont typeface="Wingdings" panose="05000000000000000000" pitchFamily="2" charset="2"/>
              <a:buChar char="§"/>
            </a:pPr>
            <a:endParaRPr lang="fr-FR" sz="2000" dirty="0" smtClean="0">
              <a:solidFill>
                <a:srgbClr val="0070C0"/>
              </a:solidFill>
            </a:endParaRPr>
          </a:p>
          <a:p>
            <a:pPr lvl="0">
              <a:buClr>
                <a:srgbClr val="3891A7"/>
              </a:buClr>
              <a:buFont typeface="Wingdings" panose="05000000000000000000" pitchFamily="2" charset="2"/>
              <a:buChar char="§"/>
            </a:pPr>
            <a:endParaRPr lang="fr-FR" sz="2000" dirty="0">
              <a:solidFill>
                <a:srgbClr val="0070C0"/>
              </a:solidFill>
            </a:endParaRPr>
          </a:p>
          <a:p>
            <a:pPr marL="82296" indent="0">
              <a:buNone/>
            </a:pP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3645024"/>
            <a:ext cx="4896544" cy="1828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3565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6"/>
                                        </p:tgtEl>
                                        <p:attrNameLst>
                                          <p:attrName>style.visibility</p:attrName>
                                        </p:attrNameLst>
                                      </p:cBhvr>
                                      <p:to>
                                        <p:strVal val="visible"/>
                                      </p:to>
                                    </p:set>
                                    <p:anim calcmode="lin" valueType="num">
                                      <p:cBhvr additive="base">
                                        <p:cTn id="45" dur="500" fill="hold"/>
                                        <p:tgtEl>
                                          <p:spTgt spid="1026"/>
                                        </p:tgtEl>
                                        <p:attrNameLst>
                                          <p:attrName>ppt_x</p:attrName>
                                        </p:attrNameLst>
                                      </p:cBhvr>
                                      <p:tavLst>
                                        <p:tav tm="0">
                                          <p:val>
                                            <p:strVal val="#ppt_x"/>
                                          </p:val>
                                        </p:tav>
                                        <p:tav tm="100000">
                                          <p:val>
                                            <p:strVal val="#ppt_x"/>
                                          </p:val>
                                        </p:tav>
                                      </p:tavLst>
                                    </p:anim>
                                    <p:anim calcmode="lin" valueType="num">
                                      <p:cBhvr additive="base">
                                        <p:cTn id="4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3648" y="260648"/>
            <a:ext cx="7498080" cy="6024736"/>
          </a:xfrm>
        </p:spPr>
        <p:txBody>
          <a:bodyPr/>
          <a:lstStyle/>
          <a:p>
            <a:pPr marL="82296" lvl="0" indent="0">
              <a:buClr>
                <a:srgbClr val="3891A7"/>
              </a:buClr>
              <a:buNone/>
            </a:pPr>
            <a:r>
              <a:rPr lang="fr-FR" sz="2400" b="1" dirty="0" smtClean="0">
                <a:solidFill>
                  <a:srgbClr val="0070C0"/>
                </a:solidFill>
              </a:rPr>
              <a:t>1V-4- </a:t>
            </a:r>
            <a:r>
              <a:rPr lang="fr-FR" sz="2400" b="1" dirty="0">
                <a:solidFill>
                  <a:srgbClr val="0070C0"/>
                </a:solidFill>
              </a:rPr>
              <a:t>Résultats: </a:t>
            </a:r>
            <a:endParaRPr lang="fr-FR" sz="2400" b="1" dirty="0" smtClean="0">
              <a:solidFill>
                <a:srgbClr val="0070C0"/>
              </a:solidFill>
            </a:endParaRPr>
          </a:p>
          <a:p>
            <a:pPr marL="82296" lvl="0" indent="0">
              <a:buClr>
                <a:srgbClr val="3891A7"/>
              </a:buClr>
              <a:buNone/>
            </a:pPr>
            <a:r>
              <a:rPr lang="fr-FR" sz="2000" dirty="0" smtClean="0"/>
              <a:t>L’exploration fonctionnelle du colon est utile lors </a:t>
            </a:r>
            <a:r>
              <a:rPr lang="fr-FR" sz="2000" dirty="0" smtClean="0">
                <a:solidFill>
                  <a:srgbClr val="FF0000"/>
                </a:solidFill>
              </a:rPr>
              <a:t>de la constipation.</a:t>
            </a:r>
          </a:p>
          <a:p>
            <a:pPr marL="82296" indent="0">
              <a:buNone/>
            </a:pPr>
            <a:r>
              <a:rPr lang="fr-FR" sz="2000" dirty="0" smtClean="0"/>
              <a:t>Elle permet de faire la différence entre:</a:t>
            </a:r>
            <a:endParaRPr lang="fr-FR" sz="2000" dirty="0"/>
          </a:p>
          <a:p>
            <a:pPr lvl="2">
              <a:buClrTx/>
              <a:buFont typeface="Wingdings" panose="05000000000000000000" pitchFamily="2" charset="2"/>
              <a:buChar char="Ø"/>
            </a:pPr>
            <a:r>
              <a:rPr lang="fr-FR" sz="2000" dirty="0" smtClean="0"/>
              <a:t> Inertie colique: tps du transit du colon droit est allongé. </a:t>
            </a:r>
          </a:p>
          <a:p>
            <a:pPr lvl="2">
              <a:buClrTx/>
              <a:buFont typeface="Wingdings" panose="05000000000000000000" pitchFamily="2" charset="2"/>
              <a:buChar char="Ø"/>
            </a:pPr>
            <a:r>
              <a:rPr lang="fr-FR" sz="2000" dirty="0"/>
              <a:t> </a:t>
            </a:r>
            <a:r>
              <a:rPr lang="fr-FR" sz="2000" dirty="0" smtClean="0"/>
              <a:t>Constipation terminale.      </a:t>
            </a:r>
            <a:endParaRPr lang="fr-FR" sz="2000" dirty="0"/>
          </a:p>
          <a:p>
            <a:pPr marL="82296" indent="0">
              <a:buClrTx/>
              <a:buNone/>
            </a:pPr>
            <a:endParaRPr lang="fr-FR" sz="2800" dirty="0" smtClean="0"/>
          </a:p>
          <a:p>
            <a:pPr marL="82296" indent="0">
              <a:buClrTx/>
              <a:buNone/>
            </a:pPr>
            <a:r>
              <a:rPr lang="fr-FR" sz="2000" dirty="0" smtClean="0"/>
              <a:t>Dans la diarrhée fonctionnelle ou motrice:</a:t>
            </a:r>
          </a:p>
          <a:p>
            <a:pPr lvl="2">
              <a:buClrTx/>
              <a:buFont typeface="Wingdings" panose="05000000000000000000" pitchFamily="2" charset="2"/>
              <a:buChar char="Ø"/>
            </a:pPr>
            <a:r>
              <a:rPr lang="fr-FR" sz="2000" dirty="0" smtClean="0"/>
              <a:t> Tps oro-anal au carmin &lt; 8h.</a:t>
            </a:r>
          </a:p>
          <a:p>
            <a:pPr lvl="2">
              <a:buClrTx/>
              <a:buFont typeface="Wingdings" panose="05000000000000000000" pitchFamily="2" charset="2"/>
              <a:buChar char="Ø"/>
            </a:pPr>
            <a:r>
              <a:rPr lang="fr-FR" sz="2000" dirty="0"/>
              <a:t> </a:t>
            </a:r>
            <a:r>
              <a:rPr lang="fr-FR" sz="2000" dirty="0" smtClean="0"/>
              <a:t>Augmentation des LSB. </a:t>
            </a:r>
          </a:p>
        </p:txBody>
      </p:sp>
    </p:spTree>
    <p:extLst>
      <p:ext uri="{BB962C8B-B14F-4D97-AF65-F5344CB8AC3E}">
        <p14:creationId xmlns:p14="http://schemas.microsoft.com/office/powerpoint/2010/main" xmlns="" val="180456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fontScale="90000"/>
          </a:bodyPr>
          <a:lstStyle/>
          <a:p>
            <a:pPr algn="ctr"/>
            <a:r>
              <a:rPr lang="fr-FR" sz="2800" dirty="0">
                <a:solidFill>
                  <a:srgbClr val="FF0000"/>
                </a:solidFill>
              </a:rPr>
              <a:t>V- Exploration fonctionnelle du foie</a:t>
            </a:r>
            <a:r>
              <a:rPr lang="fr-FR" sz="2400" dirty="0" smtClean="0">
                <a:solidFill>
                  <a:srgbClr val="FF0000"/>
                </a:solidFill>
              </a:rPr>
              <a:t>:</a:t>
            </a:r>
            <a:br>
              <a:rPr lang="fr-FR" sz="2400" dirty="0" smtClean="0">
                <a:solidFill>
                  <a:srgbClr val="FF0000"/>
                </a:solidFill>
              </a:rPr>
            </a:br>
            <a:endParaRPr lang="fr-F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59632" y="1196752"/>
            <a:ext cx="7128792" cy="5040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3009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solidFill>
                  <a:srgbClr val="FF0000"/>
                </a:solidFill>
              </a:rPr>
              <a:t>1- Explorations fonctionnelles de l’œsophage</a:t>
            </a:r>
            <a:r>
              <a:rPr lang="fr-FR" sz="2400" dirty="0" smtClean="0">
                <a:solidFill>
                  <a:srgbClr val="FF0000"/>
                </a:solidFill>
              </a:rPr>
              <a:t>:</a:t>
            </a:r>
            <a:endParaRPr lang="fr-FR" sz="2400" dirty="0">
              <a:solidFill>
                <a:srgbClr val="FF0000"/>
              </a:solidFill>
            </a:endParaRPr>
          </a:p>
        </p:txBody>
      </p:sp>
      <p:sp>
        <p:nvSpPr>
          <p:cNvPr id="3" name="Espace réservé du contenu 2"/>
          <p:cNvSpPr>
            <a:spLocks noGrp="1"/>
          </p:cNvSpPr>
          <p:nvPr>
            <p:ph idx="1"/>
          </p:nvPr>
        </p:nvSpPr>
        <p:spPr/>
        <p:txBody>
          <a:bodyPr>
            <a:normAutofit/>
          </a:bodyPr>
          <a:lstStyle/>
          <a:p>
            <a:pPr marL="82296" indent="0" algn="ctr">
              <a:buNone/>
            </a:pPr>
            <a:r>
              <a:rPr lang="fr-FR" sz="2400" b="1" dirty="0" smtClean="0"/>
              <a:t>-Introduction-</a:t>
            </a:r>
            <a:r>
              <a:rPr lang="fr-FR" sz="2000" dirty="0" smtClean="0"/>
              <a:t>    </a:t>
            </a:r>
          </a:p>
          <a:p>
            <a:pPr>
              <a:buClrTx/>
              <a:buFont typeface="Wingdings" panose="05000000000000000000" pitchFamily="2" charset="2"/>
              <a:buChar char="v"/>
            </a:pPr>
            <a:r>
              <a:rPr lang="fr-FR" sz="2000" dirty="0" smtClean="0"/>
              <a:t>L’œsophage est un organe accessible</a:t>
            </a:r>
          </a:p>
          <a:p>
            <a:pPr>
              <a:buClrTx/>
              <a:buFont typeface="Wingdings" panose="05000000000000000000" pitchFamily="2" charset="2"/>
              <a:buChar char="v"/>
            </a:pPr>
            <a:r>
              <a:rPr lang="fr-FR" sz="2000" dirty="0" smtClean="0"/>
              <a:t>L’</a:t>
            </a:r>
            <a:r>
              <a:rPr lang="fr-FR" sz="2000" dirty="0"/>
              <a:t>e</a:t>
            </a:r>
            <a:r>
              <a:rPr lang="fr-FR" sz="2000" dirty="0" smtClean="0"/>
              <a:t>xploration fonctionnelle regroupe des méthodes d’évaluations de la physiologie des symptômes œsophagiens. </a:t>
            </a:r>
          </a:p>
          <a:p>
            <a:pPr marL="82296" indent="0">
              <a:buClrTx/>
              <a:buNone/>
            </a:pPr>
            <a:endParaRPr lang="fr-FR" sz="2000" dirty="0" smtClean="0"/>
          </a:p>
          <a:p>
            <a:pPr marL="82296" indent="0" algn="ctr">
              <a:buClrTx/>
              <a:buNone/>
            </a:pPr>
            <a:r>
              <a:rPr lang="fr-FR" sz="2400" b="1" dirty="0" smtClean="0"/>
              <a:t>-Rappel physiologique-</a:t>
            </a:r>
          </a:p>
          <a:p>
            <a:pPr>
              <a:buClrTx/>
              <a:buFont typeface="Wingdings" panose="05000000000000000000" pitchFamily="2" charset="2"/>
              <a:buChar char="v"/>
            </a:pPr>
            <a:r>
              <a:rPr lang="fr-FR" sz="2000" dirty="0" smtClean="0"/>
              <a:t>Le temps œsophagien est involontaire, il permet le passage du bol alimentaire de la bouche vers l’estomac, il comprend:</a:t>
            </a:r>
          </a:p>
          <a:p>
            <a:pPr lvl="5">
              <a:buClrTx/>
              <a:buFont typeface="Wingdings" panose="05000000000000000000" pitchFamily="2" charset="2"/>
              <a:buChar char="Ø"/>
            </a:pPr>
            <a:r>
              <a:rPr lang="fr-FR" dirty="0" smtClean="0"/>
              <a:t> Ouverture du SSO suite à une déglutition volontaire.</a:t>
            </a:r>
          </a:p>
          <a:p>
            <a:pPr lvl="5">
              <a:buClrTx/>
              <a:buFont typeface="Wingdings" panose="05000000000000000000" pitchFamily="2" charset="2"/>
              <a:buChar char="Ø"/>
            </a:pPr>
            <a:r>
              <a:rPr lang="fr-FR" dirty="0" smtClean="0"/>
              <a:t> Péristaltisme permettant la progression du bol alimentaire.</a:t>
            </a:r>
          </a:p>
          <a:p>
            <a:pPr lvl="5">
              <a:buClrTx/>
              <a:buFont typeface="Wingdings" panose="05000000000000000000" pitchFamily="2" charset="2"/>
              <a:buChar char="Ø"/>
            </a:pPr>
            <a:r>
              <a:rPr lang="fr-FR" dirty="0" smtClean="0"/>
              <a:t> Ouverture du SIO.</a:t>
            </a:r>
          </a:p>
        </p:txBody>
      </p:sp>
      <p:pic>
        <p:nvPicPr>
          <p:cNvPr id="1026" name="Picture 2" descr="Image associé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92080" y="5229200"/>
            <a:ext cx="3219450" cy="1419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930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additive="base">
                                        <p:cTn id="48" dur="500" fill="hold"/>
                                        <p:tgtEl>
                                          <p:spTgt spid="1026"/>
                                        </p:tgtEl>
                                        <p:attrNameLst>
                                          <p:attrName>ppt_x</p:attrName>
                                        </p:attrNameLst>
                                      </p:cBhvr>
                                      <p:tavLst>
                                        <p:tav tm="0">
                                          <p:val>
                                            <p:strVal val="#ppt_x"/>
                                          </p:val>
                                        </p:tav>
                                        <p:tav tm="100000">
                                          <p:val>
                                            <p:strVal val="#ppt_x"/>
                                          </p:val>
                                        </p:tav>
                                      </p:tavLst>
                                    </p:anim>
                                    <p:anim calcmode="lin" valueType="num">
                                      <p:cBhvr additive="base">
                                        <p:cTn id="4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04664"/>
            <a:ext cx="7498080" cy="5843736"/>
          </a:xfrm>
        </p:spPr>
        <p:txBody>
          <a:bodyPr/>
          <a:lstStyle/>
          <a:p>
            <a:pPr marL="82296" lvl="0" indent="0">
              <a:buClr>
                <a:srgbClr val="3891A7"/>
              </a:buClr>
              <a:buNone/>
            </a:pPr>
            <a:r>
              <a:rPr lang="fr-FR" sz="2200" b="1" dirty="0" smtClean="0">
                <a:solidFill>
                  <a:srgbClr val="0070C0"/>
                </a:solidFill>
              </a:rPr>
              <a:t>V-1-Introduction:</a:t>
            </a:r>
            <a:endParaRPr lang="fr-FR" dirty="0" smtClean="0"/>
          </a:p>
          <a:p>
            <a:pPr marL="82296" indent="0">
              <a:buNone/>
            </a:pPr>
            <a:r>
              <a:rPr lang="fr-FR" sz="2000" dirty="0" smtClean="0"/>
              <a:t>-Le foie est </a:t>
            </a:r>
            <a:r>
              <a:rPr lang="fr-FR" sz="2000" dirty="0"/>
              <a:t>l’organe métabolique par excellence. </a:t>
            </a:r>
            <a:endParaRPr lang="fr-FR" sz="2000" dirty="0" smtClean="0"/>
          </a:p>
          <a:p>
            <a:pPr marL="82296" indent="0">
              <a:buNone/>
            </a:pPr>
            <a:r>
              <a:rPr lang="fr-FR" sz="2000" dirty="0" smtClean="0"/>
              <a:t>-Organe </a:t>
            </a:r>
            <a:r>
              <a:rPr lang="fr-FR" sz="2000" dirty="0"/>
              <a:t>abdominal, </a:t>
            </a:r>
            <a:r>
              <a:rPr lang="fr-FR" sz="2000" dirty="0" smtClean="0"/>
              <a:t>logé au </a:t>
            </a:r>
            <a:r>
              <a:rPr lang="fr-FR" sz="2000" dirty="0"/>
              <a:t>niveau de l’hypochondre droit et pèse environ 1,5 </a:t>
            </a:r>
            <a:r>
              <a:rPr lang="fr-FR" sz="2000" dirty="0" smtClean="0"/>
              <a:t>kg.</a:t>
            </a:r>
            <a:endParaRPr lang="fr-FR" sz="2000" dirty="0"/>
          </a:p>
        </p:txBody>
      </p:sp>
      <p:pic>
        <p:nvPicPr>
          <p:cNvPr id="1026" name="Picture 2" descr="Résultat de recherche d'images pour &quot;foie&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12171" y="2420889"/>
            <a:ext cx="4608934" cy="3717032"/>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Résultat de recherche d'images pour &quot;physiologie du foie&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30466" y="2420888"/>
            <a:ext cx="3672408" cy="37170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781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04664"/>
            <a:ext cx="7498080" cy="5843736"/>
          </a:xfrm>
        </p:spPr>
        <p:txBody>
          <a:bodyPr>
            <a:normAutofit/>
          </a:bodyPr>
          <a:lstStyle/>
          <a:p>
            <a:pPr marL="82296" lvl="0" indent="0">
              <a:buClr>
                <a:srgbClr val="3891A7"/>
              </a:buClr>
              <a:buNone/>
            </a:pPr>
            <a:r>
              <a:rPr lang="fr-FR" sz="2200" b="1" dirty="0" smtClean="0">
                <a:solidFill>
                  <a:srgbClr val="0070C0"/>
                </a:solidFill>
              </a:rPr>
              <a:t>V-1I-Physiologie hépatique:</a:t>
            </a:r>
          </a:p>
          <a:p>
            <a:pPr marL="82296" lvl="0" indent="0">
              <a:buClr>
                <a:srgbClr val="3891A7"/>
              </a:buClr>
              <a:buNone/>
            </a:pPr>
            <a:endParaRPr lang="fr-FR" sz="2200" b="1" dirty="0" smtClean="0">
              <a:solidFill>
                <a:srgbClr val="0070C0"/>
              </a:solidFill>
            </a:endParaRPr>
          </a:p>
          <a:p>
            <a:pPr lvl="0">
              <a:buClrTx/>
              <a:buFont typeface="Wingdings" panose="05000000000000000000" pitchFamily="2" charset="2"/>
              <a:buChar char="Ø"/>
            </a:pPr>
            <a:r>
              <a:rPr lang="fr-FR" sz="2000" dirty="0"/>
              <a:t>Fonctions du foie </a:t>
            </a:r>
            <a:endParaRPr lang="fr-FR" sz="2000" dirty="0" smtClean="0"/>
          </a:p>
          <a:p>
            <a:pPr marL="82296" lvl="0" indent="0">
              <a:buClr>
                <a:srgbClr val="3891A7"/>
              </a:buClr>
              <a:buNone/>
            </a:pPr>
            <a:r>
              <a:rPr lang="fr-FR" sz="2000" dirty="0" smtClean="0"/>
              <a:t>1– Métabolisme </a:t>
            </a:r>
            <a:r>
              <a:rPr lang="fr-FR" sz="2000" dirty="0"/>
              <a:t>des glucides, des lipides </a:t>
            </a:r>
            <a:r>
              <a:rPr lang="fr-FR" sz="2000" dirty="0" smtClean="0"/>
              <a:t>et </a:t>
            </a:r>
            <a:r>
              <a:rPr lang="fr-FR" sz="2000" dirty="0"/>
              <a:t>des </a:t>
            </a:r>
            <a:r>
              <a:rPr lang="fr-FR" sz="2000" dirty="0" smtClean="0"/>
              <a:t>protéines. </a:t>
            </a:r>
          </a:p>
          <a:p>
            <a:pPr marL="82296" lvl="0" indent="0">
              <a:buClr>
                <a:srgbClr val="3891A7"/>
              </a:buClr>
              <a:buNone/>
            </a:pPr>
            <a:r>
              <a:rPr lang="fr-FR" sz="2000" dirty="0" smtClean="0"/>
              <a:t>2– Synthèse </a:t>
            </a:r>
            <a:r>
              <a:rPr lang="fr-FR" sz="2000" dirty="0"/>
              <a:t>des protéines et autre </a:t>
            </a:r>
            <a:r>
              <a:rPr lang="fr-FR" sz="2000" dirty="0" smtClean="0"/>
              <a:t>molécules. </a:t>
            </a:r>
          </a:p>
          <a:p>
            <a:pPr marL="82296" lvl="0" indent="0">
              <a:buClr>
                <a:srgbClr val="3891A7"/>
              </a:buClr>
              <a:buNone/>
            </a:pPr>
            <a:r>
              <a:rPr lang="fr-FR" sz="2000" dirty="0" smtClean="0"/>
              <a:t>3– Stockage </a:t>
            </a:r>
            <a:r>
              <a:rPr lang="fr-FR" sz="2000" dirty="0"/>
              <a:t>de quelques </a:t>
            </a:r>
            <a:r>
              <a:rPr lang="fr-FR" sz="2000" dirty="0" smtClean="0"/>
              <a:t>vitamines (A, D, B12) </a:t>
            </a:r>
            <a:r>
              <a:rPr lang="fr-FR" sz="2000" dirty="0"/>
              <a:t>et du </a:t>
            </a:r>
            <a:r>
              <a:rPr lang="fr-FR" sz="2000" dirty="0" smtClean="0"/>
              <a:t>fer. </a:t>
            </a:r>
          </a:p>
          <a:p>
            <a:pPr marL="82296" lvl="0" indent="0">
              <a:buClr>
                <a:srgbClr val="3891A7"/>
              </a:buClr>
              <a:buNone/>
            </a:pPr>
            <a:r>
              <a:rPr lang="fr-FR" sz="2000" dirty="0" smtClean="0"/>
              <a:t>4– Biotransformation </a:t>
            </a:r>
            <a:r>
              <a:rPr lang="fr-FR" sz="2000" dirty="0"/>
              <a:t>de quelques hormones, médicaments et </a:t>
            </a:r>
            <a:r>
              <a:rPr lang="fr-FR" sz="2000" dirty="0" smtClean="0"/>
              <a:t>toxines. </a:t>
            </a:r>
          </a:p>
          <a:p>
            <a:pPr marL="82296" lvl="0" indent="0">
              <a:buClr>
                <a:srgbClr val="3891A7"/>
              </a:buClr>
              <a:buNone/>
            </a:pPr>
            <a:r>
              <a:rPr lang="fr-FR" sz="2000" dirty="0" smtClean="0"/>
              <a:t>5– </a:t>
            </a:r>
            <a:r>
              <a:rPr lang="fr-FR" sz="2000" dirty="0"/>
              <a:t>Synthèse de </a:t>
            </a:r>
            <a:r>
              <a:rPr lang="fr-FR" sz="2000" dirty="0" smtClean="0"/>
              <a:t>bile.</a:t>
            </a:r>
            <a:r>
              <a:rPr lang="fr-FR" sz="2000" b="1" dirty="0" smtClean="0">
                <a:solidFill>
                  <a:srgbClr val="0070C0"/>
                </a:solidFill>
              </a:rPr>
              <a:t> </a:t>
            </a:r>
            <a:endParaRPr lang="fr-FR" sz="2000" b="1" dirty="0">
              <a:solidFill>
                <a:srgbClr val="0070C0"/>
              </a:solidFill>
            </a:endParaRPr>
          </a:p>
          <a:p>
            <a:endParaRPr lang="fr-FR" dirty="0"/>
          </a:p>
        </p:txBody>
      </p:sp>
      <p:pic>
        <p:nvPicPr>
          <p:cNvPr id="2050" name="Picture 2" descr="Résultat de recherche d'images pour &quot;physiologie du foie&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3140968"/>
            <a:ext cx="3829050" cy="352425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Résultat de recherche d'images pour &quot;fonction du foie&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8064" y="3140968"/>
            <a:ext cx="3902090" cy="35265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323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0"/>
                                        </p:tgtEl>
                                        <p:attrNameLst>
                                          <p:attrName>style.visibility</p:attrName>
                                        </p:attrNameLst>
                                      </p:cBhvr>
                                      <p:to>
                                        <p:strVal val="visible"/>
                                      </p:to>
                                    </p:set>
                                    <p:anim calcmode="lin" valueType="num">
                                      <p:cBhvr additive="base">
                                        <p:cTn id="49" dur="500" fill="hold"/>
                                        <p:tgtEl>
                                          <p:spTgt spid="2050"/>
                                        </p:tgtEl>
                                        <p:attrNameLst>
                                          <p:attrName>ppt_x</p:attrName>
                                        </p:attrNameLst>
                                      </p:cBhvr>
                                      <p:tavLst>
                                        <p:tav tm="0">
                                          <p:val>
                                            <p:strVal val="#ppt_x"/>
                                          </p:val>
                                        </p:tav>
                                        <p:tav tm="100000">
                                          <p:val>
                                            <p:strVal val="#ppt_x"/>
                                          </p:val>
                                        </p:tav>
                                      </p:tavLst>
                                    </p:anim>
                                    <p:anim calcmode="lin" valueType="num">
                                      <p:cBhvr additive="base">
                                        <p:cTn id="5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52"/>
                                        </p:tgtEl>
                                        <p:attrNameLst>
                                          <p:attrName>style.visibility</p:attrName>
                                        </p:attrNameLst>
                                      </p:cBhvr>
                                      <p:to>
                                        <p:strVal val="visible"/>
                                      </p:to>
                                    </p:set>
                                    <p:anim calcmode="lin" valueType="num">
                                      <p:cBhvr additive="base">
                                        <p:cTn id="55" dur="500" fill="hold"/>
                                        <p:tgtEl>
                                          <p:spTgt spid="2052"/>
                                        </p:tgtEl>
                                        <p:attrNameLst>
                                          <p:attrName>ppt_x</p:attrName>
                                        </p:attrNameLst>
                                      </p:cBhvr>
                                      <p:tavLst>
                                        <p:tav tm="0">
                                          <p:val>
                                            <p:strVal val="#ppt_x"/>
                                          </p:val>
                                        </p:tav>
                                        <p:tav tm="100000">
                                          <p:val>
                                            <p:strVal val="#ppt_x"/>
                                          </p:val>
                                        </p:tav>
                                      </p:tavLst>
                                    </p:anim>
                                    <p:anim calcmode="lin" valueType="num">
                                      <p:cBhvr additive="base">
                                        <p:cTn id="5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332656"/>
            <a:ext cx="7498080" cy="5915744"/>
          </a:xfrm>
        </p:spPr>
        <p:txBody>
          <a:bodyPr>
            <a:normAutofit/>
          </a:bodyPr>
          <a:lstStyle/>
          <a:p>
            <a:pPr>
              <a:buClr>
                <a:srgbClr val="00B050"/>
              </a:buClr>
              <a:buFont typeface="Wingdings" panose="05000000000000000000" pitchFamily="2" charset="2"/>
              <a:buChar char="q"/>
            </a:pPr>
            <a:r>
              <a:rPr lang="fr-FR" sz="2000" b="1" dirty="0" smtClean="0">
                <a:solidFill>
                  <a:srgbClr val="00B050"/>
                </a:solidFill>
              </a:rPr>
              <a:t>Fonction </a:t>
            </a:r>
            <a:r>
              <a:rPr lang="fr-FR" sz="2000" b="1" dirty="0">
                <a:solidFill>
                  <a:srgbClr val="00B050"/>
                </a:solidFill>
              </a:rPr>
              <a:t>biliaire : </a:t>
            </a:r>
            <a:endParaRPr lang="fr-FR" sz="2000" b="1" dirty="0" smtClean="0">
              <a:solidFill>
                <a:srgbClr val="00B050"/>
              </a:solidFill>
            </a:endParaRPr>
          </a:p>
          <a:p>
            <a:pPr marL="82296" indent="0">
              <a:buClr>
                <a:srgbClr val="00B050"/>
              </a:buClr>
              <a:buNone/>
            </a:pPr>
            <a:r>
              <a:rPr lang="fr-FR" sz="2000" b="1" u="sng" dirty="0" smtClean="0">
                <a:solidFill>
                  <a:srgbClr val="7030A0"/>
                </a:solidFill>
              </a:rPr>
              <a:t>-La </a:t>
            </a:r>
            <a:r>
              <a:rPr lang="fr-FR" sz="2000" b="1" u="sng" dirty="0">
                <a:solidFill>
                  <a:srgbClr val="7030A0"/>
                </a:solidFill>
              </a:rPr>
              <a:t>bile : </a:t>
            </a:r>
            <a:r>
              <a:rPr lang="fr-FR" sz="2000" dirty="0"/>
              <a:t>liquide jaune brunâtre ou vert olive, riche en acides biliaires, bilirubine, cholestérol, lécithine ainsi que quelques protéines: mucine, albumine, IgA. </a:t>
            </a:r>
          </a:p>
          <a:p>
            <a:pPr marL="82296" indent="0">
              <a:buClr>
                <a:srgbClr val="00B050"/>
              </a:buClr>
              <a:buNone/>
            </a:pPr>
            <a:r>
              <a:rPr lang="fr-FR" sz="2000" dirty="0" smtClean="0"/>
              <a:t>-La </a:t>
            </a:r>
            <a:r>
              <a:rPr lang="fr-FR" sz="2000" dirty="0"/>
              <a:t>bile est emmagasinée dans la vésicule biliaire. </a:t>
            </a:r>
            <a:endParaRPr lang="fr-FR" sz="2000" dirty="0" smtClean="0"/>
          </a:p>
          <a:p>
            <a:pPr marL="82296" indent="0">
              <a:buClr>
                <a:srgbClr val="00B050"/>
              </a:buClr>
              <a:buNone/>
            </a:pPr>
            <a:r>
              <a:rPr lang="fr-FR" sz="2000" b="1" u="sng" dirty="0" smtClean="0">
                <a:solidFill>
                  <a:srgbClr val="7030A0"/>
                </a:solidFill>
              </a:rPr>
              <a:t>-Bilirubine</a:t>
            </a:r>
            <a:r>
              <a:rPr lang="fr-FR" sz="2000" b="1" u="sng" dirty="0">
                <a:solidFill>
                  <a:srgbClr val="7030A0"/>
                </a:solidFill>
              </a:rPr>
              <a:t>: </a:t>
            </a:r>
            <a:r>
              <a:rPr lang="fr-FR" sz="2000" dirty="0"/>
              <a:t>Produit du catabolisme de l’hème: </a:t>
            </a:r>
            <a:endParaRPr lang="fr-FR" sz="2000" dirty="0" smtClean="0"/>
          </a:p>
          <a:p>
            <a:pPr marL="82296" indent="0">
              <a:buClr>
                <a:srgbClr val="00B050"/>
              </a:buClr>
              <a:buNone/>
            </a:pPr>
            <a:r>
              <a:rPr lang="fr-FR" sz="2000" dirty="0" smtClean="0"/>
              <a:t>-La </a:t>
            </a:r>
            <a:r>
              <a:rPr lang="fr-FR" sz="2000" dirty="0"/>
              <a:t>bilirubine est </a:t>
            </a:r>
            <a:r>
              <a:rPr lang="fr-FR" sz="2000" dirty="0" smtClean="0"/>
              <a:t>conjuguée dans le foie </a:t>
            </a:r>
            <a:r>
              <a:rPr lang="fr-FR" sz="2000" dirty="0"/>
              <a:t>à l’acide </a:t>
            </a:r>
            <a:r>
              <a:rPr lang="fr-FR" sz="2000" dirty="0" smtClean="0"/>
              <a:t>glucuronique.</a:t>
            </a:r>
          </a:p>
          <a:p>
            <a:pPr marL="82296" indent="0">
              <a:buClr>
                <a:srgbClr val="00B050"/>
              </a:buClr>
              <a:buNone/>
            </a:pPr>
            <a:r>
              <a:rPr lang="fr-FR" sz="2000" dirty="0" smtClean="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752" y="2924944"/>
            <a:ext cx="5761062" cy="28106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5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098"/>
                                        </p:tgtEl>
                                        <p:attrNameLst>
                                          <p:attrName>style.visibility</p:attrName>
                                        </p:attrNameLst>
                                      </p:cBhvr>
                                      <p:to>
                                        <p:strVal val="visible"/>
                                      </p:to>
                                    </p:set>
                                    <p:anim calcmode="lin" valueType="num">
                                      <p:cBhvr additive="base">
                                        <p:cTn id="43" dur="500" fill="hold"/>
                                        <p:tgtEl>
                                          <p:spTgt spid="4098"/>
                                        </p:tgtEl>
                                        <p:attrNameLst>
                                          <p:attrName>ppt_x</p:attrName>
                                        </p:attrNameLst>
                                      </p:cBhvr>
                                      <p:tavLst>
                                        <p:tav tm="0">
                                          <p:val>
                                            <p:strVal val="#ppt_x"/>
                                          </p:val>
                                        </p:tav>
                                        <p:tav tm="100000">
                                          <p:val>
                                            <p:strVal val="#ppt_x"/>
                                          </p:val>
                                        </p:tav>
                                      </p:tavLst>
                                    </p:anim>
                                    <p:anim calcmode="lin" valueType="num">
                                      <p:cBhvr additive="base">
                                        <p:cTn id="4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537592"/>
            <a:ext cx="7498080" cy="5771728"/>
          </a:xfrm>
        </p:spPr>
        <p:txBody>
          <a:bodyPr/>
          <a:lstStyle/>
          <a:p>
            <a:pPr marL="82296" lvl="0" indent="0">
              <a:buClr>
                <a:srgbClr val="00B050"/>
              </a:buClr>
              <a:buNone/>
            </a:pPr>
            <a:r>
              <a:rPr lang="fr-FR" sz="2000" b="1" u="sng" dirty="0">
                <a:solidFill>
                  <a:srgbClr val="7030A0"/>
                </a:solidFill>
              </a:rPr>
              <a:t>-Acides biliaires:  </a:t>
            </a:r>
            <a:r>
              <a:rPr lang="fr-FR" sz="2000" dirty="0">
                <a:solidFill>
                  <a:prstClr val="black"/>
                </a:solidFill>
              </a:rPr>
              <a:t>Rôles:</a:t>
            </a:r>
          </a:p>
          <a:p>
            <a:pPr marL="82296" lvl="0" indent="0">
              <a:buClr>
                <a:srgbClr val="00B050"/>
              </a:buClr>
              <a:buNone/>
            </a:pPr>
            <a:r>
              <a:rPr lang="fr-FR" sz="2000" dirty="0">
                <a:solidFill>
                  <a:prstClr val="black"/>
                </a:solidFill>
              </a:rPr>
              <a:t>*Solubilisation du cholestérol et des phospholipides dans la bile *Transport des lipides dans la lumière intestinale s/f de micelles →l’absorption des acides gras et vitamines liposoluble. </a:t>
            </a:r>
          </a:p>
          <a:p>
            <a:pPr marL="82296" lvl="0" indent="0">
              <a:buClr>
                <a:srgbClr val="00B050"/>
              </a:buClr>
              <a:buNone/>
            </a:pPr>
            <a:r>
              <a:rPr lang="fr-FR" sz="2000" dirty="0">
                <a:solidFill>
                  <a:prstClr val="black"/>
                </a:solidFill>
              </a:rPr>
              <a:t>*Rôle dans la digestion intestinale des lipides alimentaires → l’émulsion → favorisant l’action des lipases pancréatiques</a:t>
            </a:r>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8" y="2780928"/>
            <a:ext cx="6076950" cy="35053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905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04664"/>
            <a:ext cx="7498080" cy="5843736"/>
          </a:xfrm>
        </p:spPr>
        <p:txBody>
          <a:bodyPr>
            <a:normAutofit/>
          </a:bodyPr>
          <a:lstStyle/>
          <a:p>
            <a:pPr marL="82296" lvl="0" indent="0">
              <a:buClr>
                <a:srgbClr val="3891A7"/>
              </a:buClr>
              <a:buNone/>
            </a:pPr>
            <a:endParaRPr lang="fr-FR" sz="2200" b="1" dirty="0" smtClean="0">
              <a:solidFill>
                <a:srgbClr val="0070C0"/>
              </a:solidFill>
            </a:endParaRPr>
          </a:p>
          <a:p>
            <a:pPr marL="82296" lvl="0" indent="0">
              <a:buClr>
                <a:srgbClr val="3891A7"/>
              </a:buClr>
              <a:buNone/>
            </a:pPr>
            <a:endParaRPr lang="fr-FR" sz="2200" b="1" dirty="0">
              <a:solidFill>
                <a:srgbClr val="0070C0"/>
              </a:solidFill>
            </a:endParaRPr>
          </a:p>
          <a:p>
            <a:pPr marL="82296" lvl="0" indent="0">
              <a:buClr>
                <a:srgbClr val="3891A7"/>
              </a:buClr>
              <a:buNone/>
            </a:pPr>
            <a:r>
              <a:rPr lang="fr-FR" sz="2200" b="1" dirty="0" smtClean="0">
                <a:solidFill>
                  <a:srgbClr val="0070C0"/>
                </a:solidFill>
              </a:rPr>
              <a:t>V-1II-Explorations:</a:t>
            </a:r>
            <a:endParaRPr lang="fr-FR" sz="2200" b="1" dirty="0">
              <a:solidFill>
                <a:srgbClr val="0070C0"/>
              </a:solidFill>
            </a:endParaRPr>
          </a:p>
          <a:p>
            <a:pPr marL="82296" indent="0">
              <a:buNone/>
            </a:pPr>
            <a:r>
              <a:rPr lang="fr-FR" sz="2000" dirty="0" smtClean="0"/>
              <a:t>-</a:t>
            </a:r>
            <a:r>
              <a:rPr lang="fr-FR" sz="2000" dirty="0"/>
              <a:t>I</a:t>
            </a:r>
            <a:r>
              <a:rPr lang="fr-FR" sz="2000" dirty="0" smtClean="0"/>
              <a:t>l </a:t>
            </a:r>
            <a:r>
              <a:rPr lang="fr-FR" sz="2000" dirty="0"/>
              <a:t>existe 5 groupes de tests: </a:t>
            </a:r>
          </a:p>
          <a:p>
            <a:pPr marL="539496" indent="-457200">
              <a:buClrTx/>
              <a:buFont typeface="+mj-lt"/>
              <a:buAutoNum type="arabicPeriod"/>
            </a:pPr>
            <a:r>
              <a:rPr lang="fr-FR" sz="2000" dirty="0" smtClean="0"/>
              <a:t>Tests </a:t>
            </a:r>
            <a:r>
              <a:rPr lang="fr-FR" sz="2000" dirty="0"/>
              <a:t>de la fonction biliaire (test de </a:t>
            </a:r>
            <a:r>
              <a:rPr lang="fr-FR" sz="2000" dirty="0" smtClean="0"/>
              <a:t>rétention). </a:t>
            </a:r>
            <a:endParaRPr lang="fr-FR" sz="2000" dirty="0"/>
          </a:p>
          <a:p>
            <a:pPr marL="539496" indent="-457200">
              <a:buClrTx/>
              <a:buFont typeface="+mj-lt"/>
              <a:buAutoNum type="arabicPeriod"/>
            </a:pPr>
            <a:r>
              <a:rPr lang="fr-FR" sz="2000" dirty="0" smtClean="0">
                <a:solidFill>
                  <a:prstClr val="black"/>
                </a:solidFill>
              </a:rPr>
              <a:t>Tests </a:t>
            </a:r>
            <a:r>
              <a:rPr lang="fr-FR" sz="2000" dirty="0">
                <a:solidFill>
                  <a:prstClr val="black"/>
                </a:solidFill>
              </a:rPr>
              <a:t>d’activité métabolique. </a:t>
            </a:r>
            <a:endParaRPr lang="fr-FR" sz="2000" dirty="0" smtClean="0"/>
          </a:p>
          <a:p>
            <a:pPr marL="539496" indent="-457200">
              <a:buClrTx/>
              <a:buFont typeface="+mj-lt"/>
              <a:buAutoNum type="arabicPeriod"/>
            </a:pPr>
            <a:r>
              <a:rPr lang="fr-FR" sz="2000" dirty="0" smtClean="0">
                <a:solidFill>
                  <a:prstClr val="black"/>
                </a:solidFill>
              </a:rPr>
              <a:t>Tests </a:t>
            </a:r>
            <a:r>
              <a:rPr lang="fr-FR" sz="2000" dirty="0">
                <a:solidFill>
                  <a:prstClr val="black"/>
                </a:solidFill>
              </a:rPr>
              <a:t>de cytolyse. </a:t>
            </a:r>
            <a:endParaRPr lang="fr-FR" sz="2000" dirty="0" smtClean="0"/>
          </a:p>
          <a:p>
            <a:pPr marL="539496" indent="-457200">
              <a:buClrTx/>
              <a:buFont typeface="+mj-lt"/>
              <a:buAutoNum type="arabicPeriod"/>
            </a:pPr>
            <a:r>
              <a:rPr lang="fr-FR" sz="2000" dirty="0" smtClean="0">
                <a:solidFill>
                  <a:prstClr val="black"/>
                </a:solidFill>
              </a:rPr>
              <a:t>Tests </a:t>
            </a:r>
            <a:r>
              <a:rPr lang="fr-FR" sz="2000" dirty="0">
                <a:solidFill>
                  <a:prstClr val="black"/>
                </a:solidFill>
              </a:rPr>
              <a:t>d’épuration. </a:t>
            </a:r>
            <a:endParaRPr lang="fr-FR" sz="2000" dirty="0" smtClean="0"/>
          </a:p>
          <a:p>
            <a:pPr marL="539496" indent="-457200">
              <a:buClrTx/>
              <a:buFont typeface="+mj-lt"/>
              <a:buAutoNum type="arabicPeriod"/>
            </a:pPr>
            <a:r>
              <a:rPr lang="fr-FR" sz="2000" dirty="0" smtClean="0"/>
              <a:t>Tests </a:t>
            </a:r>
            <a:r>
              <a:rPr lang="fr-FR" sz="2000" dirty="0"/>
              <a:t>de la réaction </a:t>
            </a:r>
            <a:r>
              <a:rPr lang="fr-FR" sz="2000" dirty="0" smtClean="0"/>
              <a:t>inflammatoire.</a:t>
            </a:r>
            <a:endParaRPr lang="fr-FR" sz="2000" dirty="0"/>
          </a:p>
        </p:txBody>
      </p:sp>
    </p:spTree>
    <p:extLst>
      <p:ext uri="{BB962C8B-B14F-4D97-AF65-F5344CB8AC3E}">
        <p14:creationId xmlns:p14="http://schemas.microsoft.com/office/powerpoint/2010/main" xmlns="" val="194974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332656"/>
            <a:ext cx="7498080" cy="5915744"/>
          </a:xfrm>
        </p:spPr>
        <p:txBody>
          <a:bodyPr>
            <a:normAutofit/>
          </a:bodyPr>
          <a:lstStyle/>
          <a:p>
            <a:pPr marL="82296" lvl="0" indent="0">
              <a:buClrTx/>
              <a:buNone/>
            </a:pPr>
            <a:r>
              <a:rPr lang="fr-FR" sz="2600" b="1" dirty="0" smtClean="0">
                <a:solidFill>
                  <a:srgbClr val="00B050"/>
                </a:solidFill>
              </a:rPr>
              <a:t>1-Tests de la fonction biliaire (syndrome de cholestase):</a:t>
            </a:r>
          </a:p>
          <a:p>
            <a:pPr marL="82296" lvl="0" indent="0">
              <a:buClrTx/>
              <a:buNone/>
            </a:pPr>
            <a:endParaRPr lang="fr-FR" sz="2600" b="1" dirty="0" smtClean="0">
              <a:solidFill>
                <a:srgbClr val="00B050"/>
              </a:solidFill>
            </a:endParaRPr>
          </a:p>
          <a:p>
            <a:pPr marL="82296" lvl="0" indent="0">
              <a:buClr>
                <a:srgbClr val="3891A7"/>
              </a:buClr>
              <a:buNone/>
            </a:pPr>
            <a:r>
              <a:rPr lang="fr-FR" sz="2000" b="1" dirty="0" smtClean="0">
                <a:latin typeface="Trebuchet MS" panose="020B0603020202020204" pitchFamily="34" charset="0"/>
              </a:rPr>
              <a:t>- </a:t>
            </a:r>
            <a:r>
              <a:rPr lang="fr-FR" sz="2000" dirty="0" smtClean="0">
                <a:latin typeface="Trebuchet MS" panose="020B0603020202020204" pitchFamily="34" charset="0"/>
              </a:rPr>
              <a:t>Paramètres à étudier: PAL, bilirubine, GGT, 5’nucléotidase, bilan lipidique, TP.</a:t>
            </a:r>
          </a:p>
          <a:p>
            <a:pPr marL="82296" lvl="0" indent="0">
              <a:buClr>
                <a:srgbClr val="3891A7"/>
              </a:buClr>
              <a:buNone/>
            </a:pPr>
            <a:r>
              <a:rPr lang="fr-FR" sz="2000" dirty="0" smtClean="0">
                <a:latin typeface="Trebuchet MS" panose="020B0603020202020204" pitchFamily="34" charset="0"/>
              </a:rPr>
              <a:t>  </a:t>
            </a:r>
            <a:r>
              <a:rPr lang="fr-FR" sz="2000" b="1" dirty="0" smtClean="0">
                <a:solidFill>
                  <a:srgbClr val="0070C0"/>
                </a:solidFill>
                <a:latin typeface="Trebuchet MS" panose="020B0603020202020204" pitchFamily="34" charset="0"/>
              </a:rPr>
              <a:t> </a:t>
            </a:r>
            <a:endParaRPr lang="fr-FR" sz="2000" b="1" dirty="0">
              <a:latin typeface="Trebuchet MS" panose="020B0603020202020204" pitchFamily="34" charset="0"/>
            </a:endParaRPr>
          </a:p>
          <a:p>
            <a:pPr lvl="0">
              <a:buClrTx/>
              <a:buFont typeface="Wingdings" panose="05000000000000000000" pitchFamily="2" charset="2"/>
              <a:buChar char="v"/>
            </a:pPr>
            <a:r>
              <a:rPr lang="fr-FR" sz="2000" b="1" u="sng" dirty="0" smtClean="0">
                <a:solidFill>
                  <a:srgbClr val="7030A0"/>
                </a:solidFill>
                <a:latin typeface="Trebuchet MS" panose="020B0603020202020204" pitchFamily="34" charset="0"/>
              </a:rPr>
              <a:t>Phosphatases alcalines:</a:t>
            </a:r>
          </a:p>
          <a:p>
            <a:pPr marL="82296" lvl="0" indent="0">
              <a:buClrTx/>
              <a:buNone/>
            </a:pPr>
            <a:r>
              <a:rPr lang="fr-FR" sz="2000" dirty="0">
                <a:solidFill>
                  <a:prstClr val="black"/>
                </a:solidFill>
                <a:latin typeface="Trebuchet MS" panose="020B0603020202020204" pitchFamily="34" charset="0"/>
              </a:rPr>
              <a:t>  </a:t>
            </a:r>
            <a:r>
              <a:rPr lang="fr-FR" sz="2000" dirty="0" smtClean="0">
                <a:solidFill>
                  <a:prstClr val="black"/>
                </a:solidFill>
                <a:latin typeface="Trebuchet MS" panose="020B0603020202020204" pitchFamily="34" charset="0"/>
              </a:rPr>
              <a:t>-Augmenté, non spécifique (secrétées par l’os, muscle, placenta, intestin).</a:t>
            </a:r>
          </a:p>
          <a:p>
            <a:pPr marL="82296" lvl="0" indent="0">
              <a:buClrTx/>
              <a:buNone/>
            </a:pPr>
            <a:r>
              <a:rPr lang="fr-FR" sz="2000" dirty="0">
                <a:solidFill>
                  <a:prstClr val="black"/>
                </a:solidFill>
                <a:latin typeface="Trebuchet MS" panose="020B0603020202020204" pitchFamily="34" charset="0"/>
              </a:rPr>
              <a:t> </a:t>
            </a:r>
            <a:r>
              <a:rPr lang="fr-FR" sz="2000" dirty="0" smtClean="0">
                <a:solidFill>
                  <a:prstClr val="black"/>
                </a:solidFill>
                <a:latin typeface="Trebuchet MS" panose="020B0603020202020204" pitchFamily="34" charset="0"/>
              </a:rPr>
              <a:t> -Valeur nle: 30-170 UI/ L. </a:t>
            </a:r>
          </a:p>
          <a:p>
            <a:endParaRPr lang="fr-FR" sz="2200" dirty="0">
              <a:solidFill>
                <a:srgbClr val="000000"/>
              </a:solidFill>
              <a:latin typeface="Trebuchet MS" panose="020B0603020202020204" pitchFamily="34" charset="0"/>
            </a:endParaRPr>
          </a:p>
          <a:p>
            <a:pPr marL="82296" lvl="0" indent="0">
              <a:buClrTx/>
              <a:buNone/>
            </a:pPr>
            <a:endParaRPr lang="fr-FR" sz="2200" dirty="0" smtClean="0">
              <a:solidFill>
                <a:prstClr val="black"/>
              </a:solidFill>
            </a:endParaRPr>
          </a:p>
          <a:p>
            <a:pPr lvl="0">
              <a:buClrTx/>
              <a:buFont typeface="Wingdings" panose="05000000000000000000" pitchFamily="2" charset="2"/>
              <a:buChar char="v"/>
            </a:pPr>
            <a:endParaRPr lang="fr-FR" sz="2200" b="1" u="sng" dirty="0" smtClean="0">
              <a:solidFill>
                <a:prstClr val="black"/>
              </a:solidFill>
            </a:endParaRPr>
          </a:p>
          <a:p>
            <a:pPr marL="82296" lvl="0" indent="0">
              <a:buClrTx/>
              <a:buNone/>
            </a:pPr>
            <a:r>
              <a:rPr lang="fr-FR" sz="2000" b="1" u="sng" dirty="0" smtClean="0">
                <a:solidFill>
                  <a:prstClr val="black"/>
                </a:solidFill>
              </a:rPr>
              <a:t> </a:t>
            </a:r>
            <a:endParaRPr lang="fr-FR" sz="2000" b="1" u="sng" dirty="0">
              <a:solidFill>
                <a:prstClr val="black"/>
              </a:solidFill>
            </a:endParaRPr>
          </a:p>
          <a:p>
            <a:endParaRPr lang="fr-FR" dirty="0"/>
          </a:p>
        </p:txBody>
      </p:sp>
    </p:spTree>
    <p:extLst>
      <p:ext uri="{BB962C8B-B14F-4D97-AF65-F5344CB8AC3E}">
        <p14:creationId xmlns:p14="http://schemas.microsoft.com/office/powerpoint/2010/main" xmlns="" val="38495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764704"/>
            <a:ext cx="7498080" cy="5483696"/>
          </a:xfrm>
        </p:spPr>
        <p:txBody>
          <a:bodyPr/>
          <a:lstStyle/>
          <a:p>
            <a:pPr marL="82296" lvl="0" indent="0">
              <a:buClr>
                <a:srgbClr val="3891A7"/>
              </a:buClr>
              <a:buNone/>
            </a:pPr>
            <a:endParaRPr lang="fr-FR" sz="2000" b="1" dirty="0" smtClean="0">
              <a:solidFill>
                <a:srgbClr val="0070C0"/>
              </a:solidFill>
              <a:latin typeface="Trebuchet MS" panose="020B0603020202020204" pitchFamily="34" charset="0"/>
            </a:endParaRPr>
          </a:p>
          <a:p>
            <a:pPr marL="82296" lvl="0" indent="0">
              <a:buClr>
                <a:srgbClr val="3891A7"/>
              </a:buClr>
              <a:buNone/>
            </a:pPr>
            <a:endParaRPr lang="fr-FR" sz="2000" b="1" dirty="0">
              <a:solidFill>
                <a:srgbClr val="0070C0"/>
              </a:solidFill>
              <a:latin typeface="Trebuchet MS" panose="020B0603020202020204" pitchFamily="34" charset="0"/>
            </a:endParaRPr>
          </a:p>
          <a:p>
            <a:pPr marL="82296" lvl="0" indent="0">
              <a:buClr>
                <a:srgbClr val="3891A7"/>
              </a:buClr>
              <a:buNone/>
            </a:pPr>
            <a:endParaRPr lang="fr-FR" sz="2000" b="1" dirty="0" smtClean="0">
              <a:solidFill>
                <a:srgbClr val="0070C0"/>
              </a:solidFill>
              <a:latin typeface="Trebuchet MS" panose="020B0603020202020204" pitchFamily="34" charset="0"/>
            </a:endParaRPr>
          </a:p>
          <a:p>
            <a:pPr marL="82296" lvl="0" indent="0">
              <a:buClr>
                <a:srgbClr val="3891A7"/>
              </a:buClr>
              <a:buNone/>
            </a:pPr>
            <a:r>
              <a:rPr lang="fr-FR" sz="2000" b="1" dirty="0" smtClean="0">
                <a:solidFill>
                  <a:srgbClr val="0070C0"/>
                </a:solidFill>
                <a:latin typeface="Trebuchet MS" panose="020B0603020202020204" pitchFamily="34" charset="0"/>
              </a:rPr>
              <a:t>-</a:t>
            </a:r>
            <a:r>
              <a:rPr lang="fr-FR" sz="2000" b="1" dirty="0">
                <a:solidFill>
                  <a:srgbClr val="0070C0"/>
                </a:solidFill>
                <a:latin typeface="Trebuchet MS" panose="020B0603020202020204" pitchFamily="34" charset="0"/>
              </a:rPr>
              <a:t>Variations pathologiques:</a:t>
            </a:r>
            <a:r>
              <a:rPr lang="fr-FR" sz="2000" dirty="0">
                <a:solidFill>
                  <a:srgbClr val="000000"/>
                </a:solidFill>
                <a:latin typeface="Trebuchet MS" panose="020B0603020202020204" pitchFamily="34" charset="0"/>
              </a:rPr>
              <a:t> </a:t>
            </a:r>
            <a:endParaRPr lang="fr-FR" sz="2000" dirty="0" smtClean="0">
              <a:solidFill>
                <a:srgbClr val="000000"/>
              </a:solidFill>
              <a:latin typeface="Trebuchet MS" panose="020B0603020202020204" pitchFamily="34" charset="0"/>
            </a:endParaRPr>
          </a:p>
          <a:p>
            <a:pPr marL="82296" lvl="0" indent="0">
              <a:buClr>
                <a:srgbClr val="3891A7"/>
              </a:buClr>
              <a:buNone/>
            </a:pPr>
            <a:endParaRPr lang="fr-FR" sz="2000" dirty="0">
              <a:solidFill>
                <a:srgbClr val="000000"/>
              </a:solidFill>
              <a:latin typeface="Trebuchet MS" panose="020B0603020202020204" pitchFamily="34" charset="0"/>
            </a:endParaRPr>
          </a:p>
          <a:p>
            <a:pPr marL="82296" lvl="0" indent="0">
              <a:buClr>
                <a:srgbClr val="3891A7"/>
              </a:buClr>
              <a:buNone/>
            </a:pPr>
            <a:r>
              <a:rPr lang="fr-FR" sz="2000" dirty="0">
                <a:solidFill>
                  <a:srgbClr val="000000"/>
                </a:solidFill>
                <a:latin typeface="Trebuchet MS" panose="020B0603020202020204" pitchFamily="34" charset="0"/>
              </a:rPr>
              <a:t>- Dans les affections osseuses: Paget, ostéomalacie/rachitisme </a:t>
            </a:r>
          </a:p>
          <a:p>
            <a:pPr marL="82296" lvl="0" indent="0">
              <a:buClr>
                <a:srgbClr val="3891A7"/>
              </a:buClr>
              <a:buNone/>
            </a:pPr>
            <a:r>
              <a:rPr lang="fr-FR" sz="2000" dirty="0">
                <a:solidFill>
                  <a:srgbClr val="000000"/>
                </a:solidFill>
                <a:latin typeface="Trebuchet MS" panose="020B0603020202020204" pitchFamily="34" charset="0"/>
              </a:rPr>
              <a:t>- Dans les affections hépatobiliaires: </a:t>
            </a:r>
          </a:p>
          <a:p>
            <a:pPr marL="82296" lvl="0" indent="0">
              <a:buClr>
                <a:srgbClr val="3891A7"/>
              </a:buClr>
              <a:buNone/>
            </a:pPr>
            <a:r>
              <a:rPr lang="fr-FR" sz="2000" dirty="0">
                <a:solidFill>
                  <a:srgbClr val="000000"/>
                </a:solidFill>
                <a:latin typeface="Trebuchet MS" panose="020B0603020202020204" pitchFamily="34" charset="0"/>
              </a:rPr>
              <a:t>  . franche dans </a:t>
            </a:r>
            <a:r>
              <a:rPr lang="fr-FR" sz="2000" b="1" dirty="0" smtClean="0">
                <a:solidFill>
                  <a:srgbClr val="FF0000"/>
                </a:solidFill>
                <a:latin typeface="Trebuchet MS" panose="020B0603020202020204" pitchFamily="34" charset="0"/>
              </a:rPr>
              <a:t>la cholestase.</a:t>
            </a:r>
            <a:endParaRPr lang="fr-FR" sz="2000" b="1" dirty="0">
              <a:solidFill>
                <a:srgbClr val="FF0000"/>
              </a:solidFill>
              <a:latin typeface="Trebuchet MS" panose="020B0603020202020204" pitchFamily="34" charset="0"/>
            </a:endParaRPr>
          </a:p>
          <a:p>
            <a:pPr marL="82296" lvl="0" indent="0">
              <a:buClr>
                <a:srgbClr val="3891A7"/>
              </a:buClr>
              <a:buNone/>
            </a:pPr>
            <a:r>
              <a:rPr lang="fr-FR" sz="2000" dirty="0">
                <a:solidFill>
                  <a:srgbClr val="000000"/>
                </a:solidFill>
                <a:latin typeface="Trebuchet MS" panose="020B0603020202020204" pitchFamily="34" charset="0"/>
              </a:rPr>
              <a:t>  . modérée dans les cancers, les hépatites virales ou  toxiques </a:t>
            </a:r>
            <a:endParaRPr lang="fr-FR" sz="2000" dirty="0">
              <a:solidFill>
                <a:prstClr val="black"/>
              </a:solidFill>
              <a:latin typeface="Trebuchet MS" panose="020B0603020202020204" pitchFamily="34" charset="0"/>
            </a:endParaRPr>
          </a:p>
          <a:p>
            <a:endParaRPr lang="fr-FR" b="1" dirty="0"/>
          </a:p>
        </p:txBody>
      </p:sp>
    </p:spTree>
    <p:extLst>
      <p:ext uri="{BB962C8B-B14F-4D97-AF65-F5344CB8AC3E}">
        <p14:creationId xmlns:p14="http://schemas.microsoft.com/office/powerpoint/2010/main" xmlns="" val="16825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260648"/>
            <a:ext cx="7498080" cy="5987752"/>
          </a:xfrm>
        </p:spPr>
        <p:txBody>
          <a:bodyPr>
            <a:normAutofit/>
          </a:bodyPr>
          <a:lstStyle/>
          <a:p>
            <a:pPr lvl="0">
              <a:buClrTx/>
              <a:buFont typeface="Wingdings" panose="05000000000000000000" pitchFamily="2" charset="2"/>
              <a:buChar char="v"/>
            </a:pPr>
            <a:r>
              <a:rPr lang="fr-FR" sz="2000" b="1" u="sng" dirty="0">
                <a:solidFill>
                  <a:srgbClr val="7030A0"/>
                </a:solidFill>
              </a:rPr>
              <a:t>B</a:t>
            </a:r>
            <a:r>
              <a:rPr lang="fr-FR" sz="2000" b="1" u="sng" dirty="0" smtClean="0">
                <a:solidFill>
                  <a:srgbClr val="7030A0"/>
                </a:solidFill>
              </a:rPr>
              <a:t>ilirubinémie: </a:t>
            </a:r>
          </a:p>
          <a:p>
            <a:pPr marL="82296" lvl="0" indent="0">
              <a:buClrTx/>
              <a:buNone/>
            </a:pPr>
            <a:r>
              <a:rPr lang="fr-FR" sz="2000" dirty="0">
                <a:solidFill>
                  <a:prstClr val="black"/>
                </a:solidFill>
              </a:rPr>
              <a:t> </a:t>
            </a:r>
            <a:r>
              <a:rPr lang="fr-FR" sz="2000" dirty="0" smtClean="0">
                <a:solidFill>
                  <a:prstClr val="black"/>
                </a:solidFill>
              </a:rPr>
              <a:t>- VN: Bil totale: 2-10 mg /l.</a:t>
            </a:r>
          </a:p>
          <a:p>
            <a:pPr marL="82296" lvl="0" indent="0">
              <a:buClrTx/>
              <a:buNone/>
            </a:pPr>
            <a:r>
              <a:rPr lang="fr-FR" sz="2000" dirty="0">
                <a:solidFill>
                  <a:prstClr val="black"/>
                </a:solidFill>
              </a:rPr>
              <a:t> </a:t>
            </a:r>
            <a:r>
              <a:rPr lang="fr-FR" sz="2000" dirty="0" smtClean="0">
                <a:solidFill>
                  <a:prstClr val="black"/>
                </a:solidFill>
              </a:rPr>
              <a:t>        Bil conjuguée: 0 mg/ l.</a:t>
            </a:r>
          </a:p>
          <a:p>
            <a:pPr marL="82296" lvl="0" indent="0">
              <a:buClrTx/>
              <a:buNone/>
            </a:pPr>
            <a:endParaRPr lang="fr-FR" sz="2000" dirty="0" smtClean="0">
              <a:solidFill>
                <a:prstClr val="black"/>
              </a:solidFill>
            </a:endParaRPr>
          </a:p>
          <a:p>
            <a:pPr marL="82296" lvl="0" indent="0">
              <a:buClr>
                <a:srgbClr val="7030A0"/>
              </a:buClr>
              <a:buNone/>
            </a:pPr>
            <a:r>
              <a:rPr lang="fr-FR" sz="2000" b="1" dirty="0" smtClean="0">
                <a:solidFill>
                  <a:srgbClr val="0070C0"/>
                </a:solidFill>
                <a:latin typeface="Trebuchet MS"/>
              </a:rPr>
              <a:t>-Variations </a:t>
            </a:r>
            <a:r>
              <a:rPr lang="fr-FR" sz="2000" b="1" dirty="0">
                <a:solidFill>
                  <a:srgbClr val="0070C0"/>
                </a:solidFill>
                <a:latin typeface="Trebuchet MS"/>
              </a:rPr>
              <a:t>pathologiques: </a:t>
            </a:r>
          </a:p>
          <a:p>
            <a:pPr marL="82296" lvl="0" indent="0">
              <a:buClr>
                <a:srgbClr val="3891A7"/>
              </a:buClr>
              <a:buNone/>
            </a:pPr>
            <a:r>
              <a:rPr lang="fr-FR" sz="2000" dirty="0">
                <a:solidFill>
                  <a:srgbClr val="7030A0"/>
                </a:solidFill>
                <a:latin typeface="Arial"/>
              </a:rPr>
              <a:t>             ↑ </a:t>
            </a:r>
            <a:r>
              <a:rPr lang="fr-FR" sz="2000" dirty="0">
                <a:solidFill>
                  <a:srgbClr val="000000"/>
                </a:solidFill>
                <a:latin typeface="Trebuchet MS"/>
              </a:rPr>
              <a:t>BRB non conjuguée: </a:t>
            </a:r>
          </a:p>
          <a:p>
            <a:pPr marL="82296" lvl="0" indent="0">
              <a:buClr>
                <a:srgbClr val="3891A7"/>
              </a:buClr>
              <a:buNone/>
            </a:pPr>
            <a:r>
              <a:rPr lang="fr-FR" sz="2000" dirty="0">
                <a:solidFill>
                  <a:srgbClr val="000000"/>
                </a:solidFill>
                <a:latin typeface="Arial"/>
              </a:rPr>
              <a:t> </a:t>
            </a:r>
            <a:r>
              <a:rPr lang="fr-FR" sz="2000" dirty="0" smtClean="0">
                <a:solidFill>
                  <a:srgbClr val="000000"/>
                </a:solidFill>
                <a:latin typeface="Arial"/>
              </a:rPr>
              <a:t>• </a:t>
            </a:r>
            <a:r>
              <a:rPr lang="fr-FR" sz="2000" dirty="0">
                <a:solidFill>
                  <a:srgbClr val="000000"/>
                </a:solidFill>
                <a:latin typeface="Trebuchet MS"/>
              </a:rPr>
              <a:t>Destruction exagérée des </a:t>
            </a:r>
            <a:r>
              <a:rPr lang="fr-FR" sz="2000" dirty="0" smtClean="0">
                <a:solidFill>
                  <a:srgbClr val="000000"/>
                </a:solidFill>
                <a:latin typeface="Trebuchet MS"/>
              </a:rPr>
              <a:t>hématies. </a:t>
            </a:r>
            <a:endParaRPr lang="fr-FR" sz="2000" dirty="0">
              <a:solidFill>
                <a:srgbClr val="000000"/>
              </a:solidFill>
              <a:latin typeface="Trebuchet MS"/>
            </a:endParaRPr>
          </a:p>
          <a:p>
            <a:pPr marL="82296" lvl="0" indent="0">
              <a:buClr>
                <a:srgbClr val="3891A7"/>
              </a:buClr>
              <a:buNone/>
            </a:pPr>
            <a:r>
              <a:rPr lang="fr-FR" sz="2000" dirty="0">
                <a:solidFill>
                  <a:srgbClr val="000000"/>
                </a:solidFill>
                <a:latin typeface="Arial"/>
              </a:rPr>
              <a:t> </a:t>
            </a:r>
            <a:r>
              <a:rPr lang="fr-FR" sz="2000" dirty="0" smtClean="0">
                <a:solidFill>
                  <a:srgbClr val="000000"/>
                </a:solidFill>
                <a:latin typeface="Arial"/>
              </a:rPr>
              <a:t>• </a:t>
            </a:r>
            <a:r>
              <a:rPr lang="fr-FR" sz="2000" dirty="0">
                <a:solidFill>
                  <a:srgbClr val="000000"/>
                </a:solidFill>
                <a:latin typeface="Trebuchet MS"/>
              </a:rPr>
              <a:t>Déficit en </a:t>
            </a:r>
            <a:r>
              <a:rPr lang="fr-FR" sz="2000" dirty="0" smtClean="0">
                <a:solidFill>
                  <a:srgbClr val="000000"/>
                </a:solidFill>
                <a:latin typeface="Trebuchet MS"/>
              </a:rPr>
              <a:t>glucuronoconjugaison. </a:t>
            </a:r>
            <a:endParaRPr lang="fr-FR" sz="2000" dirty="0">
              <a:solidFill>
                <a:srgbClr val="000000"/>
              </a:solidFill>
              <a:latin typeface="Trebuchet MS"/>
            </a:endParaRPr>
          </a:p>
          <a:p>
            <a:pPr marL="82296" lvl="0" indent="0">
              <a:buClrTx/>
              <a:buNone/>
            </a:pPr>
            <a:endParaRPr lang="fr-FR" sz="2000" dirty="0">
              <a:solidFill>
                <a:prstClr val="black"/>
              </a:solidFill>
            </a:endParaRPr>
          </a:p>
          <a:p>
            <a:pPr marL="82296" lvl="0" indent="0">
              <a:buClr>
                <a:srgbClr val="3891A7"/>
              </a:buClr>
              <a:buNone/>
            </a:pPr>
            <a:r>
              <a:rPr lang="fr-FR" sz="2000" dirty="0" smtClean="0">
                <a:solidFill>
                  <a:srgbClr val="000000"/>
                </a:solidFill>
                <a:latin typeface="Trebuchet MS" panose="020B0603020202020204" pitchFamily="34" charset="0"/>
              </a:rPr>
              <a:t>             ↑ </a:t>
            </a:r>
            <a:r>
              <a:rPr lang="fr-FR" sz="2000" dirty="0">
                <a:solidFill>
                  <a:srgbClr val="000000"/>
                </a:solidFill>
                <a:latin typeface="Trebuchet MS" panose="020B0603020202020204" pitchFamily="34" charset="0"/>
              </a:rPr>
              <a:t>BRB conjuguée: </a:t>
            </a:r>
          </a:p>
          <a:p>
            <a:pPr marL="82296" lvl="0" indent="0">
              <a:buClr>
                <a:srgbClr val="3891A7"/>
              </a:buClr>
              <a:buNone/>
            </a:pPr>
            <a:r>
              <a:rPr lang="fr-FR" sz="2000" b="1" dirty="0">
                <a:solidFill>
                  <a:srgbClr val="FF0000"/>
                </a:solidFill>
                <a:latin typeface="Trebuchet MS" panose="020B0603020202020204" pitchFamily="34" charset="0"/>
              </a:rPr>
              <a:t>• Cholestase. </a:t>
            </a:r>
          </a:p>
          <a:p>
            <a:pPr marL="82296" lvl="0" indent="0">
              <a:buClr>
                <a:srgbClr val="3891A7"/>
              </a:buClr>
              <a:buNone/>
            </a:pPr>
            <a:r>
              <a:rPr lang="fr-FR" sz="2000" dirty="0">
                <a:solidFill>
                  <a:srgbClr val="000000"/>
                </a:solidFill>
                <a:latin typeface="Trebuchet MS" panose="020B0603020202020204" pitchFamily="34" charset="0"/>
              </a:rPr>
              <a:t>• Défauts d’excrétion congénitaux.</a:t>
            </a:r>
          </a:p>
          <a:p>
            <a:pPr lvl="0">
              <a:buClrTx/>
              <a:buFontTx/>
              <a:buChar char="-"/>
            </a:pPr>
            <a:endParaRPr lang="fr-FR" sz="2000" dirty="0"/>
          </a:p>
        </p:txBody>
      </p:sp>
      <p:sp>
        <p:nvSpPr>
          <p:cNvPr id="2" name="Flèche droite 1"/>
          <p:cNvSpPr/>
          <p:nvPr/>
        </p:nvSpPr>
        <p:spPr>
          <a:xfrm>
            <a:off x="2000284" y="2348880"/>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droite 3"/>
          <p:cNvSpPr/>
          <p:nvPr/>
        </p:nvSpPr>
        <p:spPr>
          <a:xfrm>
            <a:off x="2051720" y="3861048"/>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82424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76672"/>
            <a:ext cx="7498080" cy="5771728"/>
          </a:xfrm>
        </p:spPr>
        <p:txBody>
          <a:bodyPr>
            <a:normAutofit/>
          </a:bodyPr>
          <a:lstStyle/>
          <a:p>
            <a:endParaRPr lang="fr-FR" sz="3600" dirty="0">
              <a:solidFill>
                <a:srgbClr val="000000"/>
              </a:solidFill>
              <a:latin typeface="Trebuchet MS"/>
            </a:endParaRPr>
          </a:p>
          <a:p>
            <a:pPr lvl="0">
              <a:buClrTx/>
              <a:buFont typeface="Wingdings" panose="05000000000000000000" pitchFamily="2" charset="2"/>
              <a:buChar char="v"/>
            </a:pPr>
            <a:r>
              <a:rPr lang="fr-FR" sz="2000" b="1" u="sng" dirty="0">
                <a:solidFill>
                  <a:srgbClr val="7030A0"/>
                </a:solidFill>
                <a:latin typeface="Trebuchet MS" panose="020B0603020202020204" pitchFamily="34" charset="0"/>
              </a:rPr>
              <a:t>Gamma GT:</a:t>
            </a:r>
          </a:p>
          <a:p>
            <a:pPr marL="82296" lvl="0" indent="0">
              <a:buClrTx/>
              <a:buNone/>
            </a:pPr>
            <a:r>
              <a:rPr lang="fr-FR" sz="2000" b="1" dirty="0">
                <a:solidFill>
                  <a:prstClr val="black"/>
                </a:solidFill>
                <a:latin typeface="Trebuchet MS" panose="020B0603020202020204" pitchFamily="34" charset="0"/>
              </a:rPr>
              <a:t> </a:t>
            </a:r>
            <a:r>
              <a:rPr lang="fr-FR" sz="2000" dirty="0">
                <a:solidFill>
                  <a:prstClr val="black"/>
                </a:solidFill>
                <a:latin typeface="Trebuchet MS" panose="020B0603020202020204" pitchFamily="34" charset="0"/>
              </a:rPr>
              <a:t>- Non spécifique, secrétée par le rein, rate, pancréas, cerveau et le cœur.</a:t>
            </a:r>
          </a:p>
          <a:p>
            <a:pPr marL="82296" lvl="0" indent="0">
              <a:buClrTx/>
              <a:buNone/>
            </a:pPr>
            <a:r>
              <a:rPr lang="fr-FR" sz="2000" b="1" dirty="0">
                <a:solidFill>
                  <a:prstClr val="black"/>
                </a:solidFill>
                <a:latin typeface="Trebuchet MS" panose="020B0603020202020204" pitchFamily="34" charset="0"/>
              </a:rPr>
              <a:t> </a:t>
            </a:r>
            <a:r>
              <a:rPr lang="fr-FR" sz="2000" dirty="0">
                <a:solidFill>
                  <a:prstClr val="black"/>
                </a:solidFill>
                <a:latin typeface="Trebuchet MS" panose="020B0603020202020204" pitchFamily="34" charset="0"/>
              </a:rPr>
              <a:t>- VN&lt; 45 UI/ L. </a:t>
            </a:r>
          </a:p>
          <a:p>
            <a:endParaRPr lang="fr-FR" sz="2000" dirty="0" smtClean="0">
              <a:solidFill>
                <a:srgbClr val="000000"/>
              </a:solidFill>
              <a:latin typeface="Trebuchet MS" panose="020B0603020202020204" pitchFamily="34" charset="0"/>
            </a:endParaRPr>
          </a:p>
          <a:p>
            <a:pPr marL="82296" indent="0">
              <a:buNone/>
            </a:pPr>
            <a:r>
              <a:rPr lang="fr-FR" sz="2000" b="1" dirty="0" smtClean="0">
                <a:solidFill>
                  <a:srgbClr val="0070C0"/>
                </a:solidFill>
                <a:latin typeface="Trebuchet MS" panose="020B0603020202020204" pitchFamily="34" charset="0"/>
              </a:rPr>
              <a:t>-Variations </a:t>
            </a:r>
            <a:r>
              <a:rPr lang="fr-FR" sz="2000" b="1" dirty="0">
                <a:solidFill>
                  <a:srgbClr val="0070C0"/>
                </a:solidFill>
                <a:latin typeface="Trebuchet MS" panose="020B0603020202020204" pitchFamily="34" charset="0"/>
              </a:rPr>
              <a:t>pathologiques: </a:t>
            </a:r>
          </a:p>
          <a:p>
            <a:pPr marL="82296" indent="0">
              <a:buNone/>
            </a:pPr>
            <a:r>
              <a:rPr lang="fr-FR" sz="2000" dirty="0" smtClean="0">
                <a:solidFill>
                  <a:srgbClr val="000000"/>
                </a:solidFill>
                <a:latin typeface="Trebuchet MS" panose="020B0603020202020204" pitchFamily="34" charset="0"/>
              </a:rPr>
              <a:t>. Ethylisme </a:t>
            </a:r>
            <a:r>
              <a:rPr lang="fr-FR" sz="2000" dirty="0">
                <a:solidFill>
                  <a:srgbClr val="000000"/>
                </a:solidFill>
                <a:latin typeface="Trebuchet MS" panose="020B0603020202020204" pitchFamily="34" charset="0"/>
              </a:rPr>
              <a:t>chronique: effet </a:t>
            </a:r>
            <a:r>
              <a:rPr lang="fr-FR" sz="2000" dirty="0" smtClean="0">
                <a:solidFill>
                  <a:srgbClr val="000000"/>
                </a:solidFill>
                <a:latin typeface="Trebuchet MS" panose="020B0603020202020204" pitchFamily="34" charset="0"/>
              </a:rPr>
              <a:t>inducteur. </a:t>
            </a:r>
            <a:endParaRPr lang="fr-FR" sz="2000" dirty="0">
              <a:solidFill>
                <a:srgbClr val="000000"/>
              </a:solidFill>
              <a:latin typeface="Trebuchet MS" panose="020B0603020202020204" pitchFamily="34" charset="0"/>
            </a:endParaRPr>
          </a:p>
          <a:p>
            <a:pPr marL="82296" indent="0">
              <a:buNone/>
            </a:pPr>
            <a:r>
              <a:rPr lang="fr-FR" sz="2000" b="1" dirty="0" smtClean="0">
                <a:solidFill>
                  <a:srgbClr val="FF0000"/>
                </a:solidFill>
                <a:latin typeface="Trebuchet MS" panose="020B0603020202020204" pitchFamily="34" charset="0"/>
              </a:rPr>
              <a:t>. Cholestase.</a:t>
            </a:r>
            <a:r>
              <a:rPr lang="fr-FR" sz="2000" dirty="0" smtClean="0">
                <a:solidFill>
                  <a:srgbClr val="000000"/>
                </a:solidFill>
                <a:latin typeface="Trebuchet MS" panose="020B0603020202020204" pitchFamily="34" charset="0"/>
              </a:rPr>
              <a:t> </a:t>
            </a:r>
            <a:endParaRPr lang="fr-FR" sz="2000" dirty="0">
              <a:solidFill>
                <a:srgbClr val="000000"/>
              </a:solidFill>
              <a:latin typeface="Trebuchet MS" panose="020B0603020202020204" pitchFamily="34" charset="0"/>
            </a:endParaRPr>
          </a:p>
          <a:p>
            <a:pPr marL="82296" indent="0">
              <a:buNone/>
            </a:pPr>
            <a:r>
              <a:rPr lang="fr-FR" sz="2000" dirty="0" smtClean="0">
                <a:solidFill>
                  <a:srgbClr val="000000"/>
                </a:solidFill>
                <a:latin typeface="Trebuchet MS" panose="020B0603020202020204" pitchFamily="34" charset="0"/>
              </a:rPr>
              <a:t>. Modérée </a:t>
            </a:r>
            <a:r>
              <a:rPr lang="fr-FR" sz="2000" dirty="0">
                <a:solidFill>
                  <a:srgbClr val="000000"/>
                </a:solidFill>
                <a:latin typeface="Trebuchet MS" panose="020B0603020202020204" pitchFamily="34" charset="0"/>
              </a:rPr>
              <a:t>dans les hépatites aigues et </a:t>
            </a:r>
            <a:r>
              <a:rPr lang="fr-FR" sz="2000" dirty="0" smtClean="0">
                <a:solidFill>
                  <a:srgbClr val="000000"/>
                </a:solidFill>
                <a:latin typeface="Trebuchet MS" panose="020B0603020202020204" pitchFamily="34" charset="0"/>
              </a:rPr>
              <a:t>chroniques. </a:t>
            </a:r>
            <a:endParaRPr lang="fr-FR" sz="2000" dirty="0">
              <a:solidFill>
                <a:srgbClr val="000000"/>
              </a:solidFill>
              <a:latin typeface="Trebuchet MS" panose="020B0603020202020204" pitchFamily="34" charset="0"/>
            </a:endParaRPr>
          </a:p>
          <a:p>
            <a:pPr marL="82296" indent="0">
              <a:buNone/>
            </a:pPr>
            <a:r>
              <a:rPr lang="fr-FR" sz="2000" dirty="0" smtClean="0">
                <a:solidFill>
                  <a:srgbClr val="000000"/>
                </a:solidFill>
                <a:latin typeface="Trebuchet MS" panose="020B0603020202020204" pitchFamily="34" charset="0"/>
              </a:rPr>
              <a:t>. Intoxication </a:t>
            </a:r>
            <a:r>
              <a:rPr lang="fr-FR" sz="2000" dirty="0">
                <a:solidFill>
                  <a:srgbClr val="000000"/>
                </a:solidFill>
                <a:latin typeface="Trebuchet MS" panose="020B0603020202020204" pitchFamily="34" charset="0"/>
              </a:rPr>
              <a:t>médicamenteuse: phénobarbital, </a:t>
            </a:r>
            <a:r>
              <a:rPr lang="fr-FR" sz="2000" dirty="0" smtClean="0">
                <a:solidFill>
                  <a:srgbClr val="000000"/>
                </a:solidFill>
                <a:latin typeface="Trebuchet MS" panose="020B0603020202020204" pitchFamily="34" charset="0"/>
              </a:rPr>
              <a:t>contraceptifs. </a:t>
            </a:r>
            <a:endParaRPr lang="fr-FR" sz="2000" dirty="0">
              <a:latin typeface="Trebuchet MS" panose="020B0603020202020204" pitchFamily="34" charset="0"/>
            </a:endParaRPr>
          </a:p>
        </p:txBody>
      </p:sp>
    </p:spTree>
    <p:extLst>
      <p:ext uri="{BB962C8B-B14F-4D97-AF65-F5344CB8AC3E}">
        <p14:creationId xmlns:p14="http://schemas.microsoft.com/office/powerpoint/2010/main" xmlns="" val="361967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04664"/>
            <a:ext cx="7498080" cy="5843736"/>
          </a:xfrm>
        </p:spPr>
        <p:txBody>
          <a:bodyPr>
            <a:normAutofit/>
          </a:bodyPr>
          <a:lstStyle/>
          <a:p>
            <a:pPr lvl="0">
              <a:buClrTx/>
              <a:buFont typeface="Wingdings" panose="05000000000000000000" pitchFamily="2" charset="2"/>
              <a:buChar char="v"/>
            </a:pPr>
            <a:endParaRPr lang="fr-FR" sz="2000" b="1" u="sng" dirty="0" smtClean="0">
              <a:solidFill>
                <a:srgbClr val="7030A0"/>
              </a:solidFill>
            </a:endParaRPr>
          </a:p>
          <a:p>
            <a:pPr lvl="0">
              <a:buClrTx/>
              <a:buFont typeface="Wingdings" panose="05000000000000000000" pitchFamily="2" charset="2"/>
              <a:buChar char="v"/>
            </a:pPr>
            <a:r>
              <a:rPr lang="fr-FR" sz="2000" b="1" u="sng" dirty="0" smtClean="0">
                <a:solidFill>
                  <a:srgbClr val="7030A0"/>
                </a:solidFill>
              </a:rPr>
              <a:t>Hyper </a:t>
            </a:r>
            <a:r>
              <a:rPr lang="fr-FR" sz="2000" b="1" u="sng" dirty="0">
                <a:solidFill>
                  <a:srgbClr val="7030A0"/>
                </a:solidFill>
              </a:rPr>
              <a:t>lipidémie, hyper cholestérolémie:</a:t>
            </a:r>
          </a:p>
          <a:p>
            <a:pPr marL="82296" lvl="0" indent="0">
              <a:buClrTx/>
              <a:buNone/>
            </a:pPr>
            <a:r>
              <a:rPr lang="fr-FR" sz="2000" dirty="0">
                <a:solidFill>
                  <a:prstClr val="black"/>
                </a:solidFill>
              </a:rPr>
              <a:t> - Lipides totaux: 6- 8 g/l, cholestérol total: 1,5 – 2,5 mg/l.</a:t>
            </a:r>
          </a:p>
          <a:p>
            <a:pPr marL="82296" lvl="0" indent="0">
              <a:buClrTx/>
              <a:buNone/>
            </a:pPr>
            <a:endParaRPr lang="fr-FR" sz="2000" dirty="0">
              <a:solidFill>
                <a:prstClr val="black"/>
              </a:solidFill>
            </a:endParaRPr>
          </a:p>
          <a:p>
            <a:pPr lvl="0">
              <a:buClrTx/>
              <a:buFont typeface="Wingdings" panose="05000000000000000000" pitchFamily="2" charset="2"/>
              <a:buChar char="v"/>
            </a:pPr>
            <a:r>
              <a:rPr lang="fr-FR" sz="2000" b="1" u="sng" dirty="0">
                <a:solidFill>
                  <a:srgbClr val="7030A0"/>
                </a:solidFill>
              </a:rPr>
              <a:t>TP bas:</a:t>
            </a:r>
          </a:p>
          <a:p>
            <a:pPr lvl="0">
              <a:buClrTx/>
              <a:buFontTx/>
              <a:buChar char="-"/>
            </a:pPr>
            <a:r>
              <a:rPr lang="fr-FR" sz="2000" dirty="0">
                <a:solidFill>
                  <a:prstClr val="black"/>
                </a:solidFill>
              </a:rPr>
              <a:t>Par mal absorption de la vitamine K </a:t>
            </a:r>
            <a:r>
              <a:rPr lang="fr-FR" sz="2000" b="1" dirty="0">
                <a:solidFill>
                  <a:srgbClr val="FF0000"/>
                </a:solidFill>
              </a:rPr>
              <a:t>(test de Koller positif).</a:t>
            </a:r>
          </a:p>
          <a:p>
            <a:pPr lvl="0">
              <a:buClr>
                <a:srgbClr val="3891A7"/>
              </a:buClr>
            </a:pPr>
            <a:endParaRPr lang="fr-FR" sz="2400" dirty="0">
              <a:solidFill>
                <a:srgbClr val="000000"/>
              </a:solidFill>
              <a:latin typeface="Trebuchet MS"/>
            </a:endParaRPr>
          </a:p>
          <a:p>
            <a:pPr lvl="0">
              <a:buClrTx/>
              <a:buFont typeface="Wingdings" panose="05000000000000000000" pitchFamily="2" charset="2"/>
              <a:buChar char="v"/>
            </a:pPr>
            <a:r>
              <a:rPr lang="fr-FR" sz="2000" dirty="0" smtClean="0">
                <a:solidFill>
                  <a:srgbClr val="000000"/>
                </a:solidFill>
                <a:latin typeface="Trebuchet MS" panose="020B0603020202020204" pitchFamily="34" charset="0"/>
              </a:rPr>
              <a:t> </a:t>
            </a:r>
            <a:r>
              <a:rPr lang="fr-FR" sz="2000" b="1" u="sng" dirty="0">
                <a:solidFill>
                  <a:srgbClr val="7030A0"/>
                </a:solidFill>
                <a:latin typeface="Trebuchet MS" panose="020B0603020202020204" pitchFamily="34" charset="0"/>
              </a:rPr>
              <a:t>5’ nucléotidase:</a:t>
            </a:r>
          </a:p>
          <a:p>
            <a:pPr marL="82296" lvl="0" indent="0">
              <a:buClrTx/>
              <a:buNone/>
            </a:pPr>
            <a:r>
              <a:rPr lang="fr-FR" sz="2000" b="1" dirty="0">
                <a:solidFill>
                  <a:prstClr val="black"/>
                </a:solidFill>
              </a:rPr>
              <a:t> </a:t>
            </a:r>
            <a:r>
              <a:rPr lang="fr-FR" sz="2000" dirty="0">
                <a:solidFill>
                  <a:prstClr val="black"/>
                </a:solidFill>
              </a:rPr>
              <a:t>- C’est une PAL plus spécifique du foie.</a:t>
            </a:r>
          </a:p>
          <a:p>
            <a:pPr marL="82296" lvl="0" indent="0">
              <a:buClrTx/>
              <a:buNone/>
            </a:pPr>
            <a:r>
              <a:rPr lang="fr-FR" sz="2000" b="1" dirty="0">
                <a:solidFill>
                  <a:prstClr val="black"/>
                </a:solidFill>
              </a:rPr>
              <a:t> </a:t>
            </a:r>
            <a:r>
              <a:rPr lang="fr-FR" sz="2000" dirty="0">
                <a:solidFill>
                  <a:prstClr val="black"/>
                </a:solidFill>
              </a:rPr>
              <a:t>- VN&lt; 170 UI/ L.</a:t>
            </a:r>
          </a:p>
          <a:p>
            <a:pPr marL="82296" lvl="0" indent="0">
              <a:buClrTx/>
              <a:buNone/>
            </a:pPr>
            <a:endParaRPr lang="fr-FR" sz="2000" dirty="0">
              <a:solidFill>
                <a:prstClr val="black"/>
              </a:solidFill>
              <a:latin typeface="Trebuchet MS" panose="020B0603020202020204" pitchFamily="34" charset="0"/>
            </a:endParaRPr>
          </a:p>
          <a:p>
            <a:pPr marL="82296" indent="0">
              <a:buNone/>
            </a:pPr>
            <a:endParaRPr lang="fr-FR" sz="2000" dirty="0">
              <a:solidFill>
                <a:srgbClr val="000000"/>
              </a:solidFill>
              <a:latin typeface="Trebuchet MS" panose="020B0603020202020204" pitchFamily="34" charset="0"/>
            </a:endParaRPr>
          </a:p>
          <a:p>
            <a:pPr marL="82296" indent="0">
              <a:buNone/>
            </a:pPr>
            <a:endParaRPr lang="fr-FR" sz="2000" dirty="0"/>
          </a:p>
        </p:txBody>
      </p:sp>
    </p:spTree>
    <p:extLst>
      <p:ext uri="{BB962C8B-B14F-4D97-AF65-F5344CB8AC3E}">
        <p14:creationId xmlns:p14="http://schemas.microsoft.com/office/powerpoint/2010/main" xmlns="" val="28941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400" b="1" dirty="0" smtClean="0">
                <a:solidFill>
                  <a:srgbClr val="0070C0"/>
                </a:solidFill>
                <a:effectLst/>
              </a:rPr>
              <a:t>1-1- Manométrie œsophagienne (conventionnelle, haute définition)</a:t>
            </a:r>
            <a:endParaRPr lang="fr-FR" sz="2400" b="1" dirty="0">
              <a:solidFill>
                <a:srgbClr val="0070C0"/>
              </a:solidFill>
              <a:effectLst/>
            </a:endParaRPr>
          </a:p>
        </p:txBody>
      </p:sp>
      <p:sp>
        <p:nvSpPr>
          <p:cNvPr id="3" name="Espace réservé du contenu 2"/>
          <p:cNvSpPr>
            <a:spLocks noGrp="1"/>
          </p:cNvSpPr>
          <p:nvPr>
            <p:ph idx="1"/>
          </p:nvPr>
        </p:nvSpPr>
        <p:spPr/>
        <p:txBody>
          <a:bodyPr>
            <a:normAutofit/>
          </a:bodyPr>
          <a:lstStyle/>
          <a:p>
            <a:pPr>
              <a:buClrTx/>
              <a:buFont typeface="Wingdings" panose="05000000000000000000" pitchFamily="2" charset="2"/>
              <a:buChar char="v"/>
            </a:pPr>
            <a:r>
              <a:rPr lang="fr-FR" sz="2000" dirty="0" smtClean="0"/>
              <a:t> Mesure des pressions (péristaltisme et sphincters œsophagiens).</a:t>
            </a:r>
          </a:p>
          <a:p>
            <a:pPr>
              <a:buClrTx/>
              <a:buFont typeface="Wingdings" panose="05000000000000000000" pitchFamily="2" charset="2"/>
              <a:buChar char="v"/>
            </a:pPr>
            <a:r>
              <a:rPr lang="fr-FR" sz="2000" b="1" u="sng" dirty="0" smtClean="0"/>
              <a:t>Technique:</a:t>
            </a:r>
            <a:r>
              <a:rPr lang="fr-FR" sz="2000" b="1" dirty="0" smtClean="0"/>
              <a:t> </a:t>
            </a:r>
          </a:p>
          <a:p>
            <a:pPr lvl="1">
              <a:buClrTx/>
              <a:buFont typeface="Wingdings" panose="05000000000000000000" pitchFamily="2" charset="2"/>
              <a:buChar char="§"/>
            </a:pPr>
            <a:r>
              <a:rPr lang="fr-FR" sz="1600" dirty="0" smtClean="0"/>
              <a:t> </a:t>
            </a:r>
            <a:r>
              <a:rPr lang="fr-FR" sz="2000" dirty="0" smtClean="0"/>
              <a:t>Jeun de 12h et arrêt de tout médicament 48h avant l’examen.</a:t>
            </a:r>
            <a:endParaRPr lang="fr-FR" sz="1600" dirty="0" smtClean="0"/>
          </a:p>
          <a:p>
            <a:pPr lvl="1">
              <a:buClrTx/>
              <a:buFont typeface="Wingdings" panose="05000000000000000000" pitchFamily="2" charset="2"/>
              <a:buChar char="§"/>
            </a:pPr>
            <a:r>
              <a:rPr lang="fr-FR" sz="1600" dirty="0" smtClean="0"/>
              <a:t> </a:t>
            </a:r>
            <a:r>
              <a:rPr lang="fr-FR" sz="2000" dirty="0" smtClean="0"/>
              <a:t>Introduction par la</a:t>
            </a:r>
            <a:r>
              <a:rPr lang="fr-FR" sz="1600" dirty="0" smtClean="0"/>
              <a:t> </a:t>
            </a:r>
            <a:r>
              <a:rPr lang="fr-FR" sz="2000" dirty="0" smtClean="0"/>
              <a:t>narine d’un cathéter perfusé comportant plusieurs orifices à différentes hauteurs, relié a un appareil de mesure de pression. </a:t>
            </a:r>
            <a:r>
              <a:rPr lang="fr-FR" sz="1600" dirty="0" smtClean="0"/>
              <a:t>                </a:t>
            </a:r>
            <a:endParaRPr lang="fr-FR" sz="1600" dirty="0"/>
          </a:p>
        </p:txBody>
      </p:sp>
      <p:pic>
        <p:nvPicPr>
          <p:cNvPr id="1026" name="Picture 2" descr="Résultat de recherche d'images pour &quot;manométrie oesophagienne&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9712" y="3717032"/>
            <a:ext cx="2448272" cy="2736303"/>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Résultat de recherche d'images pour &quot;manométrie oesophagienne&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3717031"/>
            <a:ext cx="4104456"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79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additive="base">
                                        <p:cTn id="33" dur="500" fill="hold"/>
                                        <p:tgtEl>
                                          <p:spTgt spid="1026"/>
                                        </p:tgtEl>
                                        <p:attrNameLst>
                                          <p:attrName>ppt_x</p:attrName>
                                        </p:attrNameLst>
                                      </p:cBhvr>
                                      <p:tavLst>
                                        <p:tav tm="0">
                                          <p:val>
                                            <p:strVal val="#ppt_x"/>
                                          </p:val>
                                        </p:tav>
                                        <p:tav tm="100000">
                                          <p:val>
                                            <p:strVal val="#ppt_x"/>
                                          </p:val>
                                        </p:tav>
                                      </p:tavLst>
                                    </p:anim>
                                    <p:anim calcmode="lin" valueType="num">
                                      <p:cBhvr additive="base">
                                        <p:cTn id="34" dur="500" fill="hold"/>
                                        <p:tgtEl>
                                          <p:spTgt spid="102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ppt_x"/>
                                          </p:val>
                                        </p:tav>
                                        <p:tav tm="100000">
                                          <p:val>
                                            <p:strVal val="#ppt_x"/>
                                          </p:val>
                                        </p:tav>
                                      </p:tavLst>
                                    </p:anim>
                                    <p:anim calcmode="lin" valueType="num">
                                      <p:cBhvr additive="base">
                                        <p:cTn id="3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836712"/>
            <a:ext cx="7498080" cy="5411688"/>
          </a:xfrm>
        </p:spPr>
        <p:txBody>
          <a:bodyPr/>
          <a:lstStyle/>
          <a:p>
            <a:pPr marL="82296" lvl="0" indent="0" algn="just">
              <a:buClr>
                <a:srgbClr val="3891A7"/>
              </a:buClr>
              <a:buNone/>
            </a:pPr>
            <a:endParaRPr lang="fr-FR" sz="2000" b="1" dirty="0" smtClean="0">
              <a:solidFill>
                <a:srgbClr val="FF0000"/>
              </a:solidFill>
              <a:latin typeface="Trebuchet MS" panose="020B0603020202020204" pitchFamily="34" charset="0"/>
              <a:ea typeface="Times New Roman"/>
              <a:cs typeface="Traditional Arabic" panose="02020603050405020304" pitchFamily="18" charset="-78"/>
            </a:endParaRPr>
          </a:p>
          <a:p>
            <a:pPr marL="82296" lvl="0" indent="0" algn="just">
              <a:buClr>
                <a:srgbClr val="3891A7"/>
              </a:buClr>
              <a:buNone/>
            </a:pPr>
            <a:endParaRPr lang="fr-FR" sz="2000" b="1" dirty="0">
              <a:solidFill>
                <a:srgbClr val="FF0000"/>
              </a:solidFill>
              <a:latin typeface="Trebuchet MS" panose="020B0603020202020204" pitchFamily="34" charset="0"/>
              <a:ea typeface="Times New Roman"/>
              <a:cs typeface="Traditional Arabic" panose="02020603050405020304" pitchFamily="18" charset="-78"/>
            </a:endParaRPr>
          </a:p>
          <a:p>
            <a:pPr marL="82296" lvl="0" indent="0" algn="ctr">
              <a:buClr>
                <a:srgbClr val="3891A7"/>
              </a:buClr>
              <a:buNone/>
            </a:pPr>
            <a:r>
              <a:rPr lang="fr-FR" sz="2000" b="1" dirty="0" smtClean="0">
                <a:solidFill>
                  <a:srgbClr val="FF0000"/>
                </a:solidFill>
                <a:latin typeface="+mj-lt"/>
                <a:ea typeface="Times New Roman"/>
                <a:cs typeface="Traditional Arabic" panose="02020603050405020304" pitchFamily="18" charset="-78"/>
              </a:rPr>
              <a:t>Test </a:t>
            </a:r>
            <a:r>
              <a:rPr lang="fr-FR" sz="2000" b="1" dirty="0">
                <a:solidFill>
                  <a:srgbClr val="FF0000"/>
                </a:solidFill>
                <a:latin typeface="+mj-lt"/>
                <a:ea typeface="Times New Roman"/>
                <a:cs typeface="Traditional Arabic" panose="02020603050405020304" pitchFamily="18" charset="-78"/>
              </a:rPr>
              <a:t>de Koller</a:t>
            </a:r>
            <a:r>
              <a:rPr lang="fr-FR" sz="2000" dirty="0">
                <a:solidFill>
                  <a:srgbClr val="FF0000"/>
                </a:solidFill>
                <a:latin typeface="+mj-lt"/>
                <a:ea typeface="Times New Roman"/>
                <a:cs typeface="Traditional Arabic" panose="02020603050405020304" pitchFamily="18" charset="-78"/>
              </a:rPr>
              <a:t> </a:t>
            </a:r>
          </a:p>
          <a:p>
            <a:pPr marL="82296" lvl="0" indent="0" algn="ctr">
              <a:buClr>
                <a:srgbClr val="3891A7"/>
              </a:buClr>
              <a:buNone/>
            </a:pPr>
            <a:endParaRPr lang="fr-FR" sz="2000" dirty="0" smtClean="0">
              <a:solidFill>
                <a:srgbClr val="FF0000"/>
              </a:solidFill>
              <a:latin typeface="+mj-lt"/>
              <a:ea typeface="Times New Roman"/>
              <a:cs typeface="Traditional Arabic" panose="02020603050405020304" pitchFamily="18" charset="-78"/>
            </a:endParaRPr>
          </a:p>
          <a:p>
            <a:pPr marL="82296" lvl="0" indent="0" algn="just">
              <a:buClr>
                <a:srgbClr val="3891A7"/>
              </a:buClr>
              <a:buNone/>
            </a:pPr>
            <a:r>
              <a:rPr lang="fr-FR" sz="2000" dirty="0" smtClean="0">
                <a:solidFill>
                  <a:prstClr val="black"/>
                </a:solidFill>
                <a:ea typeface="Times New Roman"/>
                <a:cs typeface="Traditional Arabic" panose="02020603050405020304" pitchFamily="18" charset="-78"/>
              </a:rPr>
              <a:t>Test </a:t>
            </a:r>
            <a:r>
              <a:rPr lang="fr-FR" sz="2000" dirty="0">
                <a:solidFill>
                  <a:prstClr val="black"/>
                </a:solidFill>
                <a:ea typeface="Times New Roman"/>
                <a:cs typeface="Traditional Arabic" panose="02020603050405020304" pitchFamily="18" charset="-78"/>
              </a:rPr>
              <a:t>destiné à explorer le fonctionnement hépatique. On mesure le temps de Quick avant et après l’injection de vitamine K. Un temps de Quick allongé avant le test revient, après administration de vitamine, à son chiffre normal quand il est dû à une carence d’apport ou d’absorption de la vitamine K, chez un sujet dont le foie est sain (Test positif). Il reste au contraire élevé chez les sujets atteints d’insuffisance hépatique qui ne peuvent utiliser la vitamine (Test négatif si insuffisance hépatocellulaire)</a:t>
            </a:r>
            <a:r>
              <a:rPr lang="fr-FR" sz="2200" dirty="0">
                <a:solidFill>
                  <a:prstClr val="black"/>
                </a:solidFill>
                <a:ea typeface="Times New Roman"/>
              </a:rPr>
              <a:t>.</a:t>
            </a:r>
          </a:p>
          <a:p>
            <a:endParaRPr lang="fr-FR" dirty="0"/>
          </a:p>
        </p:txBody>
      </p:sp>
    </p:spTree>
    <p:extLst>
      <p:ext uri="{BB962C8B-B14F-4D97-AF65-F5344CB8AC3E}">
        <p14:creationId xmlns:p14="http://schemas.microsoft.com/office/powerpoint/2010/main" xmlns="" val="175158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332656"/>
            <a:ext cx="7498080" cy="5915744"/>
          </a:xfrm>
        </p:spPr>
        <p:txBody>
          <a:bodyPr/>
          <a:lstStyle/>
          <a:p>
            <a:pPr marL="82296" lvl="0" indent="0">
              <a:buClr>
                <a:srgbClr val="3891A7"/>
              </a:buClr>
              <a:buNone/>
            </a:pPr>
            <a:endParaRPr lang="fr-FR" sz="2200" b="1" dirty="0" smtClean="0">
              <a:solidFill>
                <a:prstClr val="black"/>
              </a:solidFill>
            </a:endParaRPr>
          </a:p>
          <a:p>
            <a:pPr marL="82296" lvl="0" indent="0">
              <a:buClrTx/>
              <a:buNone/>
            </a:pPr>
            <a:r>
              <a:rPr lang="fr-FR" sz="2400" b="1" dirty="0" smtClean="0">
                <a:solidFill>
                  <a:srgbClr val="00B050"/>
                </a:solidFill>
              </a:rPr>
              <a:t>2-</a:t>
            </a:r>
            <a:r>
              <a:rPr lang="fr-FR" sz="2400" b="1" dirty="0">
                <a:solidFill>
                  <a:srgbClr val="00B050"/>
                </a:solidFill>
              </a:rPr>
              <a:t>Test d’activité </a:t>
            </a:r>
            <a:r>
              <a:rPr lang="fr-FR" sz="2400" b="1" dirty="0" smtClean="0">
                <a:solidFill>
                  <a:srgbClr val="00B050"/>
                </a:solidFill>
              </a:rPr>
              <a:t>métabolique (Syndrome d’insuffisance hépatocellulaire): </a:t>
            </a:r>
          </a:p>
          <a:p>
            <a:pPr marL="82296" lvl="0" indent="0">
              <a:buClr>
                <a:srgbClr val="3891A7"/>
              </a:buClr>
              <a:buNone/>
            </a:pPr>
            <a:r>
              <a:rPr lang="fr-FR" sz="2200" dirty="0" smtClean="0">
                <a:solidFill>
                  <a:prstClr val="black"/>
                </a:solidFill>
              </a:rPr>
              <a:t>-Paramètres à étudier: Albuminémie, TP et facteurs de coagulation…..</a:t>
            </a:r>
          </a:p>
          <a:p>
            <a:pPr marL="82296" lvl="0" indent="0">
              <a:buClr>
                <a:srgbClr val="3891A7"/>
              </a:buClr>
              <a:buNone/>
            </a:pPr>
            <a:endParaRPr lang="fr-FR" sz="2200" dirty="0">
              <a:solidFill>
                <a:prstClr val="black"/>
              </a:solidFill>
            </a:endParaRPr>
          </a:p>
          <a:p>
            <a:pPr lvl="0">
              <a:buClrTx/>
              <a:buFont typeface="Wingdings" panose="05000000000000000000" pitchFamily="2" charset="2"/>
              <a:buChar char="v"/>
            </a:pPr>
            <a:r>
              <a:rPr lang="fr-FR" sz="2000" b="1" u="sng" dirty="0" smtClean="0">
                <a:solidFill>
                  <a:srgbClr val="7030A0"/>
                </a:solidFill>
              </a:rPr>
              <a:t>Hypo protidémie, hypo albuminémie:</a:t>
            </a:r>
          </a:p>
          <a:p>
            <a:pPr marL="82296" lvl="0" indent="0">
              <a:buClrTx/>
              <a:buNone/>
            </a:pPr>
            <a:r>
              <a:rPr lang="fr-FR" sz="2000" dirty="0">
                <a:solidFill>
                  <a:prstClr val="black"/>
                </a:solidFill>
              </a:rPr>
              <a:t> </a:t>
            </a:r>
            <a:r>
              <a:rPr lang="fr-FR" sz="2000" dirty="0" smtClean="0">
                <a:solidFill>
                  <a:prstClr val="black"/>
                </a:solidFill>
              </a:rPr>
              <a:t>- Par défaut de synthèse.</a:t>
            </a:r>
          </a:p>
          <a:p>
            <a:pPr marL="82296" lvl="0" indent="0">
              <a:buClrTx/>
              <a:buNone/>
            </a:pPr>
            <a:r>
              <a:rPr lang="fr-FR" sz="2000" dirty="0">
                <a:solidFill>
                  <a:prstClr val="black"/>
                </a:solidFill>
              </a:rPr>
              <a:t> </a:t>
            </a:r>
            <a:r>
              <a:rPr lang="fr-FR" sz="2000" dirty="0" smtClean="0">
                <a:solidFill>
                  <a:prstClr val="black"/>
                </a:solidFill>
              </a:rPr>
              <a:t>- VN: protidémie: 68- 85 g/l, albuminémie: 35-45 g/l.</a:t>
            </a:r>
          </a:p>
          <a:p>
            <a:pPr marL="82296" lvl="0" indent="0">
              <a:buClrTx/>
              <a:buNone/>
            </a:pPr>
            <a:r>
              <a:rPr lang="fr-FR" sz="2000" dirty="0" smtClean="0">
                <a:solidFill>
                  <a:prstClr val="black"/>
                </a:solidFill>
              </a:rPr>
              <a:t> - Non spécifique, la diminution peut être observée au cours des  fuites urinaires, fuites digestifs et mal nutrition.</a:t>
            </a:r>
            <a:endParaRPr lang="fr-FR" sz="2000" dirty="0">
              <a:solidFill>
                <a:prstClr val="black"/>
              </a:solidFill>
            </a:endParaRPr>
          </a:p>
          <a:p>
            <a:pPr marL="82296" lvl="0" indent="0">
              <a:buClrTx/>
              <a:buNone/>
            </a:pPr>
            <a:endParaRPr lang="fr-FR" sz="2000" dirty="0" smtClean="0">
              <a:solidFill>
                <a:prstClr val="black"/>
              </a:solidFill>
            </a:endParaRPr>
          </a:p>
          <a:p>
            <a:pPr marL="82296" indent="0">
              <a:buNone/>
            </a:pPr>
            <a:endParaRPr lang="fr-FR" dirty="0"/>
          </a:p>
        </p:txBody>
      </p:sp>
    </p:spTree>
    <p:extLst>
      <p:ext uri="{BB962C8B-B14F-4D97-AF65-F5344CB8AC3E}">
        <p14:creationId xmlns:p14="http://schemas.microsoft.com/office/powerpoint/2010/main" xmlns="" val="44928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04664"/>
            <a:ext cx="7498080" cy="5843736"/>
          </a:xfrm>
        </p:spPr>
        <p:txBody>
          <a:bodyPr>
            <a:normAutofit/>
          </a:bodyPr>
          <a:lstStyle/>
          <a:p>
            <a:pPr lvl="0">
              <a:buClrTx/>
              <a:buFont typeface="Wingdings" panose="05000000000000000000" pitchFamily="2" charset="2"/>
              <a:buChar char="v"/>
            </a:pPr>
            <a:endParaRPr lang="fr-FR" sz="2000" b="1" u="sng" dirty="0" smtClean="0">
              <a:solidFill>
                <a:prstClr val="black"/>
              </a:solidFill>
            </a:endParaRPr>
          </a:p>
          <a:p>
            <a:pPr lvl="0">
              <a:buClrTx/>
              <a:buFont typeface="Wingdings" panose="05000000000000000000" pitchFamily="2" charset="2"/>
              <a:buChar char="v"/>
            </a:pPr>
            <a:r>
              <a:rPr lang="fr-FR" sz="2000" b="1" u="sng" dirty="0">
                <a:solidFill>
                  <a:srgbClr val="7030A0"/>
                </a:solidFill>
              </a:rPr>
              <a:t>TP et facteurs de coagulation:</a:t>
            </a:r>
          </a:p>
          <a:p>
            <a:pPr marL="82296" lvl="0" indent="0">
              <a:buClrTx/>
              <a:buNone/>
            </a:pPr>
            <a:r>
              <a:rPr lang="fr-FR" sz="2000" dirty="0">
                <a:solidFill>
                  <a:prstClr val="black"/>
                </a:solidFill>
              </a:rPr>
              <a:t> - Synthèse exclusive par le foie sauf le facteur VIII.</a:t>
            </a:r>
          </a:p>
          <a:p>
            <a:pPr marL="82296" lvl="0" indent="0">
              <a:buClrTx/>
              <a:buNone/>
            </a:pPr>
            <a:r>
              <a:rPr lang="fr-FR" sz="2000" dirty="0">
                <a:solidFill>
                  <a:prstClr val="black"/>
                </a:solidFill>
              </a:rPr>
              <a:t> - Le facteur V est le plus spécifique du foie. </a:t>
            </a:r>
          </a:p>
          <a:p>
            <a:pPr marL="82296" lvl="0" indent="0">
              <a:buClrTx/>
              <a:buNone/>
            </a:pPr>
            <a:r>
              <a:rPr lang="fr-FR" sz="2000" dirty="0">
                <a:solidFill>
                  <a:prstClr val="black"/>
                </a:solidFill>
              </a:rPr>
              <a:t> - Au cours de l’IHC tous les facteurs sont diminués notamment le facteur V + TP &lt;70% non corrigé par le test de Koller.</a:t>
            </a:r>
          </a:p>
          <a:p>
            <a:pPr lvl="0">
              <a:buClrTx/>
              <a:buFont typeface="Wingdings" panose="05000000000000000000" pitchFamily="2" charset="2"/>
              <a:buChar char="v"/>
            </a:pPr>
            <a:endParaRPr lang="fr-FR" sz="2000" b="1" u="sng" dirty="0">
              <a:solidFill>
                <a:prstClr val="black"/>
              </a:solidFill>
            </a:endParaRPr>
          </a:p>
          <a:p>
            <a:pPr lvl="0">
              <a:buClrTx/>
              <a:buFont typeface="Wingdings" panose="05000000000000000000" pitchFamily="2" charset="2"/>
              <a:buChar char="v"/>
            </a:pPr>
            <a:r>
              <a:rPr lang="fr-FR" sz="2000" b="1" u="sng" dirty="0" smtClean="0">
                <a:solidFill>
                  <a:srgbClr val="7030A0"/>
                </a:solidFill>
              </a:rPr>
              <a:t>Autres </a:t>
            </a:r>
            <a:r>
              <a:rPr lang="fr-FR" sz="2000" b="1" u="sng" dirty="0">
                <a:solidFill>
                  <a:srgbClr val="7030A0"/>
                </a:solidFill>
              </a:rPr>
              <a:t>tests:</a:t>
            </a:r>
          </a:p>
          <a:p>
            <a:pPr marL="82296" indent="0">
              <a:buNone/>
            </a:pPr>
            <a:r>
              <a:rPr lang="fr-FR" sz="2000" dirty="0" smtClean="0"/>
              <a:t> - Diminution: </a:t>
            </a:r>
          </a:p>
          <a:p>
            <a:pPr lvl="7">
              <a:buClrTx/>
              <a:buFont typeface="Wingdings" panose="05000000000000000000" pitchFamily="2" charset="2"/>
              <a:buChar char="q"/>
            </a:pPr>
            <a:r>
              <a:rPr lang="fr-FR" dirty="0"/>
              <a:t> </a:t>
            </a:r>
            <a:r>
              <a:rPr lang="fr-FR" dirty="0" smtClean="0"/>
              <a:t>Du cholestérol estérifié.</a:t>
            </a:r>
          </a:p>
          <a:p>
            <a:pPr lvl="7">
              <a:buClrTx/>
              <a:buFont typeface="Wingdings" panose="05000000000000000000" pitchFamily="2" charset="2"/>
              <a:buChar char="q"/>
            </a:pPr>
            <a:r>
              <a:rPr lang="fr-FR" dirty="0" smtClean="0"/>
              <a:t> De la glycémie (stade terminale).</a:t>
            </a:r>
          </a:p>
          <a:p>
            <a:pPr lvl="7">
              <a:buClrTx/>
              <a:buFont typeface="Wingdings" panose="05000000000000000000" pitchFamily="2" charset="2"/>
              <a:buChar char="q"/>
            </a:pPr>
            <a:r>
              <a:rPr lang="fr-FR" dirty="0"/>
              <a:t> </a:t>
            </a:r>
            <a:r>
              <a:rPr lang="fr-FR" dirty="0" smtClean="0"/>
              <a:t>De l’urée.  </a:t>
            </a:r>
          </a:p>
          <a:p>
            <a:pPr marL="1737360" lvl="7" indent="0">
              <a:buClrTx/>
              <a:buNone/>
            </a:pPr>
            <a:endParaRPr lang="fr-FR" dirty="0" smtClean="0"/>
          </a:p>
        </p:txBody>
      </p:sp>
    </p:spTree>
    <p:extLst>
      <p:ext uri="{BB962C8B-B14F-4D97-AF65-F5344CB8AC3E}">
        <p14:creationId xmlns:p14="http://schemas.microsoft.com/office/powerpoint/2010/main" xmlns="" val="158374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332656"/>
            <a:ext cx="7498080" cy="5915744"/>
          </a:xfrm>
        </p:spPr>
        <p:txBody>
          <a:bodyPr>
            <a:normAutofit/>
          </a:bodyPr>
          <a:lstStyle/>
          <a:p>
            <a:pPr marL="0" lvl="0" indent="0">
              <a:spcBef>
                <a:spcPts val="0"/>
              </a:spcBef>
              <a:buClr>
                <a:srgbClr val="3891A7"/>
              </a:buClr>
              <a:buNone/>
            </a:pPr>
            <a:r>
              <a:rPr lang="fr-FR" sz="2400" b="1" dirty="0" smtClean="0">
                <a:solidFill>
                  <a:srgbClr val="00B050"/>
                </a:solidFill>
              </a:rPr>
              <a:t>3-Syndrome </a:t>
            </a:r>
            <a:r>
              <a:rPr lang="fr-FR" sz="2400" b="1" dirty="0">
                <a:solidFill>
                  <a:srgbClr val="00B050"/>
                </a:solidFill>
              </a:rPr>
              <a:t>de cytolyse: </a:t>
            </a:r>
            <a:endParaRPr lang="fr-FR" sz="2400" b="1" dirty="0" smtClean="0">
              <a:solidFill>
                <a:srgbClr val="00B050"/>
              </a:solidFill>
            </a:endParaRPr>
          </a:p>
          <a:p>
            <a:pPr marL="0" lvl="0" indent="0">
              <a:spcBef>
                <a:spcPts val="0"/>
              </a:spcBef>
              <a:buClr>
                <a:srgbClr val="3891A7"/>
              </a:buClr>
              <a:buNone/>
            </a:pPr>
            <a:endParaRPr lang="fr-FR" sz="2400" b="1" dirty="0">
              <a:solidFill>
                <a:srgbClr val="00B050"/>
              </a:solidFill>
            </a:endParaRPr>
          </a:p>
          <a:p>
            <a:pPr marL="0" lvl="0" indent="0">
              <a:spcBef>
                <a:spcPts val="0"/>
              </a:spcBef>
              <a:buClr>
                <a:srgbClr val="3891A7"/>
              </a:buClr>
              <a:buNone/>
            </a:pPr>
            <a:r>
              <a:rPr lang="fr-FR" sz="2000" dirty="0">
                <a:solidFill>
                  <a:prstClr val="black"/>
                </a:solidFill>
              </a:rPr>
              <a:t> -La lyse hépatocytaire est précédée d’une libération dans le sang de  substances intra cellulaire: les enzymes, le fer, la vitamine B12.</a:t>
            </a:r>
            <a:r>
              <a:rPr lang="fr-FR" dirty="0">
                <a:solidFill>
                  <a:prstClr val="black"/>
                </a:solidFill>
              </a:rPr>
              <a:t> </a:t>
            </a:r>
            <a:endParaRPr lang="fr-FR" dirty="0" smtClean="0">
              <a:solidFill>
                <a:prstClr val="black"/>
              </a:solidFill>
            </a:endParaRPr>
          </a:p>
          <a:p>
            <a:pPr marL="0" lvl="0" indent="0">
              <a:spcBef>
                <a:spcPts val="0"/>
              </a:spcBef>
              <a:buClr>
                <a:srgbClr val="3891A7"/>
              </a:buClr>
              <a:buNone/>
            </a:pPr>
            <a:r>
              <a:rPr lang="fr-FR" dirty="0" smtClean="0">
                <a:solidFill>
                  <a:prstClr val="black"/>
                </a:solidFill>
              </a:rPr>
              <a:t>                </a:t>
            </a:r>
            <a:endParaRPr lang="fr-FR" dirty="0">
              <a:solidFill>
                <a:prstClr val="black"/>
              </a:solidFill>
            </a:endParaRPr>
          </a:p>
          <a:p>
            <a:pPr lvl="0">
              <a:buClrTx/>
              <a:buFont typeface="Wingdings" panose="05000000000000000000" pitchFamily="2" charset="2"/>
              <a:buChar char="v"/>
            </a:pPr>
            <a:r>
              <a:rPr lang="fr-FR" sz="2000" b="1" u="sng" dirty="0" smtClean="0">
                <a:solidFill>
                  <a:srgbClr val="7030A0"/>
                </a:solidFill>
              </a:rPr>
              <a:t>Transaminases sériques:</a:t>
            </a:r>
          </a:p>
          <a:p>
            <a:pPr marL="82296" lvl="0" indent="0">
              <a:buClrTx/>
              <a:buNone/>
            </a:pPr>
            <a:r>
              <a:rPr lang="fr-FR" sz="2000" dirty="0">
                <a:solidFill>
                  <a:prstClr val="black"/>
                </a:solidFill>
              </a:rPr>
              <a:t> </a:t>
            </a:r>
            <a:r>
              <a:rPr lang="fr-FR" sz="2000" dirty="0" smtClean="0">
                <a:solidFill>
                  <a:prstClr val="black"/>
                </a:solidFill>
              </a:rPr>
              <a:t>- ALAT (TGP): alanine amino- transférase.</a:t>
            </a:r>
          </a:p>
          <a:p>
            <a:pPr marL="82296" lvl="0" indent="0">
              <a:buClrTx/>
              <a:buNone/>
            </a:pPr>
            <a:r>
              <a:rPr lang="fr-FR" sz="2000" dirty="0">
                <a:solidFill>
                  <a:prstClr val="black"/>
                </a:solidFill>
              </a:rPr>
              <a:t> </a:t>
            </a:r>
            <a:r>
              <a:rPr lang="fr-FR" sz="2000" dirty="0" smtClean="0">
                <a:solidFill>
                  <a:prstClr val="black"/>
                </a:solidFill>
              </a:rPr>
              <a:t>-ASAT (TGO): aspartate amino- transférase.</a:t>
            </a:r>
          </a:p>
          <a:p>
            <a:pPr marL="82296" lvl="0" indent="0">
              <a:buClrTx/>
              <a:buNone/>
            </a:pPr>
            <a:r>
              <a:rPr lang="fr-FR" sz="2000" dirty="0" smtClean="0">
                <a:solidFill>
                  <a:prstClr val="black"/>
                </a:solidFill>
              </a:rPr>
              <a:t> -VN&lt; 40UI/ L, non spécifiques (muscle, pancréas, cœur).</a:t>
            </a:r>
          </a:p>
          <a:p>
            <a:pPr marL="82296" lvl="0" indent="0">
              <a:buClrTx/>
              <a:buNone/>
            </a:pPr>
            <a:r>
              <a:rPr lang="fr-FR" sz="2000" dirty="0">
                <a:solidFill>
                  <a:prstClr val="black"/>
                </a:solidFill>
              </a:rPr>
              <a:t> </a:t>
            </a:r>
            <a:endParaRPr lang="fr-FR" sz="2000" dirty="0" smtClean="0">
              <a:solidFill>
                <a:prstClr val="black"/>
              </a:solidFill>
            </a:endParaRPr>
          </a:p>
          <a:p>
            <a:pPr marL="82296" lvl="0" indent="0">
              <a:buClrTx/>
              <a:buNone/>
            </a:pPr>
            <a:endParaRPr lang="fr-FR" sz="2000" dirty="0" smtClean="0">
              <a:solidFill>
                <a:prstClr val="black"/>
              </a:solidFill>
            </a:endParaRPr>
          </a:p>
          <a:p>
            <a:pPr marL="82296" lvl="0" indent="0">
              <a:buClrTx/>
              <a:buNone/>
            </a:pPr>
            <a:endParaRPr lang="fr-FR" sz="2000" dirty="0" smtClean="0">
              <a:solidFill>
                <a:prstClr val="black"/>
              </a:solidFill>
            </a:endParaRPr>
          </a:p>
          <a:p>
            <a:pPr marL="82296" indent="0">
              <a:buNone/>
            </a:pPr>
            <a:endParaRPr lang="fr-FR" dirty="0"/>
          </a:p>
        </p:txBody>
      </p:sp>
    </p:spTree>
    <p:extLst>
      <p:ext uri="{BB962C8B-B14F-4D97-AF65-F5344CB8AC3E}">
        <p14:creationId xmlns:p14="http://schemas.microsoft.com/office/powerpoint/2010/main" xmlns="" val="317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20688"/>
            <a:ext cx="7498080" cy="5627712"/>
          </a:xfrm>
        </p:spPr>
        <p:txBody>
          <a:bodyPr/>
          <a:lstStyle/>
          <a:p>
            <a:pPr marL="82296" lvl="0" indent="0">
              <a:buClr>
                <a:srgbClr val="3891A7"/>
              </a:buClr>
              <a:buNone/>
            </a:pPr>
            <a:endParaRPr lang="fr-FR" sz="2000" b="1" dirty="0" smtClean="0">
              <a:solidFill>
                <a:srgbClr val="0070C0"/>
              </a:solidFill>
              <a:latin typeface="Trebuchet MS"/>
            </a:endParaRPr>
          </a:p>
          <a:p>
            <a:pPr marL="82296" lvl="0" indent="0">
              <a:buClr>
                <a:srgbClr val="3891A7"/>
              </a:buClr>
              <a:buNone/>
            </a:pPr>
            <a:endParaRPr lang="fr-FR" sz="2000" b="1" dirty="0">
              <a:solidFill>
                <a:srgbClr val="0070C0"/>
              </a:solidFill>
              <a:latin typeface="Trebuchet MS"/>
            </a:endParaRPr>
          </a:p>
          <a:p>
            <a:pPr marL="82296" lvl="0" indent="0">
              <a:buClr>
                <a:srgbClr val="3891A7"/>
              </a:buClr>
              <a:buNone/>
            </a:pPr>
            <a:endParaRPr lang="fr-FR" sz="2000" b="1" dirty="0" smtClean="0">
              <a:solidFill>
                <a:srgbClr val="0070C0"/>
              </a:solidFill>
              <a:latin typeface="Trebuchet MS"/>
            </a:endParaRPr>
          </a:p>
          <a:p>
            <a:pPr marL="82296" lvl="0" indent="0">
              <a:buClr>
                <a:srgbClr val="3891A7"/>
              </a:buClr>
              <a:buNone/>
            </a:pPr>
            <a:r>
              <a:rPr lang="fr-FR" sz="2000" b="1" dirty="0" smtClean="0">
                <a:solidFill>
                  <a:srgbClr val="0070C0"/>
                </a:solidFill>
                <a:latin typeface="Trebuchet MS"/>
              </a:rPr>
              <a:t>-</a:t>
            </a:r>
            <a:r>
              <a:rPr lang="fr-FR" sz="2000" b="1" dirty="0">
                <a:solidFill>
                  <a:srgbClr val="0070C0"/>
                </a:solidFill>
                <a:latin typeface="Trebuchet MS"/>
              </a:rPr>
              <a:t>Variations pathologique: </a:t>
            </a:r>
            <a:endParaRPr lang="fr-FR" sz="2000" b="1" dirty="0" smtClean="0">
              <a:solidFill>
                <a:srgbClr val="0070C0"/>
              </a:solidFill>
              <a:latin typeface="Trebuchet MS"/>
            </a:endParaRPr>
          </a:p>
          <a:p>
            <a:pPr marL="82296" lvl="0" indent="0">
              <a:buClr>
                <a:srgbClr val="3891A7"/>
              </a:buClr>
              <a:buNone/>
            </a:pPr>
            <a:endParaRPr lang="fr-FR" sz="2000" b="1" dirty="0">
              <a:solidFill>
                <a:srgbClr val="0070C0"/>
              </a:solidFill>
              <a:latin typeface="Trebuchet MS"/>
            </a:endParaRPr>
          </a:p>
          <a:p>
            <a:pPr marL="82296" lvl="0" indent="0">
              <a:buClr>
                <a:srgbClr val="3891A7"/>
              </a:buClr>
              <a:buNone/>
            </a:pPr>
            <a:r>
              <a:rPr lang="fr-FR" sz="2000" dirty="0">
                <a:solidFill>
                  <a:srgbClr val="000000"/>
                </a:solidFill>
                <a:latin typeface="Trebuchet MS"/>
              </a:rPr>
              <a:t>-ASAT dans les atteintes myocardique, ALAT peu modifiée </a:t>
            </a:r>
          </a:p>
          <a:p>
            <a:pPr marL="82296" lvl="0" indent="0">
              <a:buClr>
                <a:srgbClr val="3891A7"/>
              </a:buClr>
              <a:buNone/>
            </a:pPr>
            <a:r>
              <a:rPr lang="fr-FR" sz="2000" dirty="0">
                <a:solidFill>
                  <a:srgbClr val="000000"/>
                </a:solidFill>
                <a:latin typeface="Trebuchet MS"/>
              </a:rPr>
              <a:t>-ASAT/ALAT &lt; 1 hépatite aigue </a:t>
            </a:r>
          </a:p>
          <a:p>
            <a:pPr marL="82296" lvl="0" indent="0">
              <a:buClr>
                <a:srgbClr val="3891A7"/>
              </a:buClr>
              <a:buNone/>
            </a:pPr>
            <a:r>
              <a:rPr lang="fr-FR" sz="2000" dirty="0">
                <a:solidFill>
                  <a:srgbClr val="000000"/>
                </a:solidFill>
                <a:latin typeface="Trebuchet MS"/>
              </a:rPr>
              <a:t>-ASAT/ALAT&gt; 2 alcoolisme </a:t>
            </a:r>
          </a:p>
          <a:p>
            <a:pPr marL="82296" lvl="0" indent="0">
              <a:buClr>
                <a:srgbClr val="3891A7"/>
              </a:buClr>
              <a:buNone/>
            </a:pPr>
            <a:r>
              <a:rPr lang="fr-FR" sz="2000" dirty="0">
                <a:solidFill>
                  <a:srgbClr val="000000"/>
                </a:solidFill>
                <a:latin typeface="Trebuchet MS"/>
              </a:rPr>
              <a:t>-ASAT/ALAT ≈1 hépatite chronique </a:t>
            </a:r>
            <a:endParaRPr lang="fr-FR" sz="2000" dirty="0">
              <a:solidFill>
                <a:prstClr val="black"/>
              </a:solidFill>
            </a:endParaRPr>
          </a:p>
        </p:txBody>
      </p:sp>
    </p:spTree>
    <p:extLst>
      <p:ext uri="{BB962C8B-B14F-4D97-AF65-F5344CB8AC3E}">
        <p14:creationId xmlns:p14="http://schemas.microsoft.com/office/powerpoint/2010/main" xmlns="" val="42897261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600" y="260648"/>
            <a:ext cx="7962088" cy="6336704"/>
          </a:xfrm>
        </p:spPr>
        <p:txBody>
          <a:bodyPr>
            <a:normAutofit/>
          </a:bodyPr>
          <a:lstStyle/>
          <a:p>
            <a:pPr lvl="0">
              <a:buClrTx/>
              <a:buFont typeface="Wingdings" panose="05000000000000000000" pitchFamily="2" charset="2"/>
              <a:buChar char="v"/>
            </a:pPr>
            <a:endParaRPr lang="fr-FR" sz="2000" b="1" u="sng" dirty="0" smtClean="0">
              <a:solidFill>
                <a:srgbClr val="7030A0"/>
              </a:solidFill>
            </a:endParaRPr>
          </a:p>
          <a:p>
            <a:pPr lvl="0">
              <a:buClrTx/>
              <a:buFont typeface="Wingdings" panose="05000000000000000000" pitchFamily="2" charset="2"/>
              <a:buChar char="v"/>
            </a:pPr>
            <a:endParaRPr lang="fr-FR" sz="1900" b="1" u="sng" dirty="0" smtClean="0">
              <a:solidFill>
                <a:srgbClr val="7030A0"/>
              </a:solidFill>
              <a:latin typeface="Trebuchet MS" panose="020B0603020202020204" pitchFamily="34" charset="0"/>
            </a:endParaRPr>
          </a:p>
          <a:p>
            <a:pPr lvl="0">
              <a:buClrTx/>
              <a:buFont typeface="Wingdings" panose="05000000000000000000" pitchFamily="2" charset="2"/>
              <a:buChar char="v"/>
            </a:pPr>
            <a:r>
              <a:rPr lang="fr-FR" sz="1900" b="1" u="sng" dirty="0" smtClean="0">
                <a:solidFill>
                  <a:srgbClr val="7030A0"/>
                </a:solidFill>
                <a:latin typeface="Trebuchet MS" panose="020B0603020202020204" pitchFamily="34" charset="0"/>
              </a:rPr>
              <a:t>Fer </a:t>
            </a:r>
            <a:r>
              <a:rPr lang="fr-FR" sz="1900" b="1" u="sng" dirty="0">
                <a:solidFill>
                  <a:srgbClr val="7030A0"/>
                </a:solidFill>
                <a:latin typeface="Trebuchet MS" panose="020B0603020202020204" pitchFamily="34" charset="0"/>
              </a:rPr>
              <a:t>sérique:</a:t>
            </a:r>
          </a:p>
          <a:p>
            <a:pPr marL="82296" lvl="0" indent="0">
              <a:buClrTx/>
              <a:buNone/>
            </a:pPr>
            <a:r>
              <a:rPr lang="fr-FR" sz="1900" dirty="0">
                <a:solidFill>
                  <a:prstClr val="black"/>
                </a:solidFill>
                <a:latin typeface="Trebuchet MS" panose="020B0603020202020204" pitchFamily="34" charset="0"/>
              </a:rPr>
              <a:t> -Peut être augmenté au cours de la cytolyse aigue.</a:t>
            </a:r>
          </a:p>
          <a:p>
            <a:pPr marL="82296" lvl="0" indent="0">
              <a:buClrTx/>
              <a:buNone/>
            </a:pPr>
            <a:r>
              <a:rPr lang="fr-FR" sz="1900" dirty="0">
                <a:solidFill>
                  <a:prstClr val="black"/>
                </a:solidFill>
                <a:latin typeface="Trebuchet MS" panose="020B0603020202020204" pitchFamily="34" charset="0"/>
              </a:rPr>
              <a:t> -VN: 100 +/- 30mg/ dl. </a:t>
            </a:r>
            <a:endParaRPr lang="fr-FR" sz="2000" b="1" u="sng" dirty="0">
              <a:solidFill>
                <a:srgbClr val="7030A0"/>
              </a:solidFill>
              <a:latin typeface="Trebuchet MS" panose="020B0603020202020204" pitchFamily="34" charset="0"/>
            </a:endParaRPr>
          </a:p>
          <a:p>
            <a:pPr lvl="0">
              <a:buClrTx/>
              <a:buFont typeface="Wingdings" panose="05000000000000000000" pitchFamily="2" charset="2"/>
              <a:buChar char="v"/>
            </a:pPr>
            <a:endParaRPr lang="fr-FR" sz="2000" b="1" u="sng" dirty="0" smtClean="0">
              <a:solidFill>
                <a:srgbClr val="7030A0"/>
              </a:solidFill>
              <a:latin typeface="Trebuchet MS" panose="020B0603020202020204" pitchFamily="34" charset="0"/>
            </a:endParaRPr>
          </a:p>
          <a:p>
            <a:pPr lvl="0">
              <a:buClrTx/>
              <a:buFont typeface="Wingdings" panose="05000000000000000000" pitchFamily="2" charset="2"/>
              <a:buChar char="v"/>
            </a:pPr>
            <a:r>
              <a:rPr lang="fr-FR" sz="2000" b="1" u="sng" dirty="0" smtClean="0">
                <a:solidFill>
                  <a:srgbClr val="7030A0"/>
                </a:solidFill>
                <a:latin typeface="Trebuchet MS" panose="020B0603020202020204" pitchFamily="34" charset="0"/>
              </a:rPr>
              <a:t>Vitamine </a:t>
            </a:r>
            <a:r>
              <a:rPr lang="fr-FR" sz="2000" b="1" u="sng" dirty="0">
                <a:solidFill>
                  <a:srgbClr val="7030A0"/>
                </a:solidFill>
                <a:latin typeface="Trebuchet MS" panose="020B0603020202020204" pitchFamily="34" charset="0"/>
              </a:rPr>
              <a:t>B12</a:t>
            </a:r>
            <a:r>
              <a:rPr lang="fr-FR" sz="2000" b="1" u="sng" dirty="0" smtClean="0">
                <a:solidFill>
                  <a:srgbClr val="7030A0"/>
                </a:solidFill>
                <a:latin typeface="Trebuchet MS" panose="020B0603020202020204" pitchFamily="34" charset="0"/>
              </a:rPr>
              <a:t>:</a:t>
            </a:r>
          </a:p>
          <a:p>
            <a:pPr marL="82296" lvl="0" indent="0">
              <a:buClrTx/>
              <a:buNone/>
            </a:pPr>
            <a:r>
              <a:rPr lang="fr-FR" sz="2000" dirty="0" smtClean="0">
                <a:solidFill>
                  <a:prstClr val="black"/>
                </a:solidFill>
                <a:latin typeface="Trebuchet MS" panose="020B0603020202020204" pitchFamily="34" charset="0"/>
              </a:rPr>
              <a:t> -VN: 150- 950 microg /l. </a:t>
            </a:r>
          </a:p>
          <a:p>
            <a:pPr marL="82296" lvl="0" indent="0">
              <a:buClrTx/>
              <a:buNone/>
            </a:pPr>
            <a:r>
              <a:rPr lang="fr-FR" sz="2000" dirty="0" smtClean="0">
                <a:solidFill>
                  <a:prstClr val="black"/>
                </a:solidFill>
                <a:latin typeface="Trebuchet MS" panose="020B0603020202020204" pitchFamily="34" charset="0"/>
              </a:rPr>
              <a:t> -N’est pas utilsé en pratique courante.</a:t>
            </a:r>
          </a:p>
          <a:p>
            <a:pPr marL="82296" lvl="0" indent="0">
              <a:buClrTx/>
              <a:buNone/>
            </a:pPr>
            <a:endParaRPr lang="fr-FR" sz="2000" dirty="0">
              <a:solidFill>
                <a:prstClr val="black"/>
              </a:solidFill>
              <a:latin typeface="Trebuchet MS" panose="020B0603020202020204" pitchFamily="34" charset="0"/>
            </a:endParaRPr>
          </a:p>
          <a:p>
            <a:pPr lvl="0">
              <a:buClrTx/>
              <a:buFont typeface="Wingdings" panose="05000000000000000000" pitchFamily="2" charset="2"/>
              <a:buChar char="v"/>
            </a:pPr>
            <a:r>
              <a:rPr lang="fr-FR" sz="2000" b="1" u="sng" dirty="0" smtClean="0">
                <a:solidFill>
                  <a:srgbClr val="7030A0"/>
                </a:solidFill>
                <a:latin typeface="Trebuchet MS" panose="020B0603020202020204" pitchFamily="34" charset="0"/>
              </a:rPr>
              <a:t>Autre marqueur:</a:t>
            </a:r>
            <a:r>
              <a:rPr lang="fr-FR" sz="2000" b="1" dirty="0" smtClean="0">
                <a:solidFill>
                  <a:srgbClr val="7030A0"/>
                </a:solidFill>
                <a:latin typeface="Trebuchet MS" panose="020B0603020202020204" pitchFamily="34" charset="0"/>
              </a:rPr>
              <a:t>  </a:t>
            </a:r>
            <a:r>
              <a:rPr lang="fr-FR" sz="2000" dirty="0" smtClean="0">
                <a:solidFill>
                  <a:prstClr val="black"/>
                </a:solidFill>
                <a:latin typeface="Trebuchet MS" panose="020B0603020202020204" pitchFamily="34" charset="0"/>
              </a:rPr>
              <a:t>LDH</a:t>
            </a:r>
            <a:r>
              <a:rPr lang="fr-FR" sz="2000" dirty="0">
                <a:solidFill>
                  <a:prstClr val="black"/>
                </a:solidFill>
                <a:latin typeface="Trebuchet MS" panose="020B0603020202020204" pitchFamily="34" charset="0"/>
              </a:rPr>
              <a:t> </a:t>
            </a:r>
            <a:r>
              <a:rPr lang="fr-FR" sz="2000" dirty="0" smtClean="0">
                <a:solidFill>
                  <a:prstClr val="black"/>
                </a:solidFill>
                <a:latin typeface="Trebuchet MS" panose="020B0603020202020204" pitchFamily="34" charset="0"/>
              </a:rPr>
              <a:t>augmenté</a:t>
            </a:r>
            <a:r>
              <a:rPr lang="fr-FR" sz="2000" dirty="0" smtClean="0">
                <a:solidFill>
                  <a:srgbClr val="000000"/>
                </a:solidFill>
                <a:latin typeface="Trebuchet MS"/>
              </a:rPr>
              <a:t> </a:t>
            </a:r>
            <a:r>
              <a:rPr lang="fr-FR" sz="2000" dirty="0">
                <a:solidFill>
                  <a:srgbClr val="000000"/>
                </a:solidFill>
                <a:latin typeface="Trebuchet MS"/>
              </a:rPr>
              <a:t>dans les hépatites aigues et les cancers hépatique </a:t>
            </a:r>
            <a:endParaRPr lang="fr-FR" sz="2400" dirty="0">
              <a:solidFill>
                <a:srgbClr val="000000"/>
              </a:solidFill>
              <a:latin typeface="Trebuchet MS" panose="020B0603020202020204" pitchFamily="34" charset="0"/>
            </a:endParaRPr>
          </a:p>
          <a:p>
            <a:pPr marL="82296" indent="0">
              <a:buNone/>
            </a:pPr>
            <a:endParaRPr lang="fr-FR" sz="2000" dirty="0" smtClean="0">
              <a:latin typeface="Trebuchet MS" panose="020B0603020202020204" pitchFamily="34" charset="0"/>
            </a:endParaRPr>
          </a:p>
        </p:txBody>
      </p:sp>
    </p:spTree>
    <p:extLst>
      <p:ext uri="{BB962C8B-B14F-4D97-AF65-F5344CB8AC3E}">
        <p14:creationId xmlns:p14="http://schemas.microsoft.com/office/powerpoint/2010/main" xmlns="" val="164247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20688"/>
            <a:ext cx="7498080" cy="5627712"/>
          </a:xfrm>
        </p:spPr>
        <p:txBody>
          <a:bodyPr/>
          <a:lstStyle/>
          <a:p>
            <a:pPr marL="0" lvl="0" indent="0">
              <a:spcBef>
                <a:spcPts val="0"/>
              </a:spcBef>
              <a:buClr>
                <a:srgbClr val="3891A7"/>
              </a:buClr>
              <a:buNone/>
            </a:pPr>
            <a:endParaRPr lang="fr-FR" sz="2000" b="1" dirty="0" smtClean="0">
              <a:solidFill>
                <a:srgbClr val="00B050"/>
              </a:solidFill>
              <a:latin typeface="Trebuchet MS" panose="020B0603020202020204" pitchFamily="34" charset="0"/>
            </a:endParaRPr>
          </a:p>
          <a:p>
            <a:pPr marL="0" lvl="0" indent="0">
              <a:spcBef>
                <a:spcPts val="0"/>
              </a:spcBef>
              <a:buClr>
                <a:srgbClr val="3891A7"/>
              </a:buClr>
              <a:buNone/>
            </a:pPr>
            <a:r>
              <a:rPr lang="fr-FR" sz="2000" b="1" dirty="0" smtClean="0">
                <a:solidFill>
                  <a:srgbClr val="00B050"/>
                </a:solidFill>
                <a:latin typeface="Trebuchet MS" panose="020B0603020202020204" pitchFamily="34" charset="0"/>
              </a:rPr>
              <a:t>4-Syndrome </a:t>
            </a:r>
            <a:r>
              <a:rPr lang="fr-FR" sz="2000" b="1" dirty="0">
                <a:solidFill>
                  <a:srgbClr val="00B050"/>
                </a:solidFill>
                <a:latin typeface="Trebuchet MS" panose="020B0603020202020204" pitchFamily="34" charset="0"/>
              </a:rPr>
              <a:t>inflammatoire: </a:t>
            </a:r>
            <a:endParaRPr lang="fr-FR" sz="2000" b="1" dirty="0" smtClean="0">
              <a:solidFill>
                <a:srgbClr val="00B050"/>
              </a:solidFill>
              <a:latin typeface="Trebuchet MS" panose="020B0603020202020204" pitchFamily="34" charset="0"/>
            </a:endParaRPr>
          </a:p>
          <a:p>
            <a:pPr marL="0" lvl="0" indent="0">
              <a:spcBef>
                <a:spcPts val="0"/>
              </a:spcBef>
              <a:buClr>
                <a:srgbClr val="3891A7"/>
              </a:buClr>
              <a:buNone/>
            </a:pPr>
            <a:endParaRPr lang="fr-FR" sz="2000" b="1" dirty="0">
              <a:solidFill>
                <a:srgbClr val="00B050"/>
              </a:solidFill>
              <a:latin typeface="Trebuchet MS" panose="020B0603020202020204" pitchFamily="34" charset="0"/>
            </a:endParaRPr>
          </a:p>
          <a:p>
            <a:pPr marL="0" lvl="0" indent="0">
              <a:spcBef>
                <a:spcPts val="0"/>
              </a:spcBef>
              <a:buClr>
                <a:srgbClr val="3891A7"/>
              </a:buClr>
              <a:buNone/>
            </a:pPr>
            <a:r>
              <a:rPr lang="fr-FR" sz="2000" b="1" dirty="0">
                <a:solidFill>
                  <a:prstClr val="black"/>
                </a:solidFill>
                <a:latin typeface="Trebuchet MS" panose="020B0603020202020204" pitchFamily="34" charset="0"/>
              </a:rPr>
              <a:t>-</a:t>
            </a:r>
            <a:r>
              <a:rPr lang="fr-FR" sz="2000" dirty="0">
                <a:solidFill>
                  <a:srgbClr val="000000"/>
                </a:solidFill>
                <a:latin typeface="Trebuchet MS" panose="020B0603020202020204" pitchFamily="34" charset="0"/>
              </a:rPr>
              <a:t>Phénomène inflammatoire est extrêmement fréquent dans le foie, Pour mettre en évidence un état inflammatoire, on a recours à: </a:t>
            </a:r>
          </a:p>
          <a:p>
            <a:pPr marL="0" lvl="0" indent="0">
              <a:spcBef>
                <a:spcPts val="0"/>
              </a:spcBef>
              <a:buClr>
                <a:srgbClr val="3891A7"/>
              </a:buClr>
              <a:buNone/>
            </a:pPr>
            <a:endParaRPr lang="fr-FR" sz="2000" dirty="0">
              <a:solidFill>
                <a:srgbClr val="000000"/>
              </a:solidFill>
              <a:latin typeface="Trebuchet MS" panose="020B0603020202020204" pitchFamily="34" charset="0"/>
            </a:endParaRPr>
          </a:p>
          <a:p>
            <a:pPr marL="342900" lvl="0" indent="-342900">
              <a:spcBef>
                <a:spcPts val="0"/>
              </a:spcBef>
              <a:buClrTx/>
              <a:buFont typeface="Wingdings" panose="05000000000000000000" pitchFamily="2" charset="2"/>
              <a:buChar char="q"/>
            </a:pPr>
            <a:r>
              <a:rPr lang="fr-FR" sz="2000" dirty="0">
                <a:solidFill>
                  <a:srgbClr val="000000"/>
                </a:solidFill>
                <a:latin typeface="Trebuchet MS" panose="020B0603020202020204" pitchFamily="34" charset="0"/>
              </a:rPr>
              <a:t>Électrophorèse de protéines sériques: </a:t>
            </a:r>
            <a:r>
              <a:rPr lang="fr-FR" sz="2000" dirty="0">
                <a:solidFill>
                  <a:prstClr val="black"/>
                </a:solidFill>
                <a:latin typeface="Trebuchet MS" panose="020B0603020202020204" pitchFamily="34" charset="0"/>
              </a:rPr>
              <a:t>Hyper gammaglobulinémie ( VN: 6-15g/l). </a:t>
            </a:r>
            <a:endParaRPr lang="fr-FR" sz="2000" b="1" dirty="0">
              <a:solidFill>
                <a:prstClr val="black"/>
              </a:solidFill>
              <a:latin typeface="Trebuchet MS" panose="020B0603020202020204" pitchFamily="34" charset="0"/>
            </a:endParaRPr>
          </a:p>
          <a:p>
            <a:pPr marL="342900" lvl="0" indent="-342900">
              <a:spcBef>
                <a:spcPts val="0"/>
              </a:spcBef>
              <a:buClrTx/>
              <a:buFont typeface="Wingdings" panose="05000000000000000000" pitchFamily="2" charset="2"/>
              <a:buChar char="q"/>
            </a:pPr>
            <a:r>
              <a:rPr lang="fr-FR" sz="2000" dirty="0">
                <a:solidFill>
                  <a:srgbClr val="000000"/>
                </a:solidFill>
                <a:latin typeface="Trebuchet MS" panose="020B0603020202020204" pitchFamily="34" charset="0"/>
              </a:rPr>
              <a:t>Dosage des Ig. </a:t>
            </a:r>
          </a:p>
          <a:p>
            <a:pPr marL="342900" lvl="0" indent="-342900">
              <a:spcBef>
                <a:spcPts val="0"/>
              </a:spcBef>
              <a:buClrTx/>
              <a:buFont typeface="Wingdings" panose="05000000000000000000" pitchFamily="2" charset="2"/>
              <a:buChar char="q"/>
            </a:pPr>
            <a:r>
              <a:rPr lang="fr-FR" sz="2000" dirty="0">
                <a:solidFill>
                  <a:srgbClr val="000000"/>
                </a:solidFill>
                <a:latin typeface="Trebuchet MS" panose="020B0603020202020204" pitchFamily="34" charset="0"/>
              </a:rPr>
              <a:t>Protéines de l’inflammation. </a:t>
            </a:r>
            <a:endParaRPr lang="fr-FR" sz="2000" b="1" dirty="0">
              <a:solidFill>
                <a:prstClr val="black"/>
              </a:solidFill>
              <a:latin typeface="Trebuchet MS" panose="020B0603020202020204" pitchFamily="34" charset="0"/>
            </a:endParaRPr>
          </a:p>
          <a:p>
            <a:pPr marL="0" lvl="0" indent="0">
              <a:spcBef>
                <a:spcPts val="0"/>
              </a:spcBef>
              <a:buClr>
                <a:srgbClr val="3891A7"/>
              </a:buClr>
              <a:buNone/>
            </a:pPr>
            <a:endParaRPr lang="fr-FR" sz="1900" dirty="0">
              <a:solidFill>
                <a:prstClr val="black"/>
              </a:solidFill>
            </a:endParaRPr>
          </a:p>
          <a:p>
            <a:endParaRPr lang="fr-FR" dirty="0"/>
          </a:p>
        </p:txBody>
      </p:sp>
    </p:spTree>
    <p:extLst>
      <p:ext uri="{BB962C8B-B14F-4D97-AF65-F5344CB8AC3E}">
        <p14:creationId xmlns:p14="http://schemas.microsoft.com/office/powerpoint/2010/main" xmlns="" val="14424459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260648"/>
            <a:ext cx="7498080" cy="5987752"/>
          </a:xfrm>
        </p:spPr>
        <p:txBody>
          <a:bodyPr/>
          <a:lstStyle/>
          <a:p>
            <a:pPr marL="0" lvl="0" indent="0">
              <a:spcBef>
                <a:spcPts val="0"/>
              </a:spcBef>
              <a:buClr>
                <a:srgbClr val="3891A7"/>
              </a:buClr>
              <a:buNone/>
            </a:pPr>
            <a:endParaRPr lang="fr-FR" sz="2400" b="1" dirty="0" smtClean="0">
              <a:solidFill>
                <a:prstClr val="black"/>
              </a:solidFill>
            </a:endParaRPr>
          </a:p>
          <a:p>
            <a:pPr marL="0" lvl="0" indent="0">
              <a:spcBef>
                <a:spcPts val="0"/>
              </a:spcBef>
              <a:buClr>
                <a:srgbClr val="3891A7"/>
              </a:buClr>
              <a:buNone/>
            </a:pPr>
            <a:endParaRPr lang="fr-FR" sz="2400" b="1" dirty="0">
              <a:solidFill>
                <a:prstClr val="black"/>
              </a:solidFill>
            </a:endParaRPr>
          </a:p>
          <a:p>
            <a:pPr marL="0" lvl="0" indent="0">
              <a:spcBef>
                <a:spcPts val="0"/>
              </a:spcBef>
              <a:buClr>
                <a:srgbClr val="3891A7"/>
              </a:buClr>
              <a:buNone/>
            </a:pPr>
            <a:r>
              <a:rPr lang="fr-FR" sz="2400" b="1" smtClean="0">
                <a:solidFill>
                  <a:srgbClr val="0070C0"/>
                </a:solidFill>
              </a:rPr>
              <a:t>V-IV- </a:t>
            </a:r>
            <a:r>
              <a:rPr lang="fr-FR" sz="2400" b="1" dirty="0" smtClean="0">
                <a:solidFill>
                  <a:srgbClr val="0070C0"/>
                </a:solidFill>
              </a:rPr>
              <a:t>Conclusion: </a:t>
            </a:r>
            <a:endParaRPr lang="fr-FR" sz="2400" b="1" dirty="0">
              <a:solidFill>
                <a:srgbClr val="0070C0"/>
              </a:solidFill>
            </a:endParaRPr>
          </a:p>
          <a:p>
            <a:pPr marL="82296" indent="0">
              <a:buNone/>
            </a:pPr>
            <a:r>
              <a:rPr lang="fr-FR" sz="2000" dirty="0" smtClean="0"/>
              <a:t>- Un bilan hépatique doit être demandé précocement.</a:t>
            </a:r>
          </a:p>
          <a:p>
            <a:pPr marL="82296" indent="0">
              <a:buNone/>
            </a:pPr>
            <a:r>
              <a:rPr lang="fr-FR" sz="2000" dirty="0" smtClean="0"/>
              <a:t>- Doit être complet: transaminases, PAL, GGT, bilirubine totale, EPP, TP.</a:t>
            </a:r>
          </a:p>
          <a:p>
            <a:pPr marL="82296" indent="0">
              <a:buNone/>
            </a:pPr>
            <a:r>
              <a:rPr lang="fr-FR" sz="2000" dirty="0" smtClean="0"/>
              <a:t>- Interprété en fonction des données cliniques.</a:t>
            </a:r>
          </a:p>
          <a:p>
            <a:pPr marL="82296" indent="0">
              <a:buNone/>
            </a:pPr>
            <a:r>
              <a:rPr lang="fr-FR" sz="2000" dirty="0" smtClean="0"/>
              <a:t>- Complété au besoin par d’autres examens: échographie, PBF…</a:t>
            </a:r>
            <a:endParaRPr lang="fr-FR" sz="2000" dirty="0"/>
          </a:p>
        </p:txBody>
      </p:sp>
    </p:spTree>
    <p:extLst>
      <p:ext uri="{BB962C8B-B14F-4D97-AF65-F5344CB8AC3E}">
        <p14:creationId xmlns:p14="http://schemas.microsoft.com/office/powerpoint/2010/main" xmlns="" val="242888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04664"/>
            <a:ext cx="7498080" cy="5843736"/>
          </a:xfrm>
        </p:spPr>
        <p:txBody>
          <a:bodyPr/>
          <a:lstStyle/>
          <a:p>
            <a:pPr>
              <a:buClrTx/>
              <a:buFont typeface="Wingdings" panose="05000000000000000000" pitchFamily="2" charset="2"/>
              <a:buChar char="v"/>
            </a:pPr>
            <a:r>
              <a:rPr lang="fr-FR" dirty="0" smtClean="0"/>
              <a:t> </a:t>
            </a:r>
            <a:r>
              <a:rPr lang="fr-FR" sz="2000" b="1" u="sng" dirty="0" smtClean="0"/>
              <a:t>Paramètres à étudier:</a:t>
            </a:r>
          </a:p>
          <a:p>
            <a:pPr lvl="1">
              <a:buClrTx/>
              <a:buFont typeface="Wingdings" panose="05000000000000000000" pitchFamily="2" charset="2"/>
              <a:buChar char="§"/>
            </a:pPr>
            <a:r>
              <a:rPr lang="fr-FR" sz="2000" dirty="0" smtClean="0"/>
              <a:t>Pression du SIO,</a:t>
            </a:r>
          </a:p>
          <a:p>
            <a:pPr lvl="1">
              <a:buClrTx/>
              <a:buFont typeface="Wingdings" panose="05000000000000000000" pitchFamily="2" charset="2"/>
              <a:buChar char="§"/>
            </a:pPr>
            <a:r>
              <a:rPr lang="fr-FR" sz="2000" dirty="0" smtClean="0"/>
              <a:t>Pression du SSO,</a:t>
            </a:r>
          </a:p>
          <a:p>
            <a:pPr lvl="1">
              <a:buClrTx/>
              <a:buFont typeface="Wingdings" panose="05000000000000000000" pitchFamily="2" charset="2"/>
              <a:buChar char="§"/>
            </a:pPr>
            <a:r>
              <a:rPr lang="fr-FR" sz="2000" dirty="0" smtClean="0"/>
              <a:t>Motricité œsophagienne après la déglutition (amplitude et vitesse de la propagation de l’onde contractile).</a:t>
            </a:r>
            <a:endParaRPr lang="fr-FR" sz="2000" dirty="0"/>
          </a:p>
        </p:txBody>
      </p:sp>
      <p:pic>
        <p:nvPicPr>
          <p:cNvPr id="2050" name="Picture 2" descr="Résultat de recherche d'images pour &quot;manométrie oesophagienne&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7704" y="2492896"/>
            <a:ext cx="6480720" cy="38608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134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additive="base">
                                        <p:cTn id="31" dur="500" fill="hold"/>
                                        <p:tgtEl>
                                          <p:spTgt spid="2050"/>
                                        </p:tgtEl>
                                        <p:attrNameLst>
                                          <p:attrName>ppt_x</p:attrName>
                                        </p:attrNameLst>
                                      </p:cBhvr>
                                      <p:tavLst>
                                        <p:tav tm="0">
                                          <p:val>
                                            <p:strVal val="#ppt_x"/>
                                          </p:val>
                                        </p:tav>
                                        <p:tav tm="100000">
                                          <p:val>
                                            <p:strVal val="#ppt_x"/>
                                          </p:val>
                                        </p:tav>
                                      </p:tavLst>
                                    </p:anim>
                                    <p:anim calcmode="lin" valueType="num">
                                      <p:cBhvr additive="base">
                                        <p:cTn id="3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indent="-342900">
              <a:buFont typeface="Wingdings" panose="05000000000000000000" pitchFamily="2" charset="2"/>
              <a:buChar char="v"/>
            </a:pPr>
            <a:r>
              <a:rPr lang="fr-FR" sz="2000" b="1" u="sng" dirty="0" smtClean="0">
                <a:solidFill>
                  <a:schemeClr val="tx1"/>
                </a:solidFill>
              </a:rPr>
              <a:t>Indications et résultats:</a:t>
            </a:r>
            <a:endParaRPr lang="fr-FR" sz="2000" b="1" u="sng" dirty="0">
              <a:solidFill>
                <a:schemeClr val="tx1"/>
              </a:solidFill>
            </a:endParaRPr>
          </a:p>
        </p:txBody>
      </p:sp>
      <p:sp>
        <p:nvSpPr>
          <p:cNvPr id="3" name="Espace réservé du contenu 2"/>
          <p:cNvSpPr>
            <a:spLocks noGrp="1"/>
          </p:cNvSpPr>
          <p:nvPr>
            <p:ph idx="1"/>
          </p:nvPr>
        </p:nvSpPr>
        <p:spPr/>
        <p:txBody>
          <a:bodyPr>
            <a:normAutofit/>
          </a:bodyPr>
          <a:lstStyle/>
          <a:p>
            <a:pPr lvl="1">
              <a:buClrTx/>
              <a:buFont typeface="Wingdings" panose="05000000000000000000" pitchFamily="2" charset="2"/>
              <a:buChar char="§"/>
            </a:pPr>
            <a:r>
              <a:rPr lang="fr-FR" sz="1600" dirty="0" smtClean="0">
                <a:solidFill>
                  <a:srgbClr val="00B050"/>
                </a:solidFill>
              </a:rPr>
              <a:t> </a:t>
            </a:r>
            <a:r>
              <a:rPr lang="fr-FR" sz="2000" dirty="0" smtClean="0">
                <a:solidFill>
                  <a:srgbClr val="00B050"/>
                </a:solidFill>
              </a:rPr>
              <a:t>Profil manométrique normal:</a:t>
            </a:r>
          </a:p>
          <a:p>
            <a:pPr marL="402336" lvl="1" indent="0">
              <a:buClrTx/>
              <a:buNone/>
            </a:pPr>
            <a:endParaRPr lang="fr-FR" sz="2000" dirty="0" smtClean="0"/>
          </a:p>
          <a:p>
            <a:pPr lvl="3">
              <a:buClrTx/>
              <a:buFont typeface="Wingdings" panose="05000000000000000000" pitchFamily="2" charset="2"/>
              <a:buChar char="Ø"/>
            </a:pPr>
            <a:r>
              <a:rPr lang="fr-FR" dirty="0" smtClean="0"/>
              <a:t>Pression de base du SIO: 10-20 mmHg.</a:t>
            </a:r>
          </a:p>
          <a:p>
            <a:pPr lvl="3">
              <a:buClrTx/>
              <a:buFont typeface="Wingdings" panose="05000000000000000000" pitchFamily="2" charset="2"/>
              <a:buChar char="Ø"/>
            </a:pPr>
            <a:r>
              <a:rPr lang="fr-FR" dirty="0" smtClean="0"/>
              <a:t>Amplitude normale de l’onde contractile primaire: 50-100 mmHg.   </a:t>
            </a:r>
          </a:p>
          <a:p>
            <a:pPr lvl="3">
              <a:buClrTx/>
              <a:buFont typeface="Wingdings" panose="05000000000000000000" pitchFamily="2" charset="2"/>
              <a:buChar char="Ø"/>
            </a:pPr>
            <a:r>
              <a:rPr lang="fr-FR" dirty="0" smtClean="0"/>
              <a:t>Durée normale de l’onde contractile primaire &lt; 5,5 secondes,     </a:t>
            </a:r>
          </a:p>
          <a:p>
            <a:pPr marL="923544" lvl="3" indent="0">
              <a:buClrTx/>
              <a:buNone/>
            </a:pPr>
            <a:endParaRPr lang="fr-FR" dirty="0" smtClean="0"/>
          </a:p>
          <a:p>
            <a:pPr lvl="1">
              <a:buClrTx/>
              <a:buFont typeface="Wingdings" panose="05000000000000000000" pitchFamily="2" charset="2"/>
              <a:buChar char="§"/>
            </a:pPr>
            <a:r>
              <a:rPr lang="fr-FR" sz="2000" dirty="0" smtClean="0">
                <a:solidFill>
                  <a:srgbClr val="00B050"/>
                </a:solidFill>
              </a:rPr>
              <a:t>  Troubles moteurs de l’œsophage: </a:t>
            </a:r>
          </a:p>
          <a:p>
            <a:pPr lvl="1">
              <a:buClrTx/>
              <a:buFont typeface="Wingdings" panose="05000000000000000000" pitchFamily="2" charset="2"/>
              <a:buChar char="§"/>
            </a:pPr>
            <a:endParaRPr lang="fr-FR" sz="2000" dirty="0">
              <a:solidFill>
                <a:srgbClr val="0070C0"/>
              </a:solidFill>
            </a:endParaRPr>
          </a:p>
          <a:p>
            <a:pPr lvl="3">
              <a:buClrTx/>
              <a:buFont typeface="Wingdings" panose="05000000000000000000" pitchFamily="2" charset="2"/>
              <a:buChar char="Ø"/>
            </a:pPr>
            <a:r>
              <a:rPr lang="fr-FR" dirty="0" smtClean="0"/>
              <a:t>Achalasie du SIO ou méga œsophage idiopathique.</a:t>
            </a:r>
          </a:p>
          <a:p>
            <a:pPr lvl="3">
              <a:buClrTx/>
              <a:buFont typeface="Wingdings" panose="05000000000000000000" pitchFamily="2" charset="2"/>
              <a:buChar char="Ø"/>
            </a:pPr>
            <a:r>
              <a:rPr lang="fr-FR" dirty="0" smtClean="0"/>
              <a:t>Maladie des spasmes diffus de l’œsophage</a:t>
            </a:r>
          </a:p>
          <a:p>
            <a:pPr lvl="3">
              <a:buClrTx/>
              <a:buFont typeface="Wingdings" panose="05000000000000000000" pitchFamily="2" charset="2"/>
              <a:buChar char="Ø"/>
            </a:pPr>
            <a:r>
              <a:rPr lang="fr-FR" dirty="0" smtClean="0"/>
              <a:t>Sclérodermie, RGO,……  </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8144" y="3645024"/>
            <a:ext cx="3024336" cy="1368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034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7170"/>
                                        </p:tgtEl>
                                        <p:attrNameLst>
                                          <p:attrName>style.visibility</p:attrName>
                                        </p:attrNameLst>
                                      </p:cBhvr>
                                      <p:to>
                                        <p:strVal val="visible"/>
                                      </p:to>
                                    </p:set>
                                    <p:anim calcmode="lin" valueType="num">
                                      <p:cBhvr additive="base">
                                        <p:cTn id="57" dur="500" fill="hold"/>
                                        <p:tgtEl>
                                          <p:spTgt spid="7170"/>
                                        </p:tgtEl>
                                        <p:attrNameLst>
                                          <p:attrName>ppt_x</p:attrName>
                                        </p:attrNameLst>
                                      </p:cBhvr>
                                      <p:tavLst>
                                        <p:tav tm="0">
                                          <p:val>
                                            <p:strVal val="#ppt_x"/>
                                          </p:val>
                                        </p:tav>
                                        <p:tav tm="100000">
                                          <p:val>
                                            <p:strVal val="#ppt_x"/>
                                          </p:val>
                                        </p:tav>
                                      </p:tavLst>
                                    </p:anim>
                                    <p:anim calcmode="lin" valueType="num">
                                      <p:cBhvr additive="base">
                                        <p:cTn id="5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rgbClr val="0070C0"/>
                </a:solidFill>
              </a:rPr>
              <a:t>1-2- PH métrie œsophagienne</a:t>
            </a:r>
            <a:endParaRPr lang="fr-FR" sz="2400" b="1" dirty="0">
              <a:solidFill>
                <a:srgbClr val="0070C0"/>
              </a:solidFill>
            </a:endParaRPr>
          </a:p>
        </p:txBody>
      </p:sp>
      <p:sp>
        <p:nvSpPr>
          <p:cNvPr id="3" name="Espace réservé du contenu 2"/>
          <p:cNvSpPr>
            <a:spLocks noGrp="1"/>
          </p:cNvSpPr>
          <p:nvPr>
            <p:ph idx="1"/>
          </p:nvPr>
        </p:nvSpPr>
        <p:spPr>
          <a:xfrm>
            <a:off x="1435608" y="1124744"/>
            <a:ext cx="7498080" cy="5123656"/>
          </a:xfrm>
        </p:spPr>
        <p:txBody>
          <a:bodyPr>
            <a:normAutofit/>
          </a:bodyPr>
          <a:lstStyle/>
          <a:p>
            <a:pPr>
              <a:buClrTx/>
              <a:buFont typeface="Wingdings" panose="05000000000000000000" pitchFamily="2" charset="2"/>
              <a:buChar char="v"/>
            </a:pPr>
            <a:r>
              <a:rPr lang="fr-FR" sz="2000" b="1" u="sng" dirty="0" smtClean="0"/>
              <a:t>Technique:  </a:t>
            </a:r>
            <a:r>
              <a:rPr lang="fr-FR" sz="2000" b="1" dirty="0"/>
              <a:t> </a:t>
            </a:r>
            <a:r>
              <a:rPr lang="fr-FR" sz="2000" b="1" dirty="0" smtClean="0"/>
              <a:t> </a:t>
            </a:r>
          </a:p>
          <a:p>
            <a:pPr>
              <a:buClrTx/>
              <a:buFont typeface="Wingdings" panose="05000000000000000000" pitchFamily="2" charset="2"/>
              <a:buChar char="Ø"/>
            </a:pPr>
            <a:r>
              <a:rPr lang="fr-FR" sz="2000" b="1" dirty="0" smtClean="0">
                <a:solidFill>
                  <a:srgbClr val="00B050"/>
                </a:solidFill>
              </a:rPr>
              <a:t>PH métrie conventionnelle</a:t>
            </a:r>
          </a:p>
          <a:p>
            <a:pPr lvl="1">
              <a:buClrTx/>
              <a:buFont typeface="Wingdings" panose="05000000000000000000" pitchFamily="2" charset="2"/>
              <a:buChar char="§"/>
            </a:pPr>
            <a:r>
              <a:rPr lang="fr-FR" sz="2000" dirty="0" smtClean="0"/>
              <a:t> Sonde nasogastrique au bout de laquelle il y à une électrode permettant de calculer le PH.</a:t>
            </a:r>
          </a:p>
          <a:p>
            <a:pPr lvl="1">
              <a:buClrTx/>
              <a:buFont typeface="Wingdings" panose="05000000000000000000" pitchFamily="2" charset="2"/>
              <a:buChar char="§"/>
            </a:pPr>
            <a:r>
              <a:rPr lang="fr-FR" sz="2000" dirty="0" smtClean="0"/>
              <a:t>Jeun de 12h.</a:t>
            </a:r>
          </a:p>
          <a:p>
            <a:pPr lvl="1">
              <a:buClrTx/>
              <a:buFont typeface="Wingdings" panose="05000000000000000000" pitchFamily="2" charset="2"/>
              <a:buChar char="§"/>
            </a:pPr>
            <a:r>
              <a:rPr lang="fr-FR" sz="2000" dirty="0" smtClean="0"/>
              <a:t>Arrêt des anti-H2 48h avant l’examen.</a:t>
            </a:r>
          </a:p>
          <a:p>
            <a:pPr lvl="1">
              <a:buClrTx/>
              <a:buFont typeface="Wingdings" panose="05000000000000000000" pitchFamily="2" charset="2"/>
              <a:buChar char="§"/>
            </a:pPr>
            <a:r>
              <a:rPr lang="fr-FR" sz="2000" dirty="0" smtClean="0"/>
              <a:t>Arrêt des IPP 7jours avant l’examen.</a:t>
            </a:r>
          </a:p>
          <a:p>
            <a:pPr lvl="1">
              <a:buClrTx/>
              <a:buFont typeface="Wingdings" panose="05000000000000000000" pitchFamily="2" charset="2"/>
              <a:buChar char="§"/>
            </a:pPr>
            <a:endParaRPr lang="fr-FR" sz="2000" dirty="0" smtClean="0"/>
          </a:p>
        </p:txBody>
      </p:sp>
      <p:pic>
        <p:nvPicPr>
          <p:cNvPr id="3076" name="Picture 4" descr="Image associé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3717032"/>
            <a:ext cx="7488832" cy="288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216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76"/>
                                        </p:tgtEl>
                                        <p:attrNameLst>
                                          <p:attrName>style.visibility</p:attrName>
                                        </p:attrNameLst>
                                      </p:cBhvr>
                                      <p:to>
                                        <p:strVal val="visible"/>
                                      </p:to>
                                    </p:set>
                                    <p:anim calcmode="lin" valueType="num">
                                      <p:cBhvr additive="base">
                                        <p:cTn id="41" dur="500" fill="hold"/>
                                        <p:tgtEl>
                                          <p:spTgt spid="3076"/>
                                        </p:tgtEl>
                                        <p:attrNameLst>
                                          <p:attrName>ppt_x</p:attrName>
                                        </p:attrNameLst>
                                      </p:cBhvr>
                                      <p:tavLst>
                                        <p:tav tm="0">
                                          <p:val>
                                            <p:strVal val="#ppt_x"/>
                                          </p:val>
                                        </p:tav>
                                        <p:tav tm="100000">
                                          <p:val>
                                            <p:strVal val="#ppt_x"/>
                                          </p:val>
                                        </p:tav>
                                      </p:tavLst>
                                    </p:anim>
                                    <p:anim calcmode="lin" valueType="num">
                                      <p:cBhvr additive="base">
                                        <p:cTn id="4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76672"/>
            <a:ext cx="7498080" cy="5771728"/>
          </a:xfrm>
        </p:spPr>
        <p:txBody>
          <a:bodyPr>
            <a:normAutofit/>
          </a:bodyPr>
          <a:lstStyle/>
          <a:p>
            <a:pPr lvl="0">
              <a:buClrTx/>
              <a:buFont typeface="Wingdings" panose="05000000000000000000" pitchFamily="2" charset="2"/>
              <a:buChar char="v"/>
            </a:pPr>
            <a:endParaRPr lang="fr-FR" sz="2400" dirty="0" smtClean="0">
              <a:solidFill>
                <a:prstClr val="black"/>
              </a:solidFill>
            </a:endParaRPr>
          </a:p>
          <a:p>
            <a:pPr lvl="0">
              <a:buClrTx/>
              <a:buFont typeface="Wingdings" panose="05000000000000000000" pitchFamily="2" charset="2"/>
              <a:buChar char="v"/>
            </a:pPr>
            <a:r>
              <a:rPr lang="fr-FR" sz="2000" b="1" u="sng" dirty="0">
                <a:solidFill>
                  <a:prstClr val="black"/>
                </a:solidFill>
              </a:rPr>
              <a:t>Résultats:</a:t>
            </a:r>
          </a:p>
          <a:p>
            <a:pPr lvl="1">
              <a:buClrTx/>
              <a:buFont typeface="Wingdings" panose="05000000000000000000" pitchFamily="2" charset="2"/>
              <a:buChar char="§"/>
            </a:pPr>
            <a:r>
              <a:rPr lang="fr-FR" sz="2000" dirty="0" smtClean="0">
                <a:solidFill>
                  <a:prstClr val="black"/>
                </a:solidFill>
              </a:rPr>
              <a:t>PH </a:t>
            </a:r>
            <a:r>
              <a:rPr lang="fr-FR" sz="2000" dirty="0">
                <a:solidFill>
                  <a:prstClr val="black"/>
                </a:solidFill>
              </a:rPr>
              <a:t>normal &gt; 5</a:t>
            </a:r>
          </a:p>
          <a:p>
            <a:pPr lvl="1">
              <a:buClrTx/>
              <a:buFont typeface="Wingdings" panose="05000000000000000000" pitchFamily="2" charset="2"/>
              <a:buChar char="§"/>
            </a:pPr>
            <a:r>
              <a:rPr lang="fr-FR" sz="2000" dirty="0">
                <a:solidFill>
                  <a:prstClr val="black"/>
                </a:solidFill>
              </a:rPr>
              <a:t>PH acide: baisse du PH d’au moins deux unités</a:t>
            </a:r>
            <a:r>
              <a:rPr lang="fr-FR" sz="2000" dirty="0" smtClean="0">
                <a:solidFill>
                  <a:prstClr val="black"/>
                </a:solidFill>
              </a:rPr>
              <a:t>.</a:t>
            </a:r>
          </a:p>
          <a:p>
            <a:pPr marL="402336" lvl="1" indent="0">
              <a:buClrTx/>
              <a:buNone/>
            </a:pPr>
            <a:endParaRPr lang="fr-FR" sz="2400" dirty="0" smtClean="0">
              <a:solidFill>
                <a:prstClr val="black"/>
              </a:solidFill>
            </a:endParaRPr>
          </a:p>
          <a:p>
            <a:pPr lvl="0">
              <a:buClrTx/>
              <a:buFont typeface="Wingdings" panose="05000000000000000000" pitchFamily="2" charset="2"/>
              <a:buChar char="v"/>
            </a:pPr>
            <a:r>
              <a:rPr lang="fr-FR" sz="2400" dirty="0" smtClean="0">
                <a:solidFill>
                  <a:prstClr val="black"/>
                </a:solidFill>
              </a:rPr>
              <a:t> </a:t>
            </a:r>
            <a:r>
              <a:rPr lang="fr-FR" sz="2000" b="1" u="sng" dirty="0" smtClean="0">
                <a:solidFill>
                  <a:prstClr val="black"/>
                </a:solidFill>
              </a:rPr>
              <a:t>Indications:</a:t>
            </a:r>
            <a:endParaRPr lang="fr-FR" sz="2000" b="1" u="sng" dirty="0">
              <a:solidFill>
                <a:prstClr val="black"/>
              </a:solidFill>
            </a:endParaRPr>
          </a:p>
          <a:p>
            <a:pPr lvl="1">
              <a:buClrTx/>
              <a:buFont typeface="Wingdings" panose="05000000000000000000" pitchFamily="2" charset="2"/>
              <a:buChar char="§"/>
            </a:pPr>
            <a:r>
              <a:rPr lang="fr-FR" sz="2000" dirty="0" smtClean="0"/>
              <a:t>RGO atypique.</a:t>
            </a:r>
          </a:p>
          <a:p>
            <a:pPr lvl="1">
              <a:buClrTx/>
              <a:buFont typeface="Wingdings" panose="05000000000000000000" pitchFamily="2" charset="2"/>
              <a:buChar char="§"/>
            </a:pPr>
            <a:r>
              <a:rPr lang="fr-FR" sz="2000" dirty="0" smtClean="0"/>
              <a:t>RGO résistant au traitement médical.</a:t>
            </a:r>
          </a:p>
          <a:p>
            <a:pPr lvl="1">
              <a:buClrTx/>
              <a:buFont typeface="Wingdings" panose="05000000000000000000" pitchFamily="2" charset="2"/>
              <a:buChar char="§"/>
            </a:pPr>
            <a:r>
              <a:rPr lang="fr-FR" sz="2000" dirty="0" smtClean="0"/>
              <a:t>Avant et après un traitement chirurgicale anti-reflux.</a:t>
            </a:r>
          </a:p>
          <a:p>
            <a:pPr marL="402336" lvl="1" indent="0">
              <a:buClrTx/>
              <a:buNone/>
            </a:pPr>
            <a:endParaRPr lang="fr-FR" sz="2000" dirty="0" smtClean="0"/>
          </a:p>
          <a:p>
            <a:pPr lvl="0">
              <a:buClrTx/>
              <a:buFont typeface="Wingdings" panose="05000000000000000000" pitchFamily="2" charset="2"/>
              <a:buChar char="v"/>
            </a:pPr>
            <a:r>
              <a:rPr lang="fr-FR" sz="2000" b="1" u="sng" dirty="0" smtClean="0">
                <a:solidFill>
                  <a:prstClr val="black"/>
                </a:solidFill>
              </a:rPr>
              <a:t>Limites de la PH métrie:</a:t>
            </a:r>
            <a:endParaRPr lang="fr-FR" sz="2000" b="1" u="sng" dirty="0">
              <a:solidFill>
                <a:prstClr val="black"/>
              </a:solidFill>
            </a:endParaRPr>
          </a:p>
          <a:p>
            <a:pPr lvl="1">
              <a:buClrTx/>
              <a:buFont typeface="Wingdings" panose="05000000000000000000" pitchFamily="2" charset="2"/>
              <a:buChar char="§"/>
            </a:pPr>
            <a:r>
              <a:rPr lang="fr-FR" sz="2000" dirty="0"/>
              <a:t>Ne détecte pas les reflux non ou peu </a:t>
            </a:r>
            <a:r>
              <a:rPr lang="fr-FR" sz="2000" dirty="0" smtClean="0"/>
              <a:t>acides.</a:t>
            </a:r>
            <a:endParaRPr lang="fr-FR" sz="2000" dirty="0"/>
          </a:p>
          <a:p>
            <a:pPr marL="402336" lvl="1" indent="0">
              <a:buClrTx/>
              <a:buNone/>
            </a:pPr>
            <a:r>
              <a:rPr lang="fr-FR" sz="2000" dirty="0"/>
              <a:t>&gt; période </a:t>
            </a:r>
            <a:r>
              <a:rPr lang="fr-FR" sz="2000" dirty="0" smtClean="0"/>
              <a:t>postprandiale.</a:t>
            </a:r>
            <a:endParaRPr lang="fr-FR" sz="2000" dirty="0"/>
          </a:p>
          <a:p>
            <a:pPr marL="402336" lvl="1" indent="0">
              <a:buClrTx/>
              <a:buNone/>
            </a:pPr>
            <a:r>
              <a:rPr lang="fr-FR" sz="2000" dirty="0"/>
              <a:t>&gt; patients sous </a:t>
            </a:r>
            <a:r>
              <a:rPr lang="fr-FR" sz="2000" dirty="0" smtClean="0"/>
              <a:t>IPP.</a:t>
            </a:r>
          </a:p>
        </p:txBody>
      </p:sp>
    </p:spTree>
    <p:extLst>
      <p:ext uri="{BB962C8B-B14F-4D97-AF65-F5344CB8AC3E}">
        <p14:creationId xmlns:p14="http://schemas.microsoft.com/office/powerpoint/2010/main" xmlns="" val="172192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 calcmode="lin" valueType="num">
                                      <p:cBhvr additive="base">
                                        <p:cTn id="6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404664"/>
            <a:ext cx="7498080" cy="5843736"/>
          </a:xfrm>
        </p:spPr>
        <p:txBody>
          <a:bodyPr>
            <a:normAutofit/>
          </a:bodyPr>
          <a:lstStyle/>
          <a:p>
            <a:pPr>
              <a:buClrTx/>
              <a:buFont typeface="Wingdings" panose="05000000000000000000" pitchFamily="2" charset="2"/>
              <a:buChar char="Ø"/>
            </a:pPr>
            <a:r>
              <a:rPr lang="fr-FR" sz="2000" b="1" dirty="0" smtClean="0">
                <a:solidFill>
                  <a:srgbClr val="00B050"/>
                </a:solidFill>
              </a:rPr>
              <a:t>pH métrie </a:t>
            </a:r>
            <a:r>
              <a:rPr lang="fr-FR" sz="2000" b="1" dirty="0">
                <a:solidFill>
                  <a:srgbClr val="00B050"/>
                </a:solidFill>
              </a:rPr>
              <a:t>sans fil (Bravo</a:t>
            </a:r>
            <a:r>
              <a:rPr lang="fr-FR" sz="2000" b="1" dirty="0" smtClean="0">
                <a:solidFill>
                  <a:srgbClr val="00B050"/>
                </a:solidFill>
              </a:rPr>
              <a:t>°)</a:t>
            </a:r>
          </a:p>
          <a:p>
            <a:pPr>
              <a:buClrTx/>
              <a:buFont typeface="Wingdings" panose="05000000000000000000" pitchFamily="2" charset="2"/>
              <a:buChar char="Ø"/>
            </a:pPr>
            <a:endParaRPr lang="fr-FR" sz="2000" b="1" dirty="0"/>
          </a:p>
          <a:p>
            <a:pPr>
              <a:buClrTx/>
              <a:buFont typeface="Wingdings" panose="05000000000000000000" pitchFamily="2" charset="2"/>
              <a:buChar char="Ø"/>
            </a:pPr>
            <a:endParaRPr lang="fr-FR" sz="2000" b="1" dirty="0" smtClean="0"/>
          </a:p>
          <a:p>
            <a:pPr>
              <a:buClrTx/>
              <a:buFont typeface="Wingdings" panose="05000000000000000000" pitchFamily="2" charset="2"/>
              <a:buChar char="Ø"/>
            </a:pPr>
            <a:endParaRPr lang="fr-FR" sz="2000" b="1" dirty="0"/>
          </a:p>
          <a:p>
            <a:pPr>
              <a:buClrTx/>
              <a:buFont typeface="Wingdings" panose="05000000000000000000" pitchFamily="2" charset="2"/>
              <a:buChar char="Ø"/>
            </a:pPr>
            <a:endParaRPr lang="fr-FR" sz="2000" b="1" dirty="0" smtClean="0"/>
          </a:p>
          <a:p>
            <a:pPr>
              <a:buClrTx/>
              <a:buFont typeface="Wingdings" panose="05000000000000000000" pitchFamily="2" charset="2"/>
              <a:buChar char="Ø"/>
            </a:pPr>
            <a:endParaRPr lang="fr-FR" sz="2000" b="1" dirty="0"/>
          </a:p>
          <a:p>
            <a:pPr>
              <a:buClrTx/>
              <a:buFont typeface="Wingdings" panose="05000000000000000000" pitchFamily="2" charset="2"/>
              <a:buChar char="Ø"/>
            </a:pPr>
            <a:endParaRPr lang="fr-FR" sz="2000" b="1" dirty="0" smtClean="0"/>
          </a:p>
          <a:p>
            <a:pPr>
              <a:buClrTx/>
              <a:buFont typeface="Wingdings" panose="05000000000000000000" pitchFamily="2" charset="2"/>
              <a:buChar char="Ø"/>
            </a:pPr>
            <a:endParaRPr lang="fr-FR" sz="2000" b="1" dirty="0"/>
          </a:p>
          <a:p>
            <a:pPr>
              <a:buClrTx/>
              <a:buFont typeface="Wingdings" panose="05000000000000000000" pitchFamily="2" charset="2"/>
              <a:buChar char="Ø"/>
            </a:pPr>
            <a:r>
              <a:rPr lang="fr-FR" sz="2000" b="1" dirty="0" smtClean="0">
                <a:solidFill>
                  <a:srgbClr val="00B050"/>
                </a:solidFill>
              </a:rPr>
              <a:t>pH-  impedancemetrie œsophagienne </a:t>
            </a:r>
            <a:endParaRPr lang="fr-FR" sz="1050" dirty="0">
              <a:solidFill>
                <a:srgbClr val="00B050"/>
              </a:solidFill>
              <a:latin typeface="Arial"/>
            </a:endParaRPr>
          </a:p>
          <a:p>
            <a:pPr>
              <a:buClrTx/>
              <a:buFont typeface="Wingdings" panose="05000000000000000000" pitchFamily="2" charset="2"/>
              <a:buChar char="v"/>
            </a:pPr>
            <a:r>
              <a:rPr lang="fr-FR" sz="2000" b="1" u="sng" dirty="0" smtClean="0"/>
              <a:t>Apport diagnostique: </a:t>
            </a:r>
            <a:endParaRPr lang="fr-FR" sz="2000" b="1" u="sng" dirty="0"/>
          </a:p>
          <a:p>
            <a:pPr marL="82296" indent="0">
              <a:buNone/>
            </a:pPr>
            <a:r>
              <a:rPr lang="fr-FR" sz="2000" dirty="0" smtClean="0"/>
              <a:t>              -Reflux </a:t>
            </a:r>
            <a:r>
              <a:rPr lang="fr-FR" sz="2000" dirty="0"/>
              <a:t>acide </a:t>
            </a:r>
            <a:r>
              <a:rPr lang="fr-FR" sz="2000" dirty="0" smtClean="0"/>
              <a:t>persistant.</a:t>
            </a:r>
            <a:endParaRPr lang="fr-FR" sz="2000" dirty="0"/>
          </a:p>
          <a:p>
            <a:pPr marL="82296" indent="0">
              <a:buNone/>
            </a:pPr>
            <a:r>
              <a:rPr lang="fr-FR" sz="2000" dirty="0" smtClean="0"/>
              <a:t>              -Reflux </a:t>
            </a:r>
            <a:r>
              <a:rPr lang="fr-FR" sz="2000" dirty="0"/>
              <a:t>“non acide” .</a:t>
            </a:r>
          </a:p>
          <a:p>
            <a:pPr marL="82296" indent="0">
              <a:buNone/>
            </a:pPr>
            <a:r>
              <a:rPr lang="fr-FR" sz="2000" dirty="0" smtClean="0"/>
              <a:t>              -Symptômes </a:t>
            </a:r>
            <a:r>
              <a:rPr lang="fr-FR" sz="2000" dirty="0"/>
              <a:t>non liés au </a:t>
            </a:r>
            <a:r>
              <a:rPr lang="fr-FR" sz="2000" dirty="0" smtClean="0"/>
              <a:t>RGO. </a:t>
            </a:r>
            <a:endParaRPr lang="fr-FR" sz="2000" dirty="0"/>
          </a:p>
          <a:p>
            <a:pPr marL="82296" indent="0">
              <a:buClrTx/>
              <a:buNone/>
            </a:pPr>
            <a:endParaRPr lang="fr-FR" sz="2000" b="1" dirty="0" smtClean="0">
              <a:solidFill>
                <a:prstClr val="black"/>
              </a:solidFill>
            </a:endParaRPr>
          </a:p>
          <a:p>
            <a:pPr>
              <a:buClrTx/>
              <a:buFont typeface="Wingdings" panose="05000000000000000000" pitchFamily="2" charset="2"/>
              <a:buChar char="Ø"/>
            </a:pPr>
            <a:endParaRPr lang="fr-FR"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15550" y="908720"/>
            <a:ext cx="1980629" cy="21347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96179" y="908720"/>
            <a:ext cx="2847975" cy="21347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497960" y="1268760"/>
            <a:ext cx="2646040" cy="1177245"/>
          </a:xfrm>
          <a:prstGeom prst="rect">
            <a:avLst/>
          </a:prstGeom>
        </p:spPr>
        <p:txBody>
          <a:bodyPr wrap="square">
            <a:spAutoFit/>
          </a:bodyPr>
          <a:lstStyle/>
          <a:p>
            <a:endParaRPr lang="fr-FR" sz="1050" dirty="0">
              <a:solidFill>
                <a:srgbClr val="000000"/>
              </a:solidFill>
              <a:latin typeface="Arial"/>
            </a:endParaRPr>
          </a:p>
          <a:p>
            <a:r>
              <a:rPr lang="fr-FR" sz="2000" dirty="0"/>
              <a:t>Pas de cathéter Enregistrement de 48 heures </a:t>
            </a:r>
          </a:p>
        </p:txBody>
      </p:sp>
    </p:spTree>
    <p:extLst>
      <p:ext uri="{BB962C8B-B14F-4D97-AF65-F5344CB8AC3E}">
        <p14:creationId xmlns:p14="http://schemas.microsoft.com/office/powerpoint/2010/main" xmlns="" val="125276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 calcmode="lin" valueType="num">
                                      <p:cBhvr additive="base">
                                        <p:cTn id="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1434</TotalTime>
  <Words>2632</Words>
  <Application>Microsoft Office PowerPoint</Application>
  <PresentationFormat>Affichage à l'écran (4:3)</PresentationFormat>
  <Paragraphs>418</Paragraphs>
  <Slides>47</Slides>
  <Notes>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Solstice</vt:lpstr>
      <vt:lpstr>Présenté par Dr ESSALHI</vt:lpstr>
      <vt:lpstr>- Introduction-</vt:lpstr>
      <vt:lpstr>1- Explorations fonctionnelles de l’œsophage:</vt:lpstr>
      <vt:lpstr>1-1- Manométrie œsophagienne (conventionnelle, haute définition)</vt:lpstr>
      <vt:lpstr>Diapositive 5</vt:lpstr>
      <vt:lpstr>Indications et résultats:</vt:lpstr>
      <vt:lpstr>1-2- PH métrie œsophagienne</vt:lpstr>
      <vt:lpstr>Diapositive 8</vt:lpstr>
      <vt:lpstr>Diapositive 9</vt:lpstr>
      <vt:lpstr>1-3- Scintigraphie</vt:lpstr>
      <vt:lpstr>1I- Explorations fonctionnelles de l’estomac:</vt:lpstr>
      <vt:lpstr>Diapositive 12</vt:lpstr>
      <vt:lpstr>Diapositive 13</vt:lpstr>
      <vt:lpstr>Diapositive 14</vt:lpstr>
      <vt:lpstr>1II- Explorations fonctionnelles du grêle:</vt:lpstr>
      <vt:lpstr>Diapositive 16</vt:lpstr>
      <vt:lpstr>Diapositive 17</vt:lpstr>
      <vt:lpstr>Diapositive 18</vt:lpstr>
      <vt:lpstr>Diapositive 19</vt:lpstr>
      <vt:lpstr>Diapositive 20</vt:lpstr>
      <vt:lpstr>III-2-Exploration de la motricité:   </vt:lpstr>
      <vt:lpstr>III-3-Exploration fonctionnelle hormonale:</vt:lpstr>
      <vt:lpstr>IV- Explorations fonctionnelles du colon et du rectum:</vt:lpstr>
      <vt:lpstr>Diapositive 24</vt:lpstr>
      <vt:lpstr>Diapositive 25</vt:lpstr>
      <vt:lpstr>Diapositive 26</vt:lpstr>
      <vt:lpstr>Diapositive 27</vt:lpstr>
      <vt:lpstr>Diapositive 28</vt:lpstr>
      <vt:lpstr>V- Exploration fonctionnelle du foie: </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Explorations fonctionnelles du foie et du tube digestif</dc:title>
  <dc:creator>Dell</dc:creator>
  <cp:lastModifiedBy>Propriétaire</cp:lastModifiedBy>
  <cp:revision>225</cp:revision>
  <dcterms:created xsi:type="dcterms:W3CDTF">2017-09-21T12:09:18Z</dcterms:created>
  <dcterms:modified xsi:type="dcterms:W3CDTF">2020-04-13T14:51:22Z</dcterms:modified>
</cp:coreProperties>
</file>