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8" r:id="rId10"/>
    <p:sldId id="281" r:id="rId11"/>
    <p:sldId id="262" r:id="rId12"/>
    <p:sldId id="269" r:id="rId13"/>
    <p:sldId id="270" r:id="rId14"/>
    <p:sldId id="271" r:id="rId15"/>
    <p:sldId id="276" r:id="rId16"/>
    <p:sldId id="263" r:id="rId17"/>
    <p:sldId id="272" r:id="rId18"/>
    <p:sldId id="273" r:id="rId19"/>
    <p:sldId id="274" r:id="rId20"/>
    <p:sldId id="275" r:id="rId21"/>
    <p:sldId id="277" r:id="rId22"/>
    <p:sldId id="278" r:id="rId23"/>
    <p:sldId id="282" r:id="rId24"/>
    <p:sldId id="264" r:id="rId25"/>
    <p:sldId id="283" r:id="rId26"/>
    <p:sldId id="279" r:id="rId27"/>
    <p:sldId id="265" r:id="rId28"/>
    <p:sldId id="28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DA5A5"/>
    <a:srgbClr val="FB5757"/>
    <a:srgbClr val="FA2222"/>
    <a:srgbClr val="E10505"/>
    <a:srgbClr val="BC04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cat>
            <c:strRef>
              <c:f>Feuil1!$A$2:$A$4</c:f>
              <c:strCache>
                <c:ptCount val="3"/>
                <c:pt idx="0">
                  <c:v>SPONTANEE</c:v>
                </c:pt>
                <c:pt idx="1">
                  <c:v>INDUITE</c:v>
                </c:pt>
                <c:pt idx="2">
                  <c:v>RPM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1E41-B242-419D-9BCE-37183C14653B}">
      <dsp:nvSpPr>
        <dsp:cNvPr id="0" name=""/>
        <dsp:cNvSpPr/>
      </dsp:nvSpPr>
      <dsp:spPr>
        <a:xfrm>
          <a:off x="4844777" y="1719163"/>
          <a:ext cx="1225748" cy="1225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MTR du T1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5024284" y="1898670"/>
        <a:ext cx="866734" cy="866734"/>
      </dsp:txXfrm>
    </dsp:sp>
    <dsp:sp modelId="{A72A3778-2040-4140-A8CA-C8D0F5E4A964}">
      <dsp:nvSpPr>
        <dsp:cNvPr id="0" name=""/>
        <dsp:cNvSpPr/>
      </dsp:nvSpPr>
      <dsp:spPr>
        <a:xfrm rot="15954785">
          <a:off x="5265215" y="1272118"/>
          <a:ext cx="263184" cy="416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>
            <a:solidFill>
              <a:schemeClr val="bg1"/>
            </a:solidFill>
          </a:endParaRPr>
        </a:p>
      </dsp:txBody>
      <dsp:txXfrm rot="10800000">
        <a:off x="5307506" y="1394846"/>
        <a:ext cx="184229" cy="250052"/>
      </dsp:txXfrm>
    </dsp:sp>
    <dsp:sp modelId="{4D9DF09C-B7A0-4A74-B0F5-E2BF71E7882F}">
      <dsp:nvSpPr>
        <dsp:cNvPr id="0" name=""/>
        <dsp:cNvSpPr/>
      </dsp:nvSpPr>
      <dsp:spPr>
        <a:xfrm>
          <a:off x="4016516" y="0"/>
          <a:ext cx="2636597" cy="12257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GROSSESSE PATHOLOGIQUE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4402637" y="179507"/>
        <a:ext cx="1864355" cy="866734"/>
      </dsp:txXfrm>
    </dsp:sp>
    <dsp:sp modelId="{04EE345E-42EA-4B00-829B-3D3A7EA488AA}">
      <dsp:nvSpPr>
        <dsp:cNvPr id="0" name=""/>
        <dsp:cNvSpPr/>
      </dsp:nvSpPr>
      <dsp:spPr>
        <a:xfrm rot="21574350">
          <a:off x="6389317" y="2113843"/>
          <a:ext cx="768085" cy="416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6389319" y="2197660"/>
        <a:ext cx="643059" cy="250052"/>
      </dsp:txXfrm>
    </dsp:sp>
    <dsp:sp modelId="{8BF21422-3A7A-4A40-8AC1-7EF8FBA5C0B7}">
      <dsp:nvSpPr>
        <dsp:cNvPr id="0" name=""/>
        <dsp:cNvSpPr/>
      </dsp:nvSpPr>
      <dsp:spPr>
        <a:xfrm>
          <a:off x="7519385" y="1691871"/>
          <a:ext cx="3191836" cy="12257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25 </a:t>
          </a:r>
          <a:r>
            <a:rPr lang="fr-FR" sz="18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% des consultations</a:t>
          </a:r>
          <a:r>
            <a:rPr lang="fr-FR" sz="1800" b="1" kern="1200" dirty="0" smtClean="0">
              <a:solidFill>
                <a:schemeClr val="bg1"/>
              </a:solidFill>
            </a:rPr>
            <a:t> 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7986819" y="1871378"/>
        <a:ext cx="2256968" cy="866734"/>
      </dsp:txXfrm>
    </dsp:sp>
    <dsp:sp modelId="{D192BA6F-B97A-450A-8F1D-E3B875F8B631}">
      <dsp:nvSpPr>
        <dsp:cNvPr id="0" name=""/>
        <dsp:cNvSpPr/>
      </dsp:nvSpPr>
      <dsp:spPr>
        <a:xfrm rot="5243076">
          <a:off x="5378766" y="2949052"/>
          <a:ext cx="233176" cy="416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>
            <a:solidFill>
              <a:schemeClr val="bg1"/>
            </a:solidFill>
          </a:endParaRPr>
        </a:p>
      </dsp:txBody>
      <dsp:txXfrm>
        <a:off x="5412146" y="2997463"/>
        <a:ext cx="163223" cy="250052"/>
      </dsp:txXfrm>
    </dsp:sp>
    <dsp:sp modelId="{4FA58C40-4CE6-4BB5-910E-68E6DDC6E6A1}">
      <dsp:nvSpPr>
        <dsp:cNvPr id="0" name=""/>
        <dsp:cNvSpPr/>
      </dsp:nvSpPr>
      <dsp:spPr>
        <a:xfrm>
          <a:off x="2940292" y="3383735"/>
          <a:ext cx="5186791" cy="12257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GEU jusqu’à preuve du contraire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3699880" y="3563242"/>
        <a:ext cx="3667615" cy="866734"/>
      </dsp:txXfrm>
    </dsp:sp>
    <dsp:sp modelId="{8E20FF3E-7B6D-4E10-B79F-EB69416C629F}">
      <dsp:nvSpPr>
        <dsp:cNvPr id="0" name=""/>
        <dsp:cNvSpPr/>
      </dsp:nvSpPr>
      <dsp:spPr>
        <a:xfrm rot="10712861">
          <a:off x="3744260" y="2157237"/>
          <a:ext cx="777999" cy="416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>
            <a:solidFill>
              <a:schemeClr val="bg1"/>
            </a:solidFill>
          </a:endParaRPr>
        </a:p>
      </dsp:txBody>
      <dsp:txXfrm rot="10800000">
        <a:off x="3869266" y="2239004"/>
        <a:ext cx="652973" cy="250052"/>
      </dsp:txXfrm>
    </dsp:sp>
    <dsp:sp modelId="{86D8ABAD-9210-4505-9476-05C2FA2732E3}">
      <dsp:nvSpPr>
        <dsp:cNvPr id="0" name=""/>
        <dsp:cNvSpPr/>
      </dsp:nvSpPr>
      <dsp:spPr>
        <a:xfrm>
          <a:off x="0" y="1814663"/>
          <a:ext cx="3381643" cy="12257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bg1"/>
              </a:solidFill>
            </a:rPr>
            <a:t>URGENCE OBSTETRICALE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495230" y="1994170"/>
        <a:ext cx="2391183" cy="866734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9BF5F-D43C-4B4C-A2C2-B093906D4D6F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222A4-F558-4646-928B-ACD0E1DDFD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4375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9360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0069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9126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12226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9172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146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3406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9632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1373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3814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6654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1223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2861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9206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4173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8640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1E0F-BE07-421C-82F3-0358665EB59E}" type="datetimeFigureOut">
              <a:rPr lang="fr-FR" smtClean="0"/>
              <a:pPr/>
              <a:t>31/03/2020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C6CB-9297-4F5F-9C79-9DC220D01F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15422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829" y="3269991"/>
            <a:ext cx="3633984" cy="3024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708" y="1382499"/>
            <a:ext cx="10257692" cy="1825096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/>
              <a:t>MENACE D’ACCOUCHEMENT PREMATURE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4114" y="4418428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accent5">
                    <a:lumMod val="75000"/>
                  </a:schemeClr>
                </a:solidFill>
              </a:rPr>
              <a:t>Dr BELAMRI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78514" y="537029"/>
            <a:ext cx="42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FACULTE DE MEDECINE –ANNABA</a:t>
            </a:r>
          </a:p>
          <a:p>
            <a:pPr algn="ctr"/>
            <a:r>
              <a:rPr lang="fr-FR" dirty="0" smtClean="0"/>
              <a:t>Module de gynécologie-obstétrique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23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965" y="1404500"/>
            <a:ext cx="109915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u="sng" dirty="0" smtClean="0">
                <a:solidFill>
                  <a:srgbClr val="00B050"/>
                </a:solidFill>
              </a:rPr>
              <a:t>DIAGNOSTIC POSITIF</a:t>
            </a:r>
          </a:p>
          <a:p>
            <a:endParaRPr lang="fr-FR" sz="2800" b="1" i="1" u="sng" dirty="0" smtClean="0">
              <a:solidFill>
                <a:srgbClr val="00B05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        1- AU SPAECULUM: </a:t>
            </a:r>
            <a:r>
              <a:rPr lang="fr-FR" sz="2400" dirty="0" smtClean="0"/>
              <a:t>parfois membranes </a:t>
            </a:r>
            <a:r>
              <a:rPr lang="fr-FR" sz="2400" dirty="0" err="1" smtClean="0"/>
              <a:t>protruses</a:t>
            </a:r>
            <a:r>
              <a:rPr lang="fr-FR" sz="2400" dirty="0" smtClean="0"/>
              <a:t> visibles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2- TV: </a:t>
            </a:r>
            <a:r>
              <a:rPr lang="fr-FR" sz="2400" dirty="0" smtClean="0"/>
              <a:t>modification cervicale (subjective)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endParaRPr lang="fr-FR" sz="24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581400" y="525204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</a:t>
            </a:r>
            <a:endParaRPr kumimoji="0" lang="fr-FR" sz="4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4" name="AutoShape 2" descr="Résultat de recherche d'images pour &quot;protrusion des membra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36" name="AutoShape 4" descr="Résultat de recherche d'images pour &quot;protrusion des membran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 l="28003" t="14808" r="29610" b="27500"/>
          <a:stretch>
            <a:fillRect/>
          </a:stretch>
        </p:blipFill>
        <p:spPr bwMode="auto">
          <a:xfrm>
            <a:off x="7413675" y="2954215"/>
            <a:ext cx="4516201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97281"/>
            <a:ext cx="10820400" cy="5079203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     	3- </a:t>
            </a:r>
            <a:r>
              <a:rPr lang="fr-FR" sz="2400" b="1" dirty="0" err="1" smtClean="0">
                <a:solidFill>
                  <a:srgbClr val="FF0000"/>
                </a:solidFill>
              </a:rPr>
              <a:t>Tocographie</a:t>
            </a:r>
            <a:r>
              <a:rPr lang="fr-FR" sz="2400" b="1" dirty="0" smtClean="0">
                <a:solidFill>
                  <a:srgbClr val="FF0000"/>
                </a:solidFill>
              </a:rPr>
              <a:t> externe :</a:t>
            </a:r>
            <a:r>
              <a:rPr lang="fr-FR" sz="2400" dirty="0" smtClean="0"/>
              <a:t> nombre et intensité des contractions.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           4- Echographie du col utérin : </a:t>
            </a:r>
            <a:r>
              <a:rPr lang="fr-FR" sz="2400" dirty="0" smtClean="0"/>
              <a:t>(objective)</a:t>
            </a:r>
          </a:p>
          <a:p>
            <a:pPr>
              <a:buNone/>
            </a:pPr>
            <a:r>
              <a:rPr lang="fr-FR" sz="2400" dirty="0" smtClean="0"/>
              <a:t>               mesure : </a:t>
            </a:r>
          </a:p>
          <a:p>
            <a:pPr>
              <a:buNone/>
            </a:pPr>
            <a:r>
              <a:rPr lang="fr-FR" sz="2400" dirty="0" smtClean="0"/>
              <a:t>            * La longueur cervicale (&gt; 25-30 mm)</a:t>
            </a:r>
          </a:p>
          <a:p>
            <a:pPr>
              <a:buNone/>
            </a:pPr>
            <a:r>
              <a:rPr lang="fr-FR" sz="2400" dirty="0" smtClean="0"/>
              <a:t>            * Ouverture de l’orifice interne (&lt;5mm)</a:t>
            </a:r>
          </a:p>
          <a:p>
            <a:pPr>
              <a:buNone/>
            </a:pPr>
            <a:r>
              <a:rPr lang="fr-FR" sz="2400" dirty="0" smtClean="0"/>
              <a:t>            * </a:t>
            </a:r>
            <a:r>
              <a:rPr lang="fr-FR" sz="2400" dirty="0" err="1" smtClean="0"/>
              <a:t>Protrusion</a:t>
            </a:r>
            <a:r>
              <a:rPr lang="fr-FR" sz="2400" dirty="0" smtClean="0"/>
              <a:t> des membranes</a:t>
            </a:r>
          </a:p>
          <a:p>
            <a:pPr>
              <a:buNone/>
            </a:pPr>
            <a:r>
              <a:rPr lang="fr-FR" sz="2400" dirty="0" smtClean="0"/>
              <a:t>        </a:t>
            </a:r>
            <a:r>
              <a:rPr lang="fr-FR" sz="2400" b="1" dirty="0" smtClean="0">
                <a:solidFill>
                  <a:srgbClr val="FF0000"/>
                </a:solidFill>
              </a:rPr>
              <a:t>5- Dosage de la </a:t>
            </a:r>
            <a:r>
              <a:rPr lang="fr-FR" sz="2400" b="1" dirty="0" err="1" smtClean="0">
                <a:solidFill>
                  <a:srgbClr val="FF0000"/>
                </a:solidFill>
              </a:rPr>
              <a:t>fibronectine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               </a:t>
            </a:r>
            <a:r>
              <a:rPr lang="fr-FR" sz="2400" b="1" dirty="0" err="1" smtClean="0">
                <a:solidFill>
                  <a:srgbClr val="FF0000"/>
                </a:solidFill>
              </a:rPr>
              <a:t>foetale</a:t>
            </a:r>
            <a:r>
              <a:rPr lang="fr-FR" sz="2400" dirty="0" smtClean="0"/>
              <a:t>          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4855" y="1458525"/>
            <a:ext cx="3766112" cy="251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52454" t="28323" r="3148" b="30208"/>
          <a:stretch>
            <a:fillRect/>
          </a:stretch>
        </p:blipFill>
        <p:spPr bwMode="auto">
          <a:xfrm>
            <a:off x="5289878" y="4061553"/>
            <a:ext cx="5210182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5400000" flipH="1" flipV="1">
            <a:off x="7329268" y="4473527"/>
            <a:ext cx="239151" cy="239150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6200000" flipV="1">
            <a:off x="5563773" y="5310554"/>
            <a:ext cx="1237957" cy="26728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384345" y="4487594"/>
            <a:ext cx="1800664" cy="647114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V="1">
            <a:off x="8236635" y="4930726"/>
            <a:ext cx="225083" cy="4220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6133514" y="5008098"/>
            <a:ext cx="1223889" cy="393896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0206" y="1069145"/>
            <a:ext cx="11004451" cy="4024125"/>
          </a:xfrm>
        </p:spPr>
        <p:txBody>
          <a:bodyPr>
            <a:noAutofit/>
          </a:bodyPr>
          <a:lstStyle/>
          <a:p>
            <a:r>
              <a:rPr lang="fr-FR" sz="2800" b="1" i="1" u="sng" dirty="0" smtClean="0">
                <a:solidFill>
                  <a:srgbClr val="00B050"/>
                </a:solidFill>
              </a:rPr>
              <a:t>DIAGNOSTIC ETIOLOGIQUE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</a:rPr>
              <a:t>    -Interrogatoire: </a:t>
            </a:r>
          </a:p>
          <a:p>
            <a:pPr>
              <a:buNone/>
            </a:pPr>
            <a:r>
              <a:rPr lang="fr-FR" sz="2800" dirty="0" smtClean="0"/>
              <a:t>       * Antécédents et histoire </a:t>
            </a:r>
            <a:r>
              <a:rPr lang="fr-FR" sz="2800" dirty="0" err="1" smtClean="0"/>
              <a:t>obstetricale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  * Rechercher les facteurs de risque et les signes fonctionnels évocateurs d’une étiologie.</a:t>
            </a:r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dirty="0" smtClean="0">
                <a:solidFill>
                  <a:srgbClr val="FF0000"/>
                </a:solidFill>
              </a:rPr>
              <a:t>- Examen cliniques: </a:t>
            </a:r>
          </a:p>
          <a:p>
            <a:pPr>
              <a:buNone/>
            </a:pPr>
            <a:r>
              <a:rPr lang="fr-FR" sz="2800" dirty="0" smtClean="0"/>
              <a:t>    Signes physiques en rapport avec une affection causale</a:t>
            </a:r>
          </a:p>
          <a:p>
            <a:pPr>
              <a:buNone/>
            </a:pPr>
            <a:r>
              <a:rPr lang="fr-FR" sz="2800" dirty="0" smtClean="0"/>
              <a:t>      - Examens complémentaires : orientés par les éléments précédents:</a:t>
            </a:r>
          </a:p>
          <a:p>
            <a:pPr>
              <a:buNone/>
            </a:pPr>
            <a:r>
              <a:rPr lang="fr-FR" sz="2800" dirty="0" smtClean="0"/>
              <a:t>          PV, ECBU, hémoculture, échographie utérine volumique…..</a:t>
            </a:r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123" y="844062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fr-FR" sz="3200" b="1" i="1" u="sng" dirty="0" smtClean="0">
                <a:solidFill>
                  <a:srgbClr val="00B050"/>
                </a:solidFill>
              </a:rPr>
              <a:t>DIAGNOSTIC DE SEVERITE</a:t>
            </a:r>
          </a:p>
          <a:p>
            <a:pPr>
              <a:buNone/>
            </a:pPr>
            <a:r>
              <a:rPr lang="fr-FR" sz="2400" b="1" dirty="0" smtClean="0"/>
              <a:t>     </a:t>
            </a:r>
            <a:r>
              <a:rPr lang="fr-FR" sz="2400" b="1" dirty="0" smtClean="0">
                <a:solidFill>
                  <a:srgbClr val="FF0000"/>
                </a:solidFill>
              </a:rPr>
              <a:t>1-</a:t>
            </a:r>
            <a:r>
              <a:rPr lang="fr-FR" sz="3200" b="1" dirty="0" smtClean="0">
                <a:solidFill>
                  <a:srgbClr val="FF0000"/>
                </a:solidFill>
              </a:rPr>
              <a:t> C</a:t>
            </a:r>
            <a:r>
              <a:rPr lang="fr-FR" sz="2400" b="1" dirty="0" smtClean="0"/>
              <a:t>OEFFICIENT </a:t>
            </a:r>
          </a:p>
          <a:p>
            <a:pPr>
              <a:buNone/>
            </a:pPr>
            <a:r>
              <a:rPr lang="fr-FR" sz="2400" b="1" dirty="0" smtClean="0"/>
              <a:t>     DE </a:t>
            </a:r>
            <a:r>
              <a:rPr lang="fr-FR" sz="3200" b="1" dirty="0" smtClean="0">
                <a:solidFill>
                  <a:srgbClr val="FF0000"/>
                </a:solidFill>
              </a:rPr>
              <a:t>R</a:t>
            </a:r>
            <a:r>
              <a:rPr lang="fr-FR" sz="2400" b="1" dirty="0" smtClean="0"/>
              <a:t>ISQUE </a:t>
            </a:r>
          </a:p>
          <a:p>
            <a:pPr>
              <a:buNone/>
            </a:pPr>
            <a:r>
              <a:rPr lang="fr-FR" sz="2400" b="1" dirty="0" smtClean="0"/>
              <a:t>       D’</a:t>
            </a:r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r>
              <a:rPr lang="fr-FR" sz="2400" b="1" dirty="0" smtClean="0"/>
              <a:t>CCOUCHEMENT </a:t>
            </a:r>
          </a:p>
          <a:p>
            <a:pPr>
              <a:buNone/>
            </a:pPr>
            <a:r>
              <a:rPr lang="fr-FR" sz="2400" b="1" dirty="0" smtClean="0"/>
              <a:t>           </a:t>
            </a:r>
            <a:r>
              <a:rPr lang="fr-FR" sz="3200" b="1" dirty="0" smtClean="0">
                <a:solidFill>
                  <a:srgbClr val="FF0000"/>
                </a:solidFill>
              </a:rPr>
              <a:t>P</a:t>
            </a:r>
            <a:r>
              <a:rPr lang="fr-FR" sz="2400" b="1" dirty="0" smtClean="0"/>
              <a:t>REMATURE</a:t>
            </a:r>
          </a:p>
          <a:p>
            <a:pPr>
              <a:buNone/>
            </a:pPr>
            <a:endParaRPr lang="fr-FR" sz="2400" b="1" i="1" u="sng" dirty="0" smtClean="0">
              <a:solidFill>
                <a:srgbClr val="00B050"/>
              </a:solidFill>
            </a:endParaRPr>
          </a:p>
          <a:p>
            <a:r>
              <a:rPr lang="fr-FR" sz="2400" dirty="0" smtClean="0"/>
              <a:t>CRAP &lt;5, il n’y a pas de risque</a:t>
            </a:r>
          </a:p>
          <a:p>
            <a:r>
              <a:rPr lang="fr-FR" sz="2400" dirty="0" smtClean="0"/>
              <a:t>CRAP  5 -10 le risque est potentiel</a:t>
            </a:r>
          </a:p>
          <a:p>
            <a:r>
              <a:rPr lang="fr-FR" sz="2400" dirty="0" smtClean="0"/>
              <a:t>CRAP &gt;10 le risque est certain.</a:t>
            </a:r>
            <a:endParaRPr lang="fr-FR" sz="2400" b="1" i="1" u="sng" dirty="0" smtClean="0">
              <a:solidFill>
                <a:srgbClr val="00B05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31031" t="15192" r="29387" b="8929"/>
          <a:stretch>
            <a:fillRect/>
          </a:stretch>
        </p:blipFill>
        <p:spPr bwMode="auto">
          <a:xfrm>
            <a:off x="6063175" y="267279"/>
            <a:ext cx="5912136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071" y="1026942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2- INDICE DE MENACE D’ACCOUCHEMENT PREMATURE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6814" t="43269" r="24749" b="21346"/>
          <a:stretch>
            <a:fillRect/>
          </a:stretch>
        </p:blipFill>
        <p:spPr bwMode="auto">
          <a:xfrm>
            <a:off x="411754" y="1752217"/>
            <a:ext cx="7801041" cy="386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8445462" y="2983914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&lt; 3   MENACE LEGERE</a:t>
            </a:r>
          </a:p>
          <a:p>
            <a:r>
              <a:rPr lang="fr-FR" sz="2400" b="1" dirty="0" smtClean="0"/>
              <a:t>3-6   MENACE MODEREE</a:t>
            </a:r>
          </a:p>
          <a:p>
            <a:r>
              <a:rPr lang="fr-FR" sz="2400" b="1" dirty="0" smtClean="0"/>
              <a:t>&gt;6    MENACE SEVERE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597" y="942532"/>
            <a:ext cx="10820400" cy="4024125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Diagnostic différentiel : </a:t>
            </a:r>
          </a:p>
          <a:p>
            <a:r>
              <a:rPr lang="fr-FR" sz="2800" dirty="0" smtClean="0"/>
              <a:t> Douleurs ligamentaires (</a:t>
            </a:r>
            <a:r>
              <a:rPr lang="fr-FR" sz="2800" dirty="0" smtClean="0">
                <a:solidFill>
                  <a:srgbClr val="FF0000"/>
                </a:solidFill>
              </a:rPr>
              <a:t>syndrome de </a:t>
            </a:r>
            <a:r>
              <a:rPr lang="fr-FR" sz="2800" dirty="0" err="1" smtClean="0">
                <a:solidFill>
                  <a:srgbClr val="FF0000"/>
                </a:solidFill>
              </a:rPr>
              <a:t>Lacomme</a:t>
            </a:r>
            <a:r>
              <a:rPr lang="fr-FR" sz="2800" dirty="0" smtClean="0"/>
              <a:t>): à type de tiraillement centrées sur le pubis et la racine des cuisses, sans aucun phénomène de durcissement utérins. </a:t>
            </a:r>
          </a:p>
          <a:p>
            <a:endParaRPr lang="fr-FR" sz="1200" i="1" dirty="0" smtClean="0"/>
          </a:p>
          <a:p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Contractions physiologiques </a:t>
            </a:r>
            <a:r>
              <a:rPr lang="fr-FR" sz="2800" dirty="0" smtClean="0"/>
              <a:t>du troisième trimestre de ressentir une à cinq contractions par jour, surtout le soir ou après un effort.</a:t>
            </a:r>
          </a:p>
          <a:p>
            <a:endParaRPr lang="fr-FR" sz="1200" dirty="0" smtClean="0"/>
          </a:p>
          <a:p>
            <a:r>
              <a:rPr lang="fr-FR" sz="2800" dirty="0" smtClean="0"/>
              <a:t> Certaines femmes ont un utérus « contractile » avec contractions relativement fréquentes (&gt; 10 / jours) mais irrégulières, évoluant depuis plusieurs jours ou</a:t>
            </a:r>
          </a:p>
          <a:p>
            <a:r>
              <a:rPr lang="fr-FR" sz="2800" dirty="0" smtClean="0"/>
              <a:t>semaines sans modification cervicale notable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PRISE EN CHARGE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94560"/>
            <a:ext cx="10934114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Le traitement repose sur trois grands principes :</a:t>
            </a:r>
          </a:p>
          <a:p>
            <a:r>
              <a:rPr lang="fr-FR" sz="2800" dirty="0" smtClean="0">
                <a:solidFill>
                  <a:srgbClr val="92D050"/>
                </a:solidFill>
              </a:rPr>
              <a:t>Traitement étiologique: </a:t>
            </a:r>
            <a:r>
              <a:rPr lang="fr-FR" sz="2800" dirty="0" smtClean="0"/>
              <a:t>selon la cause</a:t>
            </a:r>
            <a:r>
              <a:rPr lang="fr-FR" sz="2800" dirty="0" smtClean="0">
                <a:solidFill>
                  <a:srgbClr val="92D050"/>
                </a:solidFill>
              </a:rPr>
              <a:t> </a:t>
            </a:r>
          </a:p>
          <a:p>
            <a:r>
              <a:rPr lang="fr-FR" sz="2800" dirty="0" smtClean="0">
                <a:solidFill>
                  <a:srgbClr val="92D050"/>
                </a:solidFill>
              </a:rPr>
              <a:t>traitement symptomatique: </a:t>
            </a:r>
            <a:r>
              <a:rPr lang="fr-FR" sz="2800" dirty="0" smtClean="0"/>
              <a:t>repos + </a:t>
            </a:r>
            <a:r>
              <a:rPr lang="fr-FR" sz="2800" dirty="0" err="1" smtClean="0"/>
              <a:t>tocolyse</a:t>
            </a:r>
            <a:endParaRPr lang="fr-FR" sz="2800" dirty="0" smtClean="0">
              <a:solidFill>
                <a:srgbClr val="92D050"/>
              </a:solidFill>
            </a:endParaRPr>
          </a:p>
          <a:p>
            <a:r>
              <a:rPr lang="fr-FR" sz="2800" dirty="0" smtClean="0">
                <a:solidFill>
                  <a:srgbClr val="92D050"/>
                </a:solidFill>
              </a:rPr>
              <a:t>Mesures d’optimisation de l’accueil du prématuré </a:t>
            </a:r>
            <a:r>
              <a:rPr lang="fr-FR" sz="2800" dirty="0" smtClean="0"/>
              <a:t>:</a:t>
            </a:r>
          </a:p>
          <a:p>
            <a:pPr>
              <a:buNone/>
            </a:pPr>
            <a:r>
              <a:rPr lang="fr-FR" sz="2800" dirty="0" smtClean="0"/>
              <a:t>            – la maturation pulmonaire </a:t>
            </a:r>
            <a:r>
              <a:rPr lang="fr-FR" sz="2800" dirty="0" err="1" smtClean="0"/>
              <a:t>foetale</a:t>
            </a:r>
            <a:r>
              <a:rPr lang="fr-FR" sz="2800" dirty="0" smtClean="0"/>
              <a:t> par les corticoïdes,</a:t>
            </a:r>
          </a:p>
          <a:p>
            <a:pPr>
              <a:buNone/>
            </a:pPr>
            <a:r>
              <a:rPr lang="fr-FR" sz="2800" dirty="0" smtClean="0"/>
              <a:t>            – le transfert </a:t>
            </a:r>
            <a:r>
              <a:rPr lang="fr-FR" sz="2800" dirty="0" err="1" smtClean="0"/>
              <a:t>inutero</a:t>
            </a:r>
            <a:r>
              <a:rPr lang="fr-FR" sz="2800" dirty="0" smtClean="0"/>
              <a:t> en maternité de niveau adapté 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6604" y="1083208"/>
            <a:ext cx="5218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CONTRACTION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5598" y="1052723"/>
            <a:ext cx="52180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CEDER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5291" y="2660973"/>
            <a:ext cx="36375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Classes thérapeutiques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6775" y="2475913"/>
            <a:ext cx="51635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 Mort in utéro</a:t>
            </a:r>
          </a:p>
          <a:p>
            <a:pPr>
              <a:buFontTx/>
              <a:buChar char="-"/>
            </a:pPr>
            <a:r>
              <a:rPr lang="fr-FR" sz="2400" dirty="0" smtClean="0"/>
              <a:t> Malformations fœtales majeures</a:t>
            </a:r>
          </a:p>
          <a:p>
            <a:pPr>
              <a:buFontTx/>
              <a:buChar char="-"/>
            </a:pPr>
            <a:r>
              <a:rPr lang="fr-FR" sz="2400" dirty="0" smtClean="0"/>
              <a:t> Retard de croissance sévère</a:t>
            </a:r>
          </a:p>
          <a:p>
            <a:pPr>
              <a:buFontTx/>
              <a:buChar char="-"/>
            </a:pPr>
            <a:r>
              <a:rPr lang="fr-FR" sz="2400" dirty="0" smtClean="0"/>
              <a:t> SFA</a:t>
            </a:r>
          </a:p>
          <a:p>
            <a:pPr>
              <a:buFontTx/>
              <a:buChar char="-"/>
            </a:pPr>
            <a:r>
              <a:rPr lang="fr-FR" sz="2400" dirty="0" smtClean="0"/>
              <a:t> Chorioamniotite</a:t>
            </a:r>
          </a:p>
          <a:p>
            <a:pPr>
              <a:buFontTx/>
              <a:buChar char="-"/>
            </a:pPr>
            <a:r>
              <a:rPr lang="fr-FR" sz="2400" dirty="0" smtClean="0"/>
              <a:t> Métrorragies inexpliquées</a:t>
            </a:r>
          </a:p>
          <a:p>
            <a:pPr>
              <a:buFontTx/>
              <a:buChar char="-"/>
            </a:pPr>
            <a:r>
              <a:rPr lang="fr-FR" sz="2400" dirty="0" smtClean="0"/>
              <a:t>Pathologie maternelle sévère</a:t>
            </a:r>
          </a:p>
          <a:p>
            <a:pPr>
              <a:buFontTx/>
              <a:buChar char="-"/>
            </a:pPr>
            <a:r>
              <a:rPr lang="fr-FR" sz="2400" dirty="0" smtClean="0"/>
              <a:t> CI de la classe thérapeutique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810025" y="621881"/>
            <a:ext cx="4012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Prolonger la grossesse le temps de</a:t>
            </a:r>
          </a:p>
          <a:p>
            <a:r>
              <a:rPr lang="fr-FR" dirty="0" smtClean="0"/>
              <a:t>    * Instaurer un  </a:t>
            </a:r>
            <a:r>
              <a:rPr lang="fr-FR" dirty="0" err="1" smtClean="0"/>
              <a:t>trt</a:t>
            </a:r>
            <a:r>
              <a:rPr lang="fr-FR" dirty="0" smtClean="0"/>
              <a:t> étiologique</a:t>
            </a:r>
          </a:p>
          <a:p>
            <a:r>
              <a:rPr lang="fr-FR" dirty="0" smtClean="0"/>
              <a:t>    * administrer une </a:t>
            </a:r>
            <a:r>
              <a:rPr lang="fr-FR" dirty="0" err="1" smtClean="0"/>
              <a:t>CTCthérapie</a:t>
            </a:r>
            <a:endParaRPr lang="fr-FR" dirty="0" smtClean="0"/>
          </a:p>
          <a:p>
            <a:r>
              <a:rPr lang="fr-FR" dirty="0" smtClean="0"/>
              <a:t>    * Transfert </a:t>
            </a:r>
            <a:r>
              <a:rPr lang="fr-FR" dirty="0" err="1" smtClean="0"/>
              <a:t>inutéro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829398" y="3164114"/>
            <a:ext cx="6417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Bêtamimétiques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Inhibiteurs calciques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Antagonistes de l’</a:t>
            </a:r>
            <a:r>
              <a:rPr lang="fr-FR" sz="3600" dirty="0" err="1" smtClean="0">
                <a:solidFill>
                  <a:srgbClr val="FF0000"/>
                </a:solidFill>
              </a:rPr>
              <a:t>oxytocine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3363" y="491421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/>
                <a:solidFill>
                  <a:schemeClr val="accent3"/>
                </a:solidFill>
              </a:rPr>
              <a:t>TOCO LYSE</a:t>
            </a:r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89892" y="0"/>
            <a:ext cx="1128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</a:t>
            </a:r>
            <a:endParaRPr lang="fr-F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28114" y="1982597"/>
            <a:ext cx="4318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Contre-indications</a:t>
            </a:r>
            <a:endParaRPr lang="fr-F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11" grpId="0" build="allAtOnce"/>
      <p:bldP spid="12" grpId="0" build="p"/>
      <p:bldP spid="14" grpId="0" build="p"/>
      <p:bldP spid="15" grpId="0" build="p"/>
      <p:bldP spid="16" grpId="0" build="allAtOnce"/>
      <p:bldP spid="17" grpId="0" build="allAtOnce"/>
      <p:bldP spid="1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400" b="1" u="sng" dirty="0" smtClean="0">
                <a:solidFill>
                  <a:srgbClr val="FF0000"/>
                </a:solidFill>
              </a:rPr>
              <a:t>Bêtamimétiques</a:t>
            </a:r>
            <a:br>
              <a:rPr lang="fr-FR" sz="4400" b="1" u="sng" dirty="0" smtClean="0">
                <a:solidFill>
                  <a:srgbClr val="FF0000"/>
                </a:solidFill>
              </a:rPr>
            </a:br>
            <a:endParaRPr lang="fr-FR" sz="44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520"/>
            <a:ext cx="10820400" cy="40241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plus employés dans le monde.</a:t>
            </a:r>
          </a:p>
          <a:p>
            <a:r>
              <a:rPr lang="fr-FR" sz="2400" dirty="0" smtClean="0"/>
              <a:t>Leur utilisation est délicate du fait de nombreuses </a:t>
            </a:r>
            <a:r>
              <a:rPr lang="fr-FR" sz="2400" dirty="0" smtClean="0">
                <a:solidFill>
                  <a:srgbClr val="FFFF00"/>
                </a:solidFill>
              </a:rPr>
              <a:t>contre-indications</a:t>
            </a:r>
            <a:r>
              <a:rPr lang="fr-FR" sz="2400" dirty="0" smtClean="0"/>
              <a:t> et </a:t>
            </a:r>
            <a:r>
              <a:rPr lang="fr-FR" sz="2400" dirty="0" smtClean="0">
                <a:solidFill>
                  <a:srgbClr val="FFFF00"/>
                </a:solidFill>
              </a:rPr>
              <a:t>effets indésirables </a:t>
            </a:r>
            <a:r>
              <a:rPr lang="fr-FR" sz="2400" dirty="0" smtClean="0"/>
              <a:t>qui peuvent être graves. </a:t>
            </a:r>
          </a:p>
          <a:p>
            <a:r>
              <a:rPr lang="fr-FR" sz="2400" dirty="0" smtClean="0"/>
              <a:t>Leur tolérance est le plus souvent médiocre.</a:t>
            </a:r>
          </a:p>
          <a:p>
            <a:pPr>
              <a:buNone/>
            </a:pPr>
            <a:r>
              <a:rPr lang="fr-FR" sz="2400" i="1" dirty="0" smtClean="0"/>
              <a:t>                                 </a:t>
            </a:r>
            <a:r>
              <a:rPr lang="fr-FR" sz="2400" b="1" i="1" u="sng" dirty="0" err="1" smtClean="0">
                <a:solidFill>
                  <a:srgbClr val="92D050"/>
                </a:solidFill>
              </a:rPr>
              <a:t>Salbumol</a:t>
            </a:r>
            <a:r>
              <a:rPr lang="fr-FR" sz="2400" b="1" i="1" u="sng" dirty="0" smtClean="0">
                <a:solidFill>
                  <a:srgbClr val="92D050"/>
                </a:solidFill>
              </a:rPr>
              <a:t> (</a:t>
            </a:r>
            <a:r>
              <a:rPr lang="fr-FR" sz="2400" b="1" i="1" u="sng" dirty="0" err="1" smtClean="0">
                <a:solidFill>
                  <a:srgbClr val="92D050"/>
                </a:solidFill>
              </a:rPr>
              <a:t>salbutamol</a:t>
            </a:r>
            <a:r>
              <a:rPr lang="fr-FR" sz="2400" b="1" i="1" u="sng" dirty="0" smtClean="0">
                <a:solidFill>
                  <a:srgbClr val="92D050"/>
                </a:solidFill>
              </a:rPr>
              <a:t>) </a:t>
            </a:r>
            <a:r>
              <a:rPr lang="fr-FR" sz="2400" i="1" dirty="0" smtClean="0"/>
              <a:t> </a:t>
            </a:r>
          </a:p>
          <a:p>
            <a:pPr>
              <a:buNone/>
            </a:pPr>
            <a:r>
              <a:rPr lang="fr-FR" sz="2400" i="1" dirty="0" smtClean="0"/>
              <a:t>        - Voie parentérale en traitement d’attaque puis relais </a:t>
            </a:r>
            <a:r>
              <a:rPr lang="fr-FR" sz="2400" i="1" dirty="0" err="1" smtClean="0"/>
              <a:t>pero</a:t>
            </a:r>
            <a:endParaRPr lang="fr-FR" sz="2400" i="1" dirty="0" smtClean="0"/>
          </a:p>
          <a:p>
            <a:pPr>
              <a:buNone/>
            </a:pPr>
            <a:r>
              <a:rPr lang="fr-FR" sz="2400" i="1" dirty="0" smtClean="0"/>
              <a:t>        - CI: cardiopathie, diabète , hyperthyroïdie, </a:t>
            </a:r>
            <a:r>
              <a:rPr lang="fr-FR" sz="2400" i="1" dirty="0" err="1" smtClean="0"/>
              <a:t>hypoK</a:t>
            </a:r>
            <a:r>
              <a:rPr lang="fr-FR" sz="2400" i="1" dirty="0" smtClean="0">
                <a:latin typeface="odstemplik"/>
              </a:rPr>
              <a:t>+</a:t>
            </a:r>
          </a:p>
          <a:p>
            <a:pPr>
              <a:buNone/>
            </a:pPr>
            <a:r>
              <a:rPr lang="fr-FR" sz="2400" i="1" dirty="0" smtClean="0"/>
              <a:t>        - Bilan </a:t>
            </a:r>
            <a:r>
              <a:rPr lang="fr-FR" sz="2400" i="1" dirty="0" err="1" smtClean="0"/>
              <a:t>préthérapeutique</a:t>
            </a:r>
            <a:r>
              <a:rPr lang="fr-FR" sz="2400" i="1" dirty="0" smtClean="0"/>
              <a:t>: </a:t>
            </a:r>
            <a:r>
              <a:rPr lang="fr-FR" sz="2400" i="1" dirty="0" smtClean="0">
                <a:solidFill>
                  <a:srgbClr val="FFFF00"/>
                </a:solidFill>
              </a:rPr>
              <a:t>ECG, glycémie ,ionogramme</a:t>
            </a:r>
            <a:endParaRPr lang="fr-FR" sz="2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Inhibiteurs calciques</a:t>
            </a: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Largement utilisés malgré l’absence d’AMM.</a:t>
            </a:r>
          </a:p>
          <a:p>
            <a:r>
              <a:rPr lang="fr-FR" sz="3200" dirty="0" smtClean="0"/>
              <a:t> Le plus utilisés</a:t>
            </a:r>
          </a:p>
          <a:p>
            <a:pPr>
              <a:buNone/>
            </a:pPr>
            <a:r>
              <a:rPr lang="fr-FR" sz="3200" dirty="0" smtClean="0"/>
              <a:t>              </a:t>
            </a:r>
            <a:r>
              <a:rPr lang="fr-FR" sz="3200" b="1" i="1" dirty="0" err="1" smtClean="0">
                <a:solidFill>
                  <a:srgbClr val="92D050"/>
                </a:solidFill>
              </a:rPr>
              <a:t>Adalate</a:t>
            </a:r>
            <a:r>
              <a:rPr lang="fr-FR" sz="3200" b="1" i="1" dirty="0" smtClean="0">
                <a:solidFill>
                  <a:srgbClr val="92D050"/>
                </a:solidFill>
              </a:rPr>
              <a:t> ( </a:t>
            </a:r>
            <a:r>
              <a:rPr lang="fr-FR" sz="3200" b="1" i="1" dirty="0" err="1" smtClean="0">
                <a:solidFill>
                  <a:srgbClr val="92D050"/>
                </a:solidFill>
              </a:rPr>
              <a:t>nifédipine</a:t>
            </a:r>
            <a:r>
              <a:rPr lang="fr-FR" sz="3200" b="1" i="1" dirty="0" smtClean="0">
                <a:solidFill>
                  <a:srgbClr val="92D050"/>
                </a:solidFill>
              </a:rPr>
              <a:t>)</a:t>
            </a:r>
            <a:r>
              <a:rPr lang="fr-FR" sz="3200" b="1" dirty="0" smtClean="0">
                <a:solidFill>
                  <a:srgbClr val="92D050"/>
                </a:solidFill>
              </a:rPr>
              <a:t> </a:t>
            </a:r>
            <a:r>
              <a:rPr lang="fr-FR" sz="3200" dirty="0" smtClean="0"/>
              <a:t>par voie orale</a:t>
            </a:r>
            <a:endParaRPr lang="fr-FR" sz="3200" i="1" dirty="0" smtClean="0"/>
          </a:p>
          <a:p>
            <a:pPr>
              <a:buNone/>
            </a:pPr>
            <a:r>
              <a:rPr lang="fr-FR" sz="3200" dirty="0" smtClean="0"/>
              <a:t>              </a:t>
            </a:r>
            <a:r>
              <a:rPr lang="fr-FR" sz="3200" b="1" dirty="0" smtClean="0">
                <a:solidFill>
                  <a:srgbClr val="92D050"/>
                </a:solidFill>
              </a:rPr>
              <a:t> </a:t>
            </a:r>
            <a:r>
              <a:rPr lang="fr-FR" sz="3200" b="1" i="1" dirty="0" err="1" smtClean="0">
                <a:solidFill>
                  <a:srgbClr val="92D050"/>
                </a:solidFill>
              </a:rPr>
              <a:t>Loxen</a:t>
            </a:r>
            <a:r>
              <a:rPr lang="fr-FR" sz="3200" b="1" i="1" dirty="0" smtClean="0">
                <a:solidFill>
                  <a:srgbClr val="92D050"/>
                </a:solidFill>
              </a:rPr>
              <a:t> ( </a:t>
            </a:r>
            <a:r>
              <a:rPr lang="fr-FR" sz="3200" b="1" i="1" dirty="0" err="1" smtClean="0">
                <a:solidFill>
                  <a:srgbClr val="92D050"/>
                </a:solidFill>
              </a:rPr>
              <a:t>nicardipine</a:t>
            </a:r>
            <a:r>
              <a:rPr lang="fr-FR" sz="3200" b="1" i="1" dirty="0" smtClean="0">
                <a:solidFill>
                  <a:srgbClr val="92D050"/>
                </a:solidFill>
              </a:rPr>
              <a:t>) </a:t>
            </a:r>
            <a:r>
              <a:rPr lang="fr-FR" sz="3200" dirty="0" smtClean="0"/>
              <a:t>par voie intraveineuse et orale</a:t>
            </a:r>
          </a:p>
          <a:p>
            <a:pPr>
              <a:buNone/>
            </a:pPr>
            <a:r>
              <a:rPr lang="fr-FR" sz="3200" dirty="0" smtClean="0"/>
              <a:t> Les effets indésirables modérés : céphalées, </a:t>
            </a:r>
            <a:r>
              <a:rPr lang="fr-FR" sz="3200" dirty="0" err="1" smtClean="0"/>
              <a:t>flush,veinite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9312" y="559653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fr-FR" sz="6000" b="1" dirty="0" smtClean="0">
                <a:solidFill>
                  <a:srgbClr val="00B0F0"/>
                </a:solidFill>
              </a:rPr>
              <a:t>OBJECTIFS</a:t>
            </a:r>
            <a:endParaRPr lang="fr-FR" sz="6000" b="1" dirty="0">
              <a:solidFill>
                <a:srgbClr val="00B0F0"/>
              </a:solidFill>
            </a:endParaRP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838200" y="2346960"/>
            <a:ext cx="113538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DIAGNOSTIQUER UNE MENACE D’ACCOUCHEMENT PREMATURE (MAP).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EXPLIQUER LES ETIOLOGIES ET FACTEURS DE RISQUE.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CONAITRE LES PRINCIPES DE PEC ET DE PREVENTION DE LA MAP.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7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Antagonistes de l’</a:t>
            </a:r>
            <a:r>
              <a:rPr lang="fr-FR" b="1" dirty="0" err="1" smtClean="0">
                <a:solidFill>
                  <a:srgbClr val="FF0000"/>
                </a:solidFill>
              </a:rPr>
              <a:t>oxytocine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665" y="1688122"/>
            <a:ext cx="10820400" cy="4024125"/>
          </a:xfrm>
        </p:spPr>
        <p:txBody>
          <a:bodyPr>
            <a:noAutofit/>
          </a:bodyPr>
          <a:lstStyle/>
          <a:p>
            <a:endParaRPr lang="it-IT" sz="2800" dirty="0" smtClean="0"/>
          </a:p>
          <a:p>
            <a:pPr algn="ctr">
              <a:buNone/>
            </a:pPr>
            <a:r>
              <a:rPr lang="it-IT" sz="2800" b="1" i="1" u="sng" dirty="0" smtClean="0">
                <a:solidFill>
                  <a:srgbClr val="92D050"/>
                </a:solidFill>
              </a:rPr>
              <a:t>Atosiban ( Tractocile)</a:t>
            </a:r>
            <a:r>
              <a:rPr lang="fr-FR" sz="2800" dirty="0" smtClean="0"/>
              <a:t> exclusivement par voie veineuse</a:t>
            </a:r>
            <a:endParaRPr lang="it-IT" sz="2800" b="1" i="1" u="sng" dirty="0" smtClean="0">
              <a:solidFill>
                <a:srgbClr val="92D050"/>
              </a:solidFill>
            </a:endParaRPr>
          </a:p>
          <a:p>
            <a:r>
              <a:rPr lang="it-IT" sz="2800" i="1" dirty="0" smtClean="0"/>
              <a:t>Antagoniste p</a:t>
            </a:r>
            <a:r>
              <a:rPr lang="fr-FR" sz="2800" dirty="0" err="1" smtClean="0"/>
              <a:t>ar</a:t>
            </a:r>
            <a:r>
              <a:rPr lang="fr-FR" sz="2800" dirty="0" smtClean="0"/>
              <a:t> compétition au niveau des récepteurs spécifiques de</a:t>
            </a:r>
          </a:p>
          <a:p>
            <a:pPr>
              <a:buNone/>
            </a:pPr>
            <a:r>
              <a:rPr lang="fr-FR" sz="2800" dirty="0" smtClean="0"/>
              <a:t>l’ocytocine. </a:t>
            </a:r>
          </a:p>
          <a:p>
            <a:r>
              <a:rPr lang="fr-FR" sz="2800" dirty="0" smtClean="0"/>
              <a:t>Pratiquement </a:t>
            </a:r>
            <a:r>
              <a:rPr lang="fr-FR" sz="2800" dirty="0" smtClean="0">
                <a:solidFill>
                  <a:srgbClr val="FFFF00"/>
                </a:solidFill>
              </a:rPr>
              <a:t>sans effets indésirables ni  contre-indication  </a:t>
            </a:r>
            <a:r>
              <a:rPr lang="fr-FR" sz="2800" dirty="0" smtClean="0"/>
              <a:t>(idéal dans les situations d’urgence).</a:t>
            </a:r>
          </a:p>
          <a:p>
            <a:r>
              <a:rPr lang="fr-FR" sz="2800" dirty="0" err="1" smtClean="0"/>
              <a:t>bolus</a:t>
            </a:r>
            <a:r>
              <a:rPr lang="fr-FR" sz="2800" dirty="0" smtClean="0"/>
              <a:t> puis dose de charge et perfusion d’entretien</a:t>
            </a:r>
          </a:p>
          <a:p>
            <a:r>
              <a:rPr lang="fr-FR" sz="2800" dirty="0" smtClean="0"/>
              <a:t>Un des principaux obstacles à son utilisation reste son </a:t>
            </a:r>
            <a:r>
              <a:rPr lang="fr-FR" sz="2800" dirty="0" smtClean="0">
                <a:solidFill>
                  <a:srgbClr val="FFFF00"/>
                </a:solidFill>
              </a:rPr>
              <a:t>prix</a:t>
            </a:r>
            <a:r>
              <a:rPr lang="fr-FR" sz="2800" dirty="0" smtClean="0"/>
              <a:t> 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9335" y="694035"/>
            <a:ext cx="8610600" cy="1293028"/>
          </a:xfrm>
        </p:spPr>
        <p:txBody>
          <a:bodyPr/>
          <a:lstStyle/>
          <a:p>
            <a:pPr algn="ctr"/>
            <a:r>
              <a:rPr lang="fr-FR" b="1" dirty="0" err="1" smtClean="0">
                <a:ln/>
                <a:solidFill>
                  <a:srgbClr val="000099"/>
                </a:solidFill>
              </a:rPr>
              <a:t>COrticothérapie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99" y="2194560"/>
            <a:ext cx="11145129" cy="40241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 révolutionné le pronostic des enfants nés entre 24 et 34 SA.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pPr algn="ctr"/>
            <a:r>
              <a:rPr lang="fr-FR" sz="2800" b="1" i="1" u="sng" dirty="0" err="1" smtClean="0">
                <a:solidFill>
                  <a:srgbClr val="92D050"/>
                </a:solidFill>
              </a:rPr>
              <a:t>Célestène</a:t>
            </a:r>
            <a:r>
              <a:rPr lang="fr-FR" sz="2800" b="1" i="1" u="sng" dirty="0" smtClean="0">
                <a:solidFill>
                  <a:srgbClr val="92D050"/>
                </a:solidFill>
              </a:rPr>
              <a:t> ( </a:t>
            </a:r>
            <a:r>
              <a:rPr lang="fr-FR" sz="2800" b="1" i="1" u="sng" dirty="0" err="1" smtClean="0">
                <a:solidFill>
                  <a:srgbClr val="92D050"/>
                </a:solidFill>
              </a:rPr>
              <a:t>bétaméthasone</a:t>
            </a:r>
            <a:r>
              <a:rPr lang="fr-FR" sz="2800" b="1" i="1" u="sng" dirty="0" smtClean="0">
                <a:solidFill>
                  <a:srgbClr val="92D050"/>
                </a:solidFill>
              </a:rPr>
              <a:t>)</a:t>
            </a:r>
            <a:r>
              <a:rPr lang="fr-FR" sz="2800" i="1" dirty="0" smtClean="0"/>
              <a:t>  pendant 48H</a:t>
            </a:r>
          </a:p>
          <a:p>
            <a:pPr algn="ctr"/>
            <a:endParaRPr lang="fr-FR" sz="2800" i="1" dirty="0" smtClean="0"/>
          </a:p>
          <a:p>
            <a:r>
              <a:rPr lang="fr-FR" sz="2800" i="1" dirty="0" smtClean="0"/>
              <a:t> efficacité dans </a:t>
            </a:r>
            <a:r>
              <a:rPr lang="fr-FR" sz="2800" dirty="0" smtClean="0"/>
              <a:t>la réduction de la mortalité et de la morbidité néonatale par réduction de l’incidence, et de la gravité de la maladie des membranes hyalines (réduction de 50 %)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026229" y="285401"/>
            <a:ext cx="8610600" cy="1293028"/>
          </a:xfrm>
        </p:spPr>
        <p:txBody>
          <a:bodyPr/>
          <a:lstStyle/>
          <a:p>
            <a:pPr algn="ctr"/>
            <a:r>
              <a:rPr lang="fr-FR" b="1" dirty="0" err="1" smtClean="0">
                <a:ln/>
                <a:solidFill>
                  <a:srgbClr val="000099"/>
                </a:solidFill>
              </a:rPr>
              <a:t>TRANSFeRT</a:t>
            </a:r>
            <a:r>
              <a:rPr lang="fr-FR" b="1" dirty="0" smtClean="0">
                <a:ln/>
                <a:solidFill>
                  <a:srgbClr val="000099"/>
                </a:solidFill>
              </a:rPr>
              <a:t> INUTERO</a:t>
            </a:r>
            <a:endParaRPr lang="fr-FR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5484" t="47089" r="12331" b="35314"/>
          <a:stretch>
            <a:fillRect/>
          </a:stretch>
        </p:blipFill>
        <p:spPr bwMode="auto">
          <a:xfrm>
            <a:off x="7858217" y="3276656"/>
            <a:ext cx="4050642" cy="328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6" name="AutoShape 6" descr="Résultat de recherche d'images pour &quot;TYPES MATERNITES PREMATURI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 l="58701" t="20387" r="8837" b="49653"/>
          <a:stretch>
            <a:fillRect/>
          </a:stretch>
        </p:blipFill>
        <p:spPr bwMode="auto">
          <a:xfrm>
            <a:off x="348343" y="1625599"/>
            <a:ext cx="7373257" cy="323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3696"/>
            <a:ext cx="8610600" cy="1293028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indications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400" dirty="0" smtClean="0">
                <a:solidFill>
                  <a:srgbClr val="FFFF00"/>
                </a:solidFill>
              </a:rPr>
              <a:t>Menace légère </a:t>
            </a:r>
            <a:r>
              <a:rPr lang="fr-FR" sz="4400" dirty="0" smtClean="0"/>
              <a:t>=</a:t>
            </a:r>
          </a:p>
          <a:p>
            <a:pPr>
              <a:buNone/>
            </a:pPr>
            <a:r>
              <a:rPr lang="fr-FR" sz="4400" dirty="0" smtClean="0"/>
              <a:t>Repos +/- </a:t>
            </a:r>
            <a:r>
              <a:rPr lang="fr-FR" sz="4400" dirty="0" err="1" smtClean="0"/>
              <a:t>tocolyse</a:t>
            </a:r>
            <a:r>
              <a:rPr lang="fr-FR" sz="4400" dirty="0" smtClean="0"/>
              <a:t> + bilan et traitement étiologique.</a:t>
            </a:r>
          </a:p>
          <a:p>
            <a:r>
              <a:rPr lang="fr-FR" sz="4400" dirty="0" smtClean="0">
                <a:solidFill>
                  <a:srgbClr val="FFFF00"/>
                </a:solidFill>
              </a:rPr>
              <a:t>Menace modérée ou sévère</a:t>
            </a:r>
            <a:r>
              <a:rPr lang="fr-FR" sz="4400" dirty="0" smtClean="0"/>
              <a:t>= hospitalisation + </a:t>
            </a:r>
            <a:r>
              <a:rPr lang="fr-FR" sz="4400" dirty="0" err="1" smtClean="0"/>
              <a:t>tocolyse</a:t>
            </a:r>
            <a:r>
              <a:rPr lang="fr-FR" sz="4400" dirty="0" smtClean="0"/>
              <a:t> + CTC + </a:t>
            </a:r>
            <a:r>
              <a:rPr lang="fr-FR" sz="4400" dirty="0" err="1" smtClean="0"/>
              <a:t>taraitement</a:t>
            </a:r>
            <a:r>
              <a:rPr lang="fr-FR" sz="4400" dirty="0" smtClean="0"/>
              <a:t> étiologique +/- transfert </a:t>
            </a:r>
            <a:r>
              <a:rPr lang="fr-FR" sz="4400" dirty="0" err="1" smtClean="0"/>
              <a:t>inutéro</a:t>
            </a:r>
            <a:r>
              <a:rPr lang="fr-FR" sz="4400" dirty="0" smtClean="0"/>
              <a:t>.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1194" y="173530"/>
            <a:ext cx="8610600" cy="129302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PREVENTION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19" y="1406769"/>
            <a:ext cx="11440551" cy="4024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En cas d’antécédent d’accouchement prématuré un bilan peut comporter :</a:t>
            </a:r>
          </a:p>
          <a:p>
            <a:pPr>
              <a:buNone/>
            </a:pPr>
            <a:r>
              <a:rPr lang="fr-FR" sz="2800" dirty="0" smtClean="0"/>
              <a:t>1- Malformation utérine:  hystérographie ou </a:t>
            </a:r>
            <a:r>
              <a:rPr lang="fr-FR" sz="2800" b="1" dirty="0" err="1" smtClean="0">
                <a:solidFill>
                  <a:srgbClr val="FF0000"/>
                </a:solidFill>
              </a:rPr>
              <a:t>hystéroscopie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800" dirty="0" smtClean="0"/>
              <a:t> diagnostic voir opératoire(section d’une cloison). En cas de malformation inopérable (utérus unicorne ou bicorne), un </a:t>
            </a:r>
            <a:r>
              <a:rPr lang="fr-FR" sz="2800" dirty="0" smtClean="0">
                <a:solidFill>
                  <a:srgbClr val="FF0000"/>
                </a:solidFill>
              </a:rPr>
              <a:t>cerclage prophylactique </a:t>
            </a:r>
            <a:r>
              <a:rPr lang="fr-FR" sz="2800" dirty="0" smtClean="0"/>
              <a:t>du col utérin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2- Recherche et traitement précoce de toute </a:t>
            </a:r>
            <a:r>
              <a:rPr lang="fr-FR" sz="2800" dirty="0" smtClean="0">
                <a:solidFill>
                  <a:srgbClr val="FF0000"/>
                </a:solidFill>
              </a:rPr>
              <a:t>infection</a:t>
            </a:r>
            <a:r>
              <a:rPr lang="fr-FR" sz="2800" dirty="0" smtClean="0"/>
              <a:t>.</a:t>
            </a:r>
          </a:p>
          <a:p>
            <a:pPr>
              <a:buNone/>
            </a:pPr>
            <a:r>
              <a:rPr lang="fr-FR" sz="2800" dirty="0" smtClean="0"/>
              <a:t>3- Cerclage prophylactique en cas de béance cervicale, surtout si les accidents ont été répétés.</a:t>
            </a:r>
          </a:p>
          <a:p>
            <a:pPr>
              <a:buNone/>
            </a:pPr>
            <a:r>
              <a:rPr lang="fr-FR" sz="2800" dirty="0" smtClean="0"/>
              <a:t>4- suivi rigoureux des femmes à risque ( </a:t>
            </a:r>
            <a:r>
              <a:rPr lang="fr-FR" sz="2800" dirty="0" err="1" smtClean="0">
                <a:solidFill>
                  <a:srgbClr val="FF0000"/>
                </a:solidFill>
              </a:rPr>
              <a:t>echo</a:t>
            </a:r>
            <a:r>
              <a:rPr lang="fr-FR" sz="2800" dirty="0" smtClean="0">
                <a:solidFill>
                  <a:srgbClr val="FF0000"/>
                </a:solidFill>
              </a:rPr>
              <a:t> du col)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5099" t="27778" r="53260" b="38269"/>
          <a:stretch>
            <a:fillRect/>
          </a:stretch>
        </p:blipFill>
        <p:spPr bwMode="auto">
          <a:xfrm>
            <a:off x="3265680" y="1272343"/>
            <a:ext cx="555055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1069145"/>
            <a:ext cx="10820400" cy="4024125"/>
          </a:xfrm>
        </p:spPr>
        <p:txBody>
          <a:bodyPr>
            <a:noAutofit/>
          </a:bodyPr>
          <a:lstStyle/>
          <a:p>
            <a:r>
              <a:rPr lang="fr-FR" sz="3200" dirty="0" smtClean="0"/>
              <a:t>l’administration de </a:t>
            </a:r>
            <a:r>
              <a:rPr lang="fr-FR" sz="3200" b="1" dirty="0" smtClean="0">
                <a:solidFill>
                  <a:srgbClr val="FF0000"/>
                </a:solidFill>
              </a:rPr>
              <a:t>progestérone retard </a:t>
            </a:r>
            <a:r>
              <a:rPr lang="fr-FR" sz="3200" dirty="0" smtClean="0"/>
              <a:t>intramusculaire préventive (250 à 500 mg en une injection IM par semaine) qui permet de réduire le risque de récidive de prématurité( aucun bénéfice en cas de MAP installée).</a:t>
            </a:r>
          </a:p>
          <a:p>
            <a:pPr>
              <a:buNone/>
            </a:pPr>
            <a:endParaRPr lang="fr-FR" sz="1100" dirty="0" smtClean="0"/>
          </a:p>
          <a:p>
            <a:r>
              <a:rPr lang="fr-FR" sz="3200" dirty="0" smtClean="0"/>
              <a:t>la prévention de la prématurité repose  aussi sur l’identification et la prise en compte des facteurs de risques : amélioration des </a:t>
            </a:r>
            <a:r>
              <a:rPr lang="fr-FR" sz="3200" b="1" dirty="0" smtClean="0">
                <a:solidFill>
                  <a:srgbClr val="FF0000"/>
                </a:solidFill>
              </a:rPr>
              <a:t>conditions de vie </a:t>
            </a:r>
            <a:r>
              <a:rPr lang="fr-FR" sz="3200" dirty="0" smtClean="0"/>
              <a:t>maternelles, arrêt du </a:t>
            </a:r>
            <a:r>
              <a:rPr lang="fr-FR" sz="3200" b="1" dirty="0" smtClean="0">
                <a:solidFill>
                  <a:srgbClr val="FF0000"/>
                </a:solidFill>
              </a:rPr>
              <a:t>tabac </a:t>
            </a:r>
            <a:r>
              <a:rPr lang="fr-FR" sz="3200" dirty="0" smtClean="0"/>
              <a:t>et autres addictions.</a:t>
            </a:r>
          </a:p>
          <a:p>
            <a:pPr>
              <a:buNone/>
            </a:pPr>
            <a:endParaRPr lang="fr-FR" sz="1100" dirty="0" smtClean="0"/>
          </a:p>
          <a:p>
            <a:r>
              <a:rPr lang="fr-FR" sz="3200" dirty="0" smtClean="0"/>
              <a:t>prévention des </a:t>
            </a:r>
            <a:r>
              <a:rPr lang="fr-FR" sz="3200" b="1" dirty="0" smtClean="0">
                <a:solidFill>
                  <a:srgbClr val="FF0000"/>
                </a:solidFill>
              </a:rPr>
              <a:t>grossesses multiples (PMA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6960" y="609628"/>
            <a:ext cx="8610600" cy="129302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377" y="1589652"/>
            <a:ext cx="11159197" cy="4024125"/>
          </a:xfrm>
        </p:spPr>
        <p:txBody>
          <a:bodyPr>
            <a:noAutofit/>
          </a:bodyPr>
          <a:lstStyle/>
          <a:p>
            <a:r>
              <a:rPr lang="fr-FR" sz="2800" dirty="0" smtClean="0"/>
              <a:t>L’accouchement prématuré concerne 7 % des naissances</a:t>
            </a:r>
          </a:p>
          <a:p>
            <a:pPr>
              <a:buNone/>
            </a:pPr>
            <a:r>
              <a:rPr lang="fr-FR" sz="2800" dirty="0" smtClean="0"/>
              <a:t>mais est responsable de 70 % des décès néonatals.</a:t>
            </a:r>
          </a:p>
          <a:p>
            <a:r>
              <a:rPr lang="fr-FR" sz="2800" dirty="0" smtClean="0"/>
              <a:t>Le diagnostic clinique de MAP est peu spécifique,</a:t>
            </a:r>
          </a:p>
          <a:p>
            <a:pPr>
              <a:buNone/>
            </a:pPr>
            <a:r>
              <a:rPr lang="fr-FR" sz="2800" dirty="0" smtClean="0"/>
              <a:t>mais l’apport de l’échographie du col permet de réduire</a:t>
            </a:r>
          </a:p>
          <a:p>
            <a:pPr>
              <a:buNone/>
            </a:pPr>
            <a:r>
              <a:rPr lang="fr-FR" sz="2800" dirty="0" smtClean="0"/>
              <a:t>les hospitalisations et les traitements inutiles.</a:t>
            </a:r>
          </a:p>
          <a:p>
            <a:r>
              <a:rPr lang="fr-FR" sz="2800" dirty="0" smtClean="0"/>
              <a:t>Le traitement doit être étiologique dans la mesure</a:t>
            </a:r>
          </a:p>
          <a:p>
            <a:r>
              <a:rPr lang="fr-FR" sz="2800" dirty="0" smtClean="0"/>
              <a:t>du possible.</a:t>
            </a:r>
          </a:p>
          <a:p>
            <a:r>
              <a:rPr lang="fr-FR" sz="2800" dirty="0" smtClean="0"/>
              <a:t> La première cause de MAP est l’infection,</a:t>
            </a:r>
          </a:p>
          <a:p>
            <a:pPr>
              <a:buNone/>
            </a:pPr>
            <a:r>
              <a:rPr lang="fr-FR" sz="2800" dirty="0" smtClean="0"/>
              <a:t>qu’il faut donc rechercher de manière systématique.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9868" y="1012874"/>
            <a:ext cx="10820400" cy="4024125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3600" dirty="0" smtClean="0"/>
          </a:p>
          <a:p>
            <a:r>
              <a:rPr lang="fr-FR" sz="3600" dirty="0" smtClean="0"/>
              <a:t>La </a:t>
            </a:r>
            <a:r>
              <a:rPr lang="fr-FR" sz="3600" dirty="0" err="1" smtClean="0"/>
              <a:t>tocolyse</a:t>
            </a:r>
            <a:r>
              <a:rPr lang="fr-FR" sz="3600" dirty="0" smtClean="0"/>
              <a:t> ne sera envisagée qu’en l’absence de contre-indications </a:t>
            </a:r>
            <a:r>
              <a:rPr lang="fr-FR" sz="3600" dirty="0" err="1" smtClean="0"/>
              <a:t>materno</a:t>
            </a:r>
            <a:r>
              <a:rPr lang="fr-FR" sz="3600" dirty="0" smtClean="0"/>
              <a:t>-fœtales .</a:t>
            </a:r>
          </a:p>
          <a:p>
            <a:pPr>
              <a:buNone/>
            </a:pPr>
            <a:endParaRPr lang="fr-FR" sz="1400" dirty="0" smtClean="0"/>
          </a:p>
          <a:p>
            <a:r>
              <a:rPr lang="fr-FR" sz="3600" dirty="0" smtClean="0"/>
              <a:t>Les seules mesures ayant fait clairement la preuve de leur efficacité sur la réduction de la </a:t>
            </a:r>
            <a:r>
              <a:rPr lang="fr-FR" sz="3600" dirty="0" err="1" smtClean="0"/>
              <a:t>morbimortalité</a:t>
            </a:r>
            <a:r>
              <a:rPr lang="fr-FR" sz="3600" dirty="0" smtClean="0"/>
              <a:t> néonatale sont la corticothérapie et l’accouchement dans une maternité de niveau pédiatrique adapté.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5909" y="0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fr-FR" sz="6000" b="1" dirty="0" smtClean="0">
                <a:solidFill>
                  <a:srgbClr val="00B0F0"/>
                </a:solidFill>
              </a:rPr>
              <a:t>PLAN</a:t>
            </a:r>
            <a:endParaRPr lang="fr-FR" sz="6000" b="1" dirty="0">
              <a:solidFill>
                <a:srgbClr val="00B0F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27743" y="1497869"/>
            <a:ext cx="10820400" cy="47722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r-FR" sz="3200" dirty="0" smtClean="0"/>
              <a:t>INTRODUCTION -  DEFINITION</a:t>
            </a:r>
          </a:p>
          <a:p>
            <a:pPr>
              <a:lnSpc>
                <a:spcPct val="160000"/>
              </a:lnSpc>
            </a:pPr>
            <a:r>
              <a:rPr lang="fr-FR" sz="3200" dirty="0" smtClean="0"/>
              <a:t>EPIDEMIOLOGIE </a:t>
            </a:r>
          </a:p>
          <a:p>
            <a:pPr>
              <a:lnSpc>
                <a:spcPct val="160000"/>
              </a:lnSpc>
            </a:pPr>
            <a:r>
              <a:rPr lang="fr-FR" sz="3200" dirty="0" smtClean="0"/>
              <a:t>ETIOLOGIES – FACTEURS DE RISQUE</a:t>
            </a:r>
          </a:p>
          <a:p>
            <a:pPr>
              <a:lnSpc>
                <a:spcPct val="160000"/>
              </a:lnSpc>
            </a:pPr>
            <a:r>
              <a:rPr lang="fr-FR" sz="3200" dirty="0" smtClean="0"/>
              <a:t>DIAGNOSTIC </a:t>
            </a:r>
          </a:p>
          <a:p>
            <a:pPr>
              <a:lnSpc>
                <a:spcPct val="160000"/>
              </a:lnSpc>
            </a:pPr>
            <a:r>
              <a:rPr lang="fr-FR" sz="3200" dirty="0" smtClean="0"/>
              <a:t>PRISE EN CHARGE</a:t>
            </a:r>
          </a:p>
          <a:p>
            <a:pPr>
              <a:lnSpc>
                <a:spcPct val="160000"/>
              </a:lnSpc>
            </a:pPr>
            <a:r>
              <a:rPr lang="fr-FR" sz="3200" dirty="0" smtClean="0"/>
              <a:t>PREVENTION</a:t>
            </a:r>
          </a:p>
          <a:p>
            <a:pPr>
              <a:lnSpc>
                <a:spcPct val="160000"/>
              </a:lnSpc>
            </a:pPr>
            <a:r>
              <a:rPr lang="fr-FR" sz="3200" dirty="0" smtClean="0"/>
              <a:t>CONCLUSION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17417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0006" y="356410"/>
            <a:ext cx="8610600" cy="1293028"/>
          </a:xfrm>
        </p:spPr>
        <p:txBody>
          <a:bodyPr/>
          <a:lstStyle/>
          <a:p>
            <a:r>
              <a:rPr lang="fr-FR" b="1" dirty="0" smtClean="0">
                <a:solidFill>
                  <a:srgbClr val="00B0F0"/>
                </a:solidFill>
              </a:rPr>
              <a:t>INTRODUCTION - DEFINITION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1055" y="1617785"/>
            <a:ext cx="10820400" cy="4024125"/>
          </a:xfrm>
        </p:spPr>
        <p:txBody>
          <a:bodyPr/>
          <a:lstStyle/>
          <a:p>
            <a:r>
              <a:rPr lang="fr-FR" dirty="0" smtClean="0"/>
              <a:t>MAP = une situation clinique associant:</a:t>
            </a:r>
          </a:p>
          <a:p>
            <a:pPr>
              <a:buNone/>
            </a:pPr>
            <a:r>
              <a:rPr lang="fr-FR" dirty="0" smtClean="0"/>
              <a:t>             * </a:t>
            </a:r>
            <a:r>
              <a:rPr lang="fr-FR" b="1" dirty="0" smtClean="0">
                <a:solidFill>
                  <a:srgbClr val="FF0000"/>
                </a:solidFill>
              </a:rPr>
              <a:t>Contractions utérines</a:t>
            </a:r>
            <a:r>
              <a:rPr lang="fr-FR" b="1" dirty="0" smtClean="0"/>
              <a:t> </a:t>
            </a:r>
            <a:r>
              <a:rPr lang="fr-FR" dirty="0" smtClean="0"/>
              <a:t>efficaces</a:t>
            </a:r>
          </a:p>
          <a:p>
            <a:pPr>
              <a:buNone/>
            </a:pPr>
            <a:r>
              <a:rPr lang="fr-FR" dirty="0" smtClean="0"/>
              <a:t>             * </a:t>
            </a:r>
            <a:r>
              <a:rPr lang="fr-FR" b="1" dirty="0" smtClean="0">
                <a:solidFill>
                  <a:srgbClr val="FF0000"/>
                </a:solidFill>
              </a:rPr>
              <a:t>Modifications cervicales </a:t>
            </a:r>
            <a:r>
              <a:rPr lang="fr-FR" dirty="0" smtClean="0"/>
              <a:t>significatives </a:t>
            </a:r>
          </a:p>
          <a:p>
            <a:pPr>
              <a:buNone/>
            </a:pPr>
            <a:r>
              <a:rPr lang="fr-FR" dirty="0" smtClean="0"/>
              <a:t> entre </a:t>
            </a:r>
            <a:r>
              <a:rPr lang="fr-FR" b="1" dirty="0" smtClean="0">
                <a:solidFill>
                  <a:srgbClr val="FF0000"/>
                </a:solidFill>
              </a:rPr>
              <a:t>22-37</a:t>
            </a:r>
            <a:r>
              <a:rPr lang="fr-FR" dirty="0" smtClean="0"/>
              <a:t> SA , conduisant a l’accouchement  en absence de traitement   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7835704" y="3629465"/>
            <a:ext cx="3277779" cy="1055076"/>
          </a:xfrm>
          <a:prstGeom prst="rightArrow">
            <a:avLst/>
          </a:prstGeom>
          <a:solidFill>
            <a:srgbClr val="FD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332784" y="3459715"/>
            <a:ext cx="857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 SA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0435" y="3485508"/>
            <a:ext cx="9989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32 SA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1090" y="3485508"/>
            <a:ext cx="857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34 SA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8036" y="3497230"/>
            <a:ext cx="857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37 SA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982" y="4456194"/>
            <a:ext cx="1712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Très grande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prématurité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0014" y="4425709"/>
            <a:ext cx="1712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grande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prématurité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2942" y="3457372"/>
            <a:ext cx="857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 SA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2056" y="4423361"/>
            <a:ext cx="1641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Prématurité</a:t>
            </a: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modérée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4443" y="4406948"/>
            <a:ext cx="1641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Prématurité</a:t>
            </a:r>
          </a:p>
          <a:p>
            <a:pPr algn="ctr"/>
            <a:r>
              <a:rPr lang="fr-FR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simple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150" y="3896751"/>
            <a:ext cx="2335237" cy="506437"/>
          </a:xfrm>
          <a:prstGeom prst="rect">
            <a:avLst/>
          </a:prstGeom>
          <a:solidFill>
            <a:srgbClr val="BC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586158" y="3894403"/>
            <a:ext cx="2604820" cy="506437"/>
          </a:xfrm>
          <a:prstGeom prst="rect">
            <a:avLst/>
          </a:prstGeom>
          <a:solidFill>
            <a:srgbClr val="FA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00458" y="3892055"/>
            <a:ext cx="2604820" cy="506437"/>
          </a:xfrm>
          <a:prstGeom prst="rect">
            <a:avLst/>
          </a:prstGeom>
          <a:solidFill>
            <a:srgbClr val="FB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118265" y="5776196"/>
            <a:ext cx="6623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5%</a:t>
            </a:r>
            <a:endParaRPr lang="fr-F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9969" y="5731649"/>
            <a:ext cx="957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10%</a:t>
            </a:r>
            <a:endParaRPr lang="fr-F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04066" y="5445606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85%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p"/>
      <p:bldP spid="13" grpId="0" build="allAtOnce"/>
      <p:bldP spid="14" grpId="0" build="allAtOnce"/>
      <p:bldP spid="15" grpId="0" animBg="1"/>
      <p:bldP spid="16" grpId="0" animBg="1"/>
      <p:bldP spid="17" grpId="0" animBg="1"/>
      <p:bldP spid="18" grpId="0" build="allAtOnce"/>
      <p:bldP spid="19" grpId="0" build="allAtOnce"/>
      <p:bldP spid="2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8684" y="1871014"/>
            <a:ext cx="11018515" cy="4932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Complication fréquente, première cause d’</a:t>
            </a:r>
            <a:r>
              <a:rPr lang="fr-FR" sz="3600" b="1" dirty="0" smtClean="0">
                <a:solidFill>
                  <a:srgbClr val="FF0000"/>
                </a:solidFill>
              </a:rPr>
              <a:t>hospitalisation en obstétrique</a:t>
            </a:r>
            <a:r>
              <a:rPr lang="fr-FR" sz="3600" dirty="0" smtClean="0"/>
              <a:t>.</a:t>
            </a:r>
          </a:p>
          <a:p>
            <a:pPr>
              <a:buNone/>
            </a:pPr>
            <a:endParaRPr lang="fr-FR" sz="600" dirty="0" smtClean="0"/>
          </a:p>
          <a:p>
            <a:r>
              <a:rPr lang="fr-FR" sz="3600" dirty="0" smtClean="0"/>
              <a:t>Prématurité = première cause de </a:t>
            </a:r>
            <a:r>
              <a:rPr lang="fr-FR" sz="3600" b="1" dirty="0" err="1" smtClean="0">
                <a:solidFill>
                  <a:srgbClr val="FF0000"/>
                </a:solidFill>
              </a:rPr>
              <a:t>morbi</a:t>
            </a:r>
            <a:r>
              <a:rPr lang="fr-FR" sz="3600" b="1" dirty="0" smtClean="0">
                <a:solidFill>
                  <a:srgbClr val="FF0000"/>
                </a:solidFill>
              </a:rPr>
              <a:t>-mortalité périnatale</a:t>
            </a:r>
            <a:r>
              <a:rPr lang="fr-FR" sz="3600" dirty="0" smtClean="0"/>
              <a:t>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1194" y="243868"/>
            <a:ext cx="8610600" cy="129302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EPIDEMIOLOGIE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19311"/>
            <a:ext cx="12192000" cy="40241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DANS LE MONDE EN 2010</a:t>
            </a:r>
          </a:p>
          <a:p>
            <a:pPr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  15 MILLIONS </a:t>
            </a:r>
            <a:r>
              <a:rPr lang="fr-FR" sz="3600" dirty="0" smtClean="0"/>
              <a:t>PREATURES DONT </a:t>
            </a:r>
            <a:r>
              <a:rPr lang="fr-FR" sz="4000" b="1" dirty="0" smtClean="0">
                <a:solidFill>
                  <a:srgbClr val="FF0000"/>
                </a:solidFill>
              </a:rPr>
              <a:t>1,1 MILLION </a:t>
            </a:r>
            <a:r>
              <a:rPr lang="fr-FR" sz="3600" dirty="0" smtClean="0"/>
              <a:t>DECES.</a:t>
            </a:r>
            <a:endParaRPr lang="fr-FR" sz="3600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4240629" y="3040835"/>
          <a:ext cx="7056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-93762"/>
            <a:ext cx="8610600" cy="129302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ETIOLOGIES-FACTEURS DE RISQUE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647114" y="1406766"/>
            <a:ext cx="281353" cy="450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2473569" y="1474763"/>
            <a:ext cx="311834" cy="2042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10067779" y="1669373"/>
            <a:ext cx="239151" cy="590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77908" y="2433711"/>
            <a:ext cx="4093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/>
              <a:t> Age : &lt;18 ans - &gt; 35ans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/>
              <a:t> Antécédent d’AP ou ABRT tardif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/>
              <a:t> Milieu socio-économique défavorable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/>
              <a:t> Travail pénible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2400" dirty="0" smtClean="0"/>
              <a:t> Tabagisme, alcoolisme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1" y="193804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Infections </a:t>
            </a:r>
            <a:endParaRPr lang="fr-FR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9514" y="3581623"/>
            <a:ext cx="2614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Causes utérines </a:t>
            </a:r>
            <a:endParaRPr lang="fr-FR" sz="24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3085" y="5394017"/>
            <a:ext cx="3039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2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Causes</a:t>
            </a:r>
            <a:r>
              <a:rPr lang="fr-FR" sz="28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ovulaires </a:t>
            </a:r>
            <a:endParaRPr lang="fr-FR" sz="2800" b="1" dirty="0">
              <a:ln/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6948" y="2433711"/>
            <a:ext cx="2268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dirty="0" smtClean="0"/>
              <a:t>Générales fébriles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Locorégionales:</a:t>
            </a:r>
          </a:p>
          <a:p>
            <a:r>
              <a:rPr lang="fr-FR" dirty="0" smtClean="0"/>
              <a:t>    - Génitales</a:t>
            </a:r>
          </a:p>
          <a:p>
            <a:r>
              <a:rPr lang="fr-FR" dirty="0" smtClean="0"/>
              <a:t>    - Urinaires</a:t>
            </a:r>
            <a:endParaRPr lang="fr-FR" dirty="0"/>
          </a:p>
        </p:txBody>
      </p:sp>
      <p:sp>
        <p:nvSpPr>
          <p:cNvPr id="15" name="Flèche vers le bas 14"/>
          <p:cNvSpPr/>
          <p:nvPr/>
        </p:nvSpPr>
        <p:spPr>
          <a:xfrm>
            <a:off x="4642338" y="1402080"/>
            <a:ext cx="379828" cy="3957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81686" y="4051495"/>
            <a:ext cx="3259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Malformations utérines</a:t>
            </a:r>
          </a:p>
          <a:p>
            <a:pPr>
              <a:buFontTx/>
              <a:buChar char="-"/>
            </a:pPr>
            <a:r>
              <a:rPr lang="fr-FR" dirty="0" smtClean="0"/>
              <a:t> Déformations : </a:t>
            </a:r>
          </a:p>
          <a:p>
            <a:r>
              <a:rPr lang="fr-FR" dirty="0" smtClean="0"/>
              <a:t>     * Gros myomes</a:t>
            </a:r>
          </a:p>
          <a:p>
            <a:r>
              <a:rPr lang="fr-FR" dirty="0" smtClean="0"/>
              <a:t>     * Synéchies</a:t>
            </a:r>
          </a:p>
          <a:p>
            <a:pPr>
              <a:buFontTx/>
              <a:buChar char="-"/>
            </a:pPr>
            <a:r>
              <a:rPr lang="fr-FR" dirty="0" smtClean="0"/>
              <a:t> Béance </a:t>
            </a:r>
            <a:r>
              <a:rPr lang="fr-FR" dirty="0" err="1" smtClean="0"/>
              <a:t>cervico</a:t>
            </a:r>
            <a:r>
              <a:rPr lang="fr-FR" dirty="0" smtClean="0"/>
              <a:t>-isthmique</a:t>
            </a: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477111" y="5894360"/>
            <a:ext cx="6203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dirty="0" err="1" smtClean="0"/>
              <a:t>Surdistension</a:t>
            </a:r>
            <a:r>
              <a:rPr lang="fr-FR" dirty="0" smtClean="0"/>
              <a:t> utérine : grossesse multiple, hydramnios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Anomalies placentaires : placenta </a:t>
            </a:r>
            <a:r>
              <a:rPr lang="fr-FR" dirty="0" err="1" smtClean="0"/>
              <a:t>praevia</a:t>
            </a:r>
            <a:r>
              <a:rPr lang="fr-FR" dirty="0" smtClean="0"/>
              <a:t>, HRP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RPM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0995" y="858125"/>
            <a:ext cx="31694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CAUSES DIRECTES</a:t>
            </a:r>
            <a:endParaRPr lang="fr-FR" sz="2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213174" y="968322"/>
            <a:ext cx="35365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CAUSES INDIRECTES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build="p"/>
      <p:bldP spid="11" grpId="0" build="allAtOnce"/>
      <p:bldP spid="12" grpId="0" build="allAtOnce"/>
      <p:bldP spid="13" grpId="0" build="allAtOnce"/>
      <p:bldP spid="14" grpId="0" build="p"/>
      <p:bldP spid="15" grpId="0" animBg="1"/>
      <p:bldP spid="16" grpId="0" build="p"/>
      <p:bldP spid="17" grpId="0" build="p"/>
      <p:bldP spid="19" grpId="0" build="allAtOnce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009" y="492370"/>
            <a:ext cx="10367889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ésultat de recherche d'images pour &quot;synéchies utérin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33" y="528490"/>
            <a:ext cx="6976743" cy="3240000"/>
          </a:xfrm>
          <a:prstGeom prst="rect">
            <a:avLst/>
          </a:prstGeom>
          <a:noFill/>
        </p:spPr>
      </p:pic>
      <p:pic>
        <p:nvPicPr>
          <p:cNvPr id="32772" name="Picture 4" descr="Résultat de recherche d'images pour &quot;myomes utérins&quot;"/>
          <p:cNvPicPr>
            <a:picLocks noChangeAspect="1" noChangeArrowheads="1"/>
          </p:cNvPicPr>
          <p:nvPr/>
        </p:nvPicPr>
        <p:blipFill>
          <a:blip r:embed="rId3"/>
          <a:srcRect l="12441" r="11114" b="13626"/>
          <a:stretch>
            <a:fillRect/>
          </a:stretch>
        </p:blipFill>
        <p:spPr bwMode="auto">
          <a:xfrm>
            <a:off x="6949439" y="2363372"/>
            <a:ext cx="4895557" cy="392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980</TotalTime>
  <Words>1093</Words>
  <Application>Microsoft Office PowerPoint</Application>
  <PresentationFormat>Personnalisé</PresentationFormat>
  <Paragraphs>198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Traînée de condensation</vt:lpstr>
      <vt:lpstr>MENACE D’ACCOUCHEMENT PREMATURE</vt:lpstr>
      <vt:lpstr>OBJECTIFS</vt:lpstr>
      <vt:lpstr>PLAN</vt:lpstr>
      <vt:lpstr>INTRODUCTION - DEFINITION</vt:lpstr>
      <vt:lpstr>Diapositive 5</vt:lpstr>
      <vt:lpstr>EPIDEMIOLOGIE</vt:lpstr>
      <vt:lpstr>ETIOLOGIES-FACTEURS DE RISQUE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PRISE EN CHARGE</vt:lpstr>
      <vt:lpstr>Diapositive 17</vt:lpstr>
      <vt:lpstr>Bêtamimétiques </vt:lpstr>
      <vt:lpstr>Inhibiteurs calciques</vt:lpstr>
      <vt:lpstr>Antagonistes de l’oxytocine </vt:lpstr>
      <vt:lpstr>COrticothérapie</vt:lpstr>
      <vt:lpstr>TRANSFeRT INUTERO</vt:lpstr>
      <vt:lpstr>indications</vt:lpstr>
      <vt:lpstr>PREVENTION</vt:lpstr>
      <vt:lpstr>Diapositive 25</vt:lpstr>
      <vt:lpstr>Diapositive 26</vt:lpstr>
      <vt:lpstr>CONCLUSION</vt:lpstr>
      <vt:lpstr>Diapositive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METRORRAGIES DU PREMIER TRIMESTRE DE GROSSESSE</dc:title>
  <dc:creator>ZED</dc:creator>
  <cp:lastModifiedBy>INFO-HELP</cp:lastModifiedBy>
  <cp:revision>119</cp:revision>
  <dcterms:created xsi:type="dcterms:W3CDTF">2017-05-21T21:10:19Z</dcterms:created>
  <dcterms:modified xsi:type="dcterms:W3CDTF">2020-03-31T14:06:58Z</dcterms:modified>
</cp:coreProperties>
</file>