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72" r:id="rId6"/>
    <p:sldId id="262" r:id="rId7"/>
    <p:sldId id="263" r:id="rId8"/>
    <p:sldId id="264" r:id="rId9"/>
    <p:sldId id="265" r:id="rId10"/>
    <p:sldId id="266" r:id="rId11"/>
    <p:sldId id="267" r:id="rId12"/>
    <p:sldId id="269" r:id="rId13"/>
    <p:sldId id="270" r:id="rId14"/>
    <p:sldId id="273" r:id="rId15"/>
    <p:sldId id="274" r:id="rId16"/>
    <p:sldId id="275" r:id="rId17"/>
    <p:sldId id="276" r:id="rId18"/>
    <p:sldId id="277" r:id="rId19"/>
    <p:sldId id="280" r:id="rId20"/>
    <p:sldId id="278" r:id="rId21"/>
    <p:sldId id="279"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2362200" y="4038600"/>
            <a:ext cx="6477000" cy="1828800"/>
          </a:xfrm>
        </p:spPr>
        <p:txBody>
          <a:bodyPr anchor="b"/>
          <a:lstStyle>
            <a:lvl1pPr>
              <a:defRPr cap="all" baseline="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60A46D8A-8330-43B7-A1EF-7250B443E80E}" type="datetimeFigureOut">
              <a:rPr lang="fr-FR" smtClean="0"/>
              <a:pPr/>
              <a:t>04/04/2020</a:t>
            </a:fld>
            <a:endParaRPr lang="fr-FR" dirty="0"/>
          </a:p>
        </p:txBody>
      </p:sp>
      <p:sp>
        <p:nvSpPr>
          <p:cNvPr id="17" name="Espace réservé du pied de page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fr-FR" dirty="0"/>
          </a:p>
        </p:txBody>
      </p:sp>
      <p:sp>
        <p:nvSpPr>
          <p:cNvPr id="29" name="Espace réservé du numéro de diapositive 28"/>
          <p:cNvSpPr>
            <a:spLocks noGrp="1"/>
          </p:cNvSpPr>
          <p:nvPr>
            <p:ph type="sldNum" sz="quarter" idx="12"/>
          </p:nvPr>
        </p:nvSpPr>
        <p:spPr>
          <a:xfrm>
            <a:off x="8001000" y="228600"/>
            <a:ext cx="838200" cy="381000"/>
          </a:xfrm>
        </p:spPr>
        <p:txBody>
          <a:bodyPr/>
          <a:lstStyle>
            <a:lvl1pPr>
              <a:defRPr>
                <a:solidFill>
                  <a:schemeClr val="tx2"/>
                </a:solidFill>
              </a:defRPr>
            </a:lvl1pPr>
          </a:lstStyle>
          <a:p>
            <a:fld id="{B79CE07B-CFC9-4798-A1A9-8C60B4987384}" type="slidenum">
              <a:rPr lang="fr-FR" smtClean="0"/>
              <a:pPr/>
              <a:t>‹N°›</a:t>
            </a:fld>
            <a:endParaRPr lang="fr-F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60A46D8A-8330-43B7-A1EF-7250B443E80E}" type="datetimeFigureOut">
              <a:rPr lang="fr-FR" smtClean="0"/>
              <a:pPr/>
              <a:t>04/04/2020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B79CE07B-CFC9-4798-A1A9-8C60B4987384}"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1"/>
      </p:bgRef>
    </p:bg>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609600"/>
            <a:ext cx="2057400" cy="55165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609600"/>
            <a:ext cx="5562600" cy="5516564"/>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6553200" y="6248402"/>
            <a:ext cx="2209800" cy="365125"/>
          </a:xfrm>
        </p:spPr>
        <p:txBody>
          <a:bodyPr/>
          <a:lstStyle/>
          <a:p>
            <a:fld id="{60A46D8A-8330-43B7-A1EF-7250B443E80E}" type="datetimeFigureOut">
              <a:rPr lang="fr-FR" smtClean="0"/>
              <a:pPr/>
              <a:t>04/04/2020</a:t>
            </a:fld>
            <a:endParaRPr lang="fr-FR" dirty="0"/>
          </a:p>
        </p:txBody>
      </p:sp>
      <p:sp>
        <p:nvSpPr>
          <p:cNvPr id="5" name="Espace réservé du pied de page 4"/>
          <p:cNvSpPr>
            <a:spLocks noGrp="1"/>
          </p:cNvSpPr>
          <p:nvPr>
            <p:ph type="ftr" sz="quarter" idx="11"/>
          </p:nvPr>
        </p:nvSpPr>
        <p:spPr>
          <a:xfrm>
            <a:off x="457201" y="6248207"/>
            <a:ext cx="5573483" cy="365125"/>
          </a:xfrm>
        </p:spPr>
        <p:txBody>
          <a:bodyPr/>
          <a:lstStyle/>
          <a:p>
            <a:endParaRPr lang="fr-FR"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rot="5400000">
            <a:off x="5989638" y="144462"/>
            <a:ext cx="533400" cy="244476"/>
          </a:xfrm>
        </p:spPr>
        <p:txBody>
          <a:bodyPr/>
          <a:lstStyle/>
          <a:p>
            <a:fld id="{B79CE07B-CFC9-4798-A1A9-8C60B4987384}" type="slidenum">
              <a:rPr lang="fr-FR" smtClean="0"/>
              <a:pPr/>
              <a:t>‹N°›</a:t>
            </a:fld>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60A46D8A-8330-43B7-A1EF-7250B443E80E}" type="datetimeFigureOut">
              <a:rPr lang="fr-FR" smtClean="0"/>
              <a:pPr/>
              <a:t>04/04/2020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fld id="{B79CE07B-CFC9-4798-A1A9-8C60B4987384}" type="slidenum">
              <a:rPr lang="fr-FR" smtClean="0"/>
              <a:pPr/>
              <a:t>‹N°›</a:t>
            </a:fld>
            <a:endParaRPr lang="fr-FR" dirty="0"/>
          </a:p>
        </p:txBody>
      </p:sp>
      <p:sp>
        <p:nvSpPr>
          <p:cNvPr id="8" name="Espace réservé du contenu 7"/>
          <p:cNvSpPr>
            <a:spLocks noGrp="1"/>
          </p:cNvSpPr>
          <p:nvPr>
            <p:ph sz="quarter" idx="1"/>
          </p:nvPr>
        </p:nvSpPr>
        <p:spPr>
          <a:xfrm>
            <a:off x="612648" y="1600200"/>
            <a:ext cx="8153400" cy="44958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60A46D8A-8330-43B7-A1EF-7250B443E80E}" type="datetimeFigureOut">
              <a:rPr lang="fr-FR" smtClean="0"/>
              <a:pPr/>
              <a:t>04/04/2020</a:t>
            </a:fld>
            <a:endParaRPr lang="fr-FR" dirty="0"/>
          </a:p>
        </p:txBody>
      </p:sp>
      <p:sp>
        <p:nvSpPr>
          <p:cNvPr id="13" name="Espace réservé du numéro de diapositive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79CE07B-CFC9-4798-A1A9-8C60B4987384}" type="slidenum">
              <a:rPr lang="fr-FR" smtClean="0"/>
              <a:pPr/>
              <a:t>‹N°›</a:t>
            </a:fld>
            <a:endParaRPr lang="fr-FR" dirty="0"/>
          </a:p>
        </p:txBody>
      </p:sp>
      <p:sp>
        <p:nvSpPr>
          <p:cNvPr id="14" name="Espace réservé du pied de page 13"/>
          <p:cNvSpPr>
            <a:spLocks noGrp="1"/>
          </p:cNvSpPr>
          <p:nvPr>
            <p:ph type="ftr" sz="quarter" idx="12"/>
          </p:nvPr>
        </p:nvSpPr>
        <p:spPr/>
        <p:txBody>
          <a:bodyPr/>
          <a:lstStyle/>
          <a:p>
            <a:endParaRPr lang="fr-FR"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9" name="Espace réservé du contenu 8"/>
          <p:cNvSpPr>
            <a:spLocks noGrp="1"/>
          </p:cNvSpPr>
          <p:nvPr>
            <p:ph sz="quarter" idx="1"/>
          </p:nvPr>
        </p:nvSpPr>
        <p:spPr>
          <a:xfrm>
            <a:off x="609600"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844901"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8" name="Espace réservé de la date 7"/>
          <p:cNvSpPr>
            <a:spLocks noGrp="1"/>
          </p:cNvSpPr>
          <p:nvPr>
            <p:ph type="dt" sz="half" idx="15"/>
          </p:nvPr>
        </p:nvSpPr>
        <p:spPr/>
        <p:txBody>
          <a:bodyPr rtlCol="0"/>
          <a:lstStyle/>
          <a:p>
            <a:fld id="{60A46D8A-8330-43B7-A1EF-7250B443E80E}" type="datetimeFigureOut">
              <a:rPr lang="fr-FR" smtClean="0"/>
              <a:pPr/>
              <a:t>04/04/2020</a:t>
            </a:fld>
            <a:endParaRPr lang="fr-FR" dirty="0"/>
          </a:p>
        </p:txBody>
      </p:sp>
      <p:sp>
        <p:nvSpPr>
          <p:cNvPr id="10" name="Espace réservé du numéro de diapositive 9"/>
          <p:cNvSpPr>
            <a:spLocks noGrp="1"/>
          </p:cNvSpPr>
          <p:nvPr>
            <p:ph type="sldNum" sz="quarter" idx="16"/>
          </p:nvPr>
        </p:nvSpPr>
        <p:spPr/>
        <p:txBody>
          <a:bodyPr rtlCol="0"/>
          <a:lstStyle/>
          <a:p>
            <a:fld id="{B79CE07B-CFC9-4798-A1A9-8C60B4987384}" type="slidenum">
              <a:rPr lang="fr-FR" smtClean="0"/>
              <a:pPr/>
              <a:t>‹N°›</a:t>
            </a:fld>
            <a:endParaRPr lang="fr-FR" dirty="0"/>
          </a:p>
        </p:txBody>
      </p:sp>
      <p:sp>
        <p:nvSpPr>
          <p:cNvPr id="12" name="Espace réservé du pied de page 11"/>
          <p:cNvSpPr>
            <a:spLocks noGrp="1"/>
          </p:cNvSpPr>
          <p:nvPr>
            <p:ph type="ftr" sz="quarter" idx="17"/>
          </p:nvPr>
        </p:nvSpPr>
        <p:spPr/>
        <p:txBody>
          <a:bodyPr rtlCol="0"/>
          <a:lstStyle/>
          <a:p>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33400" y="273050"/>
            <a:ext cx="8153400" cy="869950"/>
          </a:xfrm>
        </p:spPr>
        <p:txBody>
          <a:bodyPr anchor="ctr"/>
          <a:lstStyle>
            <a:lvl1pPr>
              <a:defRPr/>
            </a:lvl1pPr>
          </a:lstStyle>
          <a:p>
            <a:r>
              <a:rPr kumimoji="0" lang="fr-FR" smtClean="0"/>
              <a:t>Cliquez pour modifier le style du titre</a:t>
            </a:r>
            <a:endParaRPr kumimoji="0" lang="en-US"/>
          </a:p>
        </p:txBody>
      </p:sp>
      <p:sp>
        <p:nvSpPr>
          <p:cNvPr id="11" name="Espace réservé du contenu 10"/>
          <p:cNvSpPr>
            <a:spLocks noGrp="1"/>
          </p:cNvSpPr>
          <p:nvPr>
            <p:ph sz="quarter" idx="2"/>
          </p:nvPr>
        </p:nvSpPr>
        <p:spPr>
          <a:xfrm>
            <a:off x="609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800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5"/>
          </p:nvPr>
        </p:nvSpPr>
        <p:spPr/>
        <p:txBody>
          <a:bodyPr rtlCol="0"/>
          <a:lstStyle/>
          <a:p>
            <a:fld id="{60A46D8A-8330-43B7-A1EF-7250B443E80E}" type="datetimeFigureOut">
              <a:rPr lang="fr-FR" smtClean="0"/>
              <a:pPr/>
              <a:t>04/04/2020</a:t>
            </a:fld>
            <a:endParaRPr lang="fr-FR" dirty="0"/>
          </a:p>
        </p:txBody>
      </p:sp>
      <p:sp>
        <p:nvSpPr>
          <p:cNvPr id="12" name="Espace réservé du numéro de diapositive 11"/>
          <p:cNvSpPr>
            <a:spLocks noGrp="1"/>
          </p:cNvSpPr>
          <p:nvPr>
            <p:ph type="sldNum" sz="quarter" idx="16"/>
          </p:nvPr>
        </p:nvSpPr>
        <p:spPr/>
        <p:txBody>
          <a:bodyPr rtlCol="0"/>
          <a:lstStyle/>
          <a:p>
            <a:fld id="{B79CE07B-CFC9-4798-A1A9-8C60B4987384}" type="slidenum">
              <a:rPr lang="fr-FR" smtClean="0"/>
              <a:pPr/>
              <a:t>‹N°›</a:t>
            </a:fld>
            <a:endParaRPr lang="fr-FR" dirty="0"/>
          </a:p>
        </p:txBody>
      </p:sp>
      <p:sp>
        <p:nvSpPr>
          <p:cNvPr id="14" name="Espace réservé du pied de page 13"/>
          <p:cNvSpPr>
            <a:spLocks noGrp="1"/>
          </p:cNvSpPr>
          <p:nvPr>
            <p:ph type="ftr" sz="quarter" idx="17"/>
          </p:nvPr>
        </p:nvSpPr>
        <p:spPr/>
        <p:txBody>
          <a:bodyPr rtlCol="0"/>
          <a:lstStyle/>
          <a:p>
            <a:endParaRPr lang="fr-FR" dirty="0"/>
          </a:p>
        </p:txBody>
      </p:sp>
      <p:sp>
        <p:nvSpPr>
          <p:cNvPr id="16" name="Espace réservé du texte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5" name="Espace réservé du texte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60A46D8A-8330-43B7-A1EF-7250B443E80E}" type="datetimeFigureOut">
              <a:rPr lang="fr-FR" smtClean="0"/>
              <a:pPr/>
              <a:t>04/04/2020</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lvl1pPr>
              <a:defRPr>
                <a:solidFill>
                  <a:srgbClr val="FFFFFF"/>
                </a:solidFill>
              </a:defRPr>
            </a:lvl1pPr>
          </a:lstStyle>
          <a:p>
            <a:fld id="{B79CE07B-CFC9-4798-A1A9-8C60B4987384}"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0A46D8A-8330-43B7-A1EF-7250B443E80E}" type="datetimeFigureOut">
              <a:rPr lang="fr-FR" smtClean="0"/>
              <a:pPr/>
              <a:t>04/04/2020</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a:xfrm>
            <a:off x="0" y="6248400"/>
            <a:ext cx="533400" cy="381000"/>
          </a:xfrm>
        </p:spPr>
        <p:txBody>
          <a:bodyPr/>
          <a:lstStyle>
            <a:lvl1pPr>
              <a:defRPr>
                <a:solidFill>
                  <a:schemeClr val="tx2"/>
                </a:solidFill>
              </a:defRPr>
            </a:lvl1pPr>
          </a:lstStyle>
          <a:p>
            <a:fld id="{B79CE07B-CFC9-4798-A1A9-8C60B4987384}"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8077200" cy="869950"/>
          </a:xfrm>
        </p:spPr>
        <p:txBody>
          <a:bodyPr anchor="ctr"/>
          <a:lstStyle>
            <a:lvl1pPr algn="l">
              <a:buNone/>
              <a:defRPr sz="4400" b="0"/>
            </a:lvl1p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60A46D8A-8330-43B7-A1EF-7250B443E80E}" type="datetimeFigureOut">
              <a:rPr lang="fr-FR" smtClean="0"/>
              <a:pPr/>
              <a:t>04/04/2020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lvl1pPr>
              <a:defRPr>
                <a:solidFill>
                  <a:srgbClr val="FFFFFF"/>
                </a:solidFill>
              </a:defRPr>
            </a:lvl1pPr>
          </a:lstStyle>
          <a:p>
            <a:fld id="{B79CE07B-CFC9-4798-A1A9-8C60B4987384}" type="slidenum">
              <a:rPr lang="fr-FR" smtClean="0"/>
              <a:pPr/>
              <a:t>‹N°›</a:t>
            </a:fld>
            <a:endParaRPr lang="fr-FR" dirty="0"/>
          </a:p>
        </p:txBody>
      </p:sp>
      <p:sp>
        <p:nvSpPr>
          <p:cNvPr id="3" name="Espace réservé du texte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9" name="Espace réservé du contenu 8"/>
          <p:cNvSpPr>
            <a:spLocks noGrp="1"/>
          </p:cNvSpPr>
          <p:nvPr>
            <p:ph sz="quarter" idx="1"/>
          </p:nvPr>
        </p:nvSpPr>
        <p:spPr>
          <a:xfrm>
            <a:off x="2362200" y="1752600"/>
            <a:ext cx="6400800" cy="44196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3">
        <a:schemeClr val="bg2"/>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fr-FR" smtClean="0"/>
              <a:t>Cliquez pour modifier le style du titre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ce réservé de la date 11"/>
          <p:cNvSpPr>
            <a:spLocks noGrp="1"/>
          </p:cNvSpPr>
          <p:nvPr>
            <p:ph type="dt" sz="half" idx="10"/>
          </p:nvPr>
        </p:nvSpPr>
        <p:spPr>
          <a:xfrm>
            <a:off x="6248400" y="6248400"/>
            <a:ext cx="2667000" cy="365125"/>
          </a:xfrm>
        </p:spPr>
        <p:txBody>
          <a:bodyPr rtlCol="0"/>
          <a:lstStyle/>
          <a:p>
            <a:fld id="{60A46D8A-8330-43B7-A1EF-7250B443E80E}" type="datetimeFigureOut">
              <a:rPr lang="fr-FR" smtClean="0"/>
              <a:pPr/>
              <a:t>04/04/2020</a:t>
            </a:fld>
            <a:endParaRPr lang="fr-FR" dirty="0"/>
          </a:p>
        </p:txBody>
      </p:sp>
      <p:sp>
        <p:nvSpPr>
          <p:cNvPr id="13" name="Espace réservé du numéro de diapositive 12"/>
          <p:cNvSpPr>
            <a:spLocks noGrp="1"/>
          </p:cNvSpPr>
          <p:nvPr>
            <p:ph type="sldNum" sz="quarter" idx="11"/>
          </p:nvPr>
        </p:nvSpPr>
        <p:spPr>
          <a:xfrm>
            <a:off x="0" y="4667249"/>
            <a:ext cx="1447800" cy="663578"/>
          </a:xfrm>
        </p:spPr>
        <p:txBody>
          <a:bodyPr rtlCol="0"/>
          <a:lstStyle>
            <a:lvl1pPr>
              <a:defRPr sz="2800"/>
            </a:lvl1pPr>
          </a:lstStyle>
          <a:p>
            <a:fld id="{B79CE07B-CFC9-4798-A1A9-8C60B4987384}" type="slidenum">
              <a:rPr lang="fr-FR" smtClean="0"/>
              <a:pPr/>
              <a:t>‹N°›</a:t>
            </a:fld>
            <a:endParaRPr lang="fr-FR" dirty="0"/>
          </a:p>
        </p:txBody>
      </p:sp>
      <p:sp>
        <p:nvSpPr>
          <p:cNvPr id="14" name="Espace réservé du pied de page 13"/>
          <p:cNvSpPr>
            <a:spLocks noGrp="1"/>
          </p:cNvSpPr>
          <p:nvPr>
            <p:ph type="ftr" sz="quarter" idx="12"/>
          </p:nvPr>
        </p:nvSpPr>
        <p:spPr>
          <a:xfrm>
            <a:off x="1600200" y="6248206"/>
            <a:ext cx="4572000" cy="365125"/>
          </a:xfrm>
        </p:spPr>
        <p:txBody>
          <a:bodyPr rtlCol="0"/>
          <a:lstStyle/>
          <a:p>
            <a:endParaRPr lang="fr-FR" dirty="0"/>
          </a:p>
        </p:txBody>
      </p:sp>
      <p:sp>
        <p:nvSpPr>
          <p:cNvPr id="3" name="Espace réservé pour une image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fr-FR" smtClean="0"/>
              <a:t>Cliquez sur l'icône pour ajouter une image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609600" y="228600"/>
            <a:ext cx="8153400" cy="990600"/>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60A46D8A-8330-43B7-A1EF-7250B443E80E}" type="datetimeFigureOut">
              <a:rPr lang="fr-FR" smtClean="0"/>
              <a:pPr/>
              <a:t>04/04/2020</a:t>
            </a:fld>
            <a:endParaRPr lang="fr-FR" dirty="0"/>
          </a:p>
        </p:txBody>
      </p:sp>
      <p:sp>
        <p:nvSpPr>
          <p:cNvPr id="3" name="Espace réservé du pied de page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fr-FR"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79CE07B-CFC9-4798-A1A9-8C60B4987384}" type="slidenum">
              <a:rPr lang="fr-FR" smtClean="0"/>
              <a:pPr/>
              <a:t>‹N°›</a:t>
            </a:fld>
            <a:endParaRPr lang="fr-FR"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785794"/>
            <a:ext cx="7772400" cy="1470025"/>
          </a:xfrm>
        </p:spPr>
        <p:txBody>
          <a:bodyPr>
            <a:normAutofit/>
          </a:bodyPr>
          <a:lstStyle/>
          <a:p>
            <a:pPr algn="ctr"/>
            <a:r>
              <a:rPr lang="fr-FR" sz="6600" b="1" dirty="0" smtClean="0"/>
              <a:t>HEPATOMEGALIE</a:t>
            </a:r>
            <a:endParaRPr lang="fr-FR" sz="6600" b="1" dirty="0"/>
          </a:p>
        </p:txBody>
      </p:sp>
      <p:sp>
        <p:nvSpPr>
          <p:cNvPr id="3" name="Sous-titre 2"/>
          <p:cNvSpPr>
            <a:spLocks noGrp="1"/>
          </p:cNvSpPr>
          <p:nvPr>
            <p:ph type="subTitle" idx="1"/>
          </p:nvPr>
        </p:nvSpPr>
        <p:spPr>
          <a:xfrm>
            <a:off x="3886240" y="5500702"/>
            <a:ext cx="6400800" cy="1752600"/>
          </a:xfrm>
        </p:spPr>
        <p:txBody>
          <a:bodyPr>
            <a:normAutofit/>
          </a:bodyPr>
          <a:lstStyle/>
          <a:p>
            <a:r>
              <a:rPr lang="fr-FR" sz="2200" b="1" dirty="0" smtClean="0">
                <a:solidFill>
                  <a:schemeClr val="bg1"/>
                </a:solidFill>
              </a:rPr>
              <a:t>DR DAMMENE  DEBBIH Karim</a:t>
            </a:r>
          </a:p>
          <a:p>
            <a:r>
              <a:rPr lang="fr-FR" sz="2200" b="1" dirty="0" smtClean="0">
                <a:solidFill>
                  <a:schemeClr val="bg1"/>
                </a:solidFill>
              </a:rPr>
              <a:t>Gastro-entérologue</a:t>
            </a:r>
            <a:endParaRPr lang="fr-FR" sz="2200" b="1" dirty="0">
              <a:solidFill>
                <a:schemeClr val="bg1"/>
              </a:solidFill>
            </a:endParaRPr>
          </a:p>
        </p:txBody>
      </p:sp>
      <p:pic>
        <p:nvPicPr>
          <p:cNvPr id="1026" name="Picture 2"/>
          <p:cNvPicPr>
            <a:picLocks noChangeAspect="1" noChangeArrowheads="1"/>
          </p:cNvPicPr>
          <p:nvPr/>
        </p:nvPicPr>
        <p:blipFill>
          <a:blip r:embed="rId2"/>
          <a:srcRect/>
          <a:stretch>
            <a:fillRect/>
          </a:stretch>
        </p:blipFill>
        <p:spPr bwMode="auto">
          <a:xfrm>
            <a:off x="2324115" y="2857496"/>
            <a:ext cx="4391025" cy="221457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dirty="0" smtClean="0"/>
              <a:t/>
            </a:r>
            <a:br>
              <a:rPr lang="fr-FR" sz="3600" dirty="0" smtClean="0"/>
            </a:br>
            <a:r>
              <a:rPr lang="fr-FR" sz="3600" dirty="0" smtClean="0"/>
              <a:t>4. Examens complémentaires de seconde intention:</a:t>
            </a:r>
            <a:br>
              <a:rPr lang="fr-FR" sz="3600" dirty="0" smtClean="0"/>
            </a:br>
            <a:endParaRPr lang="fr-FR" sz="3600" dirty="0"/>
          </a:p>
        </p:txBody>
      </p:sp>
      <p:sp>
        <p:nvSpPr>
          <p:cNvPr id="3" name="Espace réservé du contenu 2"/>
          <p:cNvSpPr>
            <a:spLocks noGrp="1"/>
          </p:cNvSpPr>
          <p:nvPr>
            <p:ph sz="quarter" idx="1"/>
          </p:nvPr>
        </p:nvSpPr>
        <p:spPr/>
        <p:txBody>
          <a:bodyPr>
            <a:normAutofit/>
          </a:bodyPr>
          <a:lstStyle/>
          <a:p>
            <a:pPr marL="514350" indent="-514350">
              <a:buNone/>
            </a:pPr>
            <a:r>
              <a:rPr lang="fr-FR" sz="2800" b="1" dirty="0" smtClean="0"/>
              <a:t>a) Biologie:</a:t>
            </a:r>
          </a:p>
          <a:p>
            <a:pPr marL="514350" indent="-514350">
              <a:buNone/>
            </a:pPr>
            <a:r>
              <a:rPr lang="fr-FR" dirty="0" smtClean="0"/>
              <a:t>  - Alpha-Foetoproteine (AFP)</a:t>
            </a:r>
          </a:p>
          <a:p>
            <a:pPr marL="514350" indent="-514350">
              <a:buNone/>
            </a:pPr>
            <a:r>
              <a:rPr lang="fr-FR" dirty="0" smtClean="0"/>
              <a:t>  - Bilan martial: fer sérique, ferritine, Coefficient de saturation</a:t>
            </a:r>
          </a:p>
          <a:p>
            <a:pPr marL="514350" indent="-514350">
              <a:buNone/>
            </a:pPr>
            <a:r>
              <a:rPr lang="fr-FR" dirty="0" smtClean="0"/>
              <a:t>  -</a:t>
            </a:r>
            <a:r>
              <a:rPr lang="fr-FR" dirty="0"/>
              <a:t> </a:t>
            </a:r>
            <a:r>
              <a:rPr lang="fr-FR" dirty="0" smtClean="0"/>
              <a:t>Sérologies virales: sérologie VHC, Ag HBs, Ac anti HBs, Ac aniti HBC totaux, sérologie VIH</a:t>
            </a:r>
          </a:p>
          <a:p>
            <a:pPr marL="514350" indent="-514350">
              <a:buNone/>
            </a:pPr>
            <a:r>
              <a:rPr lang="fr-FR" dirty="0" smtClean="0"/>
              <a:t>   - Auto-anticorps: FAN, anti muscle lisse, anti LKM1, anti-mitochondrie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sz="quarter" idx="1"/>
          </p:nvPr>
        </p:nvSpPr>
        <p:spPr>
          <a:xfrm>
            <a:off x="612648" y="1500174"/>
            <a:ext cx="8153400" cy="5286412"/>
          </a:xfrm>
        </p:spPr>
        <p:txBody>
          <a:bodyPr>
            <a:normAutofit fontScale="85000" lnSpcReduction="20000"/>
          </a:bodyPr>
          <a:lstStyle/>
          <a:p>
            <a:pPr>
              <a:buNone/>
            </a:pPr>
            <a:r>
              <a:rPr lang="fr-FR" dirty="0" smtClean="0"/>
              <a:t>  </a:t>
            </a:r>
            <a:r>
              <a:rPr lang="fr-FR" b="1" dirty="0" smtClean="0"/>
              <a:t>b) Ponction biopsie hépatique (PBH)</a:t>
            </a:r>
          </a:p>
          <a:p>
            <a:pPr>
              <a:buFontTx/>
              <a:buChar char="-"/>
            </a:pPr>
            <a:r>
              <a:rPr lang="fr-FR" dirty="0" smtClean="0"/>
              <a:t>Par voie transpariétale en l’absence de contre indication</a:t>
            </a:r>
          </a:p>
          <a:p>
            <a:pPr>
              <a:buFontTx/>
              <a:buChar char="-"/>
            </a:pPr>
            <a:r>
              <a:rPr lang="fr-FR" dirty="0" smtClean="0"/>
              <a:t>Contre indication à la PBH:</a:t>
            </a:r>
          </a:p>
          <a:p>
            <a:pPr>
              <a:buNone/>
            </a:pPr>
            <a:r>
              <a:rPr lang="fr-FR" dirty="0" smtClean="0"/>
              <a:t>  * Ascite</a:t>
            </a:r>
          </a:p>
          <a:p>
            <a:pPr>
              <a:buNone/>
            </a:pPr>
            <a:r>
              <a:rPr lang="fr-FR" dirty="0" smtClean="0"/>
              <a:t>  * Troubles sévères de la coagulation (TP &lt; 50 %, plaquettes &lt; 100 000/mm3</a:t>
            </a:r>
          </a:p>
          <a:p>
            <a:pPr>
              <a:buNone/>
            </a:pPr>
            <a:r>
              <a:rPr lang="fr-FR" dirty="0" smtClean="0"/>
              <a:t>  * Tumeur hyper vascularisée</a:t>
            </a:r>
          </a:p>
          <a:p>
            <a:pPr>
              <a:buNone/>
            </a:pPr>
            <a:r>
              <a:rPr lang="fr-FR" dirty="0" smtClean="0"/>
              <a:t>  * Kyste hydatique</a:t>
            </a:r>
          </a:p>
          <a:p>
            <a:pPr>
              <a:buNone/>
            </a:pPr>
            <a:r>
              <a:rPr lang="fr-FR" dirty="0" smtClean="0"/>
              <a:t>  * Dilatation des voies biliaires intra-hépatiques </a:t>
            </a:r>
          </a:p>
          <a:p>
            <a:pPr>
              <a:buFontTx/>
              <a:buChar char="-"/>
            </a:pPr>
            <a:r>
              <a:rPr lang="fr-FR" dirty="0" smtClean="0"/>
              <a:t>Par voie </a:t>
            </a:r>
            <a:r>
              <a:rPr lang="fr-FR" dirty="0" err="1" smtClean="0"/>
              <a:t>transjugulaire</a:t>
            </a:r>
            <a:r>
              <a:rPr lang="fr-FR" dirty="0" smtClean="0"/>
              <a:t> en cas de contre indication</a:t>
            </a:r>
          </a:p>
          <a:p>
            <a:pPr>
              <a:buFontTx/>
              <a:buChar char="-"/>
            </a:pPr>
            <a:r>
              <a:rPr lang="fr-FR" dirty="0" smtClean="0"/>
              <a:t>Les complications à redouter sont l’</a:t>
            </a:r>
            <a:r>
              <a:rPr lang="fr-FR" dirty="0" err="1" smtClean="0"/>
              <a:t>hémopéritoine</a:t>
            </a:r>
            <a:r>
              <a:rPr lang="fr-FR" dirty="0" smtClean="0"/>
              <a:t>, le </a:t>
            </a:r>
            <a:r>
              <a:rPr lang="fr-FR" dirty="0" err="1" smtClean="0"/>
              <a:t>cholangiopéritoine</a:t>
            </a:r>
            <a:r>
              <a:rPr lang="fr-FR" dirty="0" smtClean="0"/>
              <a:t> et le pneumothorax</a:t>
            </a:r>
          </a:p>
          <a:p>
            <a:pPr>
              <a:buFontTx/>
              <a:buChar char="-"/>
            </a:pPr>
            <a:r>
              <a:rPr lang="fr-FR" dirty="0" smtClean="0"/>
              <a:t>La biopsie doit être guidée par échographie ou Scanner cas  de lésion localisée.</a:t>
            </a:r>
          </a:p>
          <a:p>
            <a:pPr>
              <a:buNone/>
            </a:pP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t>
            </a:r>
            <a:r>
              <a:rPr lang="fr-FR" sz="3700" b="1" dirty="0" smtClean="0"/>
              <a:t>D/Principales causes des hépatomégalies</a:t>
            </a:r>
            <a:endParaRPr lang="fr-FR" sz="3700" b="1" dirty="0"/>
          </a:p>
        </p:txBody>
      </p:sp>
      <p:sp>
        <p:nvSpPr>
          <p:cNvPr id="3" name="Espace réservé du contenu 2"/>
          <p:cNvSpPr>
            <a:spLocks noGrp="1"/>
          </p:cNvSpPr>
          <p:nvPr>
            <p:ph sz="quarter" idx="1"/>
          </p:nvPr>
        </p:nvSpPr>
        <p:spPr>
          <a:xfrm>
            <a:off x="612648" y="1500174"/>
            <a:ext cx="8153400" cy="5072098"/>
          </a:xfrm>
        </p:spPr>
        <p:txBody>
          <a:bodyPr>
            <a:normAutofit fontScale="55000" lnSpcReduction="20000"/>
          </a:bodyPr>
          <a:lstStyle/>
          <a:p>
            <a:pPr marL="514350" indent="-514350">
              <a:buNone/>
            </a:pPr>
            <a:r>
              <a:rPr lang="fr-FR" sz="4400" b="1" dirty="0" smtClean="0"/>
              <a:t>1. Causes biliaires</a:t>
            </a:r>
          </a:p>
          <a:p>
            <a:pPr marL="514350" indent="-514350">
              <a:buFont typeface="Arial" charset="0"/>
              <a:buChar char="•"/>
            </a:pPr>
            <a:r>
              <a:rPr lang="fr-FR" sz="3300" dirty="0" smtClean="0"/>
              <a:t>Cholestases d’origine extra hépatiques par obstacle sur la voie biliaire principale:</a:t>
            </a:r>
          </a:p>
          <a:p>
            <a:pPr marL="514350" indent="-514350">
              <a:buFontTx/>
              <a:buChar char="-"/>
            </a:pPr>
            <a:r>
              <a:rPr lang="fr-FR" sz="3300" dirty="0" smtClean="0"/>
              <a:t>Lithiase</a:t>
            </a:r>
          </a:p>
          <a:p>
            <a:pPr marL="514350" indent="-514350">
              <a:buFontTx/>
              <a:buChar char="-"/>
            </a:pPr>
            <a:r>
              <a:rPr lang="fr-FR" sz="3300" dirty="0" smtClean="0"/>
              <a:t>Tumeur</a:t>
            </a:r>
          </a:p>
          <a:p>
            <a:pPr marL="514350" indent="-514350">
              <a:buFontTx/>
              <a:buChar char="-"/>
            </a:pPr>
            <a:r>
              <a:rPr lang="fr-FR" sz="3300" dirty="0" smtClean="0"/>
              <a:t>Compression extrinsèque</a:t>
            </a:r>
          </a:p>
          <a:p>
            <a:pPr marL="514350" indent="-514350">
              <a:buFontTx/>
              <a:buChar char="-"/>
            </a:pPr>
            <a:endParaRPr lang="fr-FR" sz="3300" dirty="0" smtClean="0"/>
          </a:p>
          <a:p>
            <a:pPr marL="514350" indent="-514350">
              <a:buNone/>
            </a:pPr>
            <a:r>
              <a:rPr lang="fr-FR" sz="4400" b="1" dirty="0" smtClean="0"/>
              <a:t>2. Causes vasculaires</a:t>
            </a:r>
          </a:p>
          <a:p>
            <a:pPr marL="514350" indent="-514350">
              <a:buFont typeface="Arial" charset="0"/>
              <a:buChar char="•"/>
            </a:pPr>
            <a:r>
              <a:rPr lang="fr-FR" sz="3300" dirty="0" smtClean="0"/>
              <a:t>Par obstacle à la circulation veineuse des cavités cardiaques ou des veines sus-hépatiques.</a:t>
            </a:r>
          </a:p>
          <a:p>
            <a:pPr marL="514350" indent="-514350">
              <a:buNone/>
            </a:pPr>
            <a:r>
              <a:rPr lang="fr-FR" sz="4000" b="1" dirty="0" smtClean="0"/>
              <a:t>   a- Foie cardiaque:</a:t>
            </a:r>
          </a:p>
          <a:p>
            <a:pPr marL="514350" indent="-514350">
              <a:buFontTx/>
              <a:buChar char="-"/>
            </a:pPr>
            <a:r>
              <a:rPr lang="fr-FR" sz="3300" dirty="0" smtClean="0"/>
              <a:t>En cas d’insuffisance cardiaque droite ou globale, d’atteintes péricardiques ou d’atteinte triscupidienne.</a:t>
            </a:r>
          </a:p>
          <a:p>
            <a:pPr marL="514350" indent="-514350">
              <a:buFontTx/>
              <a:buChar char="-"/>
            </a:pPr>
            <a:r>
              <a:rPr lang="fr-FR" sz="3300" dirty="0" smtClean="0"/>
              <a:t>L’hépatomégalie est douloureuse, avec reflux hépato-jugulaire et signes d’insuffisance cardiaque droite: turgescence jugulaire, œdèmes des membres inférieurs</a:t>
            </a:r>
            <a:endParaRPr lang="fr-FR" sz="33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sz="quarter" idx="1"/>
          </p:nvPr>
        </p:nvSpPr>
        <p:spPr/>
        <p:txBody>
          <a:bodyPr>
            <a:normAutofit fontScale="77500" lnSpcReduction="20000"/>
          </a:bodyPr>
          <a:lstStyle/>
          <a:p>
            <a:pPr>
              <a:buNone/>
            </a:pPr>
            <a:r>
              <a:rPr lang="fr-FR" b="1" dirty="0" smtClean="0"/>
              <a:t>b) Syndrome de Budd-Chiari</a:t>
            </a:r>
          </a:p>
          <a:p>
            <a:pPr>
              <a:buFontTx/>
              <a:buChar char="-"/>
            </a:pPr>
            <a:r>
              <a:rPr lang="fr-FR" dirty="0" smtClean="0"/>
              <a:t>c’est l’obstruction des veines sus-hépatiques:</a:t>
            </a:r>
          </a:p>
          <a:p>
            <a:pPr>
              <a:buNone/>
            </a:pPr>
            <a:r>
              <a:rPr lang="fr-FR" dirty="0" smtClean="0"/>
              <a:t>   * cliniquement, l’hépatomégalie prédomine sur le foie gauche, et il existe des douleurs de l’hypochondre droit.</a:t>
            </a:r>
          </a:p>
          <a:p>
            <a:pPr>
              <a:buNone/>
            </a:pPr>
            <a:r>
              <a:rPr lang="fr-FR" dirty="0" smtClean="0"/>
              <a:t>    * L’ascite est riche en protides</a:t>
            </a:r>
          </a:p>
          <a:p>
            <a:pPr>
              <a:buFontTx/>
              <a:buChar char="-"/>
            </a:pPr>
            <a:r>
              <a:rPr lang="fr-FR" dirty="0" smtClean="0"/>
              <a:t>En cas de compression de la veine cave sont associés: des Œdèmes des membres inférieurs, une circulation collatérale cavo-cave.</a:t>
            </a:r>
          </a:p>
          <a:p>
            <a:pPr>
              <a:buFontTx/>
              <a:buChar char="-"/>
            </a:pPr>
            <a:r>
              <a:rPr lang="fr-FR" dirty="0" smtClean="0"/>
              <a:t>Sur le plan de l’imagerie: </a:t>
            </a:r>
          </a:p>
          <a:p>
            <a:pPr>
              <a:buNone/>
            </a:pPr>
            <a:r>
              <a:rPr lang="fr-FR" dirty="0" smtClean="0"/>
              <a:t>     * Hypertrophie hépatique prédominant sur le lobe de spiegel</a:t>
            </a:r>
          </a:p>
          <a:p>
            <a:pPr>
              <a:buNone/>
            </a:pPr>
            <a:r>
              <a:rPr lang="fr-FR" dirty="0" smtClean="0"/>
              <a:t>     * Absence de visualisation des veines sus hépatiques.</a:t>
            </a:r>
          </a:p>
          <a:p>
            <a:pPr>
              <a:buNone/>
            </a:pPr>
            <a:r>
              <a:rPr lang="fr-FR" dirty="0" smtClean="0"/>
              <a:t>- Causes: compression extrinsèque, tumeur maligne; thrombose secondaire à une anomalies de la coagulation (déficit en protéine S, C, facteur V leiden ….)</a:t>
            </a:r>
          </a:p>
          <a:p>
            <a:pPr>
              <a:buNone/>
            </a:pP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smtClean="0"/>
              <a:t>3. Atteintes du parenchyme:</a:t>
            </a:r>
            <a:br>
              <a:rPr lang="fr-FR" b="1" dirty="0" smtClean="0"/>
            </a:br>
            <a:endParaRPr lang="fr-FR" dirty="0"/>
          </a:p>
        </p:txBody>
      </p:sp>
      <p:sp>
        <p:nvSpPr>
          <p:cNvPr id="3" name="Espace réservé du contenu 2"/>
          <p:cNvSpPr>
            <a:spLocks noGrp="1"/>
          </p:cNvSpPr>
          <p:nvPr>
            <p:ph sz="quarter" idx="1"/>
          </p:nvPr>
        </p:nvSpPr>
        <p:spPr/>
        <p:txBody>
          <a:bodyPr>
            <a:normAutofit/>
          </a:bodyPr>
          <a:lstStyle/>
          <a:p>
            <a:pPr>
              <a:buNone/>
            </a:pPr>
            <a:r>
              <a:rPr lang="fr-FR" sz="2400" b="1" dirty="0" smtClean="0"/>
              <a:t>  a) Hépatite aigues</a:t>
            </a:r>
          </a:p>
          <a:p>
            <a:pPr>
              <a:buNone/>
            </a:pPr>
            <a:r>
              <a:rPr lang="fr-FR" sz="2400" dirty="0" smtClean="0"/>
              <a:t>      </a:t>
            </a:r>
            <a:r>
              <a:rPr lang="fr-FR" sz="2200" dirty="0" smtClean="0"/>
              <a:t>- virales</a:t>
            </a:r>
          </a:p>
          <a:p>
            <a:pPr>
              <a:buNone/>
            </a:pPr>
            <a:r>
              <a:rPr lang="fr-FR" sz="2200" dirty="0" smtClean="0"/>
              <a:t>      - Alcoolique</a:t>
            </a:r>
          </a:p>
          <a:p>
            <a:pPr>
              <a:buNone/>
            </a:pPr>
            <a:r>
              <a:rPr lang="fr-FR" sz="2200" dirty="0" smtClean="0"/>
              <a:t>     - médicamenteuse</a:t>
            </a:r>
          </a:p>
          <a:p>
            <a:pPr>
              <a:buNone/>
            </a:pPr>
            <a:r>
              <a:rPr lang="fr-FR" sz="2200" dirty="0" smtClean="0"/>
              <a:t>     - Bactériennes.</a:t>
            </a:r>
          </a:p>
          <a:p>
            <a:pPr>
              <a:buNone/>
            </a:pPr>
            <a:r>
              <a:rPr lang="fr-FR" sz="2400" b="1" dirty="0" smtClean="0"/>
              <a:t>   b) Hépatites chroniques:</a:t>
            </a:r>
            <a:endParaRPr lang="fr-FR" dirty="0" smtClean="0"/>
          </a:p>
          <a:p>
            <a:pPr>
              <a:buNone/>
            </a:pPr>
            <a:r>
              <a:rPr lang="fr-FR" sz="2400" b="1" dirty="0" smtClean="0"/>
              <a:t>   c) Cirrhoses</a:t>
            </a:r>
          </a:p>
          <a:p>
            <a:pPr>
              <a:buNone/>
            </a:pPr>
            <a:r>
              <a:rPr lang="fr-FR" dirty="0" smtClean="0"/>
              <a:t>    - </a:t>
            </a:r>
            <a:r>
              <a:rPr lang="fr-FR" sz="2200" dirty="0" smtClean="0"/>
              <a:t>Cliniquement, le foie peut hypertrophique ou atrophique. Il est de consistance  dure avec bord inférieur tranchant, il faut rechercher des signes d’insuffisance hépatocellulaire.</a:t>
            </a:r>
            <a:endParaRPr lang="fr-FR" sz="22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sz="quarter" idx="1"/>
          </p:nvPr>
        </p:nvSpPr>
        <p:spPr>
          <a:xfrm>
            <a:off x="612648" y="1500174"/>
            <a:ext cx="8153400" cy="5072098"/>
          </a:xfrm>
        </p:spPr>
        <p:txBody>
          <a:bodyPr>
            <a:normAutofit fontScale="62500" lnSpcReduction="20000"/>
          </a:bodyPr>
          <a:lstStyle/>
          <a:p>
            <a:pPr>
              <a:buNone/>
            </a:pPr>
            <a:r>
              <a:rPr lang="fr-FR" sz="4400" dirty="0" smtClean="0"/>
              <a:t> </a:t>
            </a:r>
            <a:r>
              <a:rPr lang="fr-FR" sz="4400" b="1" dirty="0" smtClean="0"/>
              <a:t>d) Parasitose et mycose hépatiques</a:t>
            </a:r>
          </a:p>
          <a:p>
            <a:pPr>
              <a:buNone/>
            </a:pPr>
            <a:r>
              <a:rPr lang="fr-FR" dirty="0" smtClean="0"/>
              <a:t> - elle sont rares.</a:t>
            </a:r>
          </a:p>
          <a:p>
            <a:pPr>
              <a:buNone/>
            </a:pPr>
            <a:r>
              <a:rPr lang="fr-FR" b="1" dirty="0" smtClean="0"/>
              <a:t> - la Bilharziose :</a:t>
            </a:r>
          </a:p>
          <a:p>
            <a:pPr>
              <a:buNone/>
            </a:pPr>
            <a:r>
              <a:rPr lang="fr-FR" dirty="0" smtClean="0"/>
              <a:t>  * Elle due à Schistosoma mansoni</a:t>
            </a:r>
          </a:p>
          <a:p>
            <a:pPr>
              <a:buNone/>
            </a:pPr>
            <a:r>
              <a:rPr lang="fr-FR" dirty="0" smtClean="0"/>
              <a:t>  * le diagnostic se fait sur la sérologie et la biopsie rectale</a:t>
            </a:r>
          </a:p>
          <a:p>
            <a:pPr>
              <a:buNone/>
            </a:pPr>
            <a:r>
              <a:rPr lang="fr-FR" dirty="0" smtClean="0"/>
              <a:t> </a:t>
            </a:r>
            <a:r>
              <a:rPr lang="fr-FR" b="1" dirty="0" smtClean="0"/>
              <a:t>- L’échinococcose alvéolaire: </a:t>
            </a:r>
          </a:p>
          <a:p>
            <a:pPr>
              <a:buNone/>
            </a:pPr>
            <a:r>
              <a:rPr lang="fr-FR" dirty="0" smtClean="0"/>
              <a:t>  * Le foie est d’allure pseudo-tumorale, Le diagnostic se fait sur la sérologie.</a:t>
            </a:r>
          </a:p>
          <a:p>
            <a:pPr>
              <a:buNone/>
            </a:pPr>
            <a:r>
              <a:rPr lang="fr-FR" dirty="0" smtClean="0"/>
              <a:t>  </a:t>
            </a:r>
            <a:r>
              <a:rPr lang="fr-FR" b="1" dirty="0" smtClean="0"/>
              <a:t>- Le kyste hydatique:</a:t>
            </a:r>
          </a:p>
          <a:p>
            <a:pPr>
              <a:buNone/>
            </a:pPr>
            <a:r>
              <a:rPr lang="fr-FR" dirty="0" smtClean="0"/>
              <a:t>   * Les complications: rupture vers les voies biliaires (angiocholite) ou vers le péritoine, pouvant entrainer un choc anaphylactique</a:t>
            </a:r>
          </a:p>
          <a:p>
            <a:pPr>
              <a:buNone/>
            </a:pPr>
            <a:r>
              <a:rPr lang="fr-FR" dirty="0" smtClean="0"/>
              <a:t>   * Le traitement est l’exérèse chirurgicale.</a:t>
            </a:r>
          </a:p>
          <a:p>
            <a:pPr>
              <a:buNone/>
            </a:pPr>
            <a:r>
              <a:rPr lang="fr-FR" b="1" dirty="0" smtClean="0"/>
              <a:t>  - Autres:</a:t>
            </a:r>
          </a:p>
          <a:p>
            <a:pPr>
              <a:buNone/>
            </a:pPr>
            <a:r>
              <a:rPr lang="fr-FR" dirty="0" smtClean="0"/>
              <a:t>    * La leishmaniose</a:t>
            </a:r>
          </a:p>
          <a:p>
            <a:pPr>
              <a:buNone/>
            </a:pPr>
            <a:r>
              <a:rPr lang="fr-FR" dirty="0" smtClean="0"/>
              <a:t>    *  Le paludisme</a:t>
            </a:r>
          </a:p>
          <a:p>
            <a:pPr>
              <a:buNone/>
            </a:pPr>
            <a:r>
              <a:rPr lang="fr-FR" dirty="0" smtClean="0"/>
              <a:t>    *  La toxoplasmose</a:t>
            </a:r>
          </a:p>
          <a:p>
            <a:pPr>
              <a:buNone/>
            </a:pPr>
            <a:r>
              <a:rPr lang="fr-FR" dirty="0" smtClean="0"/>
              <a:t>    *  La distomatose</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t>4. Maladies de surcharge</a:t>
            </a:r>
            <a:br>
              <a:rPr lang="fr-FR" dirty="0" smtClean="0"/>
            </a:br>
            <a:endParaRPr lang="fr-FR" dirty="0"/>
          </a:p>
        </p:txBody>
      </p:sp>
      <p:sp>
        <p:nvSpPr>
          <p:cNvPr id="3" name="Espace réservé du contenu 2"/>
          <p:cNvSpPr>
            <a:spLocks noGrp="1"/>
          </p:cNvSpPr>
          <p:nvPr>
            <p:ph sz="quarter" idx="1"/>
          </p:nvPr>
        </p:nvSpPr>
        <p:spPr/>
        <p:txBody>
          <a:bodyPr>
            <a:normAutofit/>
          </a:bodyPr>
          <a:lstStyle/>
          <a:p>
            <a:pPr>
              <a:buNone/>
            </a:pPr>
            <a:r>
              <a:rPr lang="fr-FR" sz="2800" b="1" dirty="0" smtClean="0"/>
              <a:t>a) Stéatose</a:t>
            </a:r>
          </a:p>
          <a:p>
            <a:pPr>
              <a:buNone/>
            </a:pPr>
            <a:r>
              <a:rPr lang="fr-FR" dirty="0" smtClean="0"/>
              <a:t>     </a:t>
            </a:r>
            <a:r>
              <a:rPr lang="fr-FR" sz="2400" dirty="0" smtClean="0"/>
              <a:t>- La cause la plus forte est l’intoxication alcoolique.</a:t>
            </a:r>
          </a:p>
          <a:p>
            <a:pPr>
              <a:buNone/>
            </a:pPr>
            <a:r>
              <a:rPr lang="fr-FR" sz="2400" dirty="0" smtClean="0"/>
              <a:t>     - Autres causes: Diabète, grossesse, obésité, malnutrition, certains médicaments.</a:t>
            </a:r>
          </a:p>
          <a:p>
            <a:pPr>
              <a:buNone/>
            </a:pPr>
            <a:r>
              <a:rPr lang="fr-FR" sz="2400" dirty="0" smtClean="0"/>
              <a:t>     - Elle régresse environ 3 semaines après l’arrêt de l’intoxication alcoolique sans séquelles</a:t>
            </a:r>
          </a:p>
          <a:p>
            <a:pPr>
              <a:buNone/>
            </a:pPr>
            <a:endParaRPr lang="fr-FR" dirty="0" smtClean="0"/>
          </a:p>
          <a:p>
            <a:pPr>
              <a:buNone/>
            </a:pPr>
            <a:r>
              <a:rPr lang="fr-FR" dirty="0" smtClean="0"/>
              <a:t> </a:t>
            </a: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sz="quarter" idx="1"/>
          </p:nvPr>
        </p:nvSpPr>
        <p:spPr>
          <a:xfrm>
            <a:off x="612648" y="1600200"/>
            <a:ext cx="8153400" cy="4972072"/>
          </a:xfrm>
        </p:spPr>
        <p:txBody>
          <a:bodyPr>
            <a:normAutofit fontScale="77500" lnSpcReduction="20000"/>
          </a:bodyPr>
          <a:lstStyle/>
          <a:p>
            <a:pPr>
              <a:buNone/>
            </a:pPr>
            <a:r>
              <a:rPr lang="fr-FR" sz="3600" b="1" dirty="0" smtClean="0"/>
              <a:t> b) Hémochromatose</a:t>
            </a:r>
          </a:p>
          <a:p>
            <a:pPr>
              <a:buNone/>
            </a:pPr>
            <a:r>
              <a:rPr lang="fr-FR" dirty="0" smtClean="0"/>
              <a:t> - Le diagnostic est suspectée sur </a:t>
            </a:r>
          </a:p>
          <a:p>
            <a:pPr>
              <a:buNone/>
            </a:pPr>
            <a:r>
              <a:rPr lang="fr-FR" dirty="0" smtClean="0"/>
              <a:t>    * les antécédents familiaux (transmission, autosomique récessive)</a:t>
            </a:r>
          </a:p>
          <a:p>
            <a:pPr>
              <a:buNone/>
            </a:pPr>
            <a:r>
              <a:rPr lang="fr-FR" dirty="0" smtClean="0"/>
              <a:t>   * L’origine géographique</a:t>
            </a:r>
          </a:p>
          <a:p>
            <a:pPr>
              <a:buNone/>
            </a:pPr>
            <a:r>
              <a:rPr lang="fr-FR" dirty="0" smtClean="0"/>
              <a:t> - Il faut également rechercher :</a:t>
            </a:r>
          </a:p>
          <a:p>
            <a:pPr>
              <a:buNone/>
            </a:pPr>
            <a:r>
              <a:rPr lang="fr-FR" dirty="0" smtClean="0"/>
              <a:t>  * Un diabète</a:t>
            </a:r>
          </a:p>
          <a:p>
            <a:pPr>
              <a:buNone/>
            </a:pPr>
            <a:r>
              <a:rPr lang="fr-FR" dirty="0" smtClean="0"/>
              <a:t>  * Une insuffisance antéhypophysaire</a:t>
            </a:r>
          </a:p>
          <a:p>
            <a:pPr>
              <a:buNone/>
            </a:pPr>
            <a:r>
              <a:rPr lang="fr-FR" dirty="0" smtClean="0"/>
              <a:t>  * Une cardiopathie</a:t>
            </a:r>
          </a:p>
          <a:p>
            <a:pPr>
              <a:buNone/>
            </a:pPr>
            <a:r>
              <a:rPr lang="fr-FR" dirty="0" smtClean="0"/>
              <a:t>  * Des douleurs articulaires</a:t>
            </a:r>
          </a:p>
          <a:p>
            <a:pPr>
              <a:buNone/>
            </a:pPr>
            <a:r>
              <a:rPr lang="fr-FR" dirty="0" smtClean="0"/>
              <a:t>  * Une mélanodermie</a:t>
            </a:r>
          </a:p>
          <a:p>
            <a:pPr>
              <a:buNone/>
            </a:pPr>
            <a:r>
              <a:rPr lang="fr-FR" dirty="0" smtClean="0"/>
              <a:t> - Biologiquement:</a:t>
            </a:r>
          </a:p>
          <a:p>
            <a:pPr>
              <a:buNone/>
            </a:pPr>
            <a:r>
              <a:rPr lang="fr-FR" dirty="0" smtClean="0"/>
              <a:t>   * Augmentation du fer sérique et de la ferritine.</a:t>
            </a:r>
          </a:p>
          <a:p>
            <a:pPr>
              <a:buNone/>
            </a:pPr>
            <a:r>
              <a:rPr lang="fr-FR" dirty="0" smtClean="0"/>
              <a:t>   *  Surtout, augmentation du coefficient de saturation &gt; 60%</a:t>
            </a: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sz="quarter" idx="1"/>
          </p:nvPr>
        </p:nvSpPr>
        <p:spPr>
          <a:xfrm>
            <a:off x="457200" y="1428736"/>
            <a:ext cx="8229600" cy="5429264"/>
          </a:xfrm>
        </p:spPr>
        <p:txBody>
          <a:bodyPr>
            <a:normAutofit fontScale="77500" lnSpcReduction="20000"/>
          </a:bodyPr>
          <a:lstStyle/>
          <a:p>
            <a:pPr>
              <a:buNone/>
            </a:pPr>
            <a:r>
              <a:rPr lang="fr-FR" sz="3800" b="1" dirty="0" smtClean="0"/>
              <a:t>c) </a:t>
            </a:r>
            <a:r>
              <a:rPr lang="fr-FR" sz="3600" b="1" dirty="0" smtClean="0"/>
              <a:t>Maladie de Wilson</a:t>
            </a:r>
          </a:p>
          <a:p>
            <a:pPr>
              <a:buNone/>
            </a:pPr>
            <a:r>
              <a:rPr lang="fr-FR" dirty="0" smtClean="0"/>
              <a:t> - Surcharge en cuivre par défaut de l’excrétion biliaire</a:t>
            </a:r>
          </a:p>
          <a:p>
            <a:pPr>
              <a:buNone/>
            </a:pPr>
            <a:r>
              <a:rPr lang="fr-FR" dirty="0" smtClean="0"/>
              <a:t> - le diagnostic repose sur :</a:t>
            </a:r>
          </a:p>
          <a:p>
            <a:pPr>
              <a:buNone/>
            </a:pPr>
            <a:r>
              <a:rPr lang="fr-FR" dirty="0" smtClean="0"/>
              <a:t>   * Les antécédents familiaux éventuels</a:t>
            </a:r>
          </a:p>
          <a:p>
            <a:pPr>
              <a:buNone/>
            </a:pPr>
            <a:r>
              <a:rPr lang="fr-FR" dirty="0" smtClean="0"/>
              <a:t>   * L’anneau de kayser-Fleischer</a:t>
            </a:r>
          </a:p>
          <a:p>
            <a:pPr>
              <a:buNone/>
            </a:pPr>
            <a:r>
              <a:rPr lang="fr-FR" dirty="0" smtClean="0"/>
              <a:t>   * Les troubles neurologiques de type extra-pyramidaux</a:t>
            </a:r>
          </a:p>
          <a:p>
            <a:pPr>
              <a:buNone/>
            </a:pPr>
            <a:r>
              <a:rPr lang="fr-FR" dirty="0" smtClean="0"/>
              <a:t> - Biologiquement:</a:t>
            </a:r>
          </a:p>
          <a:p>
            <a:pPr>
              <a:buNone/>
            </a:pPr>
            <a:r>
              <a:rPr lang="fr-FR" dirty="0" smtClean="0"/>
              <a:t>   * Augmentation de la cuprémie</a:t>
            </a:r>
          </a:p>
          <a:p>
            <a:pPr>
              <a:buNone/>
            </a:pPr>
            <a:r>
              <a:rPr lang="fr-FR" dirty="0" smtClean="0"/>
              <a:t>   *Augmentation de la cuprurie</a:t>
            </a:r>
          </a:p>
          <a:p>
            <a:pPr>
              <a:buNone/>
            </a:pPr>
            <a:r>
              <a:rPr lang="fr-FR" dirty="0" smtClean="0"/>
              <a:t>   * Effondrement de la céruloplasmine</a:t>
            </a:r>
          </a:p>
          <a:p>
            <a:pPr>
              <a:buNone/>
            </a:pPr>
            <a:r>
              <a:rPr lang="fr-FR" dirty="0" smtClean="0"/>
              <a:t>   * Souvent anémie hémolytique</a:t>
            </a:r>
          </a:p>
          <a:p>
            <a:pPr>
              <a:buNone/>
            </a:pPr>
            <a:r>
              <a:rPr lang="fr-FR" sz="3600" b="1" dirty="0" smtClean="0"/>
              <a:t>d) Amylose</a:t>
            </a:r>
          </a:p>
          <a:p>
            <a:pPr>
              <a:buNone/>
            </a:pPr>
            <a:r>
              <a:rPr lang="fr-FR" dirty="0" smtClean="0"/>
              <a:t> -  Souvent dans le cadre du myélome, d’un lymphome, d’une maladie de Walden strom, d’une tuberculose, d’une MICI.</a:t>
            </a:r>
          </a:p>
          <a:p>
            <a:pPr>
              <a:buNone/>
            </a:pPr>
            <a:r>
              <a:rPr lang="fr-FR" dirty="0" smtClean="0"/>
              <a:t> -  Sur la PBH ou la biopsie rectale: dépôts amyloïdes.</a:t>
            </a: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t>5. Tumeurs</a:t>
            </a:r>
            <a:br>
              <a:rPr lang="fr-FR" dirty="0" smtClean="0"/>
            </a:br>
            <a:endParaRPr lang="fr-FR" dirty="0"/>
          </a:p>
        </p:txBody>
      </p:sp>
      <p:sp>
        <p:nvSpPr>
          <p:cNvPr id="3" name="Espace réservé du contenu 2"/>
          <p:cNvSpPr>
            <a:spLocks noGrp="1"/>
          </p:cNvSpPr>
          <p:nvPr>
            <p:ph sz="quarter" idx="1"/>
          </p:nvPr>
        </p:nvSpPr>
        <p:spPr>
          <a:xfrm>
            <a:off x="612648" y="1428736"/>
            <a:ext cx="8153400" cy="5572164"/>
          </a:xfrm>
        </p:spPr>
        <p:txBody>
          <a:bodyPr>
            <a:normAutofit fontScale="77500" lnSpcReduction="20000"/>
          </a:bodyPr>
          <a:lstStyle/>
          <a:p>
            <a:pPr>
              <a:buNone/>
            </a:pPr>
            <a:r>
              <a:rPr lang="fr-FR" b="1" dirty="0" smtClean="0"/>
              <a:t>A/ Cancers primitifs    : Carcinome hépatocellulaire (CHC) </a:t>
            </a:r>
            <a:endParaRPr lang="fr-FR" dirty="0" smtClean="0"/>
          </a:p>
          <a:p>
            <a:pPr lvl="0"/>
            <a:r>
              <a:rPr lang="fr-FR" dirty="0" smtClean="0"/>
              <a:t>Circonstances de découverte : </a:t>
            </a:r>
          </a:p>
          <a:p>
            <a:pPr lvl="0">
              <a:buNone/>
            </a:pPr>
            <a:r>
              <a:rPr lang="fr-FR" dirty="0" smtClean="0"/>
              <a:t>        -douleurs de l'hypochondre droit </a:t>
            </a:r>
          </a:p>
          <a:p>
            <a:pPr>
              <a:buNone/>
            </a:pPr>
            <a:r>
              <a:rPr lang="fr-FR" dirty="0" smtClean="0"/>
              <a:t>        -altération de l'état général avec amaigrissement et asthénie         </a:t>
            </a:r>
          </a:p>
          <a:p>
            <a:pPr>
              <a:buNone/>
            </a:pPr>
            <a:r>
              <a:rPr lang="fr-FR" dirty="0" smtClean="0"/>
              <a:t>        -découverte systématique chez un patient, porteur d'une cirrhose </a:t>
            </a:r>
          </a:p>
          <a:p>
            <a:pPr>
              <a:buNone/>
            </a:pPr>
            <a:r>
              <a:rPr lang="fr-FR" dirty="0" smtClean="0"/>
              <a:t>        - décompensation d'une cirrhose sous-jacente</a:t>
            </a:r>
          </a:p>
          <a:p>
            <a:pPr lvl="0"/>
            <a:r>
              <a:rPr lang="fr-FR" dirty="0" smtClean="0"/>
              <a:t>Clinique : hépatomégalie ± irrégulière, volumineuse, nodulaire, sensible, parfois soufflante, fièvre</a:t>
            </a:r>
          </a:p>
          <a:p>
            <a:pPr lvl="0"/>
            <a:r>
              <a:rPr lang="fr-FR" dirty="0" smtClean="0"/>
              <a:t>Examens complémentaires : AFP augmentée, </a:t>
            </a:r>
            <a:r>
              <a:rPr lang="fr-FR" dirty="0" err="1" smtClean="0"/>
              <a:t>echo</a:t>
            </a:r>
            <a:r>
              <a:rPr lang="fr-FR" dirty="0" smtClean="0"/>
              <a:t> Abdominale ,TDM  et IRM.</a:t>
            </a:r>
          </a:p>
          <a:p>
            <a:pPr>
              <a:buNone/>
            </a:pPr>
            <a:r>
              <a:rPr lang="fr-FR" b="1" dirty="0" smtClean="0"/>
              <a:t> B/ Cancers secondaires</a:t>
            </a:r>
            <a:r>
              <a:rPr lang="fr-FR" dirty="0" smtClean="0"/>
              <a:t> : carcinomes : colon, bronches, sein, prostate, rein • endocrines </a:t>
            </a:r>
          </a:p>
          <a:p>
            <a:pPr>
              <a:buNone/>
            </a:pPr>
            <a:r>
              <a:rPr lang="fr-FR" dirty="0" smtClean="0"/>
              <a:t>  </a:t>
            </a:r>
            <a:r>
              <a:rPr lang="fr-FR" b="1" dirty="0" smtClean="0"/>
              <a:t>C/ Tumeurs bénignes :</a:t>
            </a:r>
            <a:endParaRPr lang="fr-FR" dirty="0" smtClean="0"/>
          </a:p>
          <a:p>
            <a:pPr lvl="0"/>
            <a:r>
              <a:rPr lang="fr-FR" dirty="0" smtClean="0"/>
              <a:t> hémangiomes : prévalence (1 - 2 %), Homme = Femme</a:t>
            </a:r>
          </a:p>
          <a:p>
            <a:pPr lvl="0"/>
            <a:r>
              <a:rPr lang="fr-FR" dirty="0" smtClean="0"/>
              <a:t>adénome : rare, atteint la femme, contraceptifs oraux ++ </a:t>
            </a:r>
          </a:p>
          <a:p>
            <a:pPr lvl="0"/>
            <a:r>
              <a:rPr lang="fr-FR" dirty="0" smtClean="0"/>
              <a:t> hyperplasie nodulaire focale : rare, Homme = Femme</a:t>
            </a:r>
          </a:p>
          <a:p>
            <a:endParaRPr lang="fr-FR" dirty="0" smtClean="0"/>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t>PLAN:</a:t>
            </a:r>
            <a:br>
              <a:rPr lang="fr-FR" dirty="0" smtClean="0"/>
            </a:br>
            <a:endParaRPr lang="fr-FR" dirty="0"/>
          </a:p>
        </p:txBody>
      </p:sp>
      <p:sp>
        <p:nvSpPr>
          <p:cNvPr id="3" name="Espace réservé du contenu 2"/>
          <p:cNvSpPr>
            <a:spLocks noGrp="1"/>
          </p:cNvSpPr>
          <p:nvPr>
            <p:ph sz="quarter" idx="1"/>
          </p:nvPr>
        </p:nvSpPr>
        <p:spPr>
          <a:xfrm>
            <a:off x="612648" y="1571612"/>
            <a:ext cx="8153400" cy="4857784"/>
          </a:xfrm>
        </p:spPr>
        <p:txBody>
          <a:bodyPr>
            <a:normAutofit fontScale="92500" lnSpcReduction="10000"/>
          </a:bodyPr>
          <a:lstStyle/>
          <a:p>
            <a:pPr>
              <a:buNone/>
            </a:pPr>
            <a:r>
              <a:rPr lang="fr-FR" dirty="0" smtClean="0"/>
              <a:t>A/ Définitions</a:t>
            </a:r>
          </a:p>
          <a:p>
            <a:pPr>
              <a:buNone/>
            </a:pPr>
            <a:r>
              <a:rPr lang="fr-FR" dirty="0" smtClean="0"/>
              <a:t>B/ Diagnostic positif</a:t>
            </a:r>
          </a:p>
          <a:p>
            <a:pPr>
              <a:buNone/>
            </a:pPr>
            <a:r>
              <a:rPr lang="fr-FR" dirty="0" smtClean="0"/>
              <a:t>C/  Diagnostic étiologique</a:t>
            </a:r>
          </a:p>
          <a:p>
            <a:pPr>
              <a:buNone/>
            </a:pPr>
            <a:r>
              <a:rPr lang="fr-FR" dirty="0" smtClean="0"/>
              <a:t>D/ Principales causes des hépatomégalies</a:t>
            </a:r>
          </a:p>
          <a:p>
            <a:pPr>
              <a:buNone/>
            </a:pPr>
            <a:r>
              <a:rPr lang="fr-FR" dirty="0" smtClean="0"/>
              <a:t>     </a:t>
            </a:r>
            <a:r>
              <a:rPr lang="fr-FR" sz="2400" dirty="0" smtClean="0"/>
              <a:t>1-Causes biliaires</a:t>
            </a:r>
          </a:p>
          <a:p>
            <a:pPr>
              <a:buNone/>
            </a:pPr>
            <a:r>
              <a:rPr lang="fr-FR" sz="2400" dirty="0" smtClean="0"/>
              <a:t>      2- Causes vasculaires</a:t>
            </a:r>
          </a:p>
          <a:p>
            <a:pPr>
              <a:buNone/>
            </a:pPr>
            <a:r>
              <a:rPr lang="fr-FR" sz="2400" dirty="0" smtClean="0"/>
              <a:t>      3- Atteintes du parenchyme</a:t>
            </a:r>
          </a:p>
          <a:p>
            <a:pPr>
              <a:buNone/>
            </a:pPr>
            <a:r>
              <a:rPr lang="fr-FR" sz="2400" dirty="0" smtClean="0"/>
              <a:t>      4- Maladie de surcharge</a:t>
            </a:r>
          </a:p>
          <a:p>
            <a:pPr>
              <a:buNone/>
            </a:pPr>
            <a:r>
              <a:rPr lang="fr-FR" sz="2400" dirty="0" smtClean="0"/>
              <a:t>      5- Tumeurs </a:t>
            </a:r>
          </a:p>
          <a:p>
            <a:pPr>
              <a:buNone/>
            </a:pPr>
            <a:r>
              <a:rPr lang="fr-FR" sz="2400" dirty="0" smtClean="0"/>
              <a:t>      6- Abcès</a:t>
            </a:r>
          </a:p>
          <a:p>
            <a:pPr>
              <a:buNone/>
            </a:pPr>
            <a:r>
              <a:rPr lang="fr-FR" dirty="0" smtClean="0"/>
              <a:t>E/ Conclusion</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6. Abcès</a:t>
            </a:r>
            <a:br>
              <a:rPr lang="fr-FR" dirty="0" smtClean="0"/>
            </a:br>
            <a:endParaRPr lang="fr-FR" dirty="0"/>
          </a:p>
        </p:txBody>
      </p:sp>
      <p:sp>
        <p:nvSpPr>
          <p:cNvPr id="3" name="Espace réservé du contenu 2"/>
          <p:cNvSpPr>
            <a:spLocks noGrp="1"/>
          </p:cNvSpPr>
          <p:nvPr>
            <p:ph sz="quarter" idx="1"/>
          </p:nvPr>
        </p:nvSpPr>
        <p:spPr/>
        <p:txBody>
          <a:bodyPr>
            <a:normAutofit fontScale="77500" lnSpcReduction="20000"/>
          </a:bodyPr>
          <a:lstStyle/>
          <a:p>
            <a:pPr>
              <a:buFont typeface="Arial" charset="0"/>
              <a:buChar char="•"/>
            </a:pPr>
            <a:r>
              <a:rPr lang="fr-FR" dirty="0" smtClean="0"/>
              <a:t>Cliniquement: douleur de l’hypochondre droit, fièvre, AEG, hépatomégalie douloureuse.</a:t>
            </a:r>
          </a:p>
          <a:p>
            <a:pPr>
              <a:buNone/>
            </a:pPr>
            <a:r>
              <a:rPr lang="fr-FR" b="1" dirty="0" smtClean="0"/>
              <a:t>   a) Abcès à pyogènes</a:t>
            </a:r>
          </a:p>
          <a:p>
            <a:pPr>
              <a:buNone/>
            </a:pPr>
            <a:r>
              <a:rPr lang="fr-FR" dirty="0" smtClean="0"/>
              <a:t>     - Souvent dans un contexte de septicémie ou de sepsis intra péritonéal (dans 50 % des cas, la cause n’est pas retrouvée)</a:t>
            </a:r>
          </a:p>
          <a:p>
            <a:pPr>
              <a:buNone/>
            </a:pPr>
            <a:r>
              <a:rPr lang="fr-FR" b="1" dirty="0" smtClean="0"/>
              <a:t>   b) Abcès d’origine amibienne</a:t>
            </a:r>
          </a:p>
          <a:p>
            <a:pPr>
              <a:buNone/>
            </a:pPr>
            <a:r>
              <a:rPr lang="fr-FR" dirty="0" smtClean="0"/>
              <a:t>      </a:t>
            </a:r>
            <a:r>
              <a:rPr lang="fr-FR" b="1" dirty="0" smtClean="0"/>
              <a:t>- </a:t>
            </a:r>
            <a:r>
              <a:rPr lang="fr-FR" dirty="0" err="1" smtClean="0"/>
              <a:t>Entamoeba</a:t>
            </a:r>
            <a:r>
              <a:rPr lang="fr-FR" dirty="0" smtClean="0"/>
              <a:t> histolytica</a:t>
            </a:r>
          </a:p>
          <a:p>
            <a:pPr>
              <a:buNone/>
            </a:pPr>
            <a:r>
              <a:rPr lang="fr-FR" dirty="0" smtClean="0"/>
              <a:t>      -  Séjour en zone d’endémie durant lequel l’amibiase intestinale aigue a pu se passer inaperçu.</a:t>
            </a:r>
          </a:p>
          <a:p>
            <a:pPr>
              <a:buNone/>
            </a:pPr>
            <a:r>
              <a:rPr lang="fr-FR" dirty="0" smtClean="0"/>
              <a:t>      - Le diagnostic est réalisé sur la sérologie et, en cas de doute, sur la ponction écho guidée qui ramène du liquide chocolat</a:t>
            </a:r>
          </a:p>
          <a:p>
            <a:pPr>
              <a:buNone/>
            </a:pPr>
            <a:r>
              <a:rPr lang="fr-FR" dirty="0" smtClean="0"/>
              <a:t>      - le traitement comprend une antibiothérapie par métronidazole, éventuellement associée à une drainage sous échographie.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POINTS FORTS</a:t>
            </a:r>
            <a:endParaRPr lang="fr-FR" dirty="0"/>
          </a:p>
        </p:txBody>
      </p:sp>
      <p:sp>
        <p:nvSpPr>
          <p:cNvPr id="3" name="Espace réservé du contenu 2"/>
          <p:cNvSpPr>
            <a:spLocks noGrp="1"/>
          </p:cNvSpPr>
          <p:nvPr>
            <p:ph sz="quarter" idx="1"/>
          </p:nvPr>
        </p:nvSpPr>
        <p:spPr>
          <a:xfrm>
            <a:off x="612648" y="1428736"/>
            <a:ext cx="8153400" cy="5786478"/>
          </a:xfrm>
        </p:spPr>
        <p:txBody>
          <a:bodyPr>
            <a:normAutofit fontScale="77500" lnSpcReduction="20000"/>
          </a:bodyPr>
          <a:lstStyle/>
          <a:p>
            <a:pPr>
              <a:buNone/>
            </a:pPr>
            <a:r>
              <a:rPr lang="fr-FR" dirty="0" smtClean="0"/>
              <a:t>1- Une hépatomégalie est définie par un foie dont la taille est supérieur à 14 cm avec un  débord sur la ligne médiane supérieur à 4 cm.</a:t>
            </a:r>
          </a:p>
          <a:p>
            <a:pPr>
              <a:buNone/>
            </a:pPr>
            <a:r>
              <a:rPr lang="fr-FR" dirty="0" smtClean="0"/>
              <a:t>2- Les causes les plus fréquentes sont:</a:t>
            </a:r>
          </a:p>
          <a:p>
            <a:pPr>
              <a:buNone/>
            </a:pPr>
            <a:r>
              <a:rPr lang="fr-FR" dirty="0" smtClean="0"/>
              <a:t>  - Les cirrhose</a:t>
            </a:r>
          </a:p>
          <a:p>
            <a:pPr>
              <a:buNone/>
            </a:pPr>
            <a:r>
              <a:rPr lang="fr-FR" dirty="0" smtClean="0"/>
              <a:t>  - les hépatites chroniques</a:t>
            </a:r>
          </a:p>
          <a:p>
            <a:pPr>
              <a:buNone/>
            </a:pPr>
            <a:r>
              <a:rPr lang="fr-FR" dirty="0" smtClean="0"/>
              <a:t>   - les cancers</a:t>
            </a:r>
          </a:p>
          <a:p>
            <a:pPr>
              <a:buNone/>
            </a:pPr>
            <a:r>
              <a:rPr lang="fr-FR" dirty="0" smtClean="0"/>
              <a:t>3- L’examen clinique  doit être minutieux à la recherche de signes associés permettant d’orienter le diagnostic:</a:t>
            </a:r>
          </a:p>
          <a:p>
            <a:pPr>
              <a:buNone/>
            </a:pPr>
            <a:r>
              <a:rPr lang="fr-FR" dirty="0" smtClean="0"/>
              <a:t>    a- Hépatomégalie + fièvre: Abcès, cancer, hépatite alcoolique aigue</a:t>
            </a:r>
          </a:p>
          <a:p>
            <a:pPr>
              <a:buNone/>
            </a:pPr>
            <a:r>
              <a:rPr lang="fr-FR" dirty="0" smtClean="0"/>
              <a:t>    b- Hépatomégalie avec signes d’hypertension portale ou d’insuffisance hépatocellulaire: Cirrhose</a:t>
            </a:r>
          </a:p>
          <a:p>
            <a:pPr>
              <a:buNone/>
            </a:pPr>
            <a:r>
              <a:rPr lang="fr-FR" dirty="0" smtClean="0"/>
              <a:t>    c – Hépatomégalie douloureuse: Abcès, Foie cardiaque, cause biliaire.</a:t>
            </a:r>
          </a:p>
          <a:p>
            <a:pPr>
              <a:buNone/>
            </a:pPr>
            <a:r>
              <a:rPr lang="fr-FR" dirty="0" smtClean="0"/>
              <a:t>4- L’examen morphologique de première intension est l’échographie abdominale.</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t>A/ Définition:</a:t>
            </a:r>
            <a:br>
              <a:rPr lang="fr-FR" dirty="0" smtClean="0"/>
            </a:br>
            <a:endParaRPr lang="fr-FR" dirty="0"/>
          </a:p>
        </p:txBody>
      </p:sp>
      <p:sp>
        <p:nvSpPr>
          <p:cNvPr id="3" name="Espace réservé du contenu 2"/>
          <p:cNvSpPr>
            <a:spLocks noGrp="1"/>
          </p:cNvSpPr>
          <p:nvPr>
            <p:ph sz="quarter" idx="1"/>
          </p:nvPr>
        </p:nvSpPr>
        <p:spPr>
          <a:xfrm>
            <a:off x="428596" y="1714488"/>
            <a:ext cx="8229600" cy="4525963"/>
          </a:xfrm>
        </p:spPr>
        <p:txBody>
          <a:bodyPr/>
          <a:lstStyle/>
          <a:p>
            <a:r>
              <a:rPr lang="fr-FR" sz="2800" dirty="0" smtClean="0"/>
              <a:t>Hépatomégalie:</a:t>
            </a:r>
          </a:p>
          <a:p>
            <a:pPr>
              <a:buFontTx/>
              <a:buChar char="-"/>
            </a:pPr>
            <a:r>
              <a:rPr lang="fr-FR" sz="2800" dirty="0" smtClean="0"/>
              <a:t>Augmentation de volume de tout ou d’une partie du foie</a:t>
            </a:r>
          </a:p>
          <a:p>
            <a:pPr>
              <a:buFontTx/>
              <a:buChar char="-"/>
            </a:pPr>
            <a:r>
              <a:rPr lang="fr-FR" sz="2800" dirty="0" smtClean="0"/>
              <a:t>Taille &gt; 14 cm ou débord sur la ligne médiane &gt; 4 cm</a:t>
            </a:r>
          </a:p>
          <a:p>
            <a:pPr>
              <a:buFontTx/>
              <a:buChar char="-"/>
            </a:pPr>
            <a:r>
              <a:rPr lang="fr-FR" sz="2800" dirty="0" smtClean="0"/>
              <a:t>Le foie normal mesure moins de 11 cm sur la ligne médio claviculaire droite.</a:t>
            </a:r>
            <a:endParaRPr lang="fr-FR"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t>B/ Diagnostic positif:</a:t>
            </a:r>
            <a:br>
              <a:rPr lang="fr-FR" dirty="0" smtClean="0"/>
            </a:br>
            <a:endParaRPr lang="fr-FR" dirty="0"/>
          </a:p>
        </p:txBody>
      </p:sp>
      <p:sp>
        <p:nvSpPr>
          <p:cNvPr id="3" name="Espace réservé du contenu 2"/>
          <p:cNvSpPr>
            <a:spLocks noGrp="1"/>
          </p:cNvSpPr>
          <p:nvPr>
            <p:ph sz="quarter" idx="1"/>
          </p:nvPr>
        </p:nvSpPr>
        <p:spPr>
          <a:xfrm>
            <a:off x="612648" y="1428736"/>
            <a:ext cx="8153400" cy="4667264"/>
          </a:xfrm>
        </p:spPr>
        <p:txBody>
          <a:bodyPr/>
          <a:lstStyle/>
          <a:p>
            <a:pPr>
              <a:buNone/>
            </a:pPr>
            <a:endParaRPr lang="fr-FR" dirty="0" smtClean="0"/>
          </a:p>
          <a:p>
            <a:pPr>
              <a:buFont typeface="Arial" charset="0"/>
              <a:buChar char="•"/>
            </a:pPr>
            <a:r>
              <a:rPr lang="fr-FR" sz="2400" dirty="0" smtClean="0"/>
              <a:t>La percussion du thorax à droite permet de déterminer la limite supérieure du foie, correspondant à l’apparition de la matité.</a:t>
            </a:r>
          </a:p>
          <a:p>
            <a:pPr>
              <a:buFont typeface="Arial" charset="0"/>
              <a:buChar char="•"/>
            </a:pPr>
            <a:r>
              <a:rPr lang="fr-FR" sz="2400" dirty="0" smtClean="0"/>
              <a:t>La palpation recherche le bord inférieur.</a:t>
            </a:r>
          </a:p>
          <a:p>
            <a:pPr>
              <a:buFont typeface="Arial" charset="0"/>
              <a:buChar char="•"/>
            </a:pPr>
            <a:r>
              <a:rPr lang="fr-FR" sz="2400" dirty="0" smtClean="0"/>
              <a:t>L’examen permet également de déterminer:</a:t>
            </a:r>
          </a:p>
          <a:p>
            <a:pPr>
              <a:buFontTx/>
              <a:buChar char="-"/>
            </a:pPr>
            <a:r>
              <a:rPr lang="fr-FR" sz="2400" dirty="0" smtClean="0"/>
              <a:t>La consistance et la régularité du bord inférieur</a:t>
            </a:r>
          </a:p>
          <a:p>
            <a:pPr>
              <a:buFontTx/>
              <a:buChar char="-"/>
            </a:pPr>
            <a:r>
              <a:rPr lang="fr-FR" sz="2400" dirty="0" smtClean="0"/>
              <a:t>S’il existe une douleur provoquée</a:t>
            </a:r>
          </a:p>
          <a:p>
            <a:pPr>
              <a:buFontTx/>
              <a:buChar char="-"/>
            </a:pPr>
            <a:r>
              <a:rPr lang="fr-FR" sz="2400" dirty="0" smtClean="0"/>
              <a:t>Un reflux hépato-jugulaire</a:t>
            </a:r>
          </a:p>
          <a:p>
            <a:pPr>
              <a:buFontTx/>
              <a:buChar char="-"/>
            </a:pP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t>Flèche hépatique</a:t>
            </a:r>
            <a:br>
              <a:rPr lang="fr-FR" dirty="0" smtClean="0"/>
            </a:br>
            <a:endParaRPr lang="fr-FR" dirty="0"/>
          </a:p>
        </p:txBody>
      </p:sp>
      <p:sp>
        <p:nvSpPr>
          <p:cNvPr id="3" name="Espace réservé du contenu 2"/>
          <p:cNvSpPr>
            <a:spLocks noGrp="1"/>
          </p:cNvSpPr>
          <p:nvPr>
            <p:ph sz="quarter" idx="1"/>
          </p:nvPr>
        </p:nvSpPr>
        <p:spPr>
          <a:xfrm>
            <a:off x="457200" y="571480"/>
            <a:ext cx="8229600" cy="5554683"/>
          </a:xfrm>
        </p:spPr>
        <p:txBody>
          <a:bodyPr>
            <a:normAutofit fontScale="70000" lnSpcReduction="20000"/>
          </a:bodyPr>
          <a:lstStyle/>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r>
              <a:rPr lang="fr-FR" dirty="0" smtClean="0"/>
              <a:t>On percute le thorax de haut en bas, au niveau du poumon on doit normalement entendre un tympanisme, si on entend une matité cela correspond au foie. Lorsque l’on entend une matité il faut tracer un trait au crayon, ce qui correspond au bord supérieur. Puis on cherche le bord inférieur par palpation dans l’hypochondre droit sous-costal et on trace un autre trait ,à l’état normal on ne peut pas sentir le foie</a:t>
            </a:r>
          </a:p>
          <a:p>
            <a:pPr>
              <a:buNone/>
            </a:pPr>
            <a:r>
              <a:rPr lang="fr-FR" dirty="0" smtClean="0"/>
              <a:t/>
            </a:r>
            <a:br>
              <a:rPr lang="fr-FR" dirty="0" smtClean="0"/>
            </a:br>
            <a:endParaRPr lang="fr-FR" dirty="0"/>
          </a:p>
        </p:txBody>
      </p:sp>
      <p:pic>
        <p:nvPicPr>
          <p:cNvPr id="3074" name="Picture 2"/>
          <p:cNvPicPr>
            <a:picLocks noChangeAspect="1" noChangeArrowheads="1"/>
          </p:cNvPicPr>
          <p:nvPr/>
        </p:nvPicPr>
        <p:blipFill>
          <a:blip r:embed="rId2"/>
          <a:srcRect/>
          <a:stretch>
            <a:fillRect/>
          </a:stretch>
        </p:blipFill>
        <p:spPr bwMode="auto">
          <a:xfrm>
            <a:off x="1857356" y="1571612"/>
            <a:ext cx="5286412" cy="2210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t>Le débord hépatique </a:t>
            </a:r>
            <a:br>
              <a:rPr lang="fr-FR" dirty="0" smtClean="0"/>
            </a:br>
            <a:endParaRPr lang="fr-FR" dirty="0"/>
          </a:p>
        </p:txBody>
      </p:sp>
      <p:sp>
        <p:nvSpPr>
          <p:cNvPr id="3" name="Espace réservé du contenu 2"/>
          <p:cNvSpPr>
            <a:spLocks noGrp="1"/>
          </p:cNvSpPr>
          <p:nvPr>
            <p:ph sz="quarter" idx="1"/>
          </p:nvPr>
        </p:nvSpPr>
        <p:spPr>
          <a:xfrm>
            <a:off x="457200" y="1357299"/>
            <a:ext cx="8229600" cy="6143668"/>
          </a:xfrm>
        </p:spPr>
        <p:txBody>
          <a:bodyPr/>
          <a:lstStyle/>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r>
              <a:rPr lang="fr-FR" sz="2400" dirty="0" smtClean="0"/>
              <a:t>Le débord hépatique est beaucoup plus reproductible. À gauche on ne palpera rien (ventre dépressible).Quand on décèle une hépatomégalie, on complète l'examen par une échographie</a:t>
            </a:r>
          </a:p>
          <a:p>
            <a:endParaRPr lang="fr-FR" dirty="0"/>
          </a:p>
        </p:txBody>
      </p:sp>
      <p:pic>
        <p:nvPicPr>
          <p:cNvPr id="2051" name="Picture 3"/>
          <p:cNvPicPr>
            <a:picLocks noChangeAspect="1" noChangeArrowheads="1"/>
          </p:cNvPicPr>
          <p:nvPr/>
        </p:nvPicPr>
        <p:blipFill>
          <a:blip r:embed="rId2"/>
          <a:srcRect/>
          <a:stretch>
            <a:fillRect/>
          </a:stretch>
        </p:blipFill>
        <p:spPr bwMode="auto">
          <a:xfrm>
            <a:off x="2357421" y="1562484"/>
            <a:ext cx="4357719" cy="241059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t>C/ Diagnostic étiologique</a:t>
            </a:r>
            <a:br>
              <a:rPr lang="fr-FR" dirty="0" smtClean="0"/>
            </a:br>
            <a:endParaRPr lang="fr-FR" dirty="0"/>
          </a:p>
        </p:txBody>
      </p:sp>
      <p:sp>
        <p:nvSpPr>
          <p:cNvPr id="3" name="Espace réservé du contenu 2"/>
          <p:cNvSpPr>
            <a:spLocks noGrp="1"/>
          </p:cNvSpPr>
          <p:nvPr>
            <p:ph sz="quarter" idx="1"/>
          </p:nvPr>
        </p:nvSpPr>
        <p:spPr/>
        <p:txBody>
          <a:bodyPr>
            <a:normAutofit/>
          </a:bodyPr>
          <a:lstStyle/>
          <a:p>
            <a:pPr marL="514350" indent="-514350">
              <a:buAutoNum type="arabicPeriod"/>
            </a:pPr>
            <a:r>
              <a:rPr lang="fr-FR" b="1" dirty="0" smtClean="0"/>
              <a:t>Interrogatoire</a:t>
            </a:r>
          </a:p>
          <a:p>
            <a:pPr marL="514350" indent="-514350">
              <a:buNone/>
            </a:pPr>
            <a:r>
              <a:rPr lang="fr-FR" dirty="0" smtClean="0"/>
              <a:t>. Age</a:t>
            </a:r>
          </a:p>
          <a:p>
            <a:pPr marL="514350" indent="-514350">
              <a:buNone/>
            </a:pPr>
            <a:r>
              <a:rPr lang="fr-FR" dirty="0" smtClean="0"/>
              <a:t>. Antécédents personnels et familiaux</a:t>
            </a:r>
          </a:p>
          <a:p>
            <a:pPr marL="514350" indent="-514350">
              <a:buNone/>
            </a:pPr>
            <a:r>
              <a:rPr lang="fr-FR" dirty="0" smtClean="0"/>
              <a:t>. Intoxication alcoolique chronique</a:t>
            </a:r>
          </a:p>
          <a:p>
            <a:pPr marL="514350" indent="-514350">
              <a:buNone/>
            </a:pPr>
            <a:r>
              <a:rPr lang="fr-FR" dirty="0" smtClean="0"/>
              <a:t>. Prise médicamenteuse</a:t>
            </a:r>
          </a:p>
          <a:p>
            <a:pPr marL="514350" indent="-514350">
              <a:buNone/>
            </a:pPr>
            <a:r>
              <a:rPr lang="fr-FR" dirty="0" smtClean="0"/>
              <a:t>. Facteurs de risque pour une contamination VIH, VHB, VHC</a:t>
            </a:r>
          </a:p>
          <a:p>
            <a:pPr marL="514350" indent="-514350">
              <a:buNone/>
            </a:pPr>
            <a:r>
              <a:rPr lang="fr-FR" dirty="0" smtClean="0"/>
              <a:t>. Origine ethnique</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a:r>
            <a:br>
              <a:rPr lang="fr-FR" b="1" dirty="0" smtClean="0"/>
            </a:br>
            <a:r>
              <a:rPr lang="fr-FR" b="1" dirty="0" smtClean="0"/>
              <a:t>2. Examen physique:</a:t>
            </a:r>
            <a:br>
              <a:rPr lang="fr-FR" b="1" dirty="0" smtClean="0"/>
            </a:br>
            <a:endParaRPr lang="fr-FR" dirty="0"/>
          </a:p>
        </p:txBody>
      </p:sp>
      <p:sp>
        <p:nvSpPr>
          <p:cNvPr id="3" name="Espace réservé du contenu 2"/>
          <p:cNvSpPr>
            <a:spLocks noGrp="1"/>
          </p:cNvSpPr>
          <p:nvPr>
            <p:ph sz="quarter" idx="1"/>
          </p:nvPr>
        </p:nvSpPr>
        <p:spPr/>
        <p:txBody>
          <a:bodyPr>
            <a:normAutofit/>
          </a:bodyPr>
          <a:lstStyle/>
          <a:p>
            <a:pPr>
              <a:buFont typeface="Arial" charset="0"/>
              <a:buChar char="•"/>
            </a:pPr>
            <a:r>
              <a:rPr lang="fr-FR" sz="2800" dirty="0" smtClean="0"/>
              <a:t>Caractéristiques de l’hépatomégalie: taille, consistance, bord inférieur</a:t>
            </a:r>
          </a:p>
          <a:p>
            <a:pPr>
              <a:buFont typeface="Arial" charset="0"/>
              <a:buChar char="•"/>
            </a:pPr>
            <a:r>
              <a:rPr lang="fr-FR" sz="2800" dirty="0" smtClean="0"/>
              <a:t>Signes associés: prurit, grosse vésicule, signes d’insuffisance hépatocellulaire, signes d’hypertension portale, signes d’insuffisance cardiaque droite</a:t>
            </a:r>
          </a:p>
          <a:p>
            <a:pPr>
              <a:buFont typeface="Arial" charset="0"/>
              <a:buChar char="•"/>
            </a:pPr>
            <a:r>
              <a:rPr lang="fr-FR" sz="2800" dirty="0" smtClean="0"/>
              <a:t>Ganglion de troisier</a:t>
            </a:r>
          </a:p>
          <a:p>
            <a:pPr>
              <a:buFont typeface="Arial" charset="0"/>
              <a:buChar char="•"/>
            </a:pPr>
            <a:r>
              <a:rPr lang="fr-FR" sz="2800" dirty="0" smtClean="0"/>
              <a:t>Toucher pelviens (tumeur rectale ou génitale).</a:t>
            </a:r>
            <a:endParaRPr lang="fr-FR"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dirty="0" smtClean="0"/>
              <a:t/>
            </a:r>
            <a:br>
              <a:rPr lang="fr-FR" sz="3600" dirty="0" smtClean="0"/>
            </a:br>
            <a:r>
              <a:rPr lang="fr-FR" sz="3600" dirty="0" smtClean="0"/>
              <a:t>3. Examens complémentaire de première intension</a:t>
            </a:r>
            <a:br>
              <a:rPr lang="fr-FR" sz="3600" dirty="0" smtClean="0"/>
            </a:br>
            <a:endParaRPr lang="fr-FR" sz="3600" dirty="0"/>
          </a:p>
        </p:txBody>
      </p:sp>
      <p:sp>
        <p:nvSpPr>
          <p:cNvPr id="3" name="Espace réservé du contenu 2"/>
          <p:cNvSpPr>
            <a:spLocks noGrp="1"/>
          </p:cNvSpPr>
          <p:nvPr>
            <p:ph sz="quarter" idx="1"/>
          </p:nvPr>
        </p:nvSpPr>
        <p:spPr/>
        <p:txBody>
          <a:bodyPr>
            <a:normAutofit fontScale="85000" lnSpcReduction="20000"/>
          </a:bodyPr>
          <a:lstStyle/>
          <a:p>
            <a:pPr marL="514350" indent="-514350">
              <a:buNone/>
            </a:pPr>
            <a:r>
              <a:rPr lang="fr-FR" b="1" dirty="0" smtClean="0"/>
              <a:t>a) Biologie</a:t>
            </a:r>
          </a:p>
          <a:p>
            <a:pPr marL="514350" indent="-514350">
              <a:buFontTx/>
              <a:buChar char="-"/>
            </a:pPr>
            <a:r>
              <a:rPr lang="fr-FR" dirty="0" smtClean="0"/>
              <a:t>NFS</a:t>
            </a:r>
          </a:p>
          <a:p>
            <a:pPr marL="514350" indent="-514350">
              <a:buFontTx/>
              <a:buChar char="-"/>
            </a:pPr>
            <a:r>
              <a:rPr lang="fr-FR" dirty="0" smtClean="0"/>
              <a:t>ASAT, ALAT, GGT, bilirubine totale et conjuguée</a:t>
            </a:r>
          </a:p>
          <a:p>
            <a:pPr marL="514350" indent="-514350">
              <a:buFontTx/>
              <a:buChar char="-"/>
            </a:pPr>
            <a:r>
              <a:rPr lang="fr-FR" dirty="0" smtClean="0"/>
              <a:t>Electrophorèse des protéines plasmatiques</a:t>
            </a:r>
          </a:p>
          <a:p>
            <a:pPr marL="514350" indent="-514350">
              <a:buFontTx/>
              <a:buChar char="-"/>
            </a:pPr>
            <a:r>
              <a:rPr lang="fr-FR" dirty="0" smtClean="0"/>
              <a:t>TP, TCA</a:t>
            </a:r>
          </a:p>
          <a:p>
            <a:pPr marL="514350" indent="-514350">
              <a:buNone/>
            </a:pPr>
            <a:r>
              <a:rPr lang="fr-FR" b="1" dirty="0" smtClean="0"/>
              <a:t>b) Echographie abdominales:</a:t>
            </a:r>
          </a:p>
          <a:p>
            <a:pPr marL="514350" indent="-514350">
              <a:buFontTx/>
              <a:buChar char="-"/>
            </a:pPr>
            <a:r>
              <a:rPr lang="fr-FR" dirty="0" smtClean="0"/>
              <a:t>Echogénicité du foie</a:t>
            </a:r>
          </a:p>
          <a:p>
            <a:pPr marL="514350" indent="-514350">
              <a:buFontTx/>
              <a:buChar char="-"/>
            </a:pPr>
            <a:r>
              <a:rPr lang="fr-FR" dirty="0" smtClean="0"/>
              <a:t>Caractère homogène</a:t>
            </a:r>
          </a:p>
          <a:p>
            <a:pPr marL="514350" indent="-514350">
              <a:buFontTx/>
              <a:buChar char="-"/>
            </a:pPr>
            <a:r>
              <a:rPr lang="fr-FR" dirty="0" smtClean="0"/>
              <a:t>Existence  de nodules</a:t>
            </a:r>
          </a:p>
          <a:p>
            <a:pPr marL="514350" indent="-514350">
              <a:buFontTx/>
              <a:buChar char="-"/>
            </a:pPr>
            <a:r>
              <a:rPr lang="fr-FR" dirty="0" smtClean="0"/>
              <a:t>Etat du tronc porte</a:t>
            </a:r>
          </a:p>
          <a:p>
            <a:pPr marL="514350" indent="-514350">
              <a:buFontTx/>
              <a:buChar char="-"/>
            </a:pPr>
            <a:r>
              <a:rPr lang="fr-FR" dirty="0" smtClean="0"/>
              <a:t>Organes de voisinage</a:t>
            </a:r>
          </a:p>
          <a:p>
            <a:pPr marL="514350" indent="-514350">
              <a:buNone/>
            </a:pP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édian">
  <a:themeElements>
    <a:clrScheme name="Mé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é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1347</TotalTime>
  <Words>1367</Words>
  <Application>Microsoft Office PowerPoint</Application>
  <PresentationFormat>Affichage à l'écran (4:3)</PresentationFormat>
  <Paragraphs>204</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Médian</vt:lpstr>
      <vt:lpstr>HEPATOMEGALIE</vt:lpstr>
      <vt:lpstr> PLAN: </vt:lpstr>
      <vt:lpstr> A/ Définition: </vt:lpstr>
      <vt:lpstr> B/ Diagnostic positif: </vt:lpstr>
      <vt:lpstr> Flèche hépatique </vt:lpstr>
      <vt:lpstr> Le débord hépatique  </vt:lpstr>
      <vt:lpstr> C/ Diagnostic étiologique </vt:lpstr>
      <vt:lpstr> 2. Examen physique: </vt:lpstr>
      <vt:lpstr> 3. Examens complémentaire de première intension </vt:lpstr>
      <vt:lpstr> 4. Examens complémentaires de seconde intention: </vt:lpstr>
      <vt:lpstr>Diapositive 11</vt:lpstr>
      <vt:lpstr> D/Principales causes des hépatomégalies</vt:lpstr>
      <vt:lpstr>Diapositive 13</vt:lpstr>
      <vt:lpstr> 3. Atteintes du parenchyme: </vt:lpstr>
      <vt:lpstr>Diapositive 15</vt:lpstr>
      <vt:lpstr> 4. Maladies de surcharge </vt:lpstr>
      <vt:lpstr>Diapositive 17</vt:lpstr>
      <vt:lpstr>Diapositive 18</vt:lpstr>
      <vt:lpstr> 5. Tumeurs </vt:lpstr>
      <vt:lpstr>6. Abcès </vt:lpstr>
      <vt:lpstr>POINTS FORTS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HEPATOMEGALIE</dc:title>
  <dc:creator>Propriétaire</dc:creator>
  <cp:lastModifiedBy>Propriétaire</cp:lastModifiedBy>
  <cp:revision>75</cp:revision>
  <dcterms:created xsi:type="dcterms:W3CDTF">2019-01-28T08:48:16Z</dcterms:created>
  <dcterms:modified xsi:type="dcterms:W3CDTF">2020-04-04T20:36:08Z</dcterms:modified>
</cp:coreProperties>
</file>