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98" r:id="rId5"/>
    <p:sldId id="260" r:id="rId6"/>
    <p:sldId id="265" r:id="rId7"/>
    <p:sldId id="280" r:id="rId8"/>
    <p:sldId id="263" r:id="rId9"/>
    <p:sldId id="281" r:id="rId10"/>
    <p:sldId id="283" r:id="rId11"/>
    <p:sldId id="264" r:id="rId12"/>
    <p:sldId id="268" r:id="rId13"/>
    <p:sldId id="299" r:id="rId14"/>
    <p:sldId id="266" r:id="rId15"/>
    <p:sldId id="267" r:id="rId16"/>
    <p:sldId id="271" r:id="rId17"/>
    <p:sldId id="270" r:id="rId18"/>
    <p:sldId id="275" r:id="rId19"/>
    <p:sldId id="274" r:id="rId20"/>
    <p:sldId id="276" r:id="rId21"/>
    <p:sldId id="279" r:id="rId22"/>
    <p:sldId id="284" r:id="rId23"/>
    <p:sldId id="336" r:id="rId24"/>
    <p:sldId id="337" r:id="rId25"/>
    <p:sldId id="338" r:id="rId26"/>
    <p:sldId id="331" r:id="rId27"/>
    <p:sldId id="332" r:id="rId28"/>
    <p:sldId id="277" r:id="rId29"/>
    <p:sldId id="339" r:id="rId30"/>
    <p:sldId id="30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C3CA42-95B3-467E-AE74-BEFD164EDE99}" v="77" dt="2020-04-18T14:53:58.9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-48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181C05-817B-43EC-AB45-65BDF471CD62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0C41AED-AE90-4604-926B-3DAECE916B5C}">
      <dgm:prSet phldrT="[Texte]"/>
      <dgm:spPr/>
      <dgm:t>
        <a:bodyPr/>
        <a:lstStyle/>
        <a:p>
          <a:r>
            <a:rPr lang="fr-FR" b="1" dirty="0">
              <a:solidFill>
                <a:schemeClr val="bg1"/>
              </a:solidFill>
            </a:rPr>
            <a:t>Décompensation d’une cirrhose</a:t>
          </a:r>
        </a:p>
      </dgm:t>
    </dgm:pt>
    <dgm:pt modelId="{1DC89FF4-0053-45DE-AD1D-3C71ED077DBC}" type="parTrans" cxnId="{F1EF15CD-1191-4283-A27D-8E1D55D5B201}">
      <dgm:prSet/>
      <dgm:spPr/>
      <dgm:t>
        <a:bodyPr/>
        <a:lstStyle/>
        <a:p>
          <a:endParaRPr lang="fr-FR"/>
        </a:p>
      </dgm:t>
    </dgm:pt>
    <dgm:pt modelId="{05EE4A25-4689-4203-98D6-AF8963F47819}" type="sibTrans" cxnId="{F1EF15CD-1191-4283-A27D-8E1D55D5B201}">
      <dgm:prSet/>
      <dgm:spPr/>
      <dgm:t>
        <a:bodyPr/>
        <a:lstStyle/>
        <a:p>
          <a:endParaRPr lang="fr-FR"/>
        </a:p>
      </dgm:t>
    </dgm:pt>
    <dgm:pt modelId="{AF6E44CF-983D-4056-81CE-0BBDF4FABC89}">
      <dgm:prSet phldrT="[Texte]" custT="1"/>
      <dgm:spPr/>
      <dgm:t>
        <a:bodyPr/>
        <a:lstStyle/>
        <a:p>
          <a:r>
            <a:rPr lang="fr-FR" sz="1400" b="1" dirty="0"/>
            <a:t>Que celle-ci soit connue ou non:</a:t>
          </a:r>
        </a:p>
      </dgm:t>
    </dgm:pt>
    <dgm:pt modelId="{75AF0B51-83DD-4DB3-AF77-E12DBDA6C9C9}" type="parTrans" cxnId="{054E71F0-8265-456D-AB0C-65F41A091A5E}">
      <dgm:prSet/>
      <dgm:spPr/>
      <dgm:t>
        <a:bodyPr/>
        <a:lstStyle/>
        <a:p>
          <a:endParaRPr lang="fr-FR"/>
        </a:p>
      </dgm:t>
    </dgm:pt>
    <dgm:pt modelId="{7997C467-6986-4E21-832A-93971C9E3868}" type="sibTrans" cxnId="{054E71F0-8265-456D-AB0C-65F41A091A5E}">
      <dgm:prSet/>
      <dgm:spPr/>
      <dgm:t>
        <a:bodyPr/>
        <a:lstStyle/>
        <a:p>
          <a:endParaRPr lang="fr-FR"/>
        </a:p>
      </dgm:t>
    </dgm:pt>
    <dgm:pt modelId="{BF0911FC-6032-4D3A-9034-19138821271F}">
      <dgm:prSet phldrT="[Texte]"/>
      <dgm:spPr/>
      <dgm:t>
        <a:bodyPr/>
        <a:lstStyle/>
        <a:p>
          <a:r>
            <a:rPr lang="fr-FR" b="1" dirty="0">
              <a:solidFill>
                <a:schemeClr val="bg1"/>
              </a:solidFill>
            </a:rPr>
            <a:t>Syndrome tumoral</a:t>
          </a:r>
        </a:p>
      </dgm:t>
    </dgm:pt>
    <dgm:pt modelId="{4AEA55D1-9E64-43BC-88B4-3E7FC6D855F9}" type="parTrans" cxnId="{2D55CD29-E50E-4557-9825-388C367B7A49}">
      <dgm:prSet/>
      <dgm:spPr/>
      <dgm:t>
        <a:bodyPr/>
        <a:lstStyle/>
        <a:p>
          <a:endParaRPr lang="fr-FR"/>
        </a:p>
      </dgm:t>
    </dgm:pt>
    <dgm:pt modelId="{E9D1DC60-8A0F-4A27-A0D7-1B2CC4308CBA}" type="sibTrans" cxnId="{2D55CD29-E50E-4557-9825-388C367B7A49}">
      <dgm:prSet/>
      <dgm:spPr/>
      <dgm:t>
        <a:bodyPr/>
        <a:lstStyle/>
        <a:p>
          <a:endParaRPr lang="fr-FR"/>
        </a:p>
      </dgm:t>
    </dgm:pt>
    <dgm:pt modelId="{90A13931-716E-4809-8CE9-8F465199A790}">
      <dgm:prSet phldrT="[Texte]" custT="1"/>
      <dgm:spPr/>
      <dgm:t>
        <a:bodyPr/>
        <a:lstStyle/>
        <a:p>
          <a:r>
            <a:rPr lang="fr-FR" sz="1600" b="1" dirty="0"/>
            <a:t>Dl de  l’hypochondre droit</a:t>
          </a:r>
        </a:p>
      </dgm:t>
    </dgm:pt>
    <dgm:pt modelId="{4C281454-45D4-4334-8FEC-C088E312B9B1}" type="parTrans" cxnId="{AA436F46-4C8C-4E0B-8AFB-260C60410F7B}">
      <dgm:prSet/>
      <dgm:spPr/>
      <dgm:t>
        <a:bodyPr/>
        <a:lstStyle/>
        <a:p>
          <a:endParaRPr lang="fr-FR"/>
        </a:p>
      </dgm:t>
    </dgm:pt>
    <dgm:pt modelId="{341F6EAA-676B-4150-B601-9563AE7C03A4}" type="sibTrans" cxnId="{AA436F46-4C8C-4E0B-8AFB-260C60410F7B}">
      <dgm:prSet/>
      <dgm:spPr/>
      <dgm:t>
        <a:bodyPr/>
        <a:lstStyle/>
        <a:p>
          <a:endParaRPr lang="fr-FR"/>
        </a:p>
      </dgm:t>
    </dgm:pt>
    <dgm:pt modelId="{7E20169C-E595-47D8-A0F9-7ECF06BDE232}">
      <dgm:prSet phldrT="[Texte]"/>
      <dgm:spPr/>
      <dgm:t>
        <a:bodyPr/>
        <a:lstStyle/>
        <a:p>
          <a:r>
            <a:rPr lang="fr-FR" b="1" dirty="0">
              <a:solidFill>
                <a:schemeClr val="bg1"/>
              </a:solidFill>
            </a:rPr>
            <a:t>Dépistage </a:t>
          </a:r>
        </a:p>
      </dgm:t>
    </dgm:pt>
    <dgm:pt modelId="{F2484AB3-013E-4995-AAAF-5BBA82B0BB67}" type="parTrans" cxnId="{4E5C2484-C9E6-4F19-AC23-44EAB2B00AF0}">
      <dgm:prSet/>
      <dgm:spPr/>
      <dgm:t>
        <a:bodyPr/>
        <a:lstStyle/>
        <a:p>
          <a:endParaRPr lang="fr-FR"/>
        </a:p>
      </dgm:t>
    </dgm:pt>
    <dgm:pt modelId="{E7B0584A-F877-4420-8FB0-2255E7B73338}" type="sibTrans" cxnId="{4E5C2484-C9E6-4F19-AC23-44EAB2B00AF0}">
      <dgm:prSet/>
      <dgm:spPr/>
      <dgm:t>
        <a:bodyPr/>
        <a:lstStyle/>
        <a:p>
          <a:endParaRPr lang="fr-FR"/>
        </a:p>
      </dgm:t>
    </dgm:pt>
    <dgm:pt modelId="{F2427557-9762-41C8-9181-6B59C80F795A}">
      <dgm:prSet phldrT="[Texte]" custT="1"/>
      <dgm:spPr/>
      <dgm:t>
        <a:bodyPr/>
        <a:lstStyle/>
        <a:p>
          <a:r>
            <a:rPr lang="fr-FR" sz="1600" b="1" dirty="0"/>
            <a:t>Découverte fortuite d’un nodule suspect sur une échographie  chez un cirrhotique </a:t>
          </a:r>
        </a:p>
      </dgm:t>
    </dgm:pt>
    <dgm:pt modelId="{4A15CC18-4662-4CFE-85B8-ADEAAAD323B6}" type="parTrans" cxnId="{65EAB6D5-99C2-403F-8D86-A8695460DC41}">
      <dgm:prSet/>
      <dgm:spPr/>
      <dgm:t>
        <a:bodyPr/>
        <a:lstStyle/>
        <a:p>
          <a:endParaRPr lang="fr-FR"/>
        </a:p>
      </dgm:t>
    </dgm:pt>
    <dgm:pt modelId="{7E2BDFF0-B74A-4F23-B83A-2F7C7F8855E3}" type="sibTrans" cxnId="{65EAB6D5-99C2-403F-8D86-A8695460DC41}">
      <dgm:prSet/>
      <dgm:spPr/>
      <dgm:t>
        <a:bodyPr/>
        <a:lstStyle/>
        <a:p>
          <a:endParaRPr lang="fr-FR"/>
        </a:p>
      </dgm:t>
    </dgm:pt>
    <dgm:pt modelId="{0228875C-D035-44A9-963C-6665E286EE4B}">
      <dgm:prSet phldrT="[Texte]" custT="1"/>
      <dgm:spPr/>
      <dgm:t>
        <a:bodyPr/>
        <a:lstStyle/>
        <a:p>
          <a:r>
            <a:rPr lang="fr-FR" sz="1400" b="1" dirty="0"/>
            <a:t>Décompensation oedémato-ascitique </a:t>
          </a:r>
        </a:p>
      </dgm:t>
    </dgm:pt>
    <dgm:pt modelId="{ED67B2B9-9593-4339-BCA8-E074339A004C}" type="parTrans" cxnId="{B69B1EE7-4739-4731-8AA3-081DF1E326F2}">
      <dgm:prSet/>
      <dgm:spPr/>
      <dgm:t>
        <a:bodyPr/>
        <a:lstStyle/>
        <a:p>
          <a:endParaRPr lang="fr-FR"/>
        </a:p>
      </dgm:t>
    </dgm:pt>
    <dgm:pt modelId="{3091875A-ACEE-4BCD-A384-2452F0A3DA67}" type="sibTrans" cxnId="{B69B1EE7-4739-4731-8AA3-081DF1E326F2}">
      <dgm:prSet/>
      <dgm:spPr/>
      <dgm:t>
        <a:bodyPr/>
        <a:lstStyle/>
        <a:p>
          <a:endParaRPr lang="fr-FR"/>
        </a:p>
      </dgm:t>
    </dgm:pt>
    <dgm:pt modelId="{A559BFA6-6DA0-4325-93D4-9441F0B41674}">
      <dgm:prSet phldrT="[Texte]" custT="1"/>
      <dgm:spPr/>
      <dgm:t>
        <a:bodyPr/>
        <a:lstStyle/>
        <a:p>
          <a:r>
            <a:rPr lang="fr-FR" sz="1400" b="1" dirty="0"/>
            <a:t>Ictère</a:t>
          </a:r>
        </a:p>
      </dgm:t>
    </dgm:pt>
    <dgm:pt modelId="{45386338-69BD-4C1D-AD96-D723BBAAF3B6}" type="parTrans" cxnId="{2A48CE04-1440-4A83-BEB9-E120D4DB09ED}">
      <dgm:prSet/>
      <dgm:spPr/>
      <dgm:t>
        <a:bodyPr/>
        <a:lstStyle/>
        <a:p>
          <a:endParaRPr lang="fr-FR"/>
        </a:p>
      </dgm:t>
    </dgm:pt>
    <dgm:pt modelId="{AF0477F0-8DC2-4EE1-B153-BF28A1D383B6}" type="sibTrans" cxnId="{2A48CE04-1440-4A83-BEB9-E120D4DB09ED}">
      <dgm:prSet/>
      <dgm:spPr/>
      <dgm:t>
        <a:bodyPr/>
        <a:lstStyle/>
        <a:p>
          <a:endParaRPr lang="fr-FR"/>
        </a:p>
      </dgm:t>
    </dgm:pt>
    <dgm:pt modelId="{1F99BAA2-E98A-4BBF-9C5C-9D623DE83B99}">
      <dgm:prSet phldrT="[Texte]" custT="1"/>
      <dgm:spPr/>
      <dgm:t>
        <a:bodyPr/>
        <a:lstStyle/>
        <a:p>
          <a:r>
            <a:rPr lang="fr-FR" sz="1400" b="1" dirty="0"/>
            <a:t>Hémorragie digestive</a:t>
          </a:r>
        </a:p>
      </dgm:t>
    </dgm:pt>
    <dgm:pt modelId="{3754713B-B5D6-49F4-9479-E42A49873927}" type="parTrans" cxnId="{D9440AD5-21C9-4886-9353-A35A62C2DE4D}">
      <dgm:prSet/>
      <dgm:spPr/>
      <dgm:t>
        <a:bodyPr/>
        <a:lstStyle/>
        <a:p>
          <a:endParaRPr lang="fr-FR"/>
        </a:p>
      </dgm:t>
    </dgm:pt>
    <dgm:pt modelId="{F60F2CA0-14A4-47D4-93FD-20AAFCDAC24A}" type="sibTrans" cxnId="{D9440AD5-21C9-4886-9353-A35A62C2DE4D}">
      <dgm:prSet/>
      <dgm:spPr/>
      <dgm:t>
        <a:bodyPr/>
        <a:lstStyle/>
        <a:p>
          <a:endParaRPr lang="fr-FR"/>
        </a:p>
      </dgm:t>
    </dgm:pt>
    <dgm:pt modelId="{75A163BA-5D48-4E06-92DB-67848B8927F1}">
      <dgm:prSet phldrT="[Texte]" custT="1"/>
      <dgm:spPr/>
      <dgm:t>
        <a:bodyPr/>
        <a:lstStyle/>
        <a:p>
          <a:r>
            <a:rPr lang="fr-FR" sz="1600" b="1" dirty="0"/>
            <a:t>Fébricule ou fièvre</a:t>
          </a:r>
        </a:p>
      </dgm:t>
    </dgm:pt>
    <dgm:pt modelId="{9AD5A3E6-0B34-4DEF-AEEF-3C2FDD106C1C}" type="parTrans" cxnId="{27A1314F-57AA-46E3-80B0-A39368439DB7}">
      <dgm:prSet/>
      <dgm:spPr/>
      <dgm:t>
        <a:bodyPr/>
        <a:lstStyle/>
        <a:p>
          <a:endParaRPr lang="fr-FR"/>
        </a:p>
      </dgm:t>
    </dgm:pt>
    <dgm:pt modelId="{902D9B24-B943-41D3-8E3F-A1D92DD8D1CF}" type="sibTrans" cxnId="{27A1314F-57AA-46E3-80B0-A39368439DB7}">
      <dgm:prSet/>
      <dgm:spPr/>
      <dgm:t>
        <a:bodyPr/>
        <a:lstStyle/>
        <a:p>
          <a:endParaRPr lang="fr-FR"/>
        </a:p>
      </dgm:t>
    </dgm:pt>
    <dgm:pt modelId="{FCAA7949-2842-4F6C-A16B-89A11D06F142}">
      <dgm:prSet phldrT="[Texte]" custT="1"/>
      <dgm:spPr/>
      <dgm:t>
        <a:bodyPr/>
        <a:lstStyle/>
        <a:p>
          <a:r>
            <a:rPr lang="fr-FR" sz="1600" b="1" dirty="0"/>
            <a:t>AEG</a:t>
          </a:r>
        </a:p>
      </dgm:t>
    </dgm:pt>
    <dgm:pt modelId="{1B59DF16-651F-4D87-9FE9-3F64AF95D4A4}" type="parTrans" cxnId="{A733FBBB-7854-4865-BE0A-FCA4F7A32F82}">
      <dgm:prSet/>
      <dgm:spPr/>
      <dgm:t>
        <a:bodyPr/>
        <a:lstStyle/>
        <a:p>
          <a:endParaRPr lang="fr-FR"/>
        </a:p>
      </dgm:t>
    </dgm:pt>
    <dgm:pt modelId="{639AABA3-72BB-49D0-96AD-91FBD9778C07}" type="sibTrans" cxnId="{A733FBBB-7854-4865-BE0A-FCA4F7A32F82}">
      <dgm:prSet/>
      <dgm:spPr/>
      <dgm:t>
        <a:bodyPr/>
        <a:lstStyle/>
        <a:p>
          <a:endParaRPr lang="fr-FR"/>
        </a:p>
      </dgm:t>
    </dgm:pt>
    <dgm:pt modelId="{9B0141FD-A658-4651-9903-C45B6799CC60}" type="pres">
      <dgm:prSet presAssocID="{7E181C05-817B-43EC-AB45-65BDF471CD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FD7DD8F-4398-4676-A890-318D5465BB2C}" type="pres">
      <dgm:prSet presAssocID="{E0C41AED-AE90-4604-926B-3DAECE916B5C}" presName="linNode" presStyleCnt="0"/>
      <dgm:spPr/>
    </dgm:pt>
    <dgm:pt modelId="{AC74BAAE-4555-403B-985B-9717BFAA5D21}" type="pres">
      <dgm:prSet presAssocID="{E0C41AED-AE90-4604-926B-3DAECE916B5C}" presName="parentText" presStyleLbl="node1" presStyleIdx="0" presStyleCnt="3" custLinFactNeighborX="-1522" custLinFactNeighborY="-546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4A1E2C-D624-4D02-BBD7-F9CA7E64BC11}" type="pres">
      <dgm:prSet presAssocID="{E0C41AED-AE90-4604-926B-3DAECE916B5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4245753-5C8B-4C54-9698-67B85C39631C}" type="pres">
      <dgm:prSet presAssocID="{05EE4A25-4689-4203-98D6-AF8963F47819}" presName="sp" presStyleCnt="0"/>
      <dgm:spPr/>
    </dgm:pt>
    <dgm:pt modelId="{798583A6-828A-449F-AAD2-2725481447E0}" type="pres">
      <dgm:prSet presAssocID="{BF0911FC-6032-4D3A-9034-19138821271F}" presName="linNode" presStyleCnt="0"/>
      <dgm:spPr/>
    </dgm:pt>
    <dgm:pt modelId="{67526E7F-DF40-4B88-AF2B-DE2778A52754}" type="pres">
      <dgm:prSet presAssocID="{BF0911FC-6032-4D3A-9034-19138821271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EDFA03-AF93-4EF6-9519-5147490FCF10}" type="pres">
      <dgm:prSet presAssocID="{BF0911FC-6032-4D3A-9034-19138821271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1636D8-C050-45CF-8A09-DCB0CF632145}" type="pres">
      <dgm:prSet presAssocID="{E9D1DC60-8A0F-4A27-A0D7-1B2CC4308CBA}" presName="sp" presStyleCnt="0"/>
      <dgm:spPr/>
    </dgm:pt>
    <dgm:pt modelId="{A384986D-C7F8-4694-9D60-8862604B0C3E}" type="pres">
      <dgm:prSet presAssocID="{7E20169C-E595-47D8-A0F9-7ECF06BDE232}" presName="linNode" presStyleCnt="0"/>
      <dgm:spPr/>
    </dgm:pt>
    <dgm:pt modelId="{8F443B17-41D0-4811-8A41-763E86F0850D}" type="pres">
      <dgm:prSet presAssocID="{7E20169C-E595-47D8-A0F9-7ECF06BDE23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9BED03-73AA-4E4F-9B9B-28637B9B32D7}" type="pres">
      <dgm:prSet presAssocID="{7E20169C-E595-47D8-A0F9-7ECF06BDE23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659CF6C-1A3A-4666-86F7-C8CF73CE8B34}" type="presOf" srcId="{FCAA7949-2842-4F6C-A16B-89A11D06F142}" destId="{6BEDFA03-AF93-4EF6-9519-5147490FCF10}" srcOrd="0" destOrd="2" presId="urn:microsoft.com/office/officeart/2005/8/layout/vList5"/>
    <dgm:cxn modelId="{B69B1EE7-4739-4731-8AA3-081DF1E326F2}" srcId="{E0C41AED-AE90-4604-926B-3DAECE916B5C}" destId="{0228875C-D035-44A9-963C-6665E286EE4B}" srcOrd="1" destOrd="0" parTransId="{ED67B2B9-9593-4339-BCA8-E074339A004C}" sibTransId="{3091875A-ACEE-4BCD-A384-2452F0A3DA67}"/>
    <dgm:cxn modelId="{F1EF15CD-1191-4283-A27D-8E1D55D5B201}" srcId="{7E181C05-817B-43EC-AB45-65BDF471CD62}" destId="{E0C41AED-AE90-4604-926B-3DAECE916B5C}" srcOrd="0" destOrd="0" parTransId="{1DC89FF4-0053-45DE-AD1D-3C71ED077DBC}" sibTransId="{05EE4A25-4689-4203-98D6-AF8963F47819}"/>
    <dgm:cxn modelId="{EDFF0DE3-AD16-4133-86C1-0BAC84099549}" type="presOf" srcId="{1F99BAA2-E98A-4BBF-9C5C-9D623DE83B99}" destId="{854A1E2C-D624-4D02-BBD7-F9CA7E64BC11}" srcOrd="0" destOrd="3" presId="urn:microsoft.com/office/officeart/2005/8/layout/vList5"/>
    <dgm:cxn modelId="{EB2F6159-5178-4220-A545-0F18BB57C2C7}" type="presOf" srcId="{BF0911FC-6032-4D3A-9034-19138821271F}" destId="{67526E7F-DF40-4B88-AF2B-DE2778A52754}" srcOrd="0" destOrd="0" presId="urn:microsoft.com/office/officeart/2005/8/layout/vList5"/>
    <dgm:cxn modelId="{D9440AD5-21C9-4886-9353-A35A62C2DE4D}" srcId="{E0C41AED-AE90-4604-926B-3DAECE916B5C}" destId="{1F99BAA2-E98A-4BBF-9C5C-9D623DE83B99}" srcOrd="3" destOrd="0" parTransId="{3754713B-B5D6-49F4-9479-E42A49873927}" sibTransId="{F60F2CA0-14A4-47D4-93FD-20AAFCDAC24A}"/>
    <dgm:cxn modelId="{2A48CE04-1440-4A83-BEB9-E120D4DB09ED}" srcId="{E0C41AED-AE90-4604-926B-3DAECE916B5C}" destId="{A559BFA6-6DA0-4325-93D4-9441F0B41674}" srcOrd="2" destOrd="0" parTransId="{45386338-69BD-4C1D-AD96-D723BBAAF3B6}" sibTransId="{AF0477F0-8DC2-4EE1-B153-BF28A1D383B6}"/>
    <dgm:cxn modelId="{A733FBBB-7854-4865-BE0A-FCA4F7A32F82}" srcId="{BF0911FC-6032-4D3A-9034-19138821271F}" destId="{FCAA7949-2842-4F6C-A16B-89A11D06F142}" srcOrd="2" destOrd="0" parTransId="{1B59DF16-651F-4D87-9FE9-3F64AF95D4A4}" sibTransId="{639AABA3-72BB-49D0-96AD-91FBD9778C07}"/>
    <dgm:cxn modelId="{3ED8036D-ACC8-4022-8C8E-E5EA9775CB98}" type="presOf" srcId="{E0C41AED-AE90-4604-926B-3DAECE916B5C}" destId="{AC74BAAE-4555-403B-985B-9717BFAA5D21}" srcOrd="0" destOrd="0" presId="urn:microsoft.com/office/officeart/2005/8/layout/vList5"/>
    <dgm:cxn modelId="{AA436F46-4C8C-4E0B-8AFB-260C60410F7B}" srcId="{BF0911FC-6032-4D3A-9034-19138821271F}" destId="{90A13931-716E-4809-8CE9-8F465199A790}" srcOrd="0" destOrd="0" parTransId="{4C281454-45D4-4334-8FEC-C088E312B9B1}" sibTransId="{341F6EAA-676B-4150-B601-9563AE7C03A4}"/>
    <dgm:cxn modelId="{054E71F0-8265-456D-AB0C-65F41A091A5E}" srcId="{E0C41AED-AE90-4604-926B-3DAECE916B5C}" destId="{AF6E44CF-983D-4056-81CE-0BBDF4FABC89}" srcOrd="0" destOrd="0" parTransId="{75AF0B51-83DD-4DB3-AF77-E12DBDA6C9C9}" sibTransId="{7997C467-6986-4E21-832A-93971C9E3868}"/>
    <dgm:cxn modelId="{F43F6B6E-66E6-4D14-A37E-2A7DF7B840B1}" type="presOf" srcId="{0228875C-D035-44A9-963C-6665E286EE4B}" destId="{854A1E2C-D624-4D02-BBD7-F9CA7E64BC11}" srcOrd="0" destOrd="1" presId="urn:microsoft.com/office/officeart/2005/8/layout/vList5"/>
    <dgm:cxn modelId="{65EAB6D5-99C2-403F-8D86-A8695460DC41}" srcId="{7E20169C-E595-47D8-A0F9-7ECF06BDE232}" destId="{F2427557-9762-41C8-9181-6B59C80F795A}" srcOrd="0" destOrd="0" parTransId="{4A15CC18-4662-4CFE-85B8-ADEAAAD323B6}" sibTransId="{7E2BDFF0-B74A-4F23-B83A-2F7C7F8855E3}"/>
    <dgm:cxn modelId="{27A1314F-57AA-46E3-80B0-A39368439DB7}" srcId="{BF0911FC-6032-4D3A-9034-19138821271F}" destId="{75A163BA-5D48-4E06-92DB-67848B8927F1}" srcOrd="1" destOrd="0" parTransId="{9AD5A3E6-0B34-4DEF-AEEF-3C2FDD106C1C}" sibTransId="{902D9B24-B943-41D3-8E3F-A1D92DD8D1CF}"/>
    <dgm:cxn modelId="{4E5C2484-C9E6-4F19-AC23-44EAB2B00AF0}" srcId="{7E181C05-817B-43EC-AB45-65BDF471CD62}" destId="{7E20169C-E595-47D8-A0F9-7ECF06BDE232}" srcOrd="2" destOrd="0" parTransId="{F2484AB3-013E-4995-AAAF-5BBA82B0BB67}" sibTransId="{E7B0584A-F877-4420-8FB0-2255E7B73338}"/>
    <dgm:cxn modelId="{55521C74-62B9-4E27-BD0D-8B1BF0E8AC27}" type="presOf" srcId="{A559BFA6-6DA0-4325-93D4-9441F0B41674}" destId="{854A1E2C-D624-4D02-BBD7-F9CA7E64BC11}" srcOrd="0" destOrd="2" presId="urn:microsoft.com/office/officeart/2005/8/layout/vList5"/>
    <dgm:cxn modelId="{29D78A49-5BCF-4F27-8644-F50BE88EE8F5}" type="presOf" srcId="{90A13931-716E-4809-8CE9-8F465199A790}" destId="{6BEDFA03-AF93-4EF6-9519-5147490FCF10}" srcOrd="0" destOrd="0" presId="urn:microsoft.com/office/officeart/2005/8/layout/vList5"/>
    <dgm:cxn modelId="{28EEA285-3693-41D0-A012-F1B1F5931CFA}" type="presOf" srcId="{AF6E44CF-983D-4056-81CE-0BBDF4FABC89}" destId="{854A1E2C-D624-4D02-BBD7-F9CA7E64BC11}" srcOrd="0" destOrd="0" presId="urn:microsoft.com/office/officeart/2005/8/layout/vList5"/>
    <dgm:cxn modelId="{2BEA980B-BA6B-4474-9436-866625E29749}" type="presOf" srcId="{75A163BA-5D48-4E06-92DB-67848B8927F1}" destId="{6BEDFA03-AF93-4EF6-9519-5147490FCF10}" srcOrd="0" destOrd="1" presId="urn:microsoft.com/office/officeart/2005/8/layout/vList5"/>
    <dgm:cxn modelId="{2D55CD29-E50E-4557-9825-388C367B7A49}" srcId="{7E181C05-817B-43EC-AB45-65BDF471CD62}" destId="{BF0911FC-6032-4D3A-9034-19138821271F}" srcOrd="1" destOrd="0" parTransId="{4AEA55D1-9E64-43BC-88B4-3E7FC6D855F9}" sibTransId="{E9D1DC60-8A0F-4A27-A0D7-1B2CC4308CBA}"/>
    <dgm:cxn modelId="{7D27FAF7-393A-4A19-898D-7FA65E0E9C75}" type="presOf" srcId="{7E20169C-E595-47D8-A0F9-7ECF06BDE232}" destId="{8F443B17-41D0-4811-8A41-763E86F0850D}" srcOrd="0" destOrd="0" presId="urn:microsoft.com/office/officeart/2005/8/layout/vList5"/>
    <dgm:cxn modelId="{91045BB5-40A0-44BC-B231-90E100433B54}" type="presOf" srcId="{F2427557-9762-41C8-9181-6B59C80F795A}" destId="{D39BED03-73AA-4E4F-9B9B-28637B9B32D7}" srcOrd="0" destOrd="0" presId="urn:microsoft.com/office/officeart/2005/8/layout/vList5"/>
    <dgm:cxn modelId="{F24C48BD-4AA5-4230-98C8-B01382C90393}" type="presOf" srcId="{7E181C05-817B-43EC-AB45-65BDF471CD62}" destId="{9B0141FD-A658-4651-9903-C45B6799CC60}" srcOrd="0" destOrd="0" presId="urn:microsoft.com/office/officeart/2005/8/layout/vList5"/>
    <dgm:cxn modelId="{B686EDD5-147E-4AFD-89CF-B7EB8676E7B8}" type="presParOf" srcId="{9B0141FD-A658-4651-9903-C45B6799CC60}" destId="{0FD7DD8F-4398-4676-A890-318D5465BB2C}" srcOrd="0" destOrd="0" presId="urn:microsoft.com/office/officeart/2005/8/layout/vList5"/>
    <dgm:cxn modelId="{E5B87E6C-8930-40B6-B36F-412BAC49B588}" type="presParOf" srcId="{0FD7DD8F-4398-4676-A890-318D5465BB2C}" destId="{AC74BAAE-4555-403B-985B-9717BFAA5D21}" srcOrd="0" destOrd="0" presId="urn:microsoft.com/office/officeart/2005/8/layout/vList5"/>
    <dgm:cxn modelId="{56A6F5B9-35DD-47FD-A9DE-642244117601}" type="presParOf" srcId="{0FD7DD8F-4398-4676-A890-318D5465BB2C}" destId="{854A1E2C-D624-4D02-BBD7-F9CA7E64BC11}" srcOrd="1" destOrd="0" presId="urn:microsoft.com/office/officeart/2005/8/layout/vList5"/>
    <dgm:cxn modelId="{6BEB0CFE-7CE1-4014-8C90-6078A6369A0A}" type="presParOf" srcId="{9B0141FD-A658-4651-9903-C45B6799CC60}" destId="{04245753-5C8B-4C54-9698-67B85C39631C}" srcOrd="1" destOrd="0" presId="urn:microsoft.com/office/officeart/2005/8/layout/vList5"/>
    <dgm:cxn modelId="{E30C5BB1-12EB-4D00-9A21-6B7A8D85D479}" type="presParOf" srcId="{9B0141FD-A658-4651-9903-C45B6799CC60}" destId="{798583A6-828A-449F-AAD2-2725481447E0}" srcOrd="2" destOrd="0" presId="urn:microsoft.com/office/officeart/2005/8/layout/vList5"/>
    <dgm:cxn modelId="{C56B1D19-0A5F-490E-9B38-867BD6B803D3}" type="presParOf" srcId="{798583A6-828A-449F-AAD2-2725481447E0}" destId="{67526E7F-DF40-4B88-AF2B-DE2778A52754}" srcOrd="0" destOrd="0" presId="urn:microsoft.com/office/officeart/2005/8/layout/vList5"/>
    <dgm:cxn modelId="{469BD0BE-2152-4EE0-9EF7-5F135D4B807B}" type="presParOf" srcId="{798583A6-828A-449F-AAD2-2725481447E0}" destId="{6BEDFA03-AF93-4EF6-9519-5147490FCF10}" srcOrd="1" destOrd="0" presId="urn:microsoft.com/office/officeart/2005/8/layout/vList5"/>
    <dgm:cxn modelId="{EB02941A-2752-4D75-9276-AE4FC025ADE7}" type="presParOf" srcId="{9B0141FD-A658-4651-9903-C45B6799CC60}" destId="{D31636D8-C050-45CF-8A09-DCB0CF632145}" srcOrd="3" destOrd="0" presId="urn:microsoft.com/office/officeart/2005/8/layout/vList5"/>
    <dgm:cxn modelId="{DA81313D-727B-4022-AFBA-D2875DBB301D}" type="presParOf" srcId="{9B0141FD-A658-4651-9903-C45B6799CC60}" destId="{A384986D-C7F8-4694-9D60-8862604B0C3E}" srcOrd="4" destOrd="0" presId="urn:microsoft.com/office/officeart/2005/8/layout/vList5"/>
    <dgm:cxn modelId="{9A4E25DD-876F-4320-93B5-36015EA25DAF}" type="presParOf" srcId="{A384986D-C7F8-4694-9D60-8862604B0C3E}" destId="{8F443B17-41D0-4811-8A41-763E86F0850D}" srcOrd="0" destOrd="0" presId="urn:microsoft.com/office/officeart/2005/8/layout/vList5"/>
    <dgm:cxn modelId="{ADD9CA6C-6365-45AC-89C9-B2EFF7C208E5}" type="presParOf" srcId="{A384986D-C7F8-4694-9D60-8862604B0C3E}" destId="{D39BED03-73AA-4E4F-9B9B-28637B9B32D7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A1E2C-D624-4D02-BBD7-F9CA7E64BC11}">
      <dsp:nvSpPr>
        <dsp:cNvPr id="0" name=""/>
        <dsp:cNvSpPr/>
      </dsp:nvSpPr>
      <dsp:spPr>
        <a:xfrm rot="5400000">
          <a:off x="5129521" y="-1941886"/>
          <a:ext cx="1205326" cy="53949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/>
            <a:t>Que celle-ci soit connue ou non: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/>
            <a:t>Décompensation oedémato-ascitique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/>
            <a:t>Ictère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/>
            <a:t>Hémorragie digestive</a:t>
          </a:r>
        </a:p>
      </dsp:txBody>
      <dsp:txXfrm rot="-5400000">
        <a:off x="3034686" y="211788"/>
        <a:ext cx="5336158" cy="1087648"/>
      </dsp:txXfrm>
    </dsp:sp>
    <dsp:sp modelId="{AC74BAAE-4555-403B-985B-9717BFAA5D21}">
      <dsp:nvSpPr>
        <dsp:cNvPr id="0" name=""/>
        <dsp:cNvSpPr/>
      </dsp:nvSpPr>
      <dsp:spPr>
        <a:xfrm>
          <a:off x="0" y="0"/>
          <a:ext cx="3034686" cy="15066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chemeClr val="bg1"/>
              </a:solidFill>
            </a:rPr>
            <a:t>Décompensation d’une cirrhose</a:t>
          </a:r>
        </a:p>
      </dsp:txBody>
      <dsp:txXfrm>
        <a:off x="73549" y="73549"/>
        <a:ext cx="2887588" cy="1359560"/>
      </dsp:txXfrm>
    </dsp:sp>
    <dsp:sp modelId="{6BEDFA03-AF93-4EF6-9519-5147490FCF10}">
      <dsp:nvSpPr>
        <dsp:cNvPr id="0" name=""/>
        <dsp:cNvSpPr/>
      </dsp:nvSpPr>
      <dsp:spPr>
        <a:xfrm rot="5400000">
          <a:off x="5129521" y="-359895"/>
          <a:ext cx="1205326" cy="53949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 dirty="0"/>
            <a:t>Dl de  l’hypochondre droit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 dirty="0"/>
            <a:t>Fébricule ou fièvre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 dirty="0"/>
            <a:t>AEG</a:t>
          </a:r>
        </a:p>
      </dsp:txBody>
      <dsp:txXfrm rot="-5400000">
        <a:off x="3034686" y="1793779"/>
        <a:ext cx="5336158" cy="1087648"/>
      </dsp:txXfrm>
    </dsp:sp>
    <dsp:sp modelId="{67526E7F-DF40-4B88-AF2B-DE2778A52754}">
      <dsp:nvSpPr>
        <dsp:cNvPr id="0" name=""/>
        <dsp:cNvSpPr/>
      </dsp:nvSpPr>
      <dsp:spPr>
        <a:xfrm>
          <a:off x="0" y="1584273"/>
          <a:ext cx="3034686" cy="15066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chemeClr val="bg1"/>
              </a:solidFill>
            </a:rPr>
            <a:t>Syndrome tumoral</a:t>
          </a:r>
        </a:p>
      </dsp:txBody>
      <dsp:txXfrm>
        <a:off x="73549" y="1657822"/>
        <a:ext cx="2887588" cy="1359560"/>
      </dsp:txXfrm>
    </dsp:sp>
    <dsp:sp modelId="{D39BED03-73AA-4E4F-9B9B-28637B9B32D7}">
      <dsp:nvSpPr>
        <dsp:cNvPr id="0" name=""/>
        <dsp:cNvSpPr/>
      </dsp:nvSpPr>
      <dsp:spPr>
        <a:xfrm rot="5400000">
          <a:off x="5129521" y="1222095"/>
          <a:ext cx="1205326" cy="53949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 dirty="0"/>
            <a:t>Découverte fortuite d’un nodule suspect sur une échographie  chez un cirrhotique </a:t>
          </a:r>
        </a:p>
      </dsp:txBody>
      <dsp:txXfrm rot="-5400000">
        <a:off x="3034686" y="3375770"/>
        <a:ext cx="5336158" cy="1087648"/>
      </dsp:txXfrm>
    </dsp:sp>
    <dsp:sp modelId="{8F443B17-41D0-4811-8A41-763E86F0850D}">
      <dsp:nvSpPr>
        <dsp:cNvPr id="0" name=""/>
        <dsp:cNvSpPr/>
      </dsp:nvSpPr>
      <dsp:spPr>
        <a:xfrm>
          <a:off x="0" y="3166265"/>
          <a:ext cx="3034686" cy="15066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chemeClr val="bg1"/>
              </a:solidFill>
            </a:rPr>
            <a:t>Dépistage </a:t>
          </a:r>
        </a:p>
      </dsp:txBody>
      <dsp:txXfrm>
        <a:off x="73549" y="3239814"/>
        <a:ext cx="2887588" cy="1359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F0AB9-416A-467E-97C0-65C04465D5BD}" type="datetimeFigureOut">
              <a:rPr lang="fr-FR" smtClean="0"/>
              <a:pPr/>
              <a:t>18/04/2020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C6CE9-DA1D-4D97-8C18-587A339A3A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54809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II-tumeurs hépatiques primitives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148CD-773C-4779-A153-94C15A1D1C51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Le risque existe quelque soit le statut réplicatif • Le risque persiste en cas de perte de l’Ag </a:t>
            </a:r>
            <a:r>
              <a:rPr lang="fr-FR" dirty="0" err="1"/>
              <a:t>HBs</a:t>
            </a:r>
            <a:r>
              <a:rPr lang="fr-FR" dirty="0"/>
              <a:t>  • Les africains développent le CHC plus précocement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148CD-773C-4779-A153-94C15A1D1C51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VHC EST LE FACTEUR DE RISQUE MAJEUR POUR LE DEVELOPPEMENT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148CD-773C-4779-A153-94C15A1D1C51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148CD-773C-4779-A153-94C15A1D1C51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148CD-773C-4779-A153-94C15A1D1C51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24839" y="790411"/>
            <a:ext cx="7772400" cy="696293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</a:rPr>
              <a:t/>
            </a:r>
            <a:br>
              <a:rPr lang="fr-FR" sz="3600" dirty="0">
                <a:solidFill>
                  <a:schemeClr val="bg1"/>
                </a:solidFill>
              </a:rPr>
            </a:br>
            <a:r>
              <a:rPr lang="fr-FR" sz="3600" dirty="0">
                <a:solidFill>
                  <a:schemeClr val="bg1"/>
                </a:solidFill>
              </a:rPr>
              <a:t>Tumeur du foie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80960" y="5448173"/>
            <a:ext cx="1641566" cy="852478"/>
          </a:xfrm>
        </p:spPr>
        <p:txBody>
          <a:bodyPr>
            <a:normAutofit fontScale="40000" lnSpcReduction="20000"/>
          </a:bodyPr>
          <a:lstStyle/>
          <a:p>
            <a:endParaRPr lang="fr-FR" dirty="0"/>
          </a:p>
          <a:p>
            <a:endParaRPr lang="fr-FR" dirty="0"/>
          </a:p>
          <a:p>
            <a:pPr algn="r"/>
            <a:r>
              <a:rPr lang="fr-FR" sz="4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Dr F. CHETTAB</a:t>
            </a:r>
          </a:p>
        </p:txBody>
      </p:sp>
      <p:pic>
        <p:nvPicPr>
          <p:cNvPr id="1026" name="Picture 2" descr="Cancer du foie">
            <a:extLst>
              <a:ext uri="{FF2B5EF4-FFF2-40B4-BE49-F238E27FC236}">
                <a16:creationId xmlns="" xmlns:a16="http://schemas.microsoft.com/office/drawing/2014/main" id="{5FC82FEA-89D6-466D-8FAB-13EE37942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011" y="1713411"/>
            <a:ext cx="4937761" cy="3431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18410" y="842945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>
                <a:solidFill>
                  <a:srgbClr val="C00000"/>
                </a:solidFill>
              </a:rPr>
              <a:t>Facteur de risque du CHC </a:t>
            </a:r>
          </a:p>
          <a:p>
            <a:pPr algn="just"/>
            <a:endParaRPr lang="fr-FR" sz="2000" dirty="0"/>
          </a:p>
          <a:p>
            <a:pPr lvl="1" algn="just">
              <a:buFont typeface="Arial" pitchFamily="34" charset="0"/>
              <a:buChar char="•"/>
            </a:pPr>
            <a:r>
              <a:rPr lang="fr-FR" sz="2000" u="sng" dirty="0"/>
              <a:t>   </a:t>
            </a:r>
            <a:r>
              <a:rPr lang="fr-FR" sz="2000" u="sng" dirty="0">
                <a:solidFill>
                  <a:srgbClr val="C00000"/>
                </a:solidFill>
              </a:rPr>
              <a:t>cirrhose</a:t>
            </a:r>
            <a:r>
              <a:rPr lang="fr-FR" sz="2000" dirty="0">
                <a:solidFill>
                  <a:srgbClr val="C00000"/>
                </a:solidFill>
              </a:rPr>
              <a:t>:</a:t>
            </a:r>
          </a:p>
          <a:p>
            <a:pPr lvl="1" algn="just"/>
            <a:r>
              <a:rPr lang="fr-FR" sz="2000" dirty="0"/>
              <a:t> 90% des CHC surviennent sur un foie cirrhotique </a:t>
            </a:r>
          </a:p>
          <a:p>
            <a:pPr lvl="1" algn="just"/>
            <a:r>
              <a:rPr lang="fr-FR" sz="2000" dirty="0"/>
              <a:t>  le risque étant variable selon le type de cirrhose (macro-nodulaire ++);son étiologie </a:t>
            </a:r>
          </a:p>
          <a:p>
            <a:pPr lvl="1" algn="just"/>
            <a:endParaRPr lang="fr-FR" sz="2000" dirty="0"/>
          </a:p>
          <a:p>
            <a:pPr lvl="1" algn="just">
              <a:buFont typeface="Arial" pitchFamily="34" charset="0"/>
              <a:buChar char="•"/>
            </a:pPr>
            <a:r>
              <a:rPr lang="fr-FR" sz="2000" u="sng" dirty="0">
                <a:solidFill>
                  <a:srgbClr val="C00000"/>
                </a:solidFill>
              </a:rPr>
              <a:t>Facteurs viraux</a:t>
            </a:r>
            <a:r>
              <a:rPr lang="fr-FR" sz="2000" dirty="0">
                <a:solidFill>
                  <a:srgbClr val="C00000"/>
                </a:solidFill>
              </a:rPr>
              <a:t>:</a:t>
            </a:r>
          </a:p>
          <a:p>
            <a:pPr lvl="1" algn="just">
              <a:buFont typeface="Arial" pitchFamily="34" charset="0"/>
              <a:buChar char="•"/>
            </a:pPr>
            <a:endParaRPr lang="fr-FR" sz="2000" dirty="0"/>
          </a:p>
          <a:p>
            <a:pPr algn="just"/>
            <a:r>
              <a:rPr lang="fr-FR" sz="2000" dirty="0"/>
              <a:t>           -VHB </a:t>
            </a:r>
          </a:p>
          <a:p>
            <a:pPr algn="just"/>
            <a:r>
              <a:rPr lang="fr-FR" sz="2000" dirty="0"/>
              <a:t>  Le VHB agit par un effet indirects par le biais de la cirrhose ou direct grâce à son intégration dans le génome des cellules hépatiques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/>
              <a:t>        -VHC</a:t>
            </a:r>
          </a:p>
          <a:p>
            <a:pPr algn="just"/>
            <a:r>
              <a:rPr lang="fr-FR" sz="2000" dirty="0"/>
              <a:t>La cirrhose induite par le  VHC est le facteur de risque majeur pour le développement du  </a:t>
            </a:r>
            <a:r>
              <a:rPr lang="fr-FR" sz="2000" dirty="0" err="1"/>
              <a:t>chc</a:t>
            </a:r>
            <a:r>
              <a:rPr lang="fr-FR" sz="2000" dirty="0"/>
              <a:t> , le génome du VHC n’est pas capable de s’</a:t>
            </a:r>
            <a:r>
              <a:rPr lang="fr-FR" sz="2000" dirty="0" err="1"/>
              <a:t>integrer</a:t>
            </a:r>
            <a:r>
              <a:rPr lang="fr-FR" sz="2000" dirty="0"/>
              <a:t> dans l’ADN  chromosomique des cellules hépatiques   </a:t>
            </a:r>
          </a:p>
          <a:p>
            <a:pPr algn="just"/>
            <a:endParaRPr lang="fr-FR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69864" y="860091"/>
            <a:ext cx="900115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Font typeface="Arial" pitchFamily="34" charset="0"/>
              <a:buChar char="•"/>
            </a:pPr>
            <a:r>
              <a:rPr lang="fr-FR" sz="2000" u="sng" dirty="0" err="1"/>
              <a:t>Carcinogéne</a:t>
            </a:r>
            <a:r>
              <a:rPr lang="fr-FR" sz="2000" u="sng" dirty="0"/>
              <a:t> chimique </a:t>
            </a:r>
            <a:r>
              <a:rPr lang="fr-FR" sz="2000" dirty="0"/>
              <a:t>:</a:t>
            </a:r>
          </a:p>
          <a:p>
            <a:pPr lvl="1" algn="just">
              <a:buFont typeface="Arial" pitchFamily="34" charset="0"/>
              <a:buChar char="•"/>
            </a:pPr>
            <a:endParaRPr lang="fr-FR" sz="2000" dirty="0"/>
          </a:p>
          <a:p>
            <a:pPr lvl="1" algn="just">
              <a:buFont typeface="Arial" pitchFamily="34" charset="0"/>
              <a:buChar char="•"/>
            </a:pPr>
            <a:endParaRPr lang="fr-FR" sz="2000" dirty="0"/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2000" dirty="0"/>
              <a:t>L’Aflatoxine est une mycotoxine produite dans les climats chauds et humides des pays tropicaux </a:t>
            </a:r>
            <a:r>
              <a:rPr lang="fr-FR" sz="2000" b="1" dirty="0"/>
              <a:t>par </a:t>
            </a:r>
            <a:r>
              <a:rPr lang="fr-FR" sz="2000" b="1" i="1" dirty="0"/>
              <a:t>Aspergillus </a:t>
            </a:r>
            <a:r>
              <a:rPr lang="fr-FR" sz="2000" b="1" i="1" dirty="0" err="1"/>
              <a:t>parasiticus</a:t>
            </a:r>
            <a:r>
              <a:rPr lang="fr-FR" sz="2000" b="1" i="1" dirty="0"/>
              <a:t> ou Aspergillus </a:t>
            </a:r>
            <a:r>
              <a:rPr lang="fr-FR" sz="2000" b="1" i="1" dirty="0" err="1"/>
              <a:t>flavus</a:t>
            </a:r>
            <a:r>
              <a:rPr lang="fr-FR" sz="2000" b="1" i="1" dirty="0"/>
              <a:t> 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fr-FR" sz="2000" b="1" i="1" dirty="0"/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fr-FR" sz="2000" dirty="0"/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2000" dirty="0"/>
              <a:t> Alcool</a:t>
            </a:r>
          </a:p>
          <a:p>
            <a:pPr marL="446088" algn="just">
              <a:buClr>
                <a:srgbClr val="C00000"/>
              </a:buClr>
            </a:pPr>
            <a:r>
              <a:rPr lang="fr-FR" sz="2000" dirty="0"/>
              <a:t>Les premiers stades de l’atteinte du foie par l’alcool sont </a:t>
            </a:r>
            <a:r>
              <a:rPr lang="fr-FR" sz="2000" b="1" dirty="0"/>
              <a:t>la stéatose </a:t>
            </a:r>
            <a:r>
              <a:rPr lang="fr-FR" sz="2000" dirty="0"/>
              <a:t>et la </a:t>
            </a:r>
            <a:r>
              <a:rPr lang="fr-FR" sz="2000" dirty="0" err="1"/>
              <a:t>stéatohépatite</a:t>
            </a:r>
            <a:r>
              <a:rPr lang="fr-FR" sz="2000" dirty="0"/>
              <a:t>. 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fr-FR" sz="2000" dirty="0"/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2000" dirty="0"/>
              <a:t>La réponse </a:t>
            </a:r>
            <a:r>
              <a:rPr lang="fr-FR" sz="2000" b="1" dirty="0"/>
              <a:t>inflammatoire</a:t>
            </a:r>
            <a:r>
              <a:rPr lang="fr-FR" sz="2000" dirty="0"/>
              <a:t> au stress oxydatif et à l’hypoxie stimule la fibrose avec augmentation de la </a:t>
            </a:r>
            <a:r>
              <a:rPr lang="fr-FR" sz="2000" dirty="0" err="1"/>
              <a:t>fibrogenèse</a:t>
            </a:r>
            <a:r>
              <a:rPr lang="fr-FR" sz="2000" dirty="0"/>
              <a:t> par l’acétaldéhyde, métabolite de l’éthanol.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fr-FR" sz="2000" dirty="0"/>
          </a:p>
          <a:p>
            <a:pPr algn="just"/>
            <a:endParaRPr lang="fr-FR" sz="2000" dirty="0"/>
          </a:p>
          <a:p>
            <a:pPr algn="just"/>
            <a:endParaRPr lang="fr-FR" sz="2000" dirty="0"/>
          </a:p>
          <a:p>
            <a:pPr algn="just"/>
            <a:endParaRPr lang="fr-FR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05057" y="214302"/>
            <a:ext cx="8929718" cy="642939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u="sng" dirty="0"/>
              <a:t>Anatomo-pathologie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C00000"/>
                </a:solidFill>
              </a:rPr>
              <a:t>Macroscopie 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dirty="0"/>
              <a:t>Tumeur souvent unique plus ou  moins bien limitée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dirty="0"/>
              <a:t>nodulaire ou massive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dirty="0"/>
              <a:t> Taille variable </a:t>
            </a:r>
            <a:r>
              <a:rPr lang="fr-FR" dirty="0" err="1"/>
              <a:t>qlq</a:t>
            </a:r>
            <a:r>
              <a:rPr lang="fr-FR" dirty="0"/>
              <a:t> mm à </a:t>
            </a:r>
            <a:r>
              <a:rPr lang="fr-FR" dirty="0" err="1"/>
              <a:t>qlq</a:t>
            </a:r>
            <a:r>
              <a:rPr lang="fr-FR" dirty="0"/>
              <a:t> cm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dirty="0"/>
              <a:t>Aspect </a:t>
            </a:r>
            <a:r>
              <a:rPr lang="fr-FR" dirty="0" err="1"/>
              <a:t>blanchatre,jaunatre</a:t>
            </a:r>
            <a:r>
              <a:rPr lang="fr-FR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C00000"/>
                </a:solidFill>
              </a:rPr>
              <a:t>Microscopie : </a:t>
            </a:r>
          </a:p>
          <a:p>
            <a:pPr>
              <a:buNone/>
            </a:pPr>
            <a:r>
              <a:rPr lang="fr-FR" i="1" dirty="0"/>
              <a:t>Architecture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i="1" dirty="0"/>
              <a:t>Bien différencié </a:t>
            </a:r>
            <a:r>
              <a:rPr lang="fr-FR" i="1" dirty="0">
                <a:sym typeface="Wingdings" pitchFamily="2" charset="2"/>
              </a:rPr>
              <a:t> </a:t>
            </a:r>
            <a:r>
              <a:rPr lang="fr-FR" i="1" dirty="0"/>
              <a:t> </a:t>
            </a:r>
            <a:r>
              <a:rPr lang="fr-FR" i="1" dirty="0" err="1"/>
              <a:t>trabéculaire</a:t>
            </a:r>
            <a:endParaRPr lang="fr-FR" i="1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i="1" dirty="0"/>
              <a:t>Modérément différencié</a:t>
            </a:r>
            <a:r>
              <a:rPr lang="fr-FR" i="1" dirty="0">
                <a:sym typeface="Wingdings" pitchFamily="2" charset="2"/>
              </a:rPr>
              <a:t></a:t>
            </a:r>
            <a:r>
              <a:rPr lang="fr-FR" i="1" dirty="0"/>
              <a:t> cordons, alvéoles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i="1" dirty="0"/>
              <a:t>Peu différencié </a:t>
            </a:r>
            <a:r>
              <a:rPr lang="fr-FR" i="1" dirty="0">
                <a:sym typeface="Wingdings" pitchFamily="2" charset="2"/>
              </a:rPr>
              <a:t></a:t>
            </a:r>
            <a:r>
              <a:rPr lang="fr-FR" i="1" dirty="0"/>
              <a:t> nappes</a:t>
            </a:r>
          </a:p>
          <a:p>
            <a:pPr>
              <a:buNone/>
            </a:pPr>
            <a:r>
              <a:rPr lang="fr-FR" i="1" dirty="0"/>
              <a:t>Cellules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i="1" dirty="0"/>
              <a:t>Polygonales, éosinophiles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i="1" dirty="0"/>
              <a:t> pouvant contenir bile, glycogène, lipides  </a:t>
            </a:r>
          </a:p>
          <a:p>
            <a:pPr>
              <a:buNone/>
            </a:pPr>
            <a:r>
              <a:rPr lang="fr-FR" i="1" dirty="0"/>
              <a:t>Stroma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i="1" dirty="0"/>
              <a:t>très vasculaire</a:t>
            </a:r>
            <a:endParaRPr lang="fr-FR" dirty="0"/>
          </a:p>
          <a:p>
            <a:pPr algn="just">
              <a:buNone/>
            </a:pPr>
            <a:endParaRPr lang="fr-FR" b="1" i="1" dirty="0">
              <a:solidFill>
                <a:srgbClr val="FF3300"/>
              </a:solidFill>
            </a:endParaRPr>
          </a:p>
          <a:p>
            <a:pPr>
              <a:buNone/>
            </a:pPr>
            <a:r>
              <a:rPr lang="fr-FR" b="1" dirty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HC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28900" y="638175"/>
            <a:ext cx="69249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épato00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95601" y="1166018"/>
            <a:ext cx="6548791" cy="4525963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772650" y="2657467"/>
            <a:ext cx="2038350" cy="19082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Multinodulaire</a:t>
            </a:r>
            <a:r>
              <a:rPr lang="fr-FR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lnSpc>
                <a:spcPct val="30000"/>
              </a:lnSpc>
            </a:pPr>
            <a:endParaRPr lang="fr-FR" sz="20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fr-FR" b="1" i="1" dirty="0"/>
              <a:t>1 ou 2 masses principales</a:t>
            </a:r>
          </a:p>
          <a:p>
            <a:pPr algn="ctr"/>
            <a:r>
              <a:rPr lang="fr-FR" sz="2000" b="1" i="1" dirty="0"/>
              <a:t> + </a:t>
            </a:r>
          </a:p>
          <a:p>
            <a:pPr algn="ctr"/>
            <a:r>
              <a:rPr lang="fr-FR" b="1" i="1" dirty="0"/>
              <a:t>nodules satellites</a:t>
            </a:r>
            <a:endParaRPr lang="fr-FR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HC macro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9775" y="742950"/>
            <a:ext cx="6162710" cy="5734082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610600" y="2500306"/>
            <a:ext cx="3429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1" dirty="0"/>
              <a:t>Nodules polychromes</a:t>
            </a:r>
          </a:p>
          <a:p>
            <a:pPr algn="ctr"/>
            <a:r>
              <a:rPr lang="fr-FR" b="1" i="1" dirty="0"/>
              <a:t>(verts, blancs ou rouges)</a:t>
            </a:r>
          </a:p>
          <a:p>
            <a:pPr algn="ctr"/>
            <a:r>
              <a:rPr lang="fr-FR" sz="2000" b="1" i="1" dirty="0"/>
              <a:t>+</a:t>
            </a:r>
          </a:p>
          <a:p>
            <a:pPr algn="ctr"/>
            <a:r>
              <a:rPr lang="fr-FR" b="1" i="1" dirty="0"/>
              <a:t> Friables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38283" y="1928803"/>
            <a:ext cx="8596342" cy="4614872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3829056" y="1079889"/>
            <a:ext cx="3776996" cy="36933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3300"/>
                </a:solidFill>
              </a:rPr>
              <a:t>CHC moyennement différencié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2927350" y="201613"/>
            <a:ext cx="6337300" cy="6350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fr-FR" sz="32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ANATOMIE PATHOLOGIQUE</a:t>
            </a: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4946651" y="946151"/>
            <a:ext cx="3004349" cy="46166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b="1" i="1" dirty="0"/>
              <a:t>Extension tumorale</a:t>
            </a:r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5232400" y="1471614"/>
            <a:ext cx="2376488" cy="20288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Contiguïté</a:t>
            </a:r>
          </a:p>
          <a:p>
            <a:pPr>
              <a:lnSpc>
                <a:spcPct val="90000"/>
              </a:lnSpc>
            </a:pPr>
            <a:endParaRPr lang="fr-FR" sz="2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fr-FR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Vasculaire</a:t>
            </a:r>
          </a:p>
          <a:p>
            <a:pPr>
              <a:lnSpc>
                <a:spcPct val="70000"/>
              </a:lnSpc>
            </a:pPr>
            <a:endParaRPr lang="fr-FR" sz="2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fr-FR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Lymphatique</a:t>
            </a:r>
          </a:p>
          <a:p>
            <a:pPr>
              <a:lnSpc>
                <a:spcPct val="60000"/>
              </a:lnSpc>
            </a:pPr>
            <a:endParaRPr lang="fr-FR" sz="2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1663701" y="3613151"/>
            <a:ext cx="4288353" cy="123354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fr-FR" i="1">
                <a:solidFill>
                  <a:srgbClr val="FF3300"/>
                </a:solidFill>
              </a:rPr>
              <a:t>Métastases hépatiques</a:t>
            </a:r>
          </a:p>
          <a:p>
            <a:pPr marL="342900" indent="-342900">
              <a:lnSpc>
                <a:spcPct val="70000"/>
              </a:lnSpc>
            </a:pPr>
            <a:endParaRPr lang="fr-FR" i="1">
              <a:solidFill>
                <a:srgbClr val="FF3300"/>
              </a:solidFill>
            </a:endParaRPr>
          </a:p>
          <a:p>
            <a:pPr marL="342900" indent="-342900">
              <a:buFontTx/>
              <a:buAutoNum type="arabicPeriod" startAt="2"/>
            </a:pPr>
            <a:r>
              <a:rPr lang="fr-FR" i="1">
                <a:solidFill>
                  <a:srgbClr val="FF3300"/>
                </a:solidFill>
              </a:rPr>
              <a:t>Compression et envahissement </a:t>
            </a:r>
          </a:p>
          <a:p>
            <a:pPr marL="342900" indent="-342900">
              <a:lnSpc>
                <a:spcPct val="0"/>
              </a:lnSpc>
            </a:pPr>
            <a:endParaRPr lang="fr-FR" i="1">
              <a:solidFill>
                <a:srgbClr val="FF3300"/>
              </a:solidFill>
            </a:endParaRPr>
          </a:p>
          <a:p>
            <a:pPr marL="342900" indent="-342900"/>
            <a:r>
              <a:rPr lang="fr-FR" i="1">
                <a:solidFill>
                  <a:srgbClr val="FF3300"/>
                </a:solidFill>
              </a:rPr>
              <a:t>  des structures vasculaires et biliaires</a:t>
            </a:r>
          </a:p>
          <a:p>
            <a:pPr marL="342900" indent="-342900">
              <a:lnSpc>
                <a:spcPct val="30000"/>
              </a:lnSpc>
            </a:pPr>
            <a:r>
              <a:rPr lang="fr-FR" i="1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2236789" y="3141663"/>
            <a:ext cx="3017173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Extension </a:t>
            </a:r>
            <a:r>
              <a:rPr lang="fr-FR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intrahépatique</a:t>
            </a:r>
            <a:r>
              <a:rPr lang="fr-FR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7820025" y="3213100"/>
            <a:ext cx="2412840" cy="36933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Extension régionale </a:t>
            </a:r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7327900" y="3644901"/>
            <a:ext cx="3409908" cy="1144929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fr-FR" i="1" dirty="0" err="1">
                <a:solidFill>
                  <a:srgbClr val="FF3300"/>
                </a:solidFill>
              </a:rPr>
              <a:t>Thombose</a:t>
            </a:r>
            <a:r>
              <a:rPr lang="fr-FR" i="1" dirty="0">
                <a:solidFill>
                  <a:srgbClr val="FF3300"/>
                </a:solidFill>
              </a:rPr>
              <a:t> porte.</a:t>
            </a:r>
          </a:p>
          <a:p>
            <a:pPr marL="342900" indent="-342900">
              <a:lnSpc>
                <a:spcPct val="80000"/>
              </a:lnSpc>
            </a:pPr>
            <a:r>
              <a:rPr lang="fr-FR" i="1" dirty="0">
                <a:solidFill>
                  <a:srgbClr val="FF3300"/>
                </a:solidFill>
              </a:rPr>
              <a:t>+ + + +</a:t>
            </a:r>
          </a:p>
          <a:p>
            <a:pPr marL="342900" indent="-342900">
              <a:buFontTx/>
              <a:buAutoNum type="arabicPeriod" startAt="2"/>
            </a:pPr>
            <a:r>
              <a:rPr lang="fr-FR" i="1" dirty="0">
                <a:solidFill>
                  <a:srgbClr val="FF3300"/>
                </a:solidFill>
              </a:rPr>
              <a:t>Adénopathies régionales:</a:t>
            </a:r>
          </a:p>
          <a:p>
            <a:pPr marL="342900" indent="-342900"/>
            <a:r>
              <a:rPr lang="fr-FR" i="1" dirty="0">
                <a:solidFill>
                  <a:srgbClr val="FF3300"/>
                </a:solidFill>
              </a:rPr>
              <a:t>     Hile, </a:t>
            </a:r>
            <a:r>
              <a:rPr lang="fr-FR" i="1" dirty="0" err="1">
                <a:solidFill>
                  <a:srgbClr val="FF3300"/>
                </a:solidFill>
              </a:rPr>
              <a:t>coelimésentériques</a:t>
            </a:r>
            <a:endParaRPr lang="fr-FR" i="1" dirty="0">
              <a:solidFill>
                <a:srgbClr val="FF3300"/>
              </a:solidFill>
            </a:endParaRPr>
          </a:p>
        </p:txBody>
      </p:sp>
      <p:sp>
        <p:nvSpPr>
          <p:cNvPr id="132106" name="Text Box 10"/>
          <p:cNvSpPr txBox="1">
            <a:spLocks noChangeArrowheads="1"/>
          </p:cNvSpPr>
          <p:nvPr/>
        </p:nvSpPr>
        <p:spPr bwMode="auto">
          <a:xfrm>
            <a:off x="5232400" y="4996378"/>
            <a:ext cx="2537874" cy="36933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Extension à distance </a:t>
            </a:r>
          </a:p>
        </p:txBody>
      </p:sp>
      <p:sp>
        <p:nvSpPr>
          <p:cNvPr id="132107" name="Text Box 11"/>
          <p:cNvSpPr txBox="1">
            <a:spLocks noChangeArrowheads="1"/>
          </p:cNvSpPr>
          <p:nvPr/>
        </p:nvSpPr>
        <p:spPr bwMode="auto">
          <a:xfrm>
            <a:off x="5253962" y="5496163"/>
            <a:ext cx="2587625" cy="92551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fr-FR" i="1">
                <a:solidFill>
                  <a:srgbClr val="FF3300"/>
                </a:solidFill>
              </a:rPr>
              <a:t>Poumons</a:t>
            </a:r>
          </a:p>
          <a:p>
            <a:pPr marL="342900" indent="-342900">
              <a:buFontTx/>
              <a:buAutoNum type="arabicPeriod"/>
            </a:pPr>
            <a:endParaRPr lang="fr-FR" i="1">
              <a:solidFill>
                <a:srgbClr val="FF33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fr-FR" i="1">
                <a:solidFill>
                  <a:srgbClr val="FF3300"/>
                </a:solidFill>
              </a:rPr>
              <a:t>Adénopathies  </a:t>
            </a:r>
          </a:p>
        </p:txBody>
      </p:sp>
      <p:sp>
        <p:nvSpPr>
          <p:cNvPr id="132108" name="AutoShape 12"/>
          <p:cNvSpPr>
            <a:spLocks noChangeArrowheads="1"/>
          </p:cNvSpPr>
          <p:nvPr/>
        </p:nvSpPr>
        <p:spPr bwMode="auto">
          <a:xfrm>
            <a:off x="1739901" y="1844676"/>
            <a:ext cx="3419475" cy="936625"/>
          </a:xfrm>
          <a:prstGeom prst="rightArrow">
            <a:avLst>
              <a:gd name="adj1" fmla="val 54241"/>
              <a:gd name="adj2" fmla="val 50841"/>
            </a:avLst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r-FR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Voies de dissémination</a:t>
            </a:r>
          </a:p>
        </p:txBody>
      </p:sp>
      <p:cxnSp>
        <p:nvCxnSpPr>
          <p:cNvPr id="132109" name="AutoShape 13"/>
          <p:cNvCxnSpPr>
            <a:cxnSpLocks noChangeShapeType="1"/>
            <a:stCxn id="132101" idx="2"/>
            <a:endCxn id="132102" idx="3"/>
          </p:cNvCxnSpPr>
          <p:nvPr/>
        </p:nvCxnSpPr>
        <p:spPr bwMode="auto">
          <a:xfrm rot="5400000">
            <a:off x="5821607" y="3630886"/>
            <a:ext cx="729484" cy="468591"/>
          </a:xfrm>
          <a:prstGeom prst="bentConnector2">
            <a:avLst/>
          </a:prstGeom>
          <a:noFill/>
          <a:ln w="38100">
            <a:solidFill>
              <a:srgbClr val="FF33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32110" name="AutoShape 14"/>
          <p:cNvCxnSpPr>
            <a:cxnSpLocks noChangeShapeType="1"/>
            <a:stCxn id="132101" idx="2"/>
            <a:endCxn id="132105" idx="1"/>
          </p:cNvCxnSpPr>
          <p:nvPr/>
        </p:nvCxnSpPr>
        <p:spPr bwMode="auto">
          <a:xfrm rot="16200000" flipH="1">
            <a:off x="6515810" y="3405273"/>
            <a:ext cx="716927" cy="907256"/>
          </a:xfrm>
          <a:prstGeom prst="bentConnector2">
            <a:avLst/>
          </a:prstGeom>
          <a:noFill/>
          <a:ln w="38100">
            <a:solidFill>
              <a:srgbClr val="FF33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32111" name="AutoShape 15"/>
          <p:cNvCxnSpPr>
            <a:cxnSpLocks noChangeShapeType="1"/>
          </p:cNvCxnSpPr>
          <p:nvPr/>
        </p:nvCxnSpPr>
        <p:spPr bwMode="auto">
          <a:xfrm>
            <a:off x="6448825" y="3500437"/>
            <a:ext cx="0" cy="144145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2" grpId="0" animBg="1"/>
      <p:bldP spid="132103" grpId="0" animBg="1"/>
      <p:bldP spid="132104" grpId="0" animBg="1"/>
      <p:bldP spid="132105" grpId="0" animBg="1"/>
      <p:bldP spid="132106" grpId="0" animBg="1"/>
      <p:bldP spid="13210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fr-FR" sz="2400" b="1" u="sng" dirty="0"/>
              <a:t>Diagnostic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071783" y="1120676"/>
            <a:ext cx="7643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1- circonstances de découverte</a:t>
            </a:r>
          </a:p>
          <a:p>
            <a:r>
              <a:rPr lang="fr-FR" dirty="0">
                <a:solidFill>
                  <a:srgbClr val="C00000"/>
                </a:solidFill>
              </a:rPr>
              <a:t>-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                                                  </a:t>
            </a:r>
          </a:p>
          <a:p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="" xmlns:p14="http://schemas.microsoft.com/office/powerpoint/2010/main" val="3319489719"/>
              </p:ext>
            </p:extLst>
          </p:nvPr>
        </p:nvGraphicFramePr>
        <p:xfrm>
          <a:off x="2762191" y="2009765"/>
          <a:ext cx="8429684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695545" y="938194"/>
            <a:ext cx="850112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>
                <a:solidFill>
                  <a:srgbClr val="C00000"/>
                </a:solidFill>
              </a:rPr>
              <a:t>2- Examen clinique</a:t>
            </a:r>
          </a:p>
          <a:p>
            <a:endParaRPr lang="fr-FR" dirty="0"/>
          </a:p>
          <a:p>
            <a:pPr marL="457200" indent="-45720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2800" dirty="0"/>
              <a:t>-</a:t>
            </a:r>
            <a:r>
              <a:rPr lang="fr-FR" sz="2000" dirty="0"/>
              <a:t>Souvent pauvre et peu contributif</a:t>
            </a:r>
          </a:p>
          <a:p>
            <a:pPr marL="457200" indent="-45720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2000" dirty="0"/>
              <a:t>-Rechercher des signes de Cirrhose et de décompensations </a:t>
            </a:r>
          </a:p>
          <a:p>
            <a:pPr marL="457200" indent="-45720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2000" dirty="0"/>
              <a:t> -Palpation hépatique est généralement sans particularité en dehors des caractéristiques liées à la cirrhose </a:t>
            </a:r>
          </a:p>
          <a:p>
            <a:pPr marL="457200" indent="-45720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2000" dirty="0"/>
              <a:t>-Un souffle systolique est à rechercher</a:t>
            </a:r>
            <a:r>
              <a:rPr lang="fr-FR" sz="2800" dirty="0"/>
              <a:t>  </a:t>
            </a:r>
          </a:p>
          <a:p>
            <a:pPr algn="just">
              <a:lnSpc>
                <a:spcPct val="150000"/>
              </a:lnSpc>
            </a:pPr>
            <a:endParaRPr lang="fr-FR" sz="2800" dirty="0"/>
          </a:p>
          <a:p>
            <a:pPr algn="just"/>
            <a:endParaRPr lang="fr-FR" dirty="0"/>
          </a:p>
          <a:p>
            <a:pPr algn="just"/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40377" y="171264"/>
            <a:ext cx="8911687" cy="1280890"/>
          </a:xfrm>
        </p:spPr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0280" y="971720"/>
            <a:ext cx="8401080" cy="57150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24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I-Introduction</a:t>
            </a:r>
          </a:p>
          <a:p>
            <a:pPr>
              <a:buNone/>
            </a:pPr>
            <a:r>
              <a:rPr lang="fr-FR" sz="24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II-tumeurs hépatiques primitives</a:t>
            </a:r>
          </a:p>
          <a:p>
            <a:pPr>
              <a:buNone/>
            </a:pPr>
            <a:r>
              <a:rPr lang="fr-FR" sz="2400" dirty="0"/>
              <a:t>      </a:t>
            </a:r>
            <a:r>
              <a:rPr lang="fr-FR" sz="24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A-Tumeurs hépatiques primitives malignes </a:t>
            </a:r>
          </a:p>
          <a:p>
            <a:pPr>
              <a:buNone/>
            </a:pPr>
            <a:r>
              <a:rPr lang="fr-F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1-CHC</a:t>
            </a:r>
          </a:p>
          <a:p>
            <a:pPr>
              <a:buNone/>
            </a:pPr>
            <a:r>
              <a:rPr lang="fr-F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2-</a:t>
            </a:r>
            <a:r>
              <a:rPr lang="fr-FR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Cholangiocarcinome</a:t>
            </a:r>
            <a:endParaRPr lang="fr-FR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fr-F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3-Hépatoblastome </a:t>
            </a:r>
          </a:p>
          <a:p>
            <a:pPr>
              <a:buNone/>
            </a:pPr>
            <a:r>
              <a:rPr lang="fr-F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</a:t>
            </a:r>
            <a:r>
              <a:rPr lang="fr-FR" sz="24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B-Tumeurs hépatiques primitives bénignes</a:t>
            </a:r>
          </a:p>
          <a:p>
            <a:pPr>
              <a:buNone/>
            </a:pPr>
            <a:r>
              <a:rPr lang="fr-F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1- Angiome</a:t>
            </a:r>
          </a:p>
          <a:p>
            <a:pPr>
              <a:buNone/>
            </a:pPr>
            <a:r>
              <a:rPr lang="fr-F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2 Hyperplasie nodulaire focale</a:t>
            </a:r>
          </a:p>
          <a:p>
            <a:pPr>
              <a:buNone/>
            </a:pPr>
            <a:r>
              <a:rPr lang="fr-F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3-Adénome</a:t>
            </a:r>
          </a:p>
          <a:p>
            <a:pPr>
              <a:buNone/>
            </a:pPr>
            <a:r>
              <a:rPr lang="fr-FR" sz="24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III-Tumeurs hépatiques secondaire ( Métastase)</a:t>
            </a:r>
          </a:p>
          <a:p>
            <a:pPr>
              <a:buNone/>
            </a:pPr>
            <a:r>
              <a:rPr lang="fr-FR" sz="24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IV- Conclusion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09720" y="142853"/>
            <a:ext cx="8858280" cy="534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>
                <a:solidFill>
                  <a:srgbClr val="C00000"/>
                </a:solidFill>
              </a:rPr>
              <a:t>3-Biologie </a:t>
            </a:r>
          </a:p>
          <a:p>
            <a:pPr lvl="1">
              <a:buFont typeface="Wingdings" pitchFamily="2" charset="2"/>
              <a:buChar char="Ø"/>
            </a:pPr>
            <a:r>
              <a:rPr lang="fr-FR" sz="2400" b="1" u="sng" dirty="0">
                <a:solidFill>
                  <a:srgbClr val="C00000"/>
                </a:solidFill>
              </a:rPr>
              <a:t>Alpha </a:t>
            </a:r>
            <a:r>
              <a:rPr lang="fr-FR" sz="2400" b="1" u="sng" dirty="0" err="1">
                <a:solidFill>
                  <a:srgbClr val="C00000"/>
                </a:solidFill>
              </a:rPr>
              <a:t>foeto</a:t>
            </a:r>
            <a:r>
              <a:rPr lang="fr-FR" sz="2400" b="1" u="sng" dirty="0">
                <a:solidFill>
                  <a:srgbClr val="C00000"/>
                </a:solidFill>
              </a:rPr>
              <a:t>- </a:t>
            </a:r>
            <a:r>
              <a:rPr lang="fr-FR" sz="2400" b="1" u="sng" dirty="0" err="1">
                <a:solidFill>
                  <a:srgbClr val="C00000"/>
                </a:solidFill>
              </a:rPr>
              <a:t>proteine</a:t>
            </a:r>
            <a:endParaRPr lang="fr-FR" sz="2400" b="1" u="sng" dirty="0">
              <a:solidFill>
                <a:srgbClr val="C00000"/>
              </a:solidFill>
            </a:endParaRPr>
          </a:p>
          <a:p>
            <a:endParaRPr lang="fr-FR" sz="2800" dirty="0"/>
          </a:p>
          <a:p>
            <a:pPr marL="800100" lvl="1" indent="-34290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/>
              <a:t>Dosage des αFP est systématique.</a:t>
            </a:r>
          </a:p>
          <a:p>
            <a:pPr marL="742950" lvl="1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/>
              <a:t> Elle est élevée dans 50 à 75 % . </a:t>
            </a:r>
          </a:p>
          <a:p>
            <a:pPr marL="742950" lvl="1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/>
              <a:t>Un taux sérologique normal n’élimine pas le diagnostic. </a:t>
            </a:r>
          </a:p>
          <a:p>
            <a:pPr marL="742950" lvl="1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/>
              <a:t>Elle peut être également utile dans le cadre ultérieur du suivi du patient pour évaluer sa réponse au traitement et pour détecter une éventuelle récidive. </a:t>
            </a:r>
          </a:p>
          <a:p>
            <a:pPr marL="742950" lvl="1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/>
              <a:t>Diagnostic quasi certain  augmentation au dessus de 500 </a:t>
            </a:r>
            <a:r>
              <a:rPr lang="fr-FR" dirty="0" err="1"/>
              <a:t>ng</a:t>
            </a:r>
            <a:r>
              <a:rPr lang="fr-FR" dirty="0"/>
              <a:t>/ml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b="1" u="sng" dirty="0">
                <a:solidFill>
                  <a:srgbClr val="C00000"/>
                </a:solidFill>
              </a:rPr>
              <a:t>Evaluation de la fonction hépatique</a:t>
            </a:r>
          </a:p>
          <a:p>
            <a:pPr marL="800100" lvl="1" indent="-34290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TP ,albumine élévation modérée   des  Transaminases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2279650" y="379413"/>
            <a:ext cx="7416800" cy="6477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fr-FR" sz="3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EXAMENS COMPLEMENTAIRES</a:t>
            </a: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4229101" y="1100138"/>
            <a:ext cx="4113627" cy="52322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800" b="1" i="1">
                <a:solidFill>
                  <a:srgbClr val="FF3300"/>
                </a:solidFill>
              </a:rPr>
              <a:t>    Imagerie </a:t>
            </a:r>
            <a:r>
              <a:rPr lang="fr-FR" b="1" i="1">
                <a:solidFill>
                  <a:srgbClr val="FF3300"/>
                </a:solidFill>
                <a:sym typeface="Wingdings" pitchFamily="2" charset="2"/>
              </a:rPr>
              <a:t></a:t>
            </a:r>
            <a:r>
              <a:rPr lang="fr-FR" sz="2800" b="1" i="1">
                <a:solidFill>
                  <a:srgbClr val="FF3300"/>
                </a:solidFill>
                <a:sym typeface="Wingdings" pitchFamily="2" charset="2"/>
              </a:rPr>
              <a:t> </a:t>
            </a:r>
            <a:r>
              <a:rPr lang="fr-FR" b="1" i="1">
                <a:solidFill>
                  <a:srgbClr val="FF3300"/>
                </a:solidFill>
              </a:rPr>
              <a:t>3 Examens</a:t>
            </a:r>
            <a:r>
              <a:rPr lang="fr-FR" sz="2800" b="1" i="1">
                <a:solidFill>
                  <a:srgbClr val="FF3300"/>
                </a:solidFill>
              </a:rPr>
              <a:t>   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2293938" y="2308226"/>
            <a:ext cx="2606804" cy="83099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ECHOGRAPHIE</a:t>
            </a:r>
          </a:p>
          <a:p>
            <a:r>
              <a:rPr lang="fr-FR" sz="24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ABDOMINALE</a:t>
            </a: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4416426" y="3600451"/>
            <a:ext cx="3337773" cy="1200329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TOMODENSITOMETRIE</a:t>
            </a:r>
          </a:p>
          <a:p>
            <a:r>
              <a:rPr lang="fr-FR" sz="24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ABDOMINALE</a:t>
            </a:r>
          </a:p>
          <a:p>
            <a:r>
              <a:rPr lang="fr-FR" sz="24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(SCANNER)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6888163" y="5227639"/>
            <a:ext cx="2805576" cy="694229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30000"/>
              </a:lnSpc>
            </a:pPr>
            <a:endParaRPr lang="fr-FR" sz="2400" b="1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/>
            <a:r>
              <a:rPr lang="fr-FR" sz="24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IRM ABDOMINALE</a:t>
            </a:r>
          </a:p>
          <a:p>
            <a:pPr algn="l">
              <a:lnSpc>
                <a:spcPct val="20000"/>
              </a:lnSpc>
            </a:pPr>
            <a:endParaRPr lang="fr-FR" sz="2400" b="1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887" name="AutoShape 7"/>
          <p:cNvSpPr>
            <a:spLocks noChangeArrowheads="1"/>
          </p:cNvSpPr>
          <p:nvPr/>
        </p:nvSpPr>
        <p:spPr bwMode="auto">
          <a:xfrm rot="5400000">
            <a:off x="3323432" y="3393282"/>
            <a:ext cx="1295400" cy="792163"/>
          </a:xfrm>
          <a:custGeom>
            <a:avLst/>
            <a:gdLst>
              <a:gd name="G0" fmla="+- 12483 0 0"/>
              <a:gd name="G1" fmla="+- 19411 0 0"/>
              <a:gd name="G2" fmla="+- 7104 0 0"/>
              <a:gd name="G3" fmla="*/ 12483 1 2"/>
              <a:gd name="G4" fmla="+- G3 10800 0"/>
              <a:gd name="G5" fmla="+- 21600 12483 19411"/>
              <a:gd name="G6" fmla="+- 19411 7104 0"/>
              <a:gd name="G7" fmla="*/ G6 1 2"/>
              <a:gd name="G8" fmla="*/ 19411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9411 1 2"/>
              <a:gd name="G15" fmla="+- G5 0 G4"/>
              <a:gd name="G16" fmla="+- G0 0 G4"/>
              <a:gd name="G17" fmla="*/ G2 G15 G16"/>
              <a:gd name="T0" fmla="*/ 17042 w 21600"/>
              <a:gd name="T1" fmla="*/ 0 h 21600"/>
              <a:gd name="T2" fmla="*/ 12483 w 21600"/>
              <a:gd name="T3" fmla="*/ 7104 h 21600"/>
              <a:gd name="T4" fmla="*/ 0 w 21600"/>
              <a:gd name="T5" fmla="*/ 18964 h 21600"/>
              <a:gd name="T6" fmla="*/ 9706 w 21600"/>
              <a:gd name="T7" fmla="*/ 21600 h 21600"/>
              <a:gd name="T8" fmla="*/ 19411 w 21600"/>
              <a:gd name="T9" fmla="*/ 14753 h 21600"/>
              <a:gd name="T10" fmla="*/ 21600 w 21600"/>
              <a:gd name="T11" fmla="*/ 7104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042" y="0"/>
                </a:moveTo>
                <a:lnTo>
                  <a:pt x="12483" y="7104"/>
                </a:lnTo>
                <a:lnTo>
                  <a:pt x="14672" y="7104"/>
                </a:lnTo>
                <a:lnTo>
                  <a:pt x="14672" y="16327"/>
                </a:lnTo>
                <a:lnTo>
                  <a:pt x="0" y="16327"/>
                </a:lnTo>
                <a:lnTo>
                  <a:pt x="0" y="21600"/>
                </a:lnTo>
                <a:lnTo>
                  <a:pt x="19411" y="21600"/>
                </a:lnTo>
                <a:lnTo>
                  <a:pt x="19411" y="7104"/>
                </a:lnTo>
                <a:lnTo>
                  <a:pt x="21600" y="7104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523999" y="-214338"/>
            <a:ext cx="99345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 u="sng" dirty="0"/>
          </a:p>
          <a:p>
            <a:pPr algn="just"/>
            <a:r>
              <a:rPr lang="fr-FR" sz="2400" b="1" u="sng" dirty="0">
                <a:solidFill>
                  <a:srgbClr val="C00000"/>
                </a:solidFill>
              </a:rPr>
              <a:t>Echographie A/P</a:t>
            </a:r>
          </a:p>
          <a:p>
            <a:pPr algn="just"/>
            <a:endParaRPr lang="fr-FR" sz="2400" b="1" u="sng" dirty="0">
              <a:solidFill>
                <a:srgbClr val="C00000"/>
              </a:solidFill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dirty="0"/>
              <a:t>En cas de lésion de petite taille  </a:t>
            </a:r>
            <a:r>
              <a:rPr lang="fr-FR" sz="2000" dirty="0" err="1"/>
              <a:t>inf</a:t>
            </a:r>
            <a:r>
              <a:rPr lang="fr-FR" sz="2000" dirty="0"/>
              <a:t> à 2 cm                 nodule hypo-</a:t>
            </a:r>
            <a:r>
              <a:rPr lang="fr-FR" sz="2000" dirty="0" err="1"/>
              <a:t>échogene</a:t>
            </a:r>
            <a:r>
              <a:rPr lang="fr-FR" sz="2000" dirty="0"/>
              <a:t> 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dirty="0"/>
              <a:t> En cas de lésion plus volumineuse :nodule hétérogène, hypo et </a:t>
            </a:r>
            <a:r>
              <a:rPr lang="fr-FR" sz="2000" dirty="0" err="1"/>
              <a:t>hyperéchogéne</a:t>
            </a:r>
            <a:r>
              <a:rPr lang="fr-FR" sz="2000" dirty="0"/>
              <a:t>  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dirty="0"/>
              <a:t>Recherche les signes de thromboses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dirty="0"/>
              <a:t>Permet de faire des biopsies écho-guidées</a:t>
            </a:r>
          </a:p>
          <a:p>
            <a:pPr algn="just"/>
            <a:endParaRPr lang="fr-FR" sz="2400" dirty="0"/>
          </a:p>
        </p:txBody>
      </p:sp>
      <p:sp>
        <p:nvSpPr>
          <p:cNvPr id="4" name="Flèche droite 3"/>
          <p:cNvSpPr/>
          <p:nvPr/>
        </p:nvSpPr>
        <p:spPr>
          <a:xfrm>
            <a:off x="7417603" y="1052790"/>
            <a:ext cx="714380" cy="142876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C:\Users\Propriétaire\Desktop\téléchargement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214686"/>
            <a:ext cx="4214810" cy="3643314"/>
          </a:xfrm>
          <a:prstGeom prst="rect">
            <a:avLst/>
          </a:prstGeom>
          <a:noFill/>
        </p:spPr>
      </p:pic>
      <p:pic>
        <p:nvPicPr>
          <p:cNvPr id="2051" name="Picture 3" descr="C:\Users\Propriétaire\Desktop\téléchargement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1686" y="3214686"/>
            <a:ext cx="4500594" cy="364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52596" y="285728"/>
            <a:ext cx="9144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u="sng" dirty="0"/>
              <a:t>TDM A/P</a:t>
            </a:r>
          </a:p>
          <a:p>
            <a:pPr algn="just"/>
            <a:endParaRPr lang="fr-FR" sz="2400" b="1" u="sng" dirty="0"/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2400" dirty="0"/>
              <a:t> TDM sans et avec injection de produit de contraste , avec un temps artériel ,portal et tardif:</a:t>
            </a:r>
          </a:p>
          <a:p>
            <a:pPr marL="800100" lvl="1" indent="-342900" algn="just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sz="2400" dirty="0"/>
              <a:t>Sans injection lésion hypodense </a:t>
            </a:r>
          </a:p>
          <a:p>
            <a:pPr marL="800100" lvl="1" indent="-342900" algn="just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sz="2400" dirty="0"/>
              <a:t>Après injection fort rehaussement au temps artériel avec chute de contraste au temps </a:t>
            </a:r>
            <a:r>
              <a:rPr lang="fr-FR" sz="2400" dirty="0" err="1"/>
              <a:t>portale,dans</a:t>
            </a:r>
            <a:r>
              <a:rPr lang="fr-FR" sz="2400" dirty="0"/>
              <a:t> leur jargon les radiologues disent que la tumeur se lave au temps portale. </a:t>
            </a:r>
          </a:p>
          <a:p>
            <a:pPr algn="just"/>
            <a:endParaRPr lang="fr-FR" sz="2400" dirty="0">
              <a:solidFill>
                <a:srgbClr val="FF0000"/>
              </a:solidFill>
            </a:endParaRPr>
          </a:p>
          <a:p>
            <a:pPr algn="just"/>
            <a:endParaRPr lang="fr-FR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Propriétaire\Desktop\homme-d-39-affaires-de-dessin-anime-avec-un-point-d-39-interrogation-rouge_1207-2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497" y="4469930"/>
            <a:ext cx="2786081" cy="2388070"/>
          </a:xfrm>
          <a:prstGeom prst="rect">
            <a:avLst/>
          </a:prstGeom>
          <a:noFill/>
        </p:spPr>
      </p:pic>
      <p:sp>
        <p:nvSpPr>
          <p:cNvPr id="5" name="Ellipse 4"/>
          <p:cNvSpPr/>
          <p:nvPr/>
        </p:nvSpPr>
        <p:spPr>
          <a:xfrm>
            <a:off x="5953124" y="3719174"/>
            <a:ext cx="1928826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Pourquoi?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5472" y="2428868"/>
            <a:ext cx="8572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La vascularisation du carcinome hépatocellulaire est presque exclusivement artérielle, contrairement à la vascularisation hépatique, qui est double avec un apport portal de 75 à 80 % et un apport artériel de 20 à 25 %.</a:t>
            </a:r>
          </a:p>
        </p:txBody>
      </p:sp>
      <p:pic>
        <p:nvPicPr>
          <p:cNvPr id="1026" name="Picture 2" descr="Vascularisation artérielle du carcinome hépatocellulaire : des ...">
            <a:extLst>
              <a:ext uri="{FF2B5EF4-FFF2-40B4-BE49-F238E27FC236}">
                <a16:creationId xmlns="" xmlns:a16="http://schemas.microsoft.com/office/drawing/2014/main" id="{33C288B4-B35E-4FF1-BF67-B37EA948E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980" y="450769"/>
            <a:ext cx="6753225" cy="2619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4112" y="480040"/>
            <a:ext cx="8715436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u="sng" dirty="0">
                <a:solidFill>
                  <a:srgbClr val="C00000"/>
                </a:solidFill>
              </a:rPr>
              <a:t>IRM hépatique </a:t>
            </a:r>
          </a:p>
          <a:p>
            <a:pPr algn="just"/>
            <a:r>
              <a:rPr lang="fr-FR" sz="2400" dirty="0"/>
              <a:t>Plus sensible permet d’étudier la vascularisation </a:t>
            </a:r>
          </a:p>
          <a:p>
            <a:pPr algn="just"/>
            <a:r>
              <a:rPr lang="fr-FR" sz="2400" dirty="0"/>
              <a:t>Avec et sans injection de gadolinium, avec phases artérielle portale et tardive </a:t>
            </a:r>
          </a:p>
          <a:p>
            <a:pPr algn="just"/>
            <a:r>
              <a:rPr lang="fr-FR" sz="2400" dirty="0"/>
              <a:t>Sans injection lésion hypodense en T1 et hyper intense T2</a:t>
            </a:r>
          </a:p>
          <a:p>
            <a:pPr algn="just"/>
            <a:r>
              <a:rPr lang="fr-FR" sz="2400" dirty="0"/>
              <a:t>Après injection  idem que la TDM</a:t>
            </a:r>
          </a:p>
          <a:p>
            <a:pPr algn="just"/>
            <a:endParaRPr lang="fr-FR" sz="2400" dirty="0"/>
          </a:p>
          <a:p>
            <a:pPr algn="just"/>
            <a:r>
              <a:rPr lang="fr-FR" sz="2400" b="1" u="sng" dirty="0">
                <a:solidFill>
                  <a:srgbClr val="C00000"/>
                </a:solidFill>
              </a:rPr>
              <a:t>PBF </a:t>
            </a:r>
            <a:r>
              <a:rPr lang="fr-FR" sz="2400" b="1" u="sng" dirty="0" err="1">
                <a:solidFill>
                  <a:srgbClr val="C00000"/>
                </a:solidFill>
              </a:rPr>
              <a:t>échoguidée</a:t>
            </a:r>
            <a:r>
              <a:rPr lang="fr-FR" sz="2400" b="1" u="sng" dirty="0">
                <a:solidFill>
                  <a:srgbClr val="C00000"/>
                </a:solidFill>
              </a:rPr>
              <a:t> </a:t>
            </a:r>
          </a:p>
          <a:p>
            <a:pPr algn="just"/>
            <a:r>
              <a:rPr lang="fr-FR" sz="2400" dirty="0"/>
              <a:t>En l’absence de troubles de l’hémostase </a:t>
            </a:r>
          </a:p>
          <a:p>
            <a:pPr algn="just"/>
            <a:r>
              <a:rPr lang="fr-FR" sz="2400" dirty="0"/>
              <a:t>Permet de </a:t>
            </a:r>
            <a:r>
              <a:rPr lang="fr-FR" sz="2400" dirty="0" err="1"/>
              <a:t>biopsier</a:t>
            </a:r>
            <a:r>
              <a:rPr lang="fr-FR" sz="2400" dirty="0"/>
              <a:t> la tumeur ainsi que le foie non tumoral</a:t>
            </a:r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Nb/ dans le cadre du bilan d’extension on complète par une TDM thoracique </a:t>
            </a:r>
          </a:p>
          <a:p>
            <a:pPr algn="just"/>
            <a:endParaRPr lang="fr-FR" sz="2800" dirty="0"/>
          </a:p>
          <a:p>
            <a:pPr algn="just"/>
            <a:endParaRPr lang="fr-FR" sz="28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image chc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2663" y="2285992"/>
            <a:ext cx="6858657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téléchargement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1009" y="471340"/>
            <a:ext cx="8398034" cy="6259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Nodule_decouvert_en_echographi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556"/>
            <a:ext cx="12192000" cy="6718888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2024034" y="6215082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critères de </a:t>
            </a:r>
            <a:r>
              <a:rPr lang="fr-FR" dirty="0" err="1"/>
              <a:t>Barcolone</a:t>
            </a:r>
            <a:endParaRPr lang="fr-F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4236" y="1823074"/>
            <a:ext cx="73581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fr-FR" sz="2400" i="1" dirty="0"/>
              <a:t>Traitement radical de la tumeur:  </a:t>
            </a:r>
          </a:p>
          <a:p>
            <a:pPr marL="342900" indent="-342900"/>
            <a:r>
              <a:rPr lang="fr-FR" sz="2400" i="1" dirty="0">
                <a:sym typeface="Wingdings" pitchFamily="2" charset="2"/>
              </a:rPr>
              <a:t>                Améliorer la survie</a:t>
            </a:r>
            <a:endParaRPr lang="fr-FR" sz="2400" i="1" dirty="0"/>
          </a:p>
          <a:p>
            <a:pPr marL="342900" indent="-342900">
              <a:buFontTx/>
              <a:buAutoNum type="arabicPeriod"/>
            </a:pPr>
            <a:endParaRPr lang="fr-FR" sz="2400" i="1" dirty="0"/>
          </a:p>
          <a:p>
            <a:pPr marL="342900" indent="-342900">
              <a:buFontTx/>
              <a:buAutoNum type="arabicPeriod" startAt="2"/>
            </a:pPr>
            <a:r>
              <a:rPr lang="fr-FR" sz="2400" i="1" dirty="0"/>
              <a:t>Traitement de l’hépatopathie à l’origine de la tumeur:</a:t>
            </a:r>
          </a:p>
          <a:p>
            <a:pPr marL="342900" indent="-342900"/>
            <a:r>
              <a:rPr lang="fr-FR" sz="2400" i="1" dirty="0">
                <a:sym typeface="Wingdings" pitchFamily="2" charset="2"/>
              </a:rPr>
              <a:t>                Prévenir la récidive tumorale </a:t>
            </a:r>
            <a:r>
              <a:rPr lang="fr-FR" sz="2400" i="1" dirty="0"/>
              <a:t> </a:t>
            </a:r>
          </a:p>
          <a:p>
            <a:pPr marL="342900" indent="-342900">
              <a:buFontTx/>
              <a:buChar char="-"/>
            </a:pPr>
            <a:endParaRPr lang="fr-FR" sz="2400" i="1" dirty="0"/>
          </a:p>
          <a:p>
            <a:pPr marL="342900" indent="-342900">
              <a:buFontTx/>
              <a:buAutoNum type="arabicPeriod" startAt="3"/>
            </a:pPr>
            <a:r>
              <a:rPr lang="fr-FR" sz="2400" i="1" dirty="0"/>
              <a:t>Traitement des symptômes: </a:t>
            </a:r>
          </a:p>
          <a:p>
            <a:pPr marL="342900" indent="-342900"/>
            <a:r>
              <a:rPr lang="fr-FR" sz="2400" i="1" dirty="0">
                <a:sym typeface="Wingdings" pitchFamily="2" charset="2"/>
              </a:rPr>
              <a:t>                </a:t>
            </a:r>
            <a:r>
              <a:rPr lang="fr-FR" sz="2400" i="1" dirty="0"/>
              <a:t>Améliorer la qualité de vie du malade </a:t>
            </a:r>
          </a:p>
        </p:txBody>
      </p:sp>
      <p:sp>
        <p:nvSpPr>
          <p:cNvPr id="3" name="Rectangle 2"/>
          <p:cNvSpPr/>
          <p:nvPr/>
        </p:nvSpPr>
        <p:spPr>
          <a:xfrm>
            <a:off x="3912389" y="1064608"/>
            <a:ext cx="2183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Buts du traitement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b="1" u="sng" dirty="0"/>
              <a:t>I- 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fr-FR" sz="2400" dirty="0"/>
              <a:t>Une tumeur est une grosseur anormale sans préjuger de son caractère bénin ou malin ni de sa nature néoplasique ou pas.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Dans le foie ,une tumeur se caractérise par un nodule de texture différente de celle du parenchyme normale 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Objectif est de savoir diagnostiquer une tumeur primitive et secondaire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0" y="2291256"/>
            <a:ext cx="8996374" cy="55399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"/>
              </a:lnSpc>
            </a:pPr>
            <a:endParaRPr lang="fr-FR" sz="2000" i="1" dirty="0">
              <a:solidFill>
                <a:srgbClr val="FF3300"/>
              </a:solidFill>
            </a:endParaRPr>
          </a:p>
          <a:p>
            <a:pPr algn="l"/>
            <a:r>
              <a:rPr lang="fr-FR" sz="2000" i="1" dirty="0">
                <a:solidFill>
                  <a:srgbClr val="FF3300"/>
                </a:solidFill>
              </a:rPr>
              <a:t> </a:t>
            </a:r>
            <a:r>
              <a:rPr lang="fr-FR" sz="2000" i="1" dirty="0"/>
              <a:t>1-la tumeur: Nombre, taille, </a:t>
            </a:r>
            <a:r>
              <a:rPr lang="fr-FR" sz="2000" i="1" dirty="0" err="1"/>
              <a:t>siége</a:t>
            </a:r>
            <a:r>
              <a:rPr lang="fr-FR" sz="2000" i="1" dirty="0"/>
              <a:t>, extension locorégionale et générale</a:t>
            </a:r>
          </a:p>
          <a:p>
            <a:pPr algn="l">
              <a:lnSpc>
                <a:spcPct val="40000"/>
              </a:lnSpc>
            </a:pPr>
            <a:r>
              <a:rPr lang="fr-FR" sz="2000" i="1" dirty="0"/>
              <a:t> </a:t>
            </a:r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132492" y="1003844"/>
            <a:ext cx="6048451" cy="46166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sz="2400" b="1" i="1" dirty="0"/>
              <a:t>Clinique, biologique et morphologique </a:t>
            </a: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1" y="3716338"/>
            <a:ext cx="10756652" cy="49552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0"/>
              </a:lnSpc>
            </a:pPr>
            <a:endParaRPr lang="fr-FR" sz="2000" i="1" dirty="0">
              <a:solidFill>
                <a:srgbClr val="FF3300"/>
              </a:solidFill>
            </a:endParaRPr>
          </a:p>
          <a:p>
            <a:pPr algn="l"/>
            <a:r>
              <a:rPr lang="fr-FR" sz="2000" i="1" dirty="0">
                <a:solidFill>
                  <a:srgbClr val="FF3300"/>
                </a:solidFill>
              </a:rPr>
              <a:t> </a:t>
            </a:r>
            <a:r>
              <a:rPr lang="fr-FR" sz="2000" i="1" dirty="0"/>
              <a:t>2- Etat du foie non tumoral :Score de Child en cas de cirrhose</a:t>
            </a:r>
          </a:p>
          <a:p>
            <a:pPr algn="l">
              <a:lnSpc>
                <a:spcPct val="30000"/>
              </a:lnSpc>
            </a:pPr>
            <a:endParaRPr lang="fr-FR" sz="2000" i="1" dirty="0"/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0" y="5327650"/>
            <a:ext cx="11368424" cy="40011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fr-FR" sz="2000" i="1" dirty="0">
                <a:solidFill>
                  <a:srgbClr val="FF3300"/>
                </a:solidFill>
              </a:rPr>
              <a:t> </a:t>
            </a:r>
            <a:r>
              <a:rPr lang="fr-FR" sz="2000" i="1" dirty="0"/>
              <a:t>3- Etat du malade: Opérabilité: âge, fonction respiratoire et cardiaque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0" y="182676"/>
            <a:ext cx="8439807" cy="815807"/>
          </a:xfrm>
        </p:spPr>
        <p:txBody>
          <a:bodyPr/>
          <a:lstStyle/>
          <a:p>
            <a:r>
              <a:rPr lang="fr-FR" dirty="0"/>
              <a:t>Bilan pré-thérapeutique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46812" y="517459"/>
            <a:ext cx="9144000" cy="607223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sz="3000" b="1" u="sng" dirty="0">
                <a:solidFill>
                  <a:schemeClr val="tx1"/>
                </a:solidFill>
              </a:rPr>
              <a:t>A- Tumeurs hépatiques primitives malignes</a:t>
            </a:r>
          </a:p>
          <a:p>
            <a:pPr lvl="1">
              <a:buNone/>
            </a:pPr>
            <a:r>
              <a:rPr lang="fr-FR" sz="2600" b="1" u="sng" dirty="0">
                <a:solidFill>
                  <a:schemeClr val="tx1"/>
                </a:solidFill>
              </a:rPr>
              <a:t>1-Carcinome </a:t>
            </a:r>
            <a:r>
              <a:rPr lang="fr-FR" sz="2600" b="1" u="sng" dirty="0" err="1">
                <a:solidFill>
                  <a:schemeClr val="tx1"/>
                </a:solidFill>
              </a:rPr>
              <a:t>hépato-cellulaire</a:t>
            </a:r>
            <a:endParaRPr lang="fr-FR" sz="2600" b="1" u="sng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-</a:t>
            </a:r>
            <a:r>
              <a:rPr lang="fr-FR" sz="2600" dirty="0">
                <a:solidFill>
                  <a:schemeClr val="tx1"/>
                </a:solidFill>
              </a:rPr>
              <a:t>Est une tumeur maligne développée au dépends des hépatocytes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2600" dirty="0">
                <a:solidFill>
                  <a:schemeClr val="tx1"/>
                </a:solidFill>
              </a:rPr>
              <a:t> -Représente 80 à 90 % des cancers primitifs du foie.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600" dirty="0">
                <a:solidFill>
                  <a:schemeClr val="tx1"/>
                </a:solidFill>
              </a:rPr>
              <a:t> -Survient lors  d’une hépatopathie chronique principalement alcoolique ,virale ou métabolique, soit au stade de cirrhose dans environ 90 % des cas, soit à un stade </a:t>
            </a:r>
            <a:r>
              <a:rPr lang="fr-FR" sz="2600" dirty="0" err="1">
                <a:solidFill>
                  <a:schemeClr val="tx1"/>
                </a:solidFill>
              </a:rPr>
              <a:t>précirrhotique</a:t>
            </a:r>
            <a:r>
              <a:rPr lang="fr-FR" sz="2600" dirty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600" dirty="0">
                <a:solidFill>
                  <a:schemeClr val="tx1"/>
                </a:solidFill>
              </a:rPr>
              <a:t>    -Exceptionnellement, le CHC peut survenir sur un foie sain.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2600" dirty="0">
                <a:solidFill>
                  <a:schemeClr val="tx1"/>
                </a:solidFill>
              </a:rPr>
              <a:t> -CHC reste longtemps asymptomatique.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2600" dirty="0">
                <a:solidFill>
                  <a:schemeClr val="tx1"/>
                </a:solidFill>
              </a:rPr>
              <a:t> -Son diagnostic est donc le plus souvent tardif et son taux de survie à 5 ans est inférieur à </a:t>
            </a:r>
            <a:r>
              <a:rPr lang="fr-FR" dirty="0">
                <a:solidFill>
                  <a:schemeClr val="tx1"/>
                </a:solidFill>
              </a:rPr>
              <a:t>10 %.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24299" y="763815"/>
            <a:ext cx="10145486" cy="6357982"/>
          </a:xfrm>
        </p:spPr>
        <p:txBody>
          <a:bodyPr>
            <a:noAutofit/>
          </a:bodyPr>
          <a:lstStyle/>
          <a:p>
            <a:pPr lvl="1">
              <a:buFont typeface="Wingdings" pitchFamily="2" charset="2"/>
              <a:buChar char="Ø"/>
            </a:pPr>
            <a:r>
              <a:rPr lang="fr-FR" sz="2400" u="sng" dirty="0">
                <a:solidFill>
                  <a:schemeClr val="tx1"/>
                </a:solidFill>
              </a:rPr>
              <a:t>Épidémiologie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1"/>
                </a:solidFill>
              </a:rPr>
              <a:t>L’incidence est plus élevée chez l’homme que chez la femme.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1"/>
                </a:solidFill>
              </a:rPr>
              <a:t>Age entre 50 et 60 ans.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1"/>
                </a:solidFill>
              </a:rPr>
              <a:t>Les régions  à haut risque  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tx1"/>
                </a:solidFill>
              </a:rPr>
              <a:t> Asie du Sud –Est , Chine , Japon et certaines zone d’Afrique (Mozambique et en Égypte, à la suite des fautes d’hygiène pendant les campagnes de vaccination contre la schistosomiase 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1"/>
                </a:solidFill>
              </a:rPr>
              <a:t>Les régions à risque intermédiaires :</a:t>
            </a:r>
          </a:p>
          <a:p>
            <a:pPr lvl="1" indent="-342900" algn="just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tx1"/>
                </a:solidFill>
              </a:rPr>
              <a:t>Europe de l’Est, pays de la méditerranée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1"/>
                </a:solidFill>
              </a:rPr>
              <a:t>Les régions à faible risque:</a:t>
            </a:r>
          </a:p>
          <a:p>
            <a:pPr lvl="1" indent="-342900" algn="just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tx1"/>
                </a:solidFill>
              </a:rPr>
              <a:t>Europe du nord, canada, Australie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1"/>
                </a:solidFill>
              </a:rPr>
              <a:t>Au cours de la cirrhose l’incidence du carcinome hépatocellulaire est de l’ordre de 2 à 5 % par an.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CHC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045" y="0"/>
            <a:ext cx="1180882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epidemiologie-du-chc-en-afrique-version-finale-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5538" y="699201"/>
            <a:ext cx="7143800" cy="5363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676" y="115888"/>
            <a:ext cx="6564313" cy="647700"/>
          </a:xfrm>
          <a:solidFill>
            <a:srgbClr val="FF3300"/>
          </a:solidFill>
        </p:spPr>
        <p:txBody>
          <a:bodyPr>
            <a:normAutofit fontScale="90000"/>
          </a:bodyPr>
          <a:lstStyle/>
          <a:p>
            <a:r>
              <a:rPr lang="fr-FR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Carcinogénèse du CHC</a:t>
            </a:r>
          </a:p>
        </p:txBody>
      </p:sp>
      <p:sp>
        <p:nvSpPr>
          <p:cNvPr id="128003" name="Oval 3"/>
          <p:cNvSpPr>
            <a:spLocks noChangeArrowheads="1"/>
          </p:cNvSpPr>
          <p:nvPr/>
        </p:nvSpPr>
        <p:spPr bwMode="auto">
          <a:xfrm>
            <a:off x="1631950" y="3213100"/>
            <a:ext cx="1944688" cy="12969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fr-FR" sz="32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foie</a:t>
            </a:r>
          </a:p>
          <a:p>
            <a:r>
              <a:rPr lang="fr-FR" sz="32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normal</a:t>
            </a:r>
          </a:p>
        </p:txBody>
      </p:sp>
      <p:sp>
        <p:nvSpPr>
          <p:cNvPr id="128004" name="AutoShape 4"/>
          <p:cNvSpPr>
            <a:spLocks noChangeArrowheads="1"/>
          </p:cNvSpPr>
          <p:nvPr/>
        </p:nvSpPr>
        <p:spPr bwMode="auto">
          <a:xfrm>
            <a:off x="8545514" y="2997201"/>
            <a:ext cx="2016125" cy="1584325"/>
          </a:xfrm>
          <a:prstGeom prst="irregularSeal2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r-FR" sz="4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CHC</a:t>
            </a:r>
          </a:p>
        </p:txBody>
      </p:sp>
      <p:sp>
        <p:nvSpPr>
          <p:cNvPr id="128005" name="AutoShape 5"/>
          <p:cNvSpPr>
            <a:spLocks noChangeArrowheads="1"/>
          </p:cNvSpPr>
          <p:nvPr/>
        </p:nvSpPr>
        <p:spPr bwMode="auto">
          <a:xfrm>
            <a:off x="3649663" y="3717925"/>
            <a:ext cx="4824412" cy="431800"/>
          </a:xfrm>
          <a:prstGeom prst="rightArrow">
            <a:avLst>
              <a:gd name="adj1" fmla="val 33065"/>
              <a:gd name="adj2" fmla="val 102935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8006" name="AutoShape 6"/>
          <p:cNvSpPr>
            <a:spLocks noChangeArrowheads="1"/>
          </p:cNvSpPr>
          <p:nvPr/>
        </p:nvSpPr>
        <p:spPr bwMode="auto">
          <a:xfrm>
            <a:off x="4943476" y="5805488"/>
            <a:ext cx="2016125" cy="1008062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fr-FR" sz="32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Cirrhose</a:t>
            </a:r>
          </a:p>
          <a:p>
            <a:endParaRPr lang="fr-FR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128007" name="AutoShape 7"/>
          <p:cNvCxnSpPr>
            <a:cxnSpLocks noChangeShapeType="1"/>
            <a:stCxn id="128003" idx="4"/>
            <a:endCxn id="128006" idx="1"/>
          </p:cNvCxnSpPr>
          <p:nvPr/>
        </p:nvCxnSpPr>
        <p:spPr bwMode="auto">
          <a:xfrm rot="16200000" flipH="1">
            <a:off x="2867026" y="4248151"/>
            <a:ext cx="1800225" cy="2324100"/>
          </a:xfrm>
          <a:prstGeom prst="curvedConnector2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</p:spPr>
      </p:cxnSp>
      <p:cxnSp>
        <p:nvCxnSpPr>
          <p:cNvPr id="128008" name="AutoShape 8"/>
          <p:cNvCxnSpPr>
            <a:cxnSpLocks noChangeShapeType="1"/>
            <a:stCxn id="128006" idx="3"/>
            <a:endCxn id="128004" idx="2"/>
          </p:cNvCxnSpPr>
          <p:nvPr/>
        </p:nvCxnSpPr>
        <p:spPr bwMode="auto">
          <a:xfrm flipV="1">
            <a:off x="6973889" y="4379913"/>
            <a:ext cx="2655887" cy="1930400"/>
          </a:xfrm>
          <a:prstGeom prst="curvedConnector2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</p:spPr>
      </p:cxnSp>
      <p:sp>
        <p:nvSpPr>
          <p:cNvPr id="128009" name="Text Box 9"/>
          <p:cNvSpPr txBox="1">
            <a:spLocks noChangeArrowheads="1"/>
          </p:cNvSpPr>
          <p:nvPr/>
        </p:nvSpPr>
        <p:spPr bwMode="auto">
          <a:xfrm>
            <a:off x="3581401" y="1125538"/>
            <a:ext cx="4488729" cy="740652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"/>
              </a:lnSpc>
            </a:pPr>
            <a:endParaRPr lang="fr-FR" sz="2800" b="1" i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fr-FR" sz="28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fr-FR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Facteurs étiologiques   </a:t>
            </a:r>
          </a:p>
          <a:p>
            <a:pPr>
              <a:lnSpc>
                <a:spcPct val="30000"/>
              </a:lnSpc>
            </a:pPr>
            <a:endParaRPr lang="fr-FR" sz="2800" b="1" i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8010" name="Line 10"/>
          <p:cNvSpPr>
            <a:spLocks noChangeShapeType="1"/>
          </p:cNvSpPr>
          <p:nvPr/>
        </p:nvSpPr>
        <p:spPr bwMode="auto">
          <a:xfrm>
            <a:off x="4943475" y="1773239"/>
            <a:ext cx="0" cy="2016125"/>
          </a:xfrm>
          <a:prstGeom prst="line">
            <a:avLst/>
          </a:prstGeom>
          <a:noFill/>
          <a:ln w="38100" cap="rnd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8011" name="Line 11"/>
          <p:cNvSpPr>
            <a:spLocks noChangeShapeType="1"/>
          </p:cNvSpPr>
          <p:nvPr/>
        </p:nvSpPr>
        <p:spPr bwMode="auto">
          <a:xfrm>
            <a:off x="5303838" y="1773239"/>
            <a:ext cx="0" cy="2016125"/>
          </a:xfrm>
          <a:prstGeom prst="line">
            <a:avLst/>
          </a:prstGeom>
          <a:noFill/>
          <a:ln w="38100" cap="rnd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8012" name="Line 12"/>
          <p:cNvSpPr>
            <a:spLocks noChangeShapeType="1"/>
          </p:cNvSpPr>
          <p:nvPr/>
        </p:nvSpPr>
        <p:spPr bwMode="auto">
          <a:xfrm>
            <a:off x="5591175" y="1773239"/>
            <a:ext cx="0" cy="2016125"/>
          </a:xfrm>
          <a:prstGeom prst="line">
            <a:avLst/>
          </a:prstGeom>
          <a:noFill/>
          <a:ln w="38100" cap="rnd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8013" name="Line 13"/>
          <p:cNvSpPr>
            <a:spLocks noChangeShapeType="1"/>
          </p:cNvSpPr>
          <p:nvPr/>
        </p:nvSpPr>
        <p:spPr bwMode="auto">
          <a:xfrm>
            <a:off x="5880100" y="1773239"/>
            <a:ext cx="0" cy="2016125"/>
          </a:xfrm>
          <a:prstGeom prst="line">
            <a:avLst/>
          </a:prstGeom>
          <a:noFill/>
          <a:ln w="38100" cap="rnd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8014" name="Line 14"/>
          <p:cNvSpPr>
            <a:spLocks noChangeShapeType="1"/>
          </p:cNvSpPr>
          <p:nvPr/>
        </p:nvSpPr>
        <p:spPr bwMode="auto">
          <a:xfrm>
            <a:off x="6167438" y="1773239"/>
            <a:ext cx="0" cy="2016125"/>
          </a:xfrm>
          <a:prstGeom prst="line">
            <a:avLst/>
          </a:prstGeom>
          <a:noFill/>
          <a:ln w="38100" cap="rnd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8015" name="Line 15"/>
          <p:cNvSpPr>
            <a:spLocks noChangeShapeType="1"/>
          </p:cNvSpPr>
          <p:nvPr/>
        </p:nvSpPr>
        <p:spPr bwMode="auto">
          <a:xfrm>
            <a:off x="6456363" y="1773239"/>
            <a:ext cx="0" cy="2016125"/>
          </a:xfrm>
          <a:prstGeom prst="line">
            <a:avLst/>
          </a:prstGeom>
          <a:noFill/>
          <a:ln w="38100" cap="rnd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8024" name="Text Box 24"/>
          <p:cNvSpPr txBox="1">
            <a:spLocks noChangeArrowheads="1"/>
          </p:cNvSpPr>
          <p:nvPr/>
        </p:nvSpPr>
        <p:spPr bwMode="auto">
          <a:xfrm>
            <a:off x="1919289" y="5805488"/>
            <a:ext cx="219322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VHB,VHC</a:t>
            </a:r>
          </a:p>
          <a:p>
            <a:r>
              <a:rPr lang="fr-FR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Hémochromatose</a:t>
            </a:r>
          </a:p>
          <a:p>
            <a:r>
              <a:rPr lang="fr-FR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alcool</a:t>
            </a:r>
          </a:p>
        </p:txBody>
      </p:sp>
      <p:sp>
        <p:nvSpPr>
          <p:cNvPr id="128025" name="AutoShape 25"/>
          <p:cNvSpPr>
            <a:spLocks noChangeArrowheads="1"/>
          </p:cNvSpPr>
          <p:nvPr/>
        </p:nvSpPr>
        <p:spPr bwMode="auto">
          <a:xfrm>
            <a:off x="5087939" y="4797425"/>
            <a:ext cx="1800225" cy="863600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fr-FR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Adénome</a:t>
            </a:r>
          </a:p>
          <a:p>
            <a:endParaRPr lang="fr-FR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128026" name="AutoShape 26"/>
          <p:cNvCxnSpPr>
            <a:cxnSpLocks noChangeShapeType="1"/>
            <a:stCxn id="128003" idx="4"/>
            <a:endCxn id="128025" idx="1"/>
          </p:cNvCxnSpPr>
          <p:nvPr/>
        </p:nvCxnSpPr>
        <p:spPr bwMode="auto">
          <a:xfrm rot="16200000" flipH="1">
            <a:off x="3479801" y="3635376"/>
            <a:ext cx="719137" cy="2468562"/>
          </a:xfrm>
          <a:prstGeom prst="curvedConnector2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</p:spPr>
      </p:cxnSp>
      <p:cxnSp>
        <p:nvCxnSpPr>
          <p:cNvPr id="128027" name="AutoShape 27"/>
          <p:cNvCxnSpPr>
            <a:cxnSpLocks noChangeShapeType="1"/>
            <a:stCxn id="128025" idx="3"/>
            <a:endCxn id="128004" idx="2"/>
          </p:cNvCxnSpPr>
          <p:nvPr/>
        </p:nvCxnSpPr>
        <p:spPr bwMode="auto">
          <a:xfrm flipV="1">
            <a:off x="6902451" y="4379913"/>
            <a:ext cx="2727325" cy="849312"/>
          </a:xfrm>
          <a:prstGeom prst="curvedConnector2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</p:spPr>
      </p:cxnSp>
      <p:sp>
        <p:nvSpPr>
          <p:cNvPr id="128028" name="Text Box 28"/>
          <p:cNvSpPr txBox="1">
            <a:spLocks noChangeArrowheads="1"/>
          </p:cNvSpPr>
          <p:nvPr/>
        </p:nvSpPr>
        <p:spPr bwMode="auto">
          <a:xfrm>
            <a:off x="3146425" y="4318000"/>
            <a:ext cx="160011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Stéroïdes </a:t>
            </a:r>
          </a:p>
          <a:p>
            <a:r>
              <a:rPr lang="fr-FR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anabolisants</a:t>
            </a:r>
          </a:p>
          <a:p>
            <a:r>
              <a:rPr lang="fr-FR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r>
              <a:rPr lang="fr-FR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Androgènes</a:t>
            </a:r>
          </a:p>
          <a:p>
            <a:r>
              <a:rPr lang="fr-FR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</a:t>
            </a:r>
          </a:p>
        </p:txBody>
      </p:sp>
      <p:sp>
        <p:nvSpPr>
          <p:cNvPr id="128029" name="Text Box 29"/>
          <p:cNvSpPr txBox="1">
            <a:spLocks noChangeArrowheads="1"/>
          </p:cNvSpPr>
          <p:nvPr/>
        </p:nvSpPr>
        <p:spPr bwMode="auto">
          <a:xfrm>
            <a:off x="4035426" y="2662238"/>
            <a:ext cx="688009" cy="40011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 b="1" i="1">
                <a:solidFill>
                  <a:srgbClr val="FF3300"/>
                </a:solidFill>
              </a:rPr>
              <a:t>VHB</a:t>
            </a:r>
          </a:p>
        </p:txBody>
      </p:sp>
      <p:sp>
        <p:nvSpPr>
          <p:cNvPr id="128030" name="Text Box 30"/>
          <p:cNvSpPr txBox="1">
            <a:spLocks noChangeArrowheads="1"/>
          </p:cNvSpPr>
          <p:nvPr/>
        </p:nvSpPr>
        <p:spPr bwMode="auto">
          <a:xfrm>
            <a:off x="6581775" y="2662238"/>
            <a:ext cx="1689886" cy="40011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 b="1" i="1">
                <a:solidFill>
                  <a:srgbClr val="FF3300"/>
                </a:solidFill>
              </a:rPr>
              <a:t>AFLATOXINE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epidemiologie-du-chc-en-afrique-version-finale-1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5538" y="857233"/>
            <a:ext cx="7286676" cy="5419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106</TotalTime>
  <Words>1111</Words>
  <Application>Microsoft Office PowerPoint</Application>
  <PresentationFormat>Personnalisé</PresentationFormat>
  <Paragraphs>240</Paragraphs>
  <Slides>30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Brin</vt:lpstr>
      <vt:lpstr> Tumeur du foie</vt:lpstr>
      <vt:lpstr>Plan</vt:lpstr>
      <vt:lpstr>I- Introduction</vt:lpstr>
      <vt:lpstr>Diapositive 4</vt:lpstr>
      <vt:lpstr>Diapositive 5</vt:lpstr>
      <vt:lpstr>Diapositive 6</vt:lpstr>
      <vt:lpstr>Diapositive 7</vt:lpstr>
      <vt:lpstr>Carcinogénèse du CHC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Diagnostic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Bilan pré-thérapeutique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Nadia CHETTAB</dc:creator>
  <cp:lastModifiedBy>Propriétaire</cp:lastModifiedBy>
  <cp:revision>8</cp:revision>
  <dcterms:created xsi:type="dcterms:W3CDTF">2020-04-18T09:38:51Z</dcterms:created>
  <dcterms:modified xsi:type="dcterms:W3CDTF">2020-04-18T21:39:01Z</dcterms:modified>
</cp:coreProperties>
</file>