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63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57" r:id="rId16"/>
    <p:sldId id="273" r:id="rId17"/>
    <p:sldId id="275" r:id="rId18"/>
    <p:sldId id="276" r:id="rId19"/>
    <p:sldId id="277" r:id="rId20"/>
    <p:sldId id="278" r:id="rId21"/>
    <p:sldId id="274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DCD0-A184-4F7D-AF6D-0033BCE3D369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090-1115-44DA-A6E6-53CEBE18CF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DCD0-A184-4F7D-AF6D-0033BCE3D369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090-1115-44DA-A6E6-53CEBE18CF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DCD0-A184-4F7D-AF6D-0033BCE3D369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090-1115-44DA-A6E6-53CEBE18CF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DCD0-A184-4F7D-AF6D-0033BCE3D369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090-1115-44DA-A6E6-53CEBE18CF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DCD0-A184-4F7D-AF6D-0033BCE3D369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090-1115-44DA-A6E6-53CEBE18CF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DCD0-A184-4F7D-AF6D-0033BCE3D369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090-1115-44DA-A6E6-53CEBE18CF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DCD0-A184-4F7D-AF6D-0033BCE3D369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090-1115-44DA-A6E6-53CEBE18CF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DCD0-A184-4F7D-AF6D-0033BCE3D369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090-1115-44DA-A6E6-53CEBE18CF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DCD0-A184-4F7D-AF6D-0033BCE3D369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090-1115-44DA-A6E6-53CEBE18CF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DCD0-A184-4F7D-AF6D-0033BCE3D369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090-1115-44DA-A6E6-53CEBE18CF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DCD0-A184-4F7D-AF6D-0033BCE3D369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9090-1115-44DA-A6E6-53CEBE18CF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3DCD0-A184-4F7D-AF6D-0033BCE3D369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F9090-1115-44DA-A6E6-53CEBE18CF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30963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6672"/>
            <a:ext cx="35283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2656"/>
            <a:ext cx="25557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16632"/>
            <a:ext cx="58534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3. Reproduction et cycle de vie :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Chez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les plantes terrestres les cycles de vie sont caractérisés par une alternance de la phase  </a:t>
            </a:r>
          </a:p>
          <a:p>
            <a:pPr algn="ctr"/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Sexuelle (gamétophyte haploïde, n) et de la phase asexuelle (sporophyte diploïde, 2n). 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Chez les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bryophytes, la phase haploïde représente la phase dominante du cycle de vie des</a:t>
            </a:r>
          </a:p>
          <a:p>
            <a:pPr algn="ctr"/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bryophytes avec un sporophyte de courte durée de vie et souvent considéré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comme hémiparasite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du gamétophyte. 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bryophytes se reproduisent par voie sexuée (fécondation) ou asexuée (sans fécondation donc végétative). 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Toutes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les espèces de bryophytes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se reproduisent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par spores et non par graines, et elles n’ont pas de fleurs.  </a:t>
            </a:r>
          </a:p>
          <a:p>
            <a:pPr algn="ctr"/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92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709613"/>
            <a:ext cx="80581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2000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212976"/>
            <a:ext cx="2943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861048"/>
            <a:ext cx="1543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013176"/>
            <a:ext cx="1000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555" y="5733256"/>
            <a:ext cx="1152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5805264"/>
            <a:ext cx="838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162050"/>
            <a:ext cx="6934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9144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87824" y="3068960"/>
            <a:ext cx="419858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r-F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fr-F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Ptéridophytese</a:t>
            </a:r>
            <a:endParaRPr lang="fr-F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2341"/>
            <a:ext cx="9324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Leur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origine doit remonter au cambrien, il y a environ 500 millions d'années. 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Elles ont dominé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le paysage végétal pendant la seconde moitié du primaire. 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Elles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ont connu leur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apogée au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carbonifère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Char char="§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Ce  sont les descendants directs des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plantes vasculaires </a:t>
            </a:r>
            <a:r>
              <a:rPr lang="fr-FR" sz="3200" b="1" u="sng" dirty="0">
                <a:latin typeface="Times New Roman" pitchFamily="18" charset="0"/>
                <a:cs typeface="Times New Roman" pitchFamily="18" charset="0"/>
              </a:rPr>
              <a:t>sans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graines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 qui couvraient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vastes forêts du carbonifère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Char char="§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Cette végétation du carbonifère a laissé un combustible fossile :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 charbon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620688"/>
            <a:ext cx="31726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1. Généralités: 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2. Anatomie et Morphologie de l’appareil végétatif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08720"/>
            <a:ext cx="9144000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Chez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les Ptéridophytes la plante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feuillée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débute à la formation de l'œuf et correspond donc au</a:t>
            </a:r>
          </a:p>
          <a:p>
            <a:pPr algn="ctr"/>
            <a:r>
              <a:rPr lang="fr-FR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sporophyte</a:t>
            </a:r>
            <a:r>
              <a:rPr lang="fr-FR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D'une manière générale, la différentiation des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organes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 est moins accentuée chez la </a:t>
            </a:r>
          </a:p>
          <a:p>
            <a:pPr algn="ctr"/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ptéridophyte que chez les spermatophytes. 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plante possède toujours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tiges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racines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feuilles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sauf chez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quelques formes primitives qui sont dépourvues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racines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614363"/>
            <a:ext cx="75819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3068960"/>
            <a:ext cx="371127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Les Bryophytes</a:t>
            </a:r>
            <a:endParaRPr lang="fr-F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260648"/>
            <a:ext cx="561461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3. Reproduction et cycle de vie 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340768"/>
            <a:ext cx="8316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Ptéridophytes ne produisent pas de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graines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mais </a:t>
            </a:r>
            <a:r>
              <a:rPr lang="fr-FR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l'hétéro-</a:t>
            </a:r>
            <a:r>
              <a:rPr lang="fr-FR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sporie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constitue une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autre acquisition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significative de cet embranchement. 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conséquence en est </a:t>
            </a:r>
            <a:r>
              <a:rPr lang="fr-FR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l'hétéro-</a:t>
            </a:r>
            <a:r>
              <a:rPr lang="fr-FR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thallisme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des </a:t>
            </a:r>
          </a:p>
          <a:p>
            <a:pPr algn="ctr">
              <a:lnSpc>
                <a:spcPct val="150000"/>
              </a:lnSpc>
            </a:pP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gamétophytes mâle et femelle qui pourront dès lors connaître des évolutions différentes.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2656"/>
            <a:ext cx="9144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4. Classification et caractéristiques des grands groupes </a:t>
            </a:r>
          </a:p>
          <a:p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Psilophytes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Lycophytes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Sphénophytes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Ptérophytes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132638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04864"/>
            <a:ext cx="138625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433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835292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187220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194421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0"/>
            <a:ext cx="30963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492896"/>
            <a:ext cx="31683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2714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221088"/>
            <a:ext cx="309634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08920"/>
            <a:ext cx="3347864" cy="379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8926" cy="331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243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32521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89040"/>
            <a:ext cx="280831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861048"/>
            <a:ext cx="37444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243047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Généralités: 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679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Ce sont des végétaux anciens, faisant la </a:t>
            </a:r>
            <a:r>
              <a:rPr lang="fr-FR" sz="3200" b="1" u="sng" dirty="0">
                <a:latin typeface="Times New Roman" pitchFamily="18" charset="0"/>
                <a:cs typeface="Times New Roman" pitchFamily="18" charset="0"/>
              </a:rPr>
              <a:t>transition évolutive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entre les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algues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(toutes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à thalle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) et les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végétaux vasculaires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ou supérieurs (tous à tige typique), tels que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ptéridophytes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(fougères et prêles </a:t>
            </a:r>
            <a:r>
              <a:rPr lang="fr-FR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(une plante comme la queue de cheval)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 et les plantes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fleurs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6179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Les bryophytes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ne sont que partiellement émancipés (rendre libre) du milieu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aquatique. 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Ce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sont des cryptogames, se reproduisant grâce à </a:t>
            </a:r>
            <a:r>
              <a:rPr lang="fr-FR" sz="3200" b="1" u="sng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spores</a:t>
            </a:r>
            <a:r>
              <a:rPr lang="fr-FR" sz="3200" b="1" u="sng" dirty="0">
                <a:latin typeface="Times New Roman" pitchFamily="18" charset="0"/>
                <a:cs typeface="Times New Roman" pitchFamily="18" charset="0"/>
              </a:rPr>
              <a:t> libérées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et disséminées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(disperser) par le vent et possédant un cycle à deux générations séparées.  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Il y a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environ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25 000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espèces de bryophytes dans le Monde,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1800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 en Europe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1300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1400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pPr algn="ctr">
              <a:lnSpc>
                <a:spcPct val="150000"/>
              </a:lnSpc>
            </a:pP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France.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2. Classification et caractéristiques des grands groupes :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68951" cy="616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53136"/>
            <a:ext cx="26765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653136"/>
            <a:ext cx="266429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980728"/>
            <a:ext cx="25557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0688"/>
            <a:ext cx="7037015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0019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140968"/>
            <a:ext cx="2524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96952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96952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645151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2936"/>
            <a:ext cx="1609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30861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852936"/>
            <a:ext cx="254317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93096"/>
            <a:ext cx="2276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5114925"/>
            <a:ext cx="25717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2060848"/>
            <a:ext cx="1704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0"/>
            <a:ext cx="22288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462</Words>
  <Application>Microsoft Office PowerPoint</Application>
  <PresentationFormat>Affichage à l'écran (4:3)</PresentationFormat>
  <Paragraphs>40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Ikralou</dc:creator>
  <cp:lastModifiedBy>Ikralou</cp:lastModifiedBy>
  <cp:revision>45</cp:revision>
  <dcterms:created xsi:type="dcterms:W3CDTF">2020-03-11T13:57:30Z</dcterms:created>
  <dcterms:modified xsi:type="dcterms:W3CDTF">2020-04-08T13:49:18Z</dcterms:modified>
</cp:coreProperties>
</file>