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77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78" r:id="rId20"/>
    <p:sldId id="260" r:id="rId21"/>
    <p:sldId id="259" r:id="rId22"/>
    <p:sldId id="285" r:id="rId23"/>
    <p:sldId id="258" r:id="rId24"/>
    <p:sldId id="284" r:id="rId25"/>
    <p:sldId id="283" r:id="rId26"/>
    <p:sldId id="282" r:id="rId27"/>
    <p:sldId id="279" r:id="rId28"/>
    <p:sldId id="281" r:id="rId29"/>
    <p:sldId id="280" r:id="rId30"/>
    <p:sldId id="286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0779" autoAdjust="0"/>
  </p:normalViewPr>
  <p:slideViewPr>
    <p:cSldViewPr>
      <p:cViewPr varScale="1">
        <p:scale>
          <a:sx n="46" d="100"/>
          <a:sy n="46" d="100"/>
        </p:scale>
        <p:origin x="-138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09/04/2020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92088" cy="69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792088" cy="672083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4293096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                                  Dr </a:t>
            </a:r>
            <a:r>
              <a:rPr lang="fr-FR" sz="4000" dirty="0" err="1" smtClean="0">
                <a:latin typeface="Times New Roman" pitchFamily="18" charset="0"/>
                <a:cs typeface="Times New Roman" pitchFamily="18" charset="0"/>
              </a:rPr>
              <a:t>Fradj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 smtClean="0">
                <a:latin typeface="Times New Roman" pitchFamily="18" charset="0"/>
                <a:cs typeface="Times New Roman" pitchFamily="18" charset="0"/>
              </a:rPr>
              <a:t>Billel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40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105273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5400" dirty="0" smtClean="0">
                <a:latin typeface="Times New Roman" pitchFamily="18" charset="0"/>
                <a:cs typeface="Times New Roman" pitchFamily="18" charset="0"/>
              </a:rPr>
              <a:t>Anatomie descriptive des dents</a:t>
            </a:r>
          </a:p>
          <a:p>
            <a:endParaRPr lang="fr-FR" sz="5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292494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  Anatomie endodontique</a:t>
            </a:r>
            <a:endParaRPr lang="fr-FR" sz="5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214546" y="200024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Times New Roman" pitchFamily="18" charset="0"/>
                <a:cs typeface="Times New Roman" pitchFamily="18" charset="0"/>
              </a:rPr>
              <a:t>     humaines :</a:t>
            </a:r>
            <a:endParaRPr lang="fr-F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260648"/>
            <a:ext cx="878497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3.2): Classification de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Vertucci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dirty="0" smtClean="0"/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classification de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Vertucci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est plus élaborée et prévoit 8 types :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I :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un seul canal avec un seul orifice et un seul foramen apical 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II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deux canaux se rejoignant en un seul canal et présentant une seule sortie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foraminale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III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canal unique se divisant en deux dans la partie moyenne ; les deux canaux se rejoignent dans le tiers apical pour 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IV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deux canaux restant distincts jusqu’au tiers apical 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V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canal se divisant en deux canaux dans le tiers moyen ou apical 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VI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deux canaux se rejoignant dans le tiers moyen, puis se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redivisant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dans le tiers apical 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VII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seul canal se divisant, puis se rejoignant et se divisant à nouveau .</a:t>
            </a:r>
          </a:p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• Type VIII :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trois canaux restant distincts jusqu’au tiers apical .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38" y="692696"/>
            <a:ext cx="85563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732" y="0"/>
            <a:ext cx="5911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71296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3.3</a:t>
            </a:r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fr-F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Classification de </a:t>
            </a:r>
            <a:r>
              <a:rPr lang="fr-FR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Carames</a:t>
            </a:r>
            <a:r>
              <a:rPr lang="fr-F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et de </a:t>
            </a:r>
            <a:r>
              <a:rPr lang="fr-FR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Aprile</a:t>
            </a:r>
            <a:r>
              <a:rPr lang="fr-F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Ramifications longitudinales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(a, b, c, d) :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canaux parallèles au principal (a) ;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canaux bifurqués (b) ;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canaux fusionnés (c) ;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canaux bifurqués et fusionnés (d).</a:t>
            </a:r>
          </a:p>
          <a:p>
            <a:pPr>
              <a:buFont typeface="Wingdings" pitchFamily="2" charset="2"/>
              <a:buChar char="v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Ramifications collatérales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(e, f, g) :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canaux obliques (e) ;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canaux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intercanalaires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(f) ;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 canaux récurrents (g).</a:t>
            </a:r>
          </a:p>
          <a:p>
            <a:pPr>
              <a:buFont typeface="Wingdings" pitchFamily="2" charset="2"/>
              <a:buChar char="v"/>
            </a:pP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 Ramifications apicales :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delta (h).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7625"/>
            <a:ext cx="7560840" cy="638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8864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4): Contours internes des dents temporaires:</a:t>
            </a:r>
          </a:p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4.1): Incisives centrales supérieures:</a:t>
            </a:r>
          </a:p>
          <a:p>
            <a:endParaRPr lang="fr-F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484784"/>
            <a:ext cx="126479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1484784"/>
            <a:ext cx="66247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200" dirty="0" smtClean="0"/>
              <a:t> coupe verticale: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 volume pulpaire est important.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Dans la partie incisive, le diamètre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est considérablement plus important que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Dans la région cervicale,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la chambre pulpaire est plus grand que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221088"/>
            <a:ext cx="1233289" cy="239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dirty="0" smtClean="0"/>
              <a:t> Coupe horizontale: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une forme triangulaire à sommets arrondis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56110"/>
            <a:ext cx="3096344" cy="29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0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4.2): Incisives latérales supérieures: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/>
              <a:t>  coupe verticale:</a:t>
            </a:r>
          </a:p>
          <a:p>
            <a:endParaRPr lang="fr-F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196752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est considérablement plus important que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Dans la région cervicale,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la chambre pulpaire est légèrement plus petit que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 </a:t>
            </a:r>
            <a:r>
              <a:rPr lang="fr-FR" sz="2800" b="1" dirty="0" smtClean="0"/>
              <a:t>Coupe horizontale: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Une coupe horizontale dans la région cervicale montre une forme triangulaire</a:t>
            </a:r>
            <a:endParaRPr lang="fr-F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1108323" cy="201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492896"/>
            <a:ext cx="1147564" cy="22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157192"/>
            <a:ext cx="1147116" cy="127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4.3): Incisives centrales inférieures: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 coupe verticale: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72772"/>
            <a:ext cx="1104131" cy="213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1075556" cy="21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1520" y="4437112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200" b="1" dirty="0" smtClean="0"/>
              <a:t> Coupe horizontale: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région cervicale montre une forme ovoïde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grand axe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509120"/>
            <a:ext cx="1357239" cy="136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88640"/>
            <a:ext cx="8712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4.4): Incisives latérales inférieures:</a:t>
            </a:r>
          </a:p>
          <a:p>
            <a:pPr>
              <a:buFont typeface="Wingdings" pitchFamily="2" charset="2"/>
              <a:buChar char="q"/>
            </a:pPr>
            <a:r>
              <a:rPr lang="fr-FR" sz="3200" dirty="0" smtClean="0">
                <a:cs typeface="Times New Roman" pitchFamily="18" charset="0"/>
              </a:rPr>
              <a:t>  coupe verticale: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1214239" cy="237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1228964" cy="228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1520" y="407707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/>
              <a:t> </a:t>
            </a:r>
            <a:r>
              <a:rPr lang="fr-FR" sz="3200" b="1" dirty="0" smtClean="0"/>
              <a:t>Coupe horizontale:</a:t>
            </a:r>
            <a:endParaRPr lang="fr-FR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815154"/>
            <a:ext cx="1418456" cy="177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06084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endParaRPr lang="fr-FR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l’étude de système endodontique et son anatomie s’opère primordial afin de réussir les thérapeutiques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4.5): la canine supérieure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cs typeface="Times New Roman" pitchFamily="18" charset="0"/>
              </a:rPr>
              <a:t>coupe verticale: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48680"/>
            <a:ext cx="1294631" cy="213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85724"/>
            <a:ext cx="1305297" cy="238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1412776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cavité pulpaire suit l'anatomie générale de la dent.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corne pulpaire se projette en direction de la pointe canine.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Il n'existe pas de limite nette entre chambre pulpaire et canal radiculaire.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332656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dirty="0" smtClean="0"/>
              <a:t> Coupe horizontale: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la région cervicale,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la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chambre pulpaire est plus grand que le diamètre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708920"/>
            <a:ext cx="3115593" cy="304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0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4.6): la canine inférieure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cs typeface="Times New Roman" pitchFamily="18" charset="0"/>
              </a:rPr>
              <a:t>coupe verticale: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1490266" cy="26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1346249" cy="259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79512" y="4941168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2800" b="1" dirty="0" smtClean="0"/>
              <a:t> Coupe horizontale: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Dans la région cervicale,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la chambre pulpaire est plus grand que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490792"/>
            <a:ext cx="1479798" cy="178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0"/>
            <a:ext cx="8964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4.7): la 1</a:t>
            </a:r>
            <a:r>
              <a:rPr lang="fr-FR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ére</a:t>
            </a:r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molaire maxillaire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cs typeface="Times New Roman" pitchFamily="18" charset="0"/>
              </a:rPr>
              <a:t>coupe verticale: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412776"/>
            <a:ext cx="1258711" cy="158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1268760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 est composée d'une chambre et de trois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canaux.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chambre pulpaire présente trois ou quatre cornes dont la plus importante est la corne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mésiovestibulaire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L'ensemble de la chambre pulpaire est déporté vers la paroi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mésiale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548680"/>
            <a:ext cx="1466843" cy="184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51520" y="25649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 </a:t>
            </a:r>
            <a:r>
              <a:rPr lang="fr-FR" sz="3200" b="1" dirty="0" smtClean="0"/>
              <a:t>Coupe horizontale:</a:t>
            </a:r>
            <a:endParaRPr lang="fr-FR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618622"/>
            <a:ext cx="1431032" cy="191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51520" y="3284984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Les canaux qui naissent dans la chambre pulpaire sont assez irréguliers. 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Ils présentent plus de variations morphologiques que les canaux permanents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4.8): la 2</a:t>
            </a:r>
            <a:r>
              <a:rPr lang="fr-FR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molaire maxillaire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smtClean="0">
                <a:cs typeface="Times New Roman" pitchFamily="18" charset="0"/>
              </a:rPr>
              <a:t>coupe verticale: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268760"/>
            <a:ext cx="6264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Elle présente quatre cornes pulpaires qui correspondent aux quatre cuspides, que l'on classera par ordre décroissant en :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mésiovestibulaire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mésiolinguale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distovestibulaire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et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distolinguale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2042145" cy="287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260648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la chambre pulpaire est plus important que 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676003" cy="208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3284984"/>
            <a:ext cx="62646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600" b="1" dirty="0" smtClean="0"/>
              <a:t> Coupe horizontale: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racine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mésiovestibulaire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peut contenir de un à trois canaux. 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racine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distovestibulaire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et la racine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linguale contiennent un à deux canaux</a:t>
            </a:r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645023"/>
            <a:ext cx="1647056" cy="208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4.9): la 1</a:t>
            </a:r>
            <a:r>
              <a:rPr lang="fr-FR" sz="36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ére</a:t>
            </a:r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molaire mandibulaire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3600" dirty="0" smtClean="0">
                <a:cs typeface="Times New Roman" pitchFamily="18" charset="0"/>
              </a:rPr>
              <a:t> coupe verticale:</a:t>
            </a:r>
            <a:endParaRPr lang="fr-FR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5029" y="1988840"/>
            <a:ext cx="1768971" cy="232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179512" y="1340768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cavité pulpaire se compose d'une chambre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pulpaire à quatre cornes (et deux ou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trois canaux radiculaires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corne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mésiovestibulaire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est la plus importante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L'ensemble de la chambre pulpaire est déporté vers la paroi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mésiale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4236"/>
            <a:ext cx="1368152" cy="225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2492896"/>
            <a:ext cx="84969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/>
              <a:t> </a:t>
            </a:r>
            <a:r>
              <a:rPr lang="fr-FR" sz="3200" b="1" dirty="0" smtClean="0"/>
              <a:t>Coupe horizontale: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Il existe trois canaux : deux se situent dans la racine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mésiale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un canal est situé dans la racine distale. 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racine distale a une section en forme de huit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81128"/>
            <a:ext cx="251127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556792"/>
            <a:ext cx="1335782" cy="16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1500174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La cavité pulpaire se compose d'une chambre pulpaire à cinq cornes et trois canaux radiculaires </a:t>
            </a:r>
          </a:p>
          <a:p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chambre pulpaire occupe la partie centrale du tiers cervical coronaire et du tiers cervical radiculaire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188640"/>
            <a:ext cx="8640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4.10): la 2</a:t>
            </a:r>
            <a:r>
              <a:rPr lang="fr-FR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molaire mandibulaire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fr-FR" sz="3200" b="1" dirty="0" smtClean="0">
                <a:cs typeface="Times New Roman" pitchFamily="18" charset="0"/>
              </a:rPr>
              <a:t> coupe verticale:</a:t>
            </a:r>
            <a:endParaRPr lang="fr-FR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0"/>
            <a:ext cx="8784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1):Morphologie interne :</a:t>
            </a:r>
          </a:p>
          <a:p>
            <a:endParaRPr lang="fr-F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1.1):Notions générales d’anatomie:</a:t>
            </a:r>
          </a:p>
          <a:p>
            <a:endParaRPr lang="fr-F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Les dents comportent à l’intérieur une cavité centrale cette cavité est comblé par un  tissu conjonctif appelé : </a:t>
            </a:r>
            <a:r>
              <a:rPr lang="fr-FR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pulpe </a:t>
            </a:r>
          </a:p>
          <a:p>
            <a:pPr>
              <a:buFont typeface="Wingdings" pitchFamily="2" charset="2"/>
              <a:buChar char="ü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La pulpe est  divisée sur le plan anatomique en :</a:t>
            </a:r>
          </a:p>
          <a:p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 -pulpe camérale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ou coronaire (chambre pulpaire)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-pulpe radiculaire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 : canal ou canaux pulpaire </a:t>
            </a:r>
          </a:p>
          <a:p>
            <a:endParaRPr lang="fr-FR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836712"/>
            <a:ext cx="1368152" cy="192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26064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diamètre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vestibulolingual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de la chambre pulpaire est moins important que le diamètre</a:t>
            </a:r>
          </a:p>
          <a:p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mésiodistal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2564904"/>
            <a:ext cx="65527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b="1" dirty="0" smtClean="0"/>
              <a:t> </a:t>
            </a:r>
            <a:r>
              <a:rPr lang="fr-FR" sz="3200" b="1" dirty="0" smtClean="0"/>
              <a:t>Coupe horizontale: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Il peut exister de un à trois canaux dans la racine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mésiale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un canal est situé dans la racine distale.</a:t>
            </a:r>
          </a:p>
          <a:p>
            <a:pPr>
              <a:buFont typeface="Wingdings" pitchFamily="2" charset="2"/>
              <a:buChar char="ü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Sur une coupe horizontale, la racine distale a une section en forme de huit</a:t>
            </a:r>
          </a:p>
          <a:p>
            <a:endParaRPr lang="fr-FR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2329" y="4077072"/>
            <a:ext cx="1651671" cy="12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La chambre pulpaire occupe dans : 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-Le sens vertical les 2/3 de la hauteur coronaire.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-Le sens M-D le 1/3 moyen.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-et occupe dans le sens V-L le 1/3 moyen aussi</a:t>
            </a:r>
          </a:p>
          <a:p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90750"/>
            <a:ext cx="52768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4645"/>
            <a:ext cx="5760640" cy="640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764704"/>
            <a:ext cx="8640960" cy="621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r-FR" sz="32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fr-FR" sz="3200" b="1" i="1" u="sng" dirty="0" smtClean="0">
                <a:latin typeface="Times New Roman" pitchFamily="18" charset="0"/>
                <a:cs typeface="Times New Roman" pitchFamily="18" charset="0"/>
              </a:rPr>
              <a:t>canal latéral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 : se situe dans la partie moyenne de la racine et s’étend du canal principale au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desmodonte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soit perpendiculairement par rapport a l’axe du canal principale, soit avec une légère inclinaison en direction de l’apex (B).</a:t>
            </a:r>
          </a:p>
          <a:p>
            <a:pPr lvl="0">
              <a:buFont typeface="Wingdings" pitchFamily="2" charset="2"/>
              <a:buChar char="Ø"/>
            </a:pPr>
            <a:r>
              <a:rPr lang="fr-FR" sz="3200" b="1" i="1" u="sng" dirty="0" smtClean="0">
                <a:latin typeface="Times New Roman" pitchFamily="18" charset="0"/>
                <a:cs typeface="Times New Roman" pitchFamily="18" charset="0"/>
              </a:rPr>
              <a:t>canal secondaire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 : se situe dans la région apicale partout plus ou moins obliquement du canal principal (C).</a:t>
            </a:r>
          </a:p>
          <a:p>
            <a:pPr lvl="0">
              <a:buFont typeface="Wingdings" pitchFamily="2" charset="2"/>
              <a:buChar char="Ø"/>
            </a:pPr>
            <a:r>
              <a:rPr lang="fr-FR" sz="3200" b="1" i="1" u="sng" dirty="0" smtClean="0">
                <a:latin typeface="Times New Roman" pitchFamily="18" charset="0"/>
                <a:cs typeface="Times New Roman" pitchFamily="18" charset="0"/>
              </a:rPr>
              <a:t>canal accessoire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 : c’est une ramification du canal secondaire(D).</a:t>
            </a:r>
          </a:p>
          <a:p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2):Classification des canaux radiculaires: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213300" cy="641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8892480" cy="692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3): Classifications de la morphologie </a:t>
            </a:r>
            <a:r>
              <a:rPr lang="fr-FR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canalaire</a:t>
            </a:r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3.1): Classification de </a:t>
            </a:r>
            <a:r>
              <a:rPr lang="fr-FR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Weine</a:t>
            </a:r>
            <a:r>
              <a:rPr lang="fr-FR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Weine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 proposé une classification de l’anatomie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canalaire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en 4 types </a:t>
            </a:r>
            <a:r>
              <a:rPr lang="fr-FR" sz="3600" dirty="0" smtClean="0"/>
              <a:t>:</a:t>
            </a:r>
          </a:p>
          <a:p>
            <a:endParaRPr lang="fr-FR" sz="3600" dirty="0" smtClean="0"/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Type I :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un seul canal avec un seul orifice et un seul foramen apical.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Type II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: deux canaux se rejoignant en un seul canal et présentant une seule sortie </a:t>
            </a:r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foraminale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Type III :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deux canaux distincts, de l’entrée</a:t>
            </a:r>
          </a:p>
          <a:p>
            <a:r>
              <a:rPr lang="fr-FR" sz="3200" dirty="0" err="1" smtClean="0">
                <a:latin typeface="Times New Roman" pitchFamily="18" charset="0"/>
                <a:cs typeface="Times New Roman" pitchFamily="18" charset="0"/>
              </a:rPr>
              <a:t>canalaire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 au foramen apical.</a:t>
            </a: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3200" b="1" dirty="0" smtClean="0">
                <a:latin typeface="Times New Roman" pitchFamily="18" charset="0"/>
                <a:cs typeface="Times New Roman" pitchFamily="18" charset="0"/>
              </a:rPr>
              <a:t>Type IV : </a:t>
            </a: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un seul canal qui se divise en deux canaux distincts.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31184"/>
            <a:ext cx="8336648" cy="512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0"/>
            <a:ext cx="871296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Un 5</a:t>
            </a:r>
            <a:r>
              <a:rPr lang="fr-FR" sz="2800" b="1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type 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à la classification de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Weine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est proposé par </a:t>
            </a:r>
            <a:r>
              <a:rPr lang="fr-FR" sz="2800" b="1" dirty="0" err="1" smtClean="0">
                <a:latin typeface="Times New Roman" pitchFamily="18" charset="0"/>
                <a:cs typeface="Times New Roman" pitchFamily="18" charset="0"/>
              </a:rPr>
              <a:t>Yashiake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2004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il regroupe les systèmes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canalaires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ayant plus de 2 canaux en un type.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1075</Words>
  <Application>Microsoft Office PowerPoint</Application>
  <PresentationFormat>Affichage à l'écran (4:3)</PresentationFormat>
  <Paragraphs>141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fraj</dc:creator>
  <cp:lastModifiedBy>Acer</cp:lastModifiedBy>
  <cp:revision>23</cp:revision>
  <dcterms:created xsi:type="dcterms:W3CDTF">2016-05-13T21:45:44Z</dcterms:created>
  <dcterms:modified xsi:type="dcterms:W3CDTF">2020-04-09T18:40:12Z</dcterms:modified>
</cp:coreProperties>
</file>