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7" r:id="rId9"/>
    <p:sldId id="263" r:id="rId10"/>
    <p:sldId id="264" r:id="rId11"/>
    <p:sldId id="266" r:id="rId12"/>
    <p:sldId id="265" r:id="rId13"/>
    <p:sldId id="268" r:id="rId14"/>
    <p:sldId id="269" r:id="rId15"/>
    <p:sldId id="270" r:id="rId16"/>
    <p:sldId id="271" r:id="rId17"/>
    <p:sldId id="277" r:id="rId18"/>
    <p:sldId id="272" r:id="rId19"/>
    <p:sldId id="273" r:id="rId20"/>
    <p:sldId id="276" r:id="rId21"/>
    <p:sldId id="278" r:id="rId22"/>
    <p:sldId id="279" r:id="rId23"/>
    <p:sldId id="280" r:id="rId24"/>
    <p:sldId id="281" r:id="rId25"/>
    <p:sldId id="282" r:id="rId26"/>
    <p:sldId id="284"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50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2B05A6B1-41F6-49DE-8798-4C86F7B509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B05A6B1-41F6-49DE-8798-4C86F7B509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B05A6B1-41F6-49DE-8798-4C86F7B509D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AB59F19-8225-49C6-8C36-E3AD6FE7DF83}"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2B05A6B1-41F6-49DE-8798-4C86F7B509D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B59F19-8225-49C6-8C36-E3AD6FE7DF83}" type="datetimeFigureOut">
              <a:rPr lang="fr-FR" smtClean="0"/>
              <a:pPr/>
              <a:t>05/04/2020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B05A6B1-41F6-49DE-8798-4C86F7B509D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2276872"/>
            <a:ext cx="7851648" cy="923528"/>
          </a:xfrm>
          <a:solidFill>
            <a:schemeClr val="accent3">
              <a:lumMod val="20000"/>
              <a:lumOff val="80000"/>
            </a:schemeClr>
          </a:solidFill>
          <a:ln>
            <a:solidFill>
              <a:srgbClr val="065093"/>
            </a:solidFill>
          </a:ln>
        </p:spPr>
        <p:style>
          <a:lnRef idx="1">
            <a:schemeClr val="accent1"/>
          </a:lnRef>
          <a:fillRef idx="2">
            <a:schemeClr val="accent1"/>
          </a:fillRef>
          <a:effectRef idx="1">
            <a:schemeClr val="accent1"/>
          </a:effectRef>
          <a:fontRef idx="minor">
            <a:schemeClr val="dk1"/>
          </a:fontRef>
        </p:style>
        <p:txBody>
          <a:bodyPr>
            <a:normAutofit/>
          </a:bodyPr>
          <a:lstStyle/>
          <a:p>
            <a:r>
              <a:rPr lang="fr-FR" sz="5400" b="1"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rPr>
              <a:t>Types des tests biologiques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548680"/>
            <a:ext cx="8208912" cy="6001643"/>
          </a:xfrm>
          <a:prstGeom prst="rect">
            <a:avLst/>
          </a:prstGeom>
        </p:spPr>
        <p:txBody>
          <a:bodyPr wrap="square">
            <a:spAutoFit/>
          </a:bodyPr>
          <a:lstStyle/>
          <a:p>
            <a:r>
              <a:rPr lang="fr-FR" sz="2400" b="1" dirty="0" smtClean="0">
                <a:solidFill>
                  <a:srgbClr val="FF0000"/>
                </a:solidFill>
              </a:rPr>
              <a:t>1 Transaminases : </a:t>
            </a:r>
          </a:p>
          <a:p>
            <a:r>
              <a:rPr lang="fr-FR" sz="2400" dirty="0" smtClean="0"/>
              <a:t>essentiellement l’ALAT (GPT) </a:t>
            </a:r>
          </a:p>
          <a:p>
            <a:endParaRPr lang="fr-FR" sz="2400" dirty="0" smtClean="0"/>
          </a:p>
          <a:p>
            <a:r>
              <a:rPr lang="fr-FR" sz="2400" dirty="0" smtClean="0"/>
              <a:t>En fonction de l’importance des modifications des résultats biologiques, les anomalies des transaminases sont classées en 5 stades (</a:t>
            </a:r>
            <a:r>
              <a:rPr lang="fr-FR" sz="2400" dirty="0" err="1" smtClean="0"/>
              <a:t>Dynamed</a:t>
            </a:r>
            <a:r>
              <a:rPr lang="fr-FR" sz="2400" dirty="0" smtClean="0"/>
              <a:t> 2019) : </a:t>
            </a:r>
          </a:p>
          <a:p>
            <a:pPr marL="457200" indent="-457200">
              <a:buAutoNum type="arabicPeriod"/>
            </a:pPr>
            <a:r>
              <a:rPr lang="fr-FR" sz="2400" dirty="0" smtClean="0"/>
              <a:t>Résultats à la limite de la normale (borderline) : ALAT (GPT) &lt; 2 fois les valeurs normales </a:t>
            </a:r>
          </a:p>
          <a:p>
            <a:pPr marL="457200" indent="-457200">
              <a:buAutoNum type="arabicPeriod"/>
            </a:pPr>
            <a:r>
              <a:rPr lang="fr-FR" sz="2400" dirty="0" smtClean="0"/>
              <a:t>2. Perturbation très modérée: ALAT (GPT) entre 2 et 5 fois les valeurs normales </a:t>
            </a:r>
          </a:p>
          <a:p>
            <a:pPr marL="457200" indent="-457200"/>
            <a:r>
              <a:rPr lang="fr-FR" sz="2400" dirty="0" smtClean="0"/>
              <a:t>3. Perturbation modérée : ALAT (GPT) entre 5 et 15 fois les valeurs normales </a:t>
            </a:r>
          </a:p>
          <a:p>
            <a:pPr marL="457200" indent="-457200"/>
            <a:endParaRPr lang="fr-FR" sz="2400" dirty="0" smtClean="0"/>
          </a:p>
          <a:p>
            <a:pPr marL="457200" indent="-457200"/>
            <a:r>
              <a:rPr lang="fr-FR" sz="2400" dirty="0" smtClean="0"/>
              <a:t>4. Perturbation sévère: ALAT (GPT) supérieure à 15 fois les valeurs normales 5. Perturbation majeure: ALAT (GPT) supérieures à 10.000 UI/L. </a:t>
            </a:r>
            <a:endParaRPr lang="fr-F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000" b="1" dirty="0" smtClean="0">
                <a:solidFill>
                  <a:srgbClr val="FF0000"/>
                </a:solidFill>
              </a:rPr>
              <a:t>Les </a:t>
            </a:r>
            <a:r>
              <a:rPr lang="fr-FR" sz="2000" b="1" dirty="0">
                <a:solidFill>
                  <a:srgbClr val="FF0000"/>
                </a:solidFill>
              </a:rPr>
              <a:t>différents types d’atteintes hépatiques en fonction des résultats d’analyses biologiques</a:t>
            </a:r>
            <a:endParaRPr lang="fr-FR" sz="2000" dirty="0">
              <a:solidFill>
                <a:srgbClr val="FF0000"/>
              </a:solidFill>
            </a:endParaRPr>
          </a:p>
        </p:txBody>
      </p:sp>
      <p:pic>
        <p:nvPicPr>
          <p:cNvPr id="1026" name="Picture 2"/>
          <p:cNvPicPr>
            <a:picLocks noChangeAspect="1" noChangeArrowheads="1"/>
          </p:cNvPicPr>
          <p:nvPr/>
        </p:nvPicPr>
        <p:blipFill>
          <a:blip r:embed="rId2" cstate="print"/>
          <a:srcRect/>
          <a:stretch>
            <a:fillRect/>
          </a:stretch>
        </p:blipFill>
        <p:spPr bwMode="auto">
          <a:xfrm>
            <a:off x="0" y="2204864"/>
            <a:ext cx="8892480" cy="424792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2400" dirty="0">
                <a:solidFill>
                  <a:srgbClr val="FF0000"/>
                </a:solidFill>
              </a:rPr>
              <a:t>Valeurs de référence au Luxembourg :</a:t>
            </a:r>
          </a:p>
        </p:txBody>
      </p:sp>
      <p:pic>
        <p:nvPicPr>
          <p:cNvPr id="2050" name="Picture 2"/>
          <p:cNvPicPr>
            <a:picLocks noChangeAspect="1" noChangeArrowheads="1"/>
          </p:cNvPicPr>
          <p:nvPr/>
        </p:nvPicPr>
        <p:blipFill>
          <a:blip r:embed="rId2" cstate="print"/>
          <a:srcRect/>
          <a:stretch>
            <a:fillRect/>
          </a:stretch>
        </p:blipFill>
        <p:spPr bwMode="auto">
          <a:xfrm>
            <a:off x="0" y="2060848"/>
            <a:ext cx="9167547" cy="421535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836712"/>
            <a:ext cx="8589640" cy="6021288"/>
          </a:xfrm>
        </p:spPr>
        <p:txBody>
          <a:bodyPr>
            <a:noAutofit/>
          </a:bodyPr>
          <a:lstStyle/>
          <a:p>
            <a:pPr algn="l"/>
            <a:r>
              <a:rPr lang="fr-FR" sz="2200" b="1" dirty="0" smtClean="0">
                <a:solidFill>
                  <a:srgbClr val="7030A0"/>
                </a:solidFill>
              </a:rPr>
              <a:t>2 Les tests fonctionnels</a:t>
            </a:r>
            <a:r>
              <a:rPr lang="fr-FR" sz="2200" b="1" dirty="0" smtClean="0"/>
              <a:t/>
            </a:r>
            <a:br>
              <a:rPr lang="fr-FR" sz="2200" b="1" dirty="0" smtClean="0"/>
            </a:br>
            <a:r>
              <a:rPr lang="fr-FR" sz="2200" b="1" dirty="0" smtClean="0"/>
              <a:t/>
            </a:r>
            <a:br>
              <a:rPr lang="fr-FR" sz="2200" b="1" dirty="0" smtClean="0"/>
            </a:br>
            <a:r>
              <a:rPr lang="fr-FR" sz="2200" dirty="0" smtClean="0"/>
              <a:t>Le dosage de </a:t>
            </a:r>
            <a:r>
              <a:rPr lang="fr-FR" sz="2200" b="1" dirty="0" smtClean="0"/>
              <a:t>Bilirubine, albumine et TP (taux de prothrombine) ou INR servent à </a:t>
            </a:r>
            <a:r>
              <a:rPr lang="fr-FR" sz="2200" b="1" dirty="0" err="1" smtClean="0"/>
              <a:t>évaluer</a:t>
            </a:r>
            <a:r>
              <a:rPr lang="fr-FR" sz="2200" dirty="0" err="1" smtClean="0"/>
              <a:t>le</a:t>
            </a:r>
            <a:r>
              <a:rPr lang="fr-FR" sz="2200" dirty="0" smtClean="0"/>
              <a:t> fonctionnement du foie. Toutefois ces test peuvent être anormaux en absence d’atteinte hépatique et ne doivent donc pas être utilisé comme tests de dépistage.</a:t>
            </a:r>
            <a:br>
              <a:rPr lang="fr-FR" sz="2200" dirty="0" smtClean="0"/>
            </a:br>
            <a:r>
              <a:rPr lang="fr-FR" sz="2200" dirty="0" smtClean="0"/>
              <a:t/>
            </a:r>
            <a:br>
              <a:rPr lang="fr-FR" sz="2200" dirty="0" smtClean="0"/>
            </a:br>
            <a:r>
              <a:rPr lang="fr-FR" sz="2200" dirty="0" smtClean="0">
                <a:solidFill>
                  <a:srgbClr val="FF0000"/>
                </a:solidFill>
              </a:rPr>
              <a:t>• </a:t>
            </a:r>
            <a:r>
              <a:rPr lang="fr-FR" sz="2200" b="1" dirty="0" smtClean="0">
                <a:solidFill>
                  <a:srgbClr val="FF0000"/>
                </a:solidFill>
              </a:rPr>
              <a:t>Bilirubine</a:t>
            </a:r>
            <a:r>
              <a:rPr lang="fr-FR" sz="2200" b="1" dirty="0" smtClean="0"/>
              <a:t/>
            </a:r>
            <a:br>
              <a:rPr lang="fr-FR" sz="2200" b="1" dirty="0" smtClean="0"/>
            </a:br>
            <a:r>
              <a:rPr lang="fr-FR" sz="2200" dirty="0" smtClean="0"/>
              <a:t>On distingue la bilirubine </a:t>
            </a:r>
            <a:r>
              <a:rPr lang="fr-FR" sz="2200" b="1" dirty="0" smtClean="0"/>
              <a:t>indirecte (non- conjuguée) et directe (conjuguée). Cette dernière</a:t>
            </a:r>
            <a:br>
              <a:rPr lang="fr-FR" sz="2200" b="1" dirty="0" smtClean="0"/>
            </a:br>
            <a:r>
              <a:rPr lang="fr-FR" sz="2200" dirty="0" smtClean="0"/>
              <a:t>est un marqueur de la fonction hépatique d’élimination.</a:t>
            </a:r>
            <a:br>
              <a:rPr lang="fr-FR" sz="2200" dirty="0" smtClean="0"/>
            </a:br>
            <a:r>
              <a:rPr lang="fr-FR" sz="2200" dirty="0" smtClean="0"/>
              <a:t/>
            </a:r>
            <a:br>
              <a:rPr lang="fr-FR" sz="2200" dirty="0" smtClean="0"/>
            </a:br>
            <a:r>
              <a:rPr lang="fr-FR" sz="2200" dirty="0" smtClean="0"/>
              <a:t>- La bilirubine </a:t>
            </a:r>
            <a:r>
              <a:rPr lang="fr-FR" sz="2200" b="1" dirty="0" smtClean="0"/>
              <a:t>directe est élevée en cas de </a:t>
            </a:r>
            <a:r>
              <a:rPr lang="fr-FR" sz="2200" b="1" dirty="0" err="1" smtClean="0"/>
              <a:t>choléstase</a:t>
            </a:r>
            <a:r>
              <a:rPr lang="fr-FR" sz="2200" b="1" dirty="0" smtClean="0"/>
              <a:t> extra-hépatique et </a:t>
            </a:r>
            <a:r>
              <a:rPr lang="fr-FR" sz="2200" b="1" dirty="0" err="1" smtClean="0"/>
              <a:t>intrahépatique</a:t>
            </a:r>
            <a:r>
              <a:rPr lang="fr-FR" sz="2200" b="1" dirty="0" smtClean="0"/>
              <a:t>.</a:t>
            </a:r>
            <a:br>
              <a:rPr lang="fr-FR" sz="2200" b="1" dirty="0" smtClean="0"/>
            </a:br>
            <a:r>
              <a:rPr lang="fr-FR" sz="2200" b="1" dirty="0" smtClean="0"/>
              <a:t/>
            </a:r>
            <a:br>
              <a:rPr lang="fr-FR" sz="2200" b="1" dirty="0" smtClean="0"/>
            </a:br>
            <a:r>
              <a:rPr lang="fr-FR" sz="2200" dirty="0"/>
              <a:t> </a:t>
            </a:r>
            <a:r>
              <a:rPr lang="fr-FR" sz="2200" dirty="0" smtClean="0"/>
              <a:t>- La </a:t>
            </a:r>
            <a:r>
              <a:rPr lang="fr-FR" sz="2200" dirty="0"/>
              <a:t>bilirubine indirecte est élevée en cas de production élevée de bilirubine (ex. </a:t>
            </a:r>
            <a:r>
              <a:rPr lang="fr-FR" sz="2200" dirty="0" smtClean="0"/>
              <a:t>:hémolyse</a:t>
            </a:r>
            <a:r>
              <a:rPr lang="fr-FR" sz="2200" dirty="0"/>
              <a:t>), en cas de perturbation de la recapture de la bilirubine</a:t>
            </a:r>
            <a:r>
              <a:rPr lang="fr-FR" sz="2200" i="1" dirty="0"/>
              <a:t>, et d’une </a:t>
            </a:r>
            <a:r>
              <a:rPr lang="fr-FR" sz="2200" i="1" dirty="0" smtClean="0"/>
              <a:t>conjugaison </a:t>
            </a:r>
            <a:r>
              <a:rPr lang="fr-FR" sz="2200" dirty="0" smtClean="0"/>
              <a:t>de </a:t>
            </a:r>
            <a:r>
              <a:rPr lang="fr-FR" sz="2200" dirty="0"/>
              <a:t>bilirubine dysfonctionnelle (ex. : syndrome de Gilbert, hyperthyroïdisme) </a:t>
            </a:r>
            <a:r>
              <a:rPr lang="fr-FR" sz="2200" b="1" dirty="0" smtClean="0"/>
              <a:t/>
            </a:r>
            <a:br>
              <a:rPr lang="fr-FR" sz="2200" b="1" dirty="0" smtClean="0"/>
            </a:br>
            <a:endParaRPr lang="fr-FR"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1628800"/>
            <a:ext cx="8229600" cy="1440160"/>
          </a:xfrm>
        </p:spPr>
        <p:txBody>
          <a:bodyPr>
            <a:noAutofit/>
          </a:bodyPr>
          <a:lstStyle/>
          <a:p>
            <a:pPr algn="l"/>
            <a:r>
              <a:rPr lang="fr-FR" sz="2400" dirty="0">
                <a:solidFill>
                  <a:srgbClr val="FF0000"/>
                </a:solidFill>
              </a:rPr>
              <a:t>• </a:t>
            </a:r>
            <a:r>
              <a:rPr lang="fr-FR" sz="2400" b="1" dirty="0">
                <a:solidFill>
                  <a:srgbClr val="FF0000"/>
                </a:solidFill>
              </a:rPr>
              <a:t>Albumine et TP/INR</a:t>
            </a:r>
            <a:br>
              <a:rPr lang="fr-FR" sz="2400" b="1" dirty="0">
                <a:solidFill>
                  <a:srgbClr val="FF0000"/>
                </a:solidFill>
              </a:rPr>
            </a:br>
            <a:r>
              <a:rPr lang="fr-FR" sz="2400" dirty="0"/>
              <a:t>Ces tests peuvent être anormaux en absence de maladie hépatique, notamment la </a:t>
            </a:r>
            <a:r>
              <a:rPr lang="fr-FR" sz="2400" dirty="0" smtClean="0"/>
              <a:t>malnutrition peut </a:t>
            </a:r>
            <a:r>
              <a:rPr lang="fr-FR" sz="2400" dirty="0"/>
              <a:t>amener à une hypo-albuminémie, un déficit de vitamine K nutritionnel à un</a:t>
            </a:r>
            <a:br>
              <a:rPr lang="fr-FR" sz="2400" dirty="0"/>
            </a:br>
            <a:r>
              <a:rPr lang="fr-FR" sz="2400" dirty="0"/>
              <a:t>TP diminué.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980728"/>
            <a:ext cx="8640960" cy="5139869"/>
          </a:xfrm>
          <a:prstGeom prst="rect">
            <a:avLst/>
          </a:prstGeom>
        </p:spPr>
        <p:txBody>
          <a:bodyPr wrap="square">
            <a:spAutoFit/>
          </a:bodyPr>
          <a:lstStyle/>
          <a:p>
            <a:r>
              <a:rPr lang="fr-FR" sz="2800" dirty="0" smtClean="0">
                <a:solidFill>
                  <a:srgbClr val="FF0000"/>
                </a:solidFill>
              </a:rPr>
              <a:t>2- Teste biologique de la fonction rénale </a:t>
            </a:r>
          </a:p>
          <a:p>
            <a:r>
              <a:rPr lang="fr-FR" sz="2000" dirty="0" smtClean="0"/>
              <a:t>Les reins jouent un rôle essentiel dans l’organisme : chaque jour, ils filtrent 1.80 litres de sang et éliminent ainsi les déchets du corps. Quand ce filtre ne fonctionne plus, on parle d’insuffisance rénale. Cette dernière est due à une destruction progressive des canaux qui constituent le rein donc le sang n’est pas filtré. Les déchets de l’organisme ne s’éliminent plus et s’accumulent dans les urines. </a:t>
            </a:r>
          </a:p>
          <a:p>
            <a:endParaRPr lang="fr-FR" sz="2000" dirty="0"/>
          </a:p>
          <a:p>
            <a:r>
              <a:rPr lang="fr-FR" sz="2000" dirty="0" smtClean="0"/>
              <a:t>L’insuffisance rénale peut-être aigue ou chronique :</a:t>
            </a:r>
          </a:p>
          <a:p>
            <a:r>
              <a:rPr lang="fr-FR" sz="2000" dirty="0" smtClean="0"/>
              <a:t> </a:t>
            </a:r>
          </a:p>
          <a:p>
            <a:r>
              <a:rPr lang="fr-FR" sz="2000" dirty="0" smtClean="0"/>
              <a:t> L’insuffisance rénale aigue survient soudainement, peut être décrite comme une diminution brusque de la fonction rénale avec rétention des produits azotés ;</a:t>
            </a:r>
          </a:p>
          <a:p>
            <a:endParaRPr lang="fr-FR" sz="2000" dirty="0"/>
          </a:p>
          <a:p>
            <a:r>
              <a:rPr lang="fr-FR" sz="2000" dirty="0" smtClean="0"/>
              <a:t>  L’insuffisance rénale chronique se caractérise par un rein malade incapable d’effectuer les taches de filtration et d’élimination des déchets du sang qui lui incombent (</a:t>
            </a:r>
            <a:r>
              <a:rPr lang="fr-FR" sz="2000" dirty="0" err="1" smtClean="0"/>
              <a:t>Mantik</a:t>
            </a:r>
            <a:r>
              <a:rPr lang="fr-FR" sz="2000" dirty="0" smtClean="0"/>
              <a:t>, 2011)..</a:t>
            </a:r>
            <a:endParaRPr lang="fr-F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0"/>
            <a:ext cx="8568952" cy="2185214"/>
          </a:xfrm>
          <a:prstGeom prst="rect">
            <a:avLst/>
          </a:prstGeom>
        </p:spPr>
        <p:txBody>
          <a:bodyPr wrap="square">
            <a:spAutoFit/>
          </a:bodyPr>
          <a:lstStyle/>
          <a:p>
            <a:pPr>
              <a:buFontTx/>
              <a:buChar char="-"/>
            </a:pPr>
            <a:r>
              <a:rPr lang="fr-FR" sz="2400" dirty="0" smtClean="0">
                <a:solidFill>
                  <a:srgbClr val="FF0000"/>
                </a:solidFill>
              </a:rPr>
              <a:t>EXPLORATION DE L’INSUFFISANCE RENALE </a:t>
            </a:r>
          </a:p>
          <a:p>
            <a:pPr>
              <a:buFontTx/>
              <a:buChar char="-"/>
            </a:pPr>
            <a:r>
              <a:rPr lang="fr-FR" sz="2000" dirty="0" smtClean="0"/>
              <a:t>Pour apprécier le bon ou le dysfonctionnement de la fonction rénale, le médecin demande au patient de réaliser quelques examens biologiques :</a:t>
            </a:r>
          </a:p>
          <a:p>
            <a:r>
              <a:rPr lang="fr-FR" sz="2400" dirty="0" smtClean="0">
                <a:solidFill>
                  <a:srgbClr val="7030A0"/>
                </a:solidFill>
              </a:rPr>
              <a:t>-1- Examens sanguins</a:t>
            </a:r>
          </a:p>
          <a:p>
            <a:endParaRPr lang="fr-FR" sz="2400" dirty="0" smtClean="0"/>
          </a:p>
          <a:p>
            <a:pPr>
              <a:buFontTx/>
              <a:buChar char="-"/>
            </a:pPr>
            <a:endParaRPr lang="fr-FR" sz="2400" dirty="0"/>
          </a:p>
        </p:txBody>
      </p:sp>
      <p:sp>
        <p:nvSpPr>
          <p:cNvPr id="4" name="Rectangle 3"/>
          <p:cNvSpPr/>
          <p:nvPr/>
        </p:nvSpPr>
        <p:spPr>
          <a:xfrm>
            <a:off x="395536" y="1412776"/>
            <a:ext cx="8568952" cy="5262979"/>
          </a:xfrm>
          <a:prstGeom prst="rect">
            <a:avLst/>
          </a:prstGeom>
        </p:spPr>
        <p:txBody>
          <a:bodyPr wrap="square">
            <a:spAutoFit/>
          </a:bodyPr>
          <a:lstStyle/>
          <a:p>
            <a:r>
              <a:rPr lang="fr-FR" sz="2400" dirty="0" smtClean="0">
                <a:solidFill>
                  <a:srgbClr val="7030A0"/>
                </a:solidFill>
              </a:rPr>
              <a:t>Créatinine (113g/mol): </a:t>
            </a:r>
          </a:p>
          <a:p>
            <a:r>
              <a:rPr lang="fr-FR" sz="2000" dirty="0" smtClean="0"/>
              <a:t>Issue de la déshydratation non enzymatique de la créatine. La créatine est formé dans le foie à partir de glycine, arginine et S </a:t>
            </a:r>
            <a:r>
              <a:rPr lang="fr-FR" sz="2000" dirty="0" err="1" smtClean="0"/>
              <a:t>adénosyl</a:t>
            </a:r>
            <a:r>
              <a:rPr lang="fr-FR" sz="2000" dirty="0" smtClean="0"/>
              <a:t>-méthionine, puis stockée dans le muscle sous forme de créatine phosphate </a:t>
            </a:r>
          </a:p>
          <a:p>
            <a:r>
              <a:rPr lang="fr-FR" sz="2000" dirty="0" smtClean="0"/>
              <a:t>La créatinine est éliminée dans les urines par filtration glomérulaire, elle n’est ni réabsorbée ni secrétée! Indépendante de l’état d’hydratation et de l’alimentation, elle constitue le marqueur de choix pour l’évaluation de la fonction rénale</a:t>
            </a:r>
          </a:p>
          <a:p>
            <a:endParaRPr lang="fr-FR" sz="2000" dirty="0" smtClean="0"/>
          </a:p>
          <a:p>
            <a:r>
              <a:rPr lang="fr-FR" sz="2400" dirty="0" smtClean="0">
                <a:solidFill>
                  <a:srgbClr val="7030A0"/>
                </a:solidFill>
              </a:rPr>
              <a:t>Prélèvement: </a:t>
            </a:r>
          </a:p>
          <a:p>
            <a:r>
              <a:rPr lang="fr-FR" sz="2000" dirty="0" smtClean="0"/>
              <a:t>Sérum ou plasma </a:t>
            </a:r>
            <a:r>
              <a:rPr lang="fr-FR" sz="2000" dirty="0" err="1" smtClean="0"/>
              <a:t>hépariné</a:t>
            </a:r>
            <a:r>
              <a:rPr lang="fr-FR" sz="2000" dirty="0" smtClean="0"/>
              <a:t> recueilli à jeun de préférence Éviter l’effort musculaire important juste avant, Thé et café sont à proscrire </a:t>
            </a:r>
          </a:p>
          <a:p>
            <a:endParaRPr lang="fr-FR" sz="2400" dirty="0" smtClean="0"/>
          </a:p>
          <a:p>
            <a:r>
              <a:rPr lang="fr-FR" sz="2400" dirty="0" smtClean="0">
                <a:solidFill>
                  <a:srgbClr val="7030A0"/>
                </a:solidFill>
              </a:rPr>
              <a:t>Méthode colorimétrique de jaffé</a:t>
            </a:r>
            <a:r>
              <a:rPr lang="fr-FR" sz="2400" dirty="0" smtClean="0"/>
              <a:t>:</a:t>
            </a:r>
          </a:p>
          <a:p>
            <a:r>
              <a:rPr lang="fr-FR" sz="2000" dirty="0" smtClean="0"/>
              <a:t> La créatinine en milieu alcalin réagit avec l’acide picrique donnant un complexe picrate-créatinine jaune orangé absorbant à 510nm</a:t>
            </a:r>
            <a:endParaRPr lang="fr-FR"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7109639"/>
          </a:xfrm>
          <a:prstGeom prst="rect">
            <a:avLst/>
          </a:prstGeom>
        </p:spPr>
        <p:txBody>
          <a:bodyPr wrap="square">
            <a:spAutoFit/>
          </a:bodyPr>
          <a:lstStyle/>
          <a:p>
            <a:pPr marL="457200" indent="-457200"/>
            <a:r>
              <a:rPr lang="fr-FR" sz="2400" dirty="0" smtClean="0">
                <a:solidFill>
                  <a:srgbClr val="7030A0"/>
                </a:solidFill>
              </a:rPr>
              <a:t>A- Urée (60g/mol): </a:t>
            </a:r>
          </a:p>
          <a:p>
            <a:pPr marL="457200" indent="-457200"/>
            <a:r>
              <a:rPr lang="fr-FR" sz="2400" dirty="0" smtClean="0"/>
              <a:t>Synthétisée dans le foie (cycle de l’urée) lors de désamination des AA, c’est le terme ultime du catabolisme protéique chez l'homme. Atoxique, très soluble, elle s'élimine à 90 % dans les urines après filtration glomérulaire puis réabsorption partiel Son dosage constitue donc un précieux élément de l’évaluation du fonctionnement du rein</a:t>
            </a:r>
          </a:p>
          <a:p>
            <a:r>
              <a:rPr lang="fr-FR" sz="2400" dirty="0" smtClean="0">
                <a:solidFill>
                  <a:srgbClr val="7030A0"/>
                </a:solidFill>
              </a:rPr>
              <a:t>Prélèvement:</a:t>
            </a:r>
            <a:r>
              <a:rPr lang="fr-FR" sz="2400" dirty="0" smtClean="0"/>
              <a:t> </a:t>
            </a:r>
          </a:p>
          <a:p>
            <a:r>
              <a:rPr lang="fr-FR" sz="2400" dirty="0" smtClean="0"/>
              <a:t>À jeun, sur tube sec ou </a:t>
            </a:r>
            <a:r>
              <a:rPr lang="fr-FR" sz="2400" dirty="0" err="1" smtClean="0"/>
              <a:t>hépariné</a:t>
            </a:r>
            <a:r>
              <a:rPr lang="fr-FR" sz="2400" dirty="0" smtClean="0"/>
              <a:t> Éviter les fluorures (inhibiteur de l’</a:t>
            </a:r>
            <a:r>
              <a:rPr lang="fr-FR" sz="2400" dirty="0" err="1" smtClean="0"/>
              <a:t>uréase</a:t>
            </a:r>
            <a:r>
              <a:rPr lang="fr-FR" sz="2400" dirty="0" smtClean="0"/>
              <a:t>) </a:t>
            </a:r>
          </a:p>
          <a:p>
            <a:r>
              <a:rPr lang="fr-FR" sz="2400" dirty="0" smtClean="0">
                <a:solidFill>
                  <a:srgbClr val="7030A0"/>
                </a:solidFill>
              </a:rPr>
              <a:t>Méthode à l’</a:t>
            </a:r>
            <a:r>
              <a:rPr lang="fr-FR" sz="2400" dirty="0" err="1" smtClean="0">
                <a:solidFill>
                  <a:srgbClr val="7030A0"/>
                </a:solidFill>
              </a:rPr>
              <a:t>uréase</a:t>
            </a:r>
            <a:r>
              <a:rPr lang="fr-FR" sz="2400" dirty="0" smtClean="0"/>
              <a:t>: Le NH3 formée est dosée soit Par : </a:t>
            </a:r>
          </a:p>
          <a:p>
            <a:r>
              <a:rPr lang="fr-FR" sz="2400" dirty="0" smtClean="0"/>
              <a:t>• Spectrophotométrie UV à 340nm. • Spectrophotométrie visible : NH3 réagit avec le phénol et le </a:t>
            </a:r>
            <a:r>
              <a:rPr lang="fr-FR" sz="2400" dirty="0" err="1" smtClean="0"/>
              <a:t>nitroprussiate</a:t>
            </a:r>
            <a:r>
              <a:rPr lang="fr-FR" sz="2400" dirty="0" smtClean="0"/>
              <a:t> pour donner l'indophénol bleu </a:t>
            </a:r>
          </a:p>
          <a:p>
            <a:r>
              <a:rPr lang="fr-FR" sz="2400" dirty="0" smtClean="0"/>
              <a:t>Valeur usuel: 0,15 – 0,40 </a:t>
            </a:r>
            <a:r>
              <a:rPr lang="fr-FR" sz="2400" dirty="0" smtClean="0"/>
              <a:t>g/l</a:t>
            </a:r>
            <a:endParaRPr lang="ar-DZ" sz="2400" dirty="0" smtClean="0"/>
          </a:p>
          <a:p>
            <a:r>
              <a:rPr lang="fr-FR" sz="2400" dirty="0" smtClean="0">
                <a:solidFill>
                  <a:srgbClr val="7030A0"/>
                </a:solidFill>
              </a:rPr>
              <a:t>L’acide urique sanguin </a:t>
            </a:r>
            <a:r>
              <a:rPr lang="fr-FR" sz="2400" dirty="0" smtClean="0"/>
              <a:t>: l’acide urique représente le catabolisme des purines. L’augmentation de son taux dans le sang peut-être liée à une insuffisance rénale chronique.</a:t>
            </a:r>
          </a:p>
          <a:p>
            <a:endParaRPr lang="fr-F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48680"/>
            <a:ext cx="9001000" cy="5970865"/>
          </a:xfrm>
          <a:prstGeom prst="rect">
            <a:avLst/>
          </a:prstGeom>
        </p:spPr>
        <p:txBody>
          <a:bodyPr wrap="square">
            <a:spAutoFit/>
          </a:bodyPr>
          <a:lstStyle/>
          <a:p>
            <a:endParaRPr lang="fr-FR" sz="2200" dirty="0" smtClean="0"/>
          </a:p>
          <a:p>
            <a:r>
              <a:rPr lang="fr-FR" sz="2400" dirty="0" smtClean="0"/>
              <a:t> </a:t>
            </a:r>
            <a:r>
              <a:rPr lang="fr-FR" sz="2400" dirty="0" smtClean="0">
                <a:solidFill>
                  <a:srgbClr val="7030A0"/>
                </a:solidFill>
              </a:rPr>
              <a:t> L’ionogramme sanguin : </a:t>
            </a:r>
            <a:r>
              <a:rPr lang="fr-FR" sz="2400" dirty="0" smtClean="0"/>
              <a:t>est le dosage des ions sodium, potassium et </a:t>
            </a:r>
            <a:r>
              <a:rPr lang="fr-FR" sz="2400" dirty="0" err="1" smtClean="0"/>
              <a:t>puhosphore</a:t>
            </a:r>
            <a:r>
              <a:rPr lang="fr-FR" sz="2400" dirty="0" smtClean="0"/>
              <a:t>, il permet d’évaluer le comportement du rein. </a:t>
            </a:r>
          </a:p>
          <a:p>
            <a:r>
              <a:rPr lang="fr-FR" sz="2400" i="1" dirty="0" smtClean="0">
                <a:solidFill>
                  <a:srgbClr val="FF0000"/>
                </a:solidFill>
              </a:rPr>
              <a:t>Le sodium </a:t>
            </a:r>
            <a:r>
              <a:rPr lang="fr-FR" sz="2400" dirty="0" smtClean="0"/>
              <a:t>est un élément minéral très présent dans l'organisme, notamment dans le plasma. Il est apporté par l'alimentation sous forme de chlorure de sodium (le sel). Une hyponatrémie peut s’observer lors d’une insuffisance rénale. </a:t>
            </a:r>
          </a:p>
          <a:p>
            <a:r>
              <a:rPr lang="fr-FR" sz="2400" i="1" dirty="0" smtClean="0">
                <a:solidFill>
                  <a:srgbClr val="FF0000"/>
                </a:solidFill>
              </a:rPr>
              <a:t>Le potassium </a:t>
            </a:r>
            <a:r>
              <a:rPr lang="fr-FR" sz="2400" dirty="0" smtClean="0"/>
              <a:t>est un minéral essentiel qui assure plusieurs fonctions vitales dans l'organisme. Il permet le bon fonctionnement de l fonction rénale. Une hyperkaliémie peut-être causée par une insuffisance rénale avancée. </a:t>
            </a:r>
          </a:p>
          <a:p>
            <a:r>
              <a:rPr lang="fr-FR" sz="2400" i="1" dirty="0" smtClean="0">
                <a:solidFill>
                  <a:srgbClr val="FF0000"/>
                </a:solidFill>
              </a:rPr>
              <a:t>Le phosphore </a:t>
            </a:r>
            <a:r>
              <a:rPr lang="fr-FR" sz="2400" dirty="0" smtClean="0"/>
              <a:t>est le deuxième minéral le plus abondant dans le corps humain. Il sert à emmagasiner et à produire l’énergie que l’organisme a besoin. La cause la plus fréquente d’une </a:t>
            </a:r>
            <a:r>
              <a:rPr lang="fr-FR" sz="2400" dirty="0" err="1" smtClean="0"/>
              <a:t>hyperphosphorémie</a:t>
            </a:r>
            <a:r>
              <a:rPr lang="fr-FR" sz="2400" dirty="0" smtClean="0"/>
              <a:t> est l’insuffisance rénale</a:t>
            </a:r>
            <a:endParaRPr lang="fr-F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52736"/>
            <a:ext cx="8352928" cy="3785652"/>
          </a:xfrm>
          <a:prstGeom prst="rect">
            <a:avLst/>
          </a:prstGeom>
        </p:spPr>
        <p:txBody>
          <a:bodyPr wrap="square">
            <a:spAutoFit/>
          </a:bodyPr>
          <a:lstStyle/>
          <a:p>
            <a:r>
              <a:rPr lang="fr-FR" sz="2400" dirty="0" smtClean="0">
                <a:solidFill>
                  <a:srgbClr val="7030A0"/>
                </a:solidFill>
              </a:rPr>
              <a:t>2- Examens urinaires </a:t>
            </a:r>
          </a:p>
          <a:p>
            <a:endParaRPr lang="fr-FR" sz="2400" dirty="0" smtClean="0">
              <a:solidFill>
                <a:srgbClr val="7030A0"/>
              </a:solidFill>
            </a:endParaRPr>
          </a:p>
          <a:p>
            <a:r>
              <a:rPr lang="fr-FR" sz="2400" dirty="0" smtClean="0">
                <a:solidFill>
                  <a:srgbClr val="FF0000"/>
                </a:solidFill>
              </a:rPr>
              <a:t> La protéinurie </a:t>
            </a:r>
            <a:r>
              <a:rPr lang="fr-FR" sz="2400" dirty="0" smtClean="0"/>
              <a:t>: la recherche et le dosage de protéines dans les urines renseignent sur le bon fonctionnement des reins. L’augmentation du taux de protéines dans les urines peut-être due à une atteinte rénale. </a:t>
            </a:r>
          </a:p>
          <a:p>
            <a:endParaRPr lang="fr-FR" sz="2400" dirty="0"/>
          </a:p>
          <a:p>
            <a:r>
              <a:rPr lang="fr-FR" sz="2400" dirty="0" smtClean="0">
                <a:solidFill>
                  <a:srgbClr val="FF0000"/>
                </a:solidFill>
              </a:rPr>
              <a:t> La micro-albuminurie </a:t>
            </a:r>
            <a:r>
              <a:rPr lang="fr-FR" sz="2400" dirty="0" smtClean="0"/>
              <a:t>: la détection d’une faible quantité d’albumine dans les urines est un marqueur d’altération de la fonction rénale</a:t>
            </a:r>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581128"/>
            <a:ext cx="8229600" cy="1143000"/>
          </a:xfrm>
        </p:spPr>
        <p:txBody>
          <a:bodyPr>
            <a:noAutofit/>
          </a:bodyPr>
          <a:lstStyle/>
          <a:p>
            <a:r>
              <a:rPr lang="fr-FR" sz="2800" b="1" dirty="0">
                <a:solidFill>
                  <a:srgbClr val="FF0000"/>
                </a:solidFill>
              </a:rPr>
              <a:t>1. INTRODUCTION </a:t>
            </a: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
            </a:r>
            <a:br>
              <a:rPr lang="fr-FR" sz="2800" b="1" dirty="0" smtClean="0">
                <a:solidFill>
                  <a:srgbClr val="FF0000"/>
                </a:solidFill>
              </a:rPr>
            </a:br>
            <a:r>
              <a:rPr lang="fr-FR" sz="2800" b="1" dirty="0" smtClean="0">
                <a:solidFill>
                  <a:srgbClr val="FF0000"/>
                </a:solidFill>
              </a:rPr>
              <a:t>(</a:t>
            </a:r>
            <a:r>
              <a:rPr lang="fr-FR" sz="2800" b="1" dirty="0">
                <a:solidFill>
                  <a:srgbClr val="FF0000"/>
                </a:solidFill>
              </a:rPr>
              <a:t>ordre de prélèvement ; acheminement au laboratoire) </a:t>
            </a:r>
            <a:r>
              <a:rPr lang="fr-FR" sz="2800" b="1" dirty="0" smtClean="0">
                <a:solidFill>
                  <a:srgbClr val="FF0000"/>
                </a:solidFill>
              </a:rPr>
              <a:t/>
            </a:r>
            <a:br>
              <a:rPr lang="fr-FR" sz="2800" b="1" dirty="0" smtClean="0">
                <a:solidFill>
                  <a:srgbClr val="FF0000"/>
                </a:solidFill>
              </a:rPr>
            </a:br>
            <a:r>
              <a:rPr lang="fr-FR" sz="2800" b="1" dirty="0"/>
              <a:t/>
            </a:r>
            <a:br>
              <a:rPr lang="fr-FR" sz="2800" b="1" dirty="0"/>
            </a:br>
            <a:r>
              <a:rPr lang="fr-FR" sz="2800" dirty="0">
                <a:solidFill>
                  <a:schemeClr val="tx1"/>
                </a:solidFill>
              </a:rPr>
              <a:t>Le prélèvement est une étape essentielle de l’analyse : de la qualité de l’échantillon dépend celle du résultat. Aussi, les conditions de prélèvement présentées dans les tableaux de ce guide doivent-elles être rigoureusement respectées pour la fiabilité des résultats des analyses biologiques. Un prélèvement effectué le matin quand le patient est à jeun est primordial pour l’interprétation des résultats et leurs comparaisons aux valeurs de référence.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80"/>
            <a:ext cx="8064896" cy="3600986"/>
          </a:xfrm>
          <a:prstGeom prst="rect">
            <a:avLst/>
          </a:prstGeom>
        </p:spPr>
        <p:txBody>
          <a:bodyPr wrap="square">
            <a:spAutoFit/>
          </a:bodyPr>
          <a:lstStyle/>
          <a:p>
            <a:r>
              <a:rPr lang="fr-FR" sz="2400" b="1" dirty="0" smtClean="0">
                <a:solidFill>
                  <a:srgbClr val="FF0000"/>
                </a:solidFill>
              </a:rPr>
              <a:t>3. Clairance de la créatinine </a:t>
            </a:r>
            <a:r>
              <a:rPr lang="fr-FR" sz="2400" b="1" dirty="0" smtClean="0">
                <a:solidFill>
                  <a:srgbClr val="FF0000"/>
                </a:solidFill>
              </a:rPr>
              <a:t>:</a:t>
            </a:r>
          </a:p>
          <a:p>
            <a:endParaRPr lang="fr-FR" sz="2400" b="1" dirty="0" smtClean="0">
              <a:solidFill>
                <a:srgbClr val="FF0000"/>
              </a:solidFill>
            </a:endParaRPr>
          </a:p>
          <a:p>
            <a:r>
              <a:rPr lang="fr-FR" sz="2000" dirty="0" smtClean="0"/>
              <a:t> La fonction rénale est en fait appréciée par le Débit de Filtration Glomérulaire (DFG), dont la mesure repose sur le concept de Clairance</a:t>
            </a:r>
          </a:p>
          <a:p>
            <a:endParaRPr lang="fr-FR" sz="2000" dirty="0"/>
          </a:p>
          <a:p>
            <a:r>
              <a:rPr lang="fr-FR" sz="2000" dirty="0" smtClean="0"/>
              <a:t>Déchet métabolique (catabolisme de la créatine musculaire) </a:t>
            </a:r>
          </a:p>
          <a:p>
            <a:r>
              <a:rPr lang="fr-FR" sz="2000" dirty="0" smtClean="0"/>
              <a:t>• Dépend de la masse musculaire</a:t>
            </a:r>
          </a:p>
          <a:p>
            <a:r>
              <a:rPr lang="fr-FR" sz="2000" dirty="0" smtClean="0"/>
              <a:t> • Production et concentration plasmatique stables d’un jour à l’autre</a:t>
            </a:r>
          </a:p>
          <a:p>
            <a:r>
              <a:rPr lang="fr-FR" sz="2000" dirty="0" smtClean="0"/>
              <a:t> • Filtrée librement, légère sécrétion</a:t>
            </a:r>
            <a:r>
              <a:rPr lang="fr-FR" sz="2000" b="1" dirty="0"/>
              <a:t> </a:t>
            </a:r>
            <a:r>
              <a:rPr lang="fr-FR" sz="2000" b="1" dirty="0" smtClean="0"/>
              <a:t> </a:t>
            </a:r>
          </a:p>
          <a:p>
            <a:endParaRPr lang="fr-FR" sz="2000" dirty="0"/>
          </a:p>
          <a:p>
            <a:endParaRPr lang="fr-FR" sz="2000" dirty="0"/>
          </a:p>
        </p:txBody>
      </p:sp>
      <p:pic>
        <p:nvPicPr>
          <p:cNvPr id="3075" name="Picture 3"/>
          <p:cNvPicPr>
            <a:picLocks noChangeAspect="1" noChangeArrowheads="1"/>
          </p:cNvPicPr>
          <p:nvPr/>
        </p:nvPicPr>
        <p:blipFill>
          <a:blip r:embed="rId2" cstate="print"/>
          <a:srcRect/>
          <a:stretch>
            <a:fillRect/>
          </a:stretch>
        </p:blipFill>
        <p:spPr bwMode="auto">
          <a:xfrm>
            <a:off x="323528" y="4005064"/>
            <a:ext cx="7709533" cy="1296144"/>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064896" cy="6093976"/>
          </a:xfrm>
          <a:prstGeom prst="rect">
            <a:avLst/>
          </a:prstGeom>
        </p:spPr>
        <p:txBody>
          <a:bodyPr wrap="square">
            <a:spAutoFit/>
          </a:bodyPr>
          <a:lstStyle/>
          <a:p>
            <a:pPr>
              <a:lnSpc>
                <a:spcPct val="150000"/>
              </a:lnSpc>
            </a:pPr>
            <a:endParaRPr lang="fr-FR" sz="2400" dirty="0" smtClean="0">
              <a:solidFill>
                <a:srgbClr val="0070C0"/>
              </a:solidFill>
            </a:endParaRPr>
          </a:p>
          <a:p>
            <a:pPr>
              <a:lnSpc>
                <a:spcPct val="150000"/>
              </a:lnSpc>
            </a:pPr>
            <a:r>
              <a:rPr lang="fr-FR" sz="2400" dirty="0" smtClean="0">
                <a:solidFill>
                  <a:srgbClr val="0070C0"/>
                </a:solidFill>
              </a:rPr>
              <a:t>Estimation </a:t>
            </a:r>
            <a:r>
              <a:rPr lang="fr-FR" sz="2400" dirty="0" smtClean="0">
                <a:solidFill>
                  <a:srgbClr val="0070C0"/>
                </a:solidFill>
              </a:rPr>
              <a:t>de la clairance de la créatinine par la formule de Cockcroft</a:t>
            </a:r>
            <a:endParaRPr lang="fr-FR" sz="2000" dirty="0" smtClean="0">
              <a:solidFill>
                <a:srgbClr val="0070C0"/>
              </a:solidFill>
            </a:endParaRPr>
          </a:p>
          <a:p>
            <a:pPr>
              <a:lnSpc>
                <a:spcPct val="150000"/>
              </a:lnSpc>
            </a:pPr>
            <a:endParaRPr lang="fr-FR" sz="2000" dirty="0"/>
          </a:p>
          <a:p>
            <a:pPr>
              <a:lnSpc>
                <a:spcPct val="150000"/>
              </a:lnSpc>
            </a:pPr>
            <a:r>
              <a:rPr lang="fr-FR" sz="2000" dirty="0" smtClean="0"/>
              <a:t> </a:t>
            </a:r>
            <a:r>
              <a:rPr lang="fr-FR" sz="2400" dirty="0" smtClean="0"/>
              <a:t>• Permet le calcul de la clairance uniquement à partir d’un prélèvement sanguin – </a:t>
            </a:r>
            <a:r>
              <a:rPr lang="fr-FR" sz="2400" dirty="0" err="1" smtClean="0"/>
              <a:t>Pcréatinine</a:t>
            </a:r>
            <a:r>
              <a:rPr lang="fr-FR" sz="2400" dirty="0" smtClean="0"/>
              <a:t> : mesurée sur le prélèvement plasmatique – </a:t>
            </a:r>
            <a:r>
              <a:rPr lang="fr-FR" sz="2400" dirty="0" err="1" smtClean="0"/>
              <a:t>U</a:t>
            </a:r>
            <a:r>
              <a:rPr lang="fr-FR" sz="2400" baseline="30000" dirty="0" err="1" smtClean="0"/>
              <a:t>créatinine</a:t>
            </a:r>
            <a:r>
              <a:rPr lang="fr-FR" sz="2400" dirty="0" smtClean="0"/>
              <a:t> x </a:t>
            </a:r>
            <a:endParaRPr lang="fr-FR" sz="2400" dirty="0"/>
          </a:p>
          <a:p>
            <a:pPr>
              <a:lnSpc>
                <a:spcPct val="150000"/>
              </a:lnSpc>
            </a:pPr>
            <a:r>
              <a:rPr lang="fr-FR" sz="2400" dirty="0" smtClean="0"/>
              <a:t>DU = débit d’extraction urinaire de la créatinine = débit d’apport plasmatique (en conditions d’équilibre) qui dépend de la production musculaire, elle-même fonction de l’âge, du poids corporel et du sexe</a:t>
            </a:r>
            <a:endParaRPr lang="fr-F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395536" y="3717032"/>
            <a:ext cx="8496944" cy="2817118"/>
          </a:xfrm>
          <a:prstGeom prst="rect">
            <a:avLst/>
          </a:prstGeom>
          <a:noFill/>
          <a:ln w="9525">
            <a:noFill/>
            <a:miter lim="800000"/>
            <a:headEnd/>
            <a:tailEnd/>
          </a:ln>
        </p:spPr>
      </p:pic>
      <p:pic>
        <p:nvPicPr>
          <p:cNvPr id="3" name="Picture 2"/>
          <p:cNvPicPr>
            <a:picLocks noChangeAspect="1" noChangeArrowheads="1"/>
          </p:cNvPicPr>
          <p:nvPr/>
        </p:nvPicPr>
        <p:blipFill>
          <a:blip r:embed="rId3" cstate="print"/>
          <a:srcRect/>
          <a:stretch>
            <a:fillRect/>
          </a:stretch>
        </p:blipFill>
        <p:spPr bwMode="auto">
          <a:xfrm>
            <a:off x="0" y="692696"/>
            <a:ext cx="8388424" cy="302433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755576" y="548680"/>
            <a:ext cx="7948613" cy="606516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323528" y="764704"/>
            <a:ext cx="7825465" cy="5787157"/>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395536" y="1196752"/>
            <a:ext cx="7703871" cy="2606973"/>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cstate="print"/>
          <a:srcRect/>
          <a:stretch>
            <a:fillRect/>
          </a:stretch>
        </p:blipFill>
        <p:spPr bwMode="auto">
          <a:xfrm>
            <a:off x="179512" y="1124744"/>
            <a:ext cx="8208912" cy="5400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20688"/>
            <a:ext cx="8229600" cy="5616624"/>
          </a:xfrm>
        </p:spPr>
        <p:txBody>
          <a:bodyPr>
            <a:noAutofit/>
          </a:bodyPr>
          <a:lstStyle/>
          <a:p>
            <a:pPr algn="l"/>
            <a:r>
              <a:rPr lang="fr-FR" sz="2800" dirty="0">
                <a:solidFill>
                  <a:srgbClr val="7030A0"/>
                </a:solidFill>
              </a:rPr>
              <a:t>Principaux facteurs perturbant les résultats </a:t>
            </a:r>
            <a:r>
              <a:rPr lang="fr-FR" sz="2800" dirty="0" smtClean="0">
                <a:solidFill>
                  <a:srgbClr val="7030A0"/>
                </a:solidFill>
              </a:rPr>
              <a:t>d’analyses</a:t>
            </a:r>
            <a:r>
              <a:rPr lang="ar-DZ" sz="2400" b="1" dirty="0" smtClean="0">
                <a:solidFill>
                  <a:srgbClr val="7030A0"/>
                </a:solidFill>
              </a:rPr>
              <a:t/>
            </a:r>
            <a:br>
              <a:rPr lang="ar-DZ" sz="2400" b="1" dirty="0" smtClean="0">
                <a:solidFill>
                  <a:srgbClr val="7030A0"/>
                </a:solidFill>
              </a:rPr>
            </a:br>
            <a:r>
              <a:rPr lang="fr-FR" sz="2400" b="1" dirty="0" smtClean="0">
                <a:solidFill>
                  <a:srgbClr val="7030A0"/>
                </a:solidFill>
              </a:rPr>
              <a:t> </a:t>
            </a:r>
            <a:r>
              <a:rPr lang="fr-FR" sz="2400" b="1" dirty="0">
                <a:solidFill>
                  <a:srgbClr val="7030A0"/>
                </a:solidFill>
              </a:rPr>
              <a:t/>
            </a:r>
            <a:br>
              <a:rPr lang="fr-FR" sz="2400" b="1" dirty="0">
                <a:solidFill>
                  <a:srgbClr val="7030A0"/>
                </a:solidFill>
              </a:rPr>
            </a:br>
            <a:r>
              <a:rPr lang="fr-FR" sz="2400" dirty="0">
                <a:solidFill>
                  <a:schemeClr val="tx1"/>
                </a:solidFill>
              </a:rPr>
              <a:t> La physiologie du patient (ex : phase </a:t>
            </a:r>
            <a:r>
              <a:rPr lang="fr-FR" sz="2400" dirty="0" err="1">
                <a:solidFill>
                  <a:schemeClr val="tx1"/>
                </a:solidFill>
              </a:rPr>
              <a:t>post-prandiale</a:t>
            </a:r>
            <a:r>
              <a:rPr lang="fr-FR" sz="2400" dirty="0">
                <a:solidFill>
                  <a:schemeClr val="tx1"/>
                </a:solidFill>
              </a:rPr>
              <a:t>, stress). </a:t>
            </a:r>
            <a:br>
              <a:rPr lang="fr-FR" sz="2400" dirty="0">
                <a:solidFill>
                  <a:schemeClr val="tx1"/>
                </a:solidFill>
              </a:rPr>
            </a:br>
            <a:r>
              <a:rPr lang="fr-FR" sz="2400" dirty="0">
                <a:solidFill>
                  <a:schemeClr val="tx1"/>
                </a:solidFill>
              </a:rPr>
              <a:t> La thérapeutique suivie par le patient (à noter sur la demande). </a:t>
            </a:r>
            <a:br>
              <a:rPr lang="fr-FR" sz="2400" dirty="0">
                <a:solidFill>
                  <a:schemeClr val="tx1"/>
                </a:solidFill>
              </a:rPr>
            </a:br>
            <a:r>
              <a:rPr lang="fr-FR" sz="2400" dirty="0">
                <a:solidFill>
                  <a:schemeClr val="tx1"/>
                </a:solidFill>
              </a:rPr>
              <a:t> Le délai d’acheminement trop long et les variations de température trop importantes. </a:t>
            </a:r>
            <a:br>
              <a:rPr lang="fr-FR" sz="2400" dirty="0">
                <a:solidFill>
                  <a:schemeClr val="tx1"/>
                </a:solidFill>
              </a:rPr>
            </a:br>
            <a:r>
              <a:rPr lang="fr-FR" sz="2400" dirty="0">
                <a:solidFill>
                  <a:schemeClr val="tx1"/>
                </a:solidFill>
              </a:rPr>
              <a:t> Pour les tubes avec anticoagulant, le remplissage incomplet du tube. </a:t>
            </a:r>
            <a:br>
              <a:rPr lang="fr-FR" sz="2400" dirty="0">
                <a:solidFill>
                  <a:schemeClr val="tx1"/>
                </a:solidFill>
              </a:rPr>
            </a:br>
            <a:r>
              <a:rPr lang="fr-FR" sz="2400" dirty="0">
                <a:solidFill>
                  <a:schemeClr val="tx1"/>
                </a:solidFill>
              </a:rPr>
              <a:t> Le prélèvement sur anticoagulant inadéquat. </a:t>
            </a:r>
            <a:br>
              <a:rPr lang="fr-FR" sz="2400" dirty="0">
                <a:solidFill>
                  <a:schemeClr val="tx1"/>
                </a:solidFill>
              </a:rPr>
            </a:br>
            <a:r>
              <a:rPr lang="fr-FR" sz="2400" dirty="0">
                <a:solidFill>
                  <a:schemeClr val="tx1"/>
                </a:solidFill>
              </a:rPr>
              <a:t> L’ordre des prélèvements non respecté (tube vert </a:t>
            </a:r>
            <a:r>
              <a:rPr lang="fr-FR" sz="2400" dirty="0" err="1">
                <a:solidFill>
                  <a:schemeClr val="tx1"/>
                </a:solidFill>
              </a:rPr>
              <a:t>hépariné</a:t>
            </a:r>
            <a:r>
              <a:rPr lang="fr-FR" sz="2400" dirty="0">
                <a:solidFill>
                  <a:schemeClr val="tx1"/>
                </a:solidFill>
              </a:rPr>
              <a:t> avant tube bleu </a:t>
            </a:r>
            <a:r>
              <a:rPr lang="fr-FR" sz="2400" dirty="0" err="1">
                <a:solidFill>
                  <a:schemeClr val="tx1"/>
                </a:solidFill>
              </a:rPr>
              <a:t>citraté</a:t>
            </a:r>
            <a:r>
              <a:rPr lang="fr-FR" sz="2400" dirty="0">
                <a:solidFill>
                  <a:schemeClr val="tx1"/>
                </a:solidFill>
              </a:rPr>
              <a:t>). </a:t>
            </a:r>
            <a:br>
              <a:rPr lang="fr-FR" sz="2400" dirty="0">
                <a:solidFill>
                  <a:schemeClr val="tx1"/>
                </a:solidFill>
              </a:rPr>
            </a:br>
            <a:r>
              <a:rPr lang="fr-FR" sz="2400" dirty="0">
                <a:solidFill>
                  <a:schemeClr val="tx1"/>
                </a:solidFill>
              </a:rPr>
              <a:t> La mauvaise homogénéisation de l’échantillon : </a:t>
            </a:r>
            <a:br>
              <a:rPr lang="fr-FR" sz="2400" dirty="0">
                <a:solidFill>
                  <a:schemeClr val="tx1"/>
                </a:solidFill>
              </a:rPr>
            </a:br>
            <a:r>
              <a:rPr lang="fr-FR" sz="2400" dirty="0">
                <a:solidFill>
                  <a:schemeClr val="tx1"/>
                </a:solidFill>
              </a:rPr>
              <a:t> Trop brutale : entraîne l’hémolyse. </a:t>
            </a:r>
            <a:br>
              <a:rPr lang="fr-FR" sz="2400" dirty="0">
                <a:solidFill>
                  <a:schemeClr val="tx1"/>
                </a:solidFill>
              </a:rPr>
            </a:br>
            <a:endParaRPr lang="fr-FR" sz="24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424936" cy="6264696"/>
          </a:xfrm>
        </p:spPr>
        <p:txBody>
          <a:bodyPr>
            <a:noAutofit/>
          </a:bodyPr>
          <a:lstStyle/>
          <a:p>
            <a:pPr algn="l"/>
            <a:r>
              <a:rPr lang="fr-FR" sz="2400" b="1" dirty="0" smtClean="0">
                <a:solidFill>
                  <a:srgbClr val="7030A0"/>
                </a:solidFill>
              </a:rPr>
              <a:t>2</a:t>
            </a:r>
            <a:r>
              <a:rPr lang="fr-FR" sz="2400" b="1" dirty="0">
                <a:solidFill>
                  <a:srgbClr val="7030A0"/>
                </a:solidFill>
              </a:rPr>
              <a:t>. GENERALITES SUR LES PRELEVEMENTS </a:t>
            </a:r>
            <a:r>
              <a:rPr lang="ar-DZ" sz="2400" b="1" dirty="0" smtClean="0">
                <a:solidFill>
                  <a:srgbClr val="7030A0"/>
                </a:solidFill>
              </a:rPr>
              <a:t/>
            </a:r>
            <a:br>
              <a:rPr lang="ar-DZ" sz="2400" b="1" dirty="0" smtClean="0">
                <a:solidFill>
                  <a:srgbClr val="7030A0"/>
                </a:solidFill>
              </a:rPr>
            </a:br>
            <a:r>
              <a:rPr lang="fr-FR" sz="2400" b="1" dirty="0">
                <a:solidFill>
                  <a:srgbClr val="7030A0"/>
                </a:solidFill>
              </a:rPr>
              <a:t/>
            </a:r>
            <a:br>
              <a:rPr lang="fr-FR" sz="2400" b="1" dirty="0">
                <a:solidFill>
                  <a:srgbClr val="7030A0"/>
                </a:solidFill>
              </a:rPr>
            </a:br>
            <a:r>
              <a:rPr lang="fr-FR" sz="2400" b="1" dirty="0">
                <a:solidFill>
                  <a:srgbClr val="7030A0"/>
                </a:solidFill>
              </a:rPr>
              <a:t>A – PRELEVEMENTS SANGUINS </a:t>
            </a:r>
            <a:r>
              <a:rPr lang="ar-DZ" sz="2400" b="1" dirty="0" smtClean="0"/>
              <a:t/>
            </a:r>
            <a:br>
              <a:rPr lang="ar-DZ" sz="2400" b="1" dirty="0" smtClean="0"/>
            </a:br>
            <a:r>
              <a:rPr lang="fr-FR" sz="2800" b="1" dirty="0"/>
              <a:t/>
            </a:r>
            <a:br>
              <a:rPr lang="fr-FR" sz="2800" b="1" dirty="0"/>
            </a:br>
            <a:r>
              <a:rPr lang="fr-FR" sz="2800" dirty="0">
                <a:solidFill>
                  <a:schemeClr val="tx1"/>
                </a:solidFill>
              </a:rPr>
              <a:t>Le prélèvement est effectué </a:t>
            </a:r>
            <a:r>
              <a:rPr lang="fr-FR" sz="2800" b="1" dirty="0">
                <a:solidFill>
                  <a:schemeClr val="tx1"/>
                </a:solidFill>
              </a:rPr>
              <a:t>à jeun et toujours à la même heure, en général le matin. </a:t>
            </a:r>
            <a:br>
              <a:rPr lang="fr-FR" sz="2800" b="1" dirty="0">
                <a:solidFill>
                  <a:schemeClr val="tx1"/>
                </a:solidFill>
              </a:rPr>
            </a:br>
            <a:r>
              <a:rPr lang="fr-FR" sz="2800" dirty="0">
                <a:solidFill>
                  <a:schemeClr val="tx1"/>
                </a:solidFill>
              </a:rPr>
              <a:t>Un jeûne de 8 à 12 heures est généralement suffisant ; néanmoins, le </a:t>
            </a:r>
            <a:r>
              <a:rPr lang="fr-FR" sz="2800" b="1" dirty="0">
                <a:solidFill>
                  <a:schemeClr val="tx1"/>
                </a:solidFill>
              </a:rPr>
              <a:t>bilan lipidique exige impérativement un jeûne de 12 heures. Le jeûne doit être respecté ; il est le seul moyen d’effectuer des comparaisons de résultats sur des bases identiques. </a:t>
            </a:r>
            <a:r>
              <a:rPr lang="ar-DZ" sz="2800" b="1" dirty="0" smtClean="0">
                <a:solidFill>
                  <a:schemeClr val="tx1"/>
                </a:solidFill>
              </a:rPr>
              <a:t/>
            </a:r>
            <a:br>
              <a:rPr lang="ar-DZ" sz="2800" b="1" dirty="0" smtClean="0">
                <a:solidFill>
                  <a:schemeClr val="tx1"/>
                </a:solidFill>
              </a:rPr>
            </a:br>
            <a:r>
              <a:rPr lang="fr-FR" sz="2800" b="1" dirty="0"/>
              <a:t/>
            </a:r>
            <a:br>
              <a:rPr lang="fr-FR" sz="2800" b="1" dirty="0"/>
            </a:b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8229600" cy="6660232"/>
          </a:xfrm>
        </p:spPr>
        <p:txBody>
          <a:bodyPr>
            <a:noAutofit/>
          </a:bodyPr>
          <a:lstStyle/>
          <a:p>
            <a:pPr algn="l"/>
            <a:r>
              <a:rPr lang="fr-FR" sz="2400" b="1" dirty="0"/>
              <a:t>Conditions </a:t>
            </a:r>
            <a:r>
              <a:rPr lang="fr-FR" sz="2400" b="1" dirty="0" smtClean="0"/>
              <a:t>particulières</a:t>
            </a:r>
            <a:br>
              <a:rPr lang="fr-FR" sz="2400" b="1" dirty="0" smtClean="0"/>
            </a:br>
            <a:r>
              <a:rPr lang="fr-FR" sz="2400" b="1" dirty="0"/>
              <a:t/>
            </a:r>
            <a:br>
              <a:rPr lang="fr-FR" sz="2400" b="1" dirty="0"/>
            </a:br>
            <a:r>
              <a:rPr lang="fr-FR" sz="2400" b="1" dirty="0"/>
              <a:t>a) Hémostase </a:t>
            </a:r>
            <a:r>
              <a:rPr lang="fr-FR" sz="2400" b="1" dirty="0" smtClean="0"/>
              <a:t/>
            </a:r>
            <a:br>
              <a:rPr lang="fr-FR" sz="2400" b="1" dirty="0" smtClean="0"/>
            </a:br>
            <a:r>
              <a:rPr lang="fr-FR" sz="2800" b="1" dirty="0"/>
              <a:t/>
            </a:r>
            <a:br>
              <a:rPr lang="fr-FR" sz="2800" b="1" dirty="0"/>
            </a:br>
            <a:r>
              <a:rPr lang="fr-FR" sz="2800" dirty="0">
                <a:solidFill>
                  <a:schemeClr val="tx1"/>
                </a:solidFill>
              </a:rPr>
              <a:t>Si plusieurs tubes doivent être prélevés, prélever d’abord le tube de purge ou un tube rouge, quant le prélèvement est fait avec une aiguille à ailette, dans les autres cas prélever le tube d’hémostase en premier. </a:t>
            </a:r>
            <a:r>
              <a:rPr lang="fr-FR" sz="2800" b="1" dirty="0">
                <a:solidFill>
                  <a:schemeClr val="tx1"/>
                </a:solidFill>
              </a:rPr>
              <a:t>Ne jamais remplir les tubes d’hémostase après un anticoagulant puissant comme l’EDTA ou l’Héparine. </a:t>
            </a:r>
            <a:br>
              <a:rPr lang="fr-FR" sz="2800" b="1" dirty="0">
                <a:solidFill>
                  <a:schemeClr val="tx1"/>
                </a:solidFill>
              </a:rPr>
            </a:br>
            <a:r>
              <a:rPr lang="fr-FR" sz="2800" dirty="0">
                <a:solidFill>
                  <a:schemeClr val="tx1"/>
                </a:solidFill>
              </a:rPr>
              <a:t>Laisser les tubes se remplir jusqu’à épuisement du vide : le volume nécessaire est de </a:t>
            </a:r>
            <a:r>
              <a:rPr lang="fr-FR" sz="2800" b="1" dirty="0">
                <a:solidFill>
                  <a:schemeClr val="tx1"/>
                </a:solidFill>
              </a:rPr>
              <a:t>5ml (remplir jusqu’en haut du tube</a:t>
            </a:r>
            <a:r>
              <a:rPr lang="fr-FR" sz="2800" b="1" dirty="0" smtClean="0">
                <a:solidFill>
                  <a:schemeClr val="tx1"/>
                </a:solidFill>
              </a:rPr>
              <a:t>).</a:t>
            </a:r>
            <a:br>
              <a:rPr lang="fr-FR" sz="2800" b="1" dirty="0" smtClean="0">
                <a:solidFill>
                  <a:schemeClr val="tx1"/>
                </a:solidFill>
              </a:rPr>
            </a:br>
            <a:r>
              <a:rPr lang="fr-FR" sz="2800" b="1" dirty="0" smtClean="0">
                <a:solidFill>
                  <a:schemeClr val="tx1"/>
                </a:solidFill>
              </a:rPr>
              <a:t> </a:t>
            </a:r>
            <a:r>
              <a:rPr lang="fr-FR" sz="2800" b="1" dirty="0">
                <a:solidFill>
                  <a:schemeClr val="tx1"/>
                </a:solidFill>
              </a:rPr>
              <a:t>Le remplissage du tube est correct quand le sang atteint le repère indiqué sur l’étiquette. Mélanger immédiatement par retournement lent (8 à 10 fois) </a:t>
            </a:r>
            <a:endParaRPr lang="fr-FR" sz="28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6138"/>
            <a:ext cx="8352928" cy="6924973"/>
          </a:xfrm>
          <a:prstGeom prst="rect">
            <a:avLst/>
          </a:prstGeom>
        </p:spPr>
        <p:txBody>
          <a:bodyPr wrap="square">
            <a:spAutoFit/>
          </a:bodyPr>
          <a:lstStyle/>
          <a:p>
            <a:r>
              <a:rPr lang="fr-FR" sz="2000" b="1" dirty="0"/>
              <a:t>b</a:t>
            </a:r>
            <a:r>
              <a:rPr lang="fr-FR" sz="2400" b="1" dirty="0"/>
              <a:t>) Groupes sanguins - Rhésus et RAI </a:t>
            </a:r>
            <a:endParaRPr lang="fr-FR" sz="2400" b="1" dirty="0" smtClean="0"/>
          </a:p>
          <a:p>
            <a:endParaRPr lang="fr-FR" sz="2000" b="1" dirty="0"/>
          </a:p>
          <a:p>
            <a:r>
              <a:rPr lang="fr-FR" sz="2000" dirty="0"/>
              <a:t>Deux déterminations du groupe sanguin ABO-Rh sur deux prélèvements effectués à </a:t>
            </a:r>
            <a:r>
              <a:rPr lang="fr-FR" sz="2000" b="1" dirty="0"/>
              <a:t>des moments différents sont nécessaires pour valider une carte de groupe sanguin </a:t>
            </a:r>
            <a:endParaRPr lang="fr-FR" sz="2000" b="1" dirty="0" smtClean="0"/>
          </a:p>
          <a:p>
            <a:endParaRPr lang="fr-FR" sz="2000" b="1" dirty="0"/>
          </a:p>
          <a:p>
            <a:r>
              <a:rPr lang="fr-FR" sz="2000" b="1" dirty="0"/>
              <a:t>c) Médicaments et toxiques </a:t>
            </a:r>
          </a:p>
          <a:p>
            <a:r>
              <a:rPr lang="fr-FR" sz="2000" dirty="0"/>
              <a:t>Les recherches, ainsi que les dosages de médicaments prescrits, s’effectuent sur héparine de sodium, tube bouchon vert. </a:t>
            </a:r>
          </a:p>
          <a:p>
            <a:r>
              <a:rPr lang="fr-FR" sz="2000" dirty="0"/>
              <a:t>Le dosage de </a:t>
            </a:r>
            <a:r>
              <a:rPr lang="fr-FR" sz="2000" b="1" dirty="0"/>
              <a:t>lithium érythrocytaire se prélève sur tube bouchon vert. </a:t>
            </a:r>
          </a:p>
          <a:p>
            <a:r>
              <a:rPr lang="fr-FR" sz="2000" dirty="0"/>
              <a:t>Le dosage de </a:t>
            </a:r>
            <a:r>
              <a:rPr lang="fr-FR" sz="2000" b="1" dirty="0"/>
              <a:t>lithium plasmatique se prélève sur tube sec bouchon rouge. </a:t>
            </a:r>
            <a:endParaRPr lang="fr-FR" sz="2000" b="1" dirty="0" smtClean="0"/>
          </a:p>
          <a:p>
            <a:endParaRPr lang="fr-FR" sz="2000" b="1" dirty="0"/>
          </a:p>
          <a:p>
            <a:r>
              <a:rPr lang="fr-FR" sz="2000" b="1" dirty="0"/>
              <a:t>d) Gaz du sang </a:t>
            </a:r>
          </a:p>
          <a:p>
            <a:r>
              <a:rPr lang="fr-FR" sz="2000" dirty="0"/>
              <a:t>Utiliser une </a:t>
            </a:r>
            <a:r>
              <a:rPr lang="fr-FR" sz="2000" b="1" dirty="0"/>
              <a:t>seringue </a:t>
            </a:r>
            <a:r>
              <a:rPr lang="fr-FR" sz="2000" b="1" dirty="0" err="1"/>
              <a:t>héparinée</a:t>
            </a:r>
            <a:r>
              <a:rPr lang="fr-FR" sz="2000" b="1" dirty="0"/>
              <a:t>. Ce prélèvement doit être fait en dernier. </a:t>
            </a:r>
          </a:p>
          <a:p>
            <a:r>
              <a:rPr lang="fr-FR" sz="2000" dirty="0"/>
              <a:t>La ponction </a:t>
            </a:r>
            <a:r>
              <a:rPr lang="fr-FR" sz="2000" b="1" dirty="0"/>
              <a:t>artérielle est effectuée au niveau des artères radiale, humérale voire fémorale. Il est essentiel de veiller à l’étanchéité de la seringue en évitant toute contamination par des bulles d’air, et de la purger afin d’éliminer l’excès d’héparine. </a:t>
            </a:r>
            <a:endParaRPr lang="fr-FR" sz="2000" b="1" dirty="0" smtClean="0"/>
          </a:p>
          <a:p>
            <a:endParaRPr lang="fr-FR" sz="2000" b="1" dirty="0"/>
          </a:p>
          <a:p>
            <a:endParaRPr lang="fr-F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717032"/>
            <a:ext cx="8229600" cy="1143000"/>
          </a:xfrm>
        </p:spPr>
        <p:txBody>
          <a:bodyPr>
            <a:noAutofit/>
          </a:bodyPr>
          <a:lstStyle/>
          <a:p>
            <a:pPr algn="l"/>
            <a:r>
              <a:rPr lang="fr-FR" sz="2400" b="1" dirty="0"/>
              <a:t>B – PRELEVEMENTS URINAIRES EN BIOCHIMIE ET TOXICOLOGIE </a:t>
            </a:r>
            <a:r>
              <a:rPr lang="fr-FR" sz="2400" b="1" dirty="0" smtClean="0"/>
              <a:t/>
            </a:r>
            <a:br>
              <a:rPr lang="fr-FR" sz="2400" b="1" dirty="0" smtClean="0"/>
            </a:br>
            <a:r>
              <a:rPr lang="fr-FR" sz="2400" b="1" dirty="0"/>
              <a:t/>
            </a:r>
            <a:br>
              <a:rPr lang="fr-FR" sz="2400" b="1" dirty="0"/>
            </a:br>
            <a:r>
              <a:rPr lang="fr-FR" sz="2400" b="1" dirty="0"/>
              <a:t>1 - Généralités </a:t>
            </a:r>
            <a:r>
              <a:rPr lang="fr-FR" sz="2400" b="1" dirty="0" smtClean="0"/>
              <a:t/>
            </a:r>
            <a:br>
              <a:rPr lang="fr-FR" sz="2400" b="1" dirty="0" smtClean="0"/>
            </a:br>
            <a:r>
              <a:rPr lang="fr-FR" sz="2000" b="1" dirty="0"/>
              <a:t/>
            </a:r>
            <a:br>
              <a:rPr lang="fr-FR" sz="2000" b="1" dirty="0"/>
            </a:br>
            <a:r>
              <a:rPr lang="fr-FR" sz="2800" dirty="0">
                <a:solidFill>
                  <a:schemeClr val="tx1"/>
                </a:solidFill>
              </a:rPr>
              <a:t>En règle générale, il faut préférer le recueil des urines de 24 heures. Elles sont recueillies dans un flacon propre de 2 litres. </a:t>
            </a:r>
            <a:br>
              <a:rPr lang="fr-FR" sz="2800" dirty="0">
                <a:solidFill>
                  <a:schemeClr val="tx1"/>
                </a:solidFill>
              </a:rPr>
            </a:br>
            <a:r>
              <a:rPr lang="fr-FR" sz="2800" dirty="0">
                <a:solidFill>
                  <a:schemeClr val="tx1"/>
                </a:solidFill>
              </a:rPr>
              <a:t>Le recueil doit porter </a:t>
            </a:r>
            <a:r>
              <a:rPr lang="fr-FR" sz="2800" b="1" dirty="0">
                <a:solidFill>
                  <a:schemeClr val="tx1"/>
                </a:solidFill>
              </a:rPr>
              <a:t>sur la totalité des mictions des 24 heures car la concentration varie au cours du nycthémère. </a:t>
            </a:r>
            <a:endParaRPr lang="fr-FR" sz="28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692696"/>
            <a:ext cx="8820472" cy="5262979"/>
          </a:xfrm>
          <a:prstGeom prst="rect">
            <a:avLst/>
          </a:prstGeom>
        </p:spPr>
        <p:txBody>
          <a:bodyPr wrap="square">
            <a:spAutoFit/>
          </a:bodyPr>
          <a:lstStyle/>
          <a:p>
            <a:r>
              <a:rPr lang="fr-FR" sz="2400" b="1" dirty="0" smtClean="0">
                <a:solidFill>
                  <a:srgbClr val="FF0000"/>
                </a:solidFill>
              </a:rPr>
              <a:t>1. ÉLÉVATION DES TESTS HÉPATIQUES </a:t>
            </a:r>
          </a:p>
          <a:p>
            <a:endParaRPr lang="fr-FR" sz="2400" dirty="0" smtClean="0">
              <a:solidFill>
                <a:srgbClr val="FF0000"/>
              </a:solidFill>
            </a:endParaRPr>
          </a:p>
          <a:p>
            <a:r>
              <a:rPr lang="fr-FR" sz="2400" b="1" dirty="0" smtClean="0"/>
              <a:t>    . </a:t>
            </a:r>
            <a:r>
              <a:rPr lang="fr-FR" sz="2400" b="1" dirty="0">
                <a:solidFill>
                  <a:srgbClr val="7030A0"/>
                </a:solidFill>
              </a:rPr>
              <a:t>DEFINITION DES TESTS </a:t>
            </a:r>
            <a:r>
              <a:rPr lang="fr-FR" sz="2400" b="1" dirty="0" smtClean="0">
                <a:solidFill>
                  <a:srgbClr val="7030A0"/>
                </a:solidFill>
              </a:rPr>
              <a:t>HEPATIQUES</a:t>
            </a:r>
          </a:p>
          <a:p>
            <a:endParaRPr lang="fr-FR" sz="2400" b="1" dirty="0">
              <a:solidFill>
                <a:srgbClr val="7030A0"/>
              </a:solidFill>
            </a:endParaRPr>
          </a:p>
          <a:p>
            <a:r>
              <a:rPr lang="fr-FR" sz="2400" dirty="0"/>
              <a:t>Une fois l’indication posée pour un dosage des tests hépatiques, ce sont d’abord </a:t>
            </a:r>
            <a:r>
              <a:rPr lang="fr-FR" sz="2400" dirty="0" smtClean="0"/>
              <a:t>l’ALAT et </a:t>
            </a:r>
            <a:r>
              <a:rPr lang="fr-FR" sz="2400" dirty="0"/>
              <a:t>la phosphatase alcaline qui doivent être dosées. Si celles-ci ci sont pathologiques, </a:t>
            </a:r>
            <a:r>
              <a:rPr lang="fr-FR" sz="2400" dirty="0" smtClean="0"/>
              <a:t>le dosage </a:t>
            </a:r>
            <a:r>
              <a:rPr lang="fr-FR" sz="2400" dirty="0"/>
              <a:t>devrait être complété par l’ASAT, la GGT, la bilirubine</a:t>
            </a:r>
            <a:r>
              <a:rPr lang="fr-FR" sz="2400" dirty="0" smtClean="0"/>
              <a:t>.</a:t>
            </a:r>
          </a:p>
          <a:p>
            <a:endParaRPr lang="fr-FR" sz="2400" dirty="0"/>
          </a:p>
          <a:p>
            <a:pPr marL="457200" indent="-457200"/>
            <a:r>
              <a:rPr lang="fr-FR" sz="2400" dirty="0" smtClean="0"/>
              <a:t>Les valeurs des tests hépatiques fluctuent de manière physiologique (âge, sexe, grossesse, groupe sanguin, état </a:t>
            </a:r>
            <a:r>
              <a:rPr lang="fr-FR" sz="2400" dirty="0" err="1" smtClean="0"/>
              <a:t>post-prandial</a:t>
            </a:r>
            <a:r>
              <a:rPr lang="fr-FR" sz="2400" dirty="0" smtClean="0"/>
              <a:t>, exercice physique) et doivent s’interpréter dans un contexte clinique selon l’épidémiologie locale et le profil de l’altération des tests hépatiques.</a:t>
            </a:r>
            <a:endParaRPr lang="fr-F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908720"/>
            <a:ext cx="8229600" cy="4608512"/>
          </a:xfrm>
        </p:spPr>
        <p:txBody>
          <a:bodyPr>
            <a:noAutofit/>
          </a:bodyPr>
          <a:lstStyle/>
          <a:p>
            <a:pPr marL="514350" indent="-514350" algn="l"/>
            <a:r>
              <a:rPr lang="fr-FR" sz="3200" b="1" dirty="0" smtClean="0"/>
              <a:t/>
            </a:r>
            <a:br>
              <a:rPr lang="fr-FR" sz="3200" b="1" dirty="0" smtClean="0"/>
            </a:br>
            <a:r>
              <a:rPr lang="fr-FR" sz="2800" b="1" dirty="0" smtClean="0">
                <a:solidFill>
                  <a:srgbClr val="7030A0"/>
                </a:solidFill>
              </a:rPr>
              <a:t>A- </a:t>
            </a:r>
            <a:r>
              <a:rPr lang="fr-FR" sz="2400" dirty="0" smtClean="0">
                <a:solidFill>
                  <a:srgbClr val="7030A0"/>
                </a:solidFill>
              </a:rPr>
              <a:t>LE BILAN BIOLOGIQUE HEPATIQUE</a:t>
            </a:r>
            <a:r>
              <a:rPr lang="fr-FR" sz="2800" dirty="0" smtClean="0">
                <a:solidFill>
                  <a:srgbClr val="7030A0"/>
                </a:solidFill>
              </a:rPr>
              <a:t/>
            </a:r>
            <a:br>
              <a:rPr lang="fr-FR" sz="2800" dirty="0" smtClean="0">
                <a:solidFill>
                  <a:srgbClr val="7030A0"/>
                </a:solidFill>
              </a:rPr>
            </a:br>
            <a:r>
              <a:rPr lang="fr-FR" sz="2800" dirty="0" smtClean="0">
                <a:solidFill>
                  <a:srgbClr val="7030A0"/>
                </a:solidFill>
              </a:rPr>
              <a:t/>
            </a:r>
            <a:br>
              <a:rPr lang="fr-FR" sz="2800" dirty="0" smtClean="0">
                <a:solidFill>
                  <a:srgbClr val="7030A0"/>
                </a:solidFill>
              </a:rPr>
            </a:br>
            <a:r>
              <a:rPr lang="fr-FR" sz="2800" dirty="0" smtClean="0">
                <a:solidFill>
                  <a:srgbClr val="7030A0"/>
                </a:solidFill>
              </a:rPr>
              <a:t> </a:t>
            </a:r>
            <a:r>
              <a:rPr lang="fr-FR" sz="2800" dirty="0" smtClean="0"/>
              <a:t>Les principaux tests à demander lors d’un bilan hépatique sont :</a:t>
            </a:r>
            <a:br>
              <a:rPr lang="fr-FR" sz="2800" dirty="0" smtClean="0"/>
            </a:br>
            <a:r>
              <a:rPr lang="fr-FR" sz="2800" dirty="0" smtClean="0"/>
              <a:t> </a:t>
            </a:r>
            <a:r>
              <a:rPr lang="fr-FR" sz="2400" dirty="0" smtClean="0">
                <a:solidFill>
                  <a:schemeClr val="tx1"/>
                </a:solidFill>
              </a:rPr>
              <a:t> Les dosages enzymatiques :</a:t>
            </a:r>
            <a:br>
              <a:rPr lang="fr-FR" sz="2400" dirty="0" smtClean="0">
                <a:solidFill>
                  <a:schemeClr val="tx1"/>
                </a:solidFill>
              </a:rPr>
            </a:br>
            <a:r>
              <a:rPr lang="fr-FR" sz="2400" dirty="0" smtClean="0">
                <a:solidFill>
                  <a:schemeClr val="tx1"/>
                </a:solidFill>
              </a:rPr>
              <a:t>  des transaminases avec essentiellement l’ALAT (GPT), l’ASAT (GOT) étant moins spécifique de la fonction hépatique, </a:t>
            </a:r>
            <a:br>
              <a:rPr lang="fr-FR" sz="2400" dirty="0" smtClean="0">
                <a:solidFill>
                  <a:schemeClr val="tx1"/>
                </a:solidFill>
              </a:rPr>
            </a:br>
            <a:r>
              <a:rPr lang="fr-FR" sz="2400" dirty="0" smtClean="0">
                <a:solidFill>
                  <a:schemeClr val="tx1"/>
                </a:solidFill>
              </a:rPr>
              <a:t> des phosphatases alcalines (PAL),</a:t>
            </a:r>
            <a:br>
              <a:rPr lang="fr-FR" sz="2400" dirty="0" smtClean="0">
                <a:solidFill>
                  <a:schemeClr val="tx1"/>
                </a:solidFill>
              </a:rPr>
            </a:br>
            <a:r>
              <a:rPr lang="fr-FR" sz="2400" dirty="0" smtClean="0">
                <a:solidFill>
                  <a:schemeClr val="tx1"/>
                </a:solidFill>
              </a:rPr>
              <a:t>  éventuellement de la gamma-</a:t>
            </a:r>
            <a:r>
              <a:rPr lang="fr-FR" sz="2400" dirty="0" err="1" smtClean="0">
                <a:solidFill>
                  <a:schemeClr val="tx1"/>
                </a:solidFill>
              </a:rPr>
              <a:t>glutamyl</a:t>
            </a:r>
            <a:r>
              <a:rPr lang="fr-FR" sz="2400" dirty="0" smtClean="0">
                <a:solidFill>
                  <a:schemeClr val="tx1"/>
                </a:solidFill>
              </a:rPr>
              <a:t> transférase (</a:t>
            </a:r>
            <a:r>
              <a:rPr lang="el-GR" sz="2400" dirty="0" smtClean="0">
                <a:solidFill>
                  <a:schemeClr val="tx1"/>
                </a:solidFill>
              </a:rPr>
              <a:t>γ</a:t>
            </a:r>
            <a:r>
              <a:rPr lang="fr-FR" sz="2400" dirty="0" smtClean="0">
                <a:solidFill>
                  <a:schemeClr val="tx1"/>
                </a:solidFill>
              </a:rPr>
              <a:t>GT) si l’on suspecte un mésusage de l’alcool. </a:t>
            </a:r>
            <a:br>
              <a:rPr lang="fr-FR" sz="2400" dirty="0" smtClean="0">
                <a:solidFill>
                  <a:schemeClr val="tx1"/>
                </a:solidFill>
              </a:rPr>
            </a:br>
            <a:r>
              <a:rPr lang="fr-FR" sz="2400" dirty="0" smtClean="0">
                <a:solidFill>
                  <a:schemeClr val="tx1"/>
                </a:solidFill>
              </a:rPr>
              <a:t> Le dosage de la bilirubine. </a:t>
            </a:r>
            <a:endParaRPr lang="fr-FR" sz="2800"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224</TotalTime>
  <Words>1195</Words>
  <Application>Microsoft Office PowerPoint</Application>
  <PresentationFormat>Affichage à l'écran (4:3)</PresentationFormat>
  <Paragraphs>90</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Débit</vt:lpstr>
      <vt:lpstr>Types des tests biologiques</vt:lpstr>
      <vt:lpstr>1. INTRODUCTION   (ordre de prélèvement ; acheminement au laboratoire)   Le prélèvement est une étape essentielle de l’analyse : de la qualité de l’échantillon dépend celle du résultat. Aussi, les conditions de prélèvement présentées dans les tableaux de ce guide doivent-elles être rigoureusement respectées pour la fiabilité des résultats des analyses biologiques. Un prélèvement effectué le matin quand le patient est à jeun est primordial pour l’interprétation des résultats et leurs comparaisons aux valeurs de référence. </vt:lpstr>
      <vt:lpstr>Principaux facteurs perturbant les résultats d’analyses    La physiologie du patient (ex : phase post-prandiale, stress).   La thérapeutique suivie par le patient (à noter sur la demande).   Le délai d’acheminement trop long et les variations de température trop importantes.   Pour les tubes avec anticoagulant, le remplissage incomplet du tube.   Le prélèvement sur anticoagulant inadéquat.   L’ordre des prélèvements non respecté (tube vert hépariné avant tube bleu citraté).   La mauvaise homogénéisation de l’échantillon :   Trop brutale : entraîne l’hémolyse.  </vt:lpstr>
      <vt:lpstr>2. GENERALITES SUR LES PRELEVEMENTS   A – PRELEVEMENTS SANGUINS   Le prélèvement est effectué à jeun et toujours à la même heure, en général le matin.  Un jeûne de 8 à 12 heures est généralement suffisant ; néanmoins, le bilan lipidique exige impérativement un jeûne de 12 heures. Le jeûne doit être respecté ; il est le seul moyen d’effectuer des comparaisons de résultats sur des bases identiques.   </vt:lpstr>
      <vt:lpstr>Conditions particulières  a) Hémostase   Si plusieurs tubes doivent être prélevés, prélever d’abord le tube de purge ou un tube rouge, quant le prélèvement est fait avec une aiguille à ailette, dans les autres cas prélever le tube d’hémostase en premier. Ne jamais remplir les tubes d’hémostase après un anticoagulant puissant comme l’EDTA ou l’Héparine.  Laisser les tubes se remplir jusqu’à épuisement du vide : le volume nécessaire est de 5ml (remplir jusqu’en haut du tube).  Le remplissage du tube est correct quand le sang atteint le repère indiqué sur l’étiquette. Mélanger immédiatement par retournement lent (8 à 10 fois) </vt:lpstr>
      <vt:lpstr>Diapositive 6</vt:lpstr>
      <vt:lpstr>B – PRELEVEMENTS URINAIRES EN BIOCHIMIE ET TOXICOLOGIE   1 - Généralités   En règle générale, il faut préférer le recueil des urines de 24 heures. Elles sont recueillies dans un flacon propre de 2 litres.  Le recueil doit porter sur la totalité des mictions des 24 heures car la concentration varie au cours du nycthémère. </vt:lpstr>
      <vt:lpstr>Diapositive 8</vt:lpstr>
      <vt:lpstr> A- LE BILAN BIOLOGIQUE HEPATIQUE   Les principaux tests à demander lors d’un bilan hépatique sont :   Les dosages enzymatiques :   des transaminases avec essentiellement l’ALAT (GPT), l’ASAT (GOT) étant moins spécifique de la fonction hépatique,   des phosphatases alcalines (PAL),   éventuellement de la gamma-glutamyl transférase (γGT) si l’on suspecte un mésusage de l’alcool.   Le dosage de la bilirubine. </vt:lpstr>
      <vt:lpstr>Diapositive 10</vt:lpstr>
      <vt:lpstr>Les différents types d’atteintes hépatiques en fonction des résultats d’analyses biologiques</vt:lpstr>
      <vt:lpstr>Valeurs de référence au Luxembourg :</vt:lpstr>
      <vt:lpstr>2 Les tests fonctionnels  Le dosage de Bilirubine, albumine et TP (taux de prothrombine) ou INR servent à évaluerle fonctionnement du foie. Toutefois ces test peuvent être anormaux en absence d’atteinte hépatique et ne doivent donc pas être utilisé comme tests de dépistage.  • Bilirubine On distingue la bilirubine indirecte (non- conjuguée) et directe (conjuguée). Cette dernière est un marqueur de la fonction hépatique d’élimination.  - La bilirubine directe est élevée en cas de choléstase extra-hépatique et intrahépatique.   - La bilirubine indirecte est élevée en cas de production élevée de bilirubine (ex. :hémolyse), en cas de perturbation de la recapture de la bilirubine, et d’une conjugaison de bilirubine dysfonctionnelle (ex. : syndrome de Gilbert, hyperthyroïdisme)  </vt:lpstr>
      <vt:lpstr>• Albumine et TP/INR Ces tests peuvent être anormaux en absence de maladie hépatique, notamment la malnutrition peut amener à une hypo-albuminémie, un déficit de vitamine K nutritionnel à un TP diminué.</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EIE</dc:creator>
  <cp:lastModifiedBy>EIE</cp:lastModifiedBy>
  <cp:revision>8</cp:revision>
  <dcterms:created xsi:type="dcterms:W3CDTF">2020-04-04T20:52:05Z</dcterms:created>
  <dcterms:modified xsi:type="dcterms:W3CDTF">2020-04-05T14:31:59Z</dcterms:modified>
</cp:coreProperties>
</file>