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314" r:id="rId10"/>
    <p:sldId id="264" r:id="rId11"/>
    <p:sldId id="265" r:id="rId12"/>
    <p:sldId id="271"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 id="296" r:id="rId40"/>
    <p:sldId id="300" r:id="rId41"/>
    <p:sldId id="297" r:id="rId42"/>
    <p:sldId id="298" r:id="rId43"/>
    <p:sldId id="299" r:id="rId44"/>
    <p:sldId id="301" r:id="rId45"/>
    <p:sldId id="303" r:id="rId46"/>
    <p:sldId id="304" r:id="rId47"/>
    <p:sldId id="302" r:id="rId48"/>
    <p:sldId id="305" r:id="rId49"/>
    <p:sldId id="306" r:id="rId50"/>
    <p:sldId id="308" r:id="rId51"/>
    <p:sldId id="309" r:id="rId52"/>
    <p:sldId id="307" r:id="rId53"/>
    <p:sldId id="310" r:id="rId54"/>
    <p:sldId id="311" r:id="rId55"/>
    <p:sldId id="312" r:id="rId56"/>
    <p:sldId id="313"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12/10/2019</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12/10/2019</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12/10/2019</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12/10/2019</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12/10/2019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12/10/2019</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12/10/2019</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sante.ujf-grenoble.fr/SANTE/corpus/disciplines/gyneco/obstetr/17a/leconimprim.pdf"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CAT devant une Hémorragie du T3 </a:t>
            </a:r>
            <a:endParaRPr lang="fr-FR" dirty="0"/>
          </a:p>
        </p:txBody>
      </p:sp>
      <p:sp>
        <p:nvSpPr>
          <p:cNvPr id="3" name="Sous-titre 2"/>
          <p:cNvSpPr>
            <a:spLocks noGrp="1"/>
          </p:cNvSpPr>
          <p:nvPr>
            <p:ph type="subTitle" idx="1"/>
          </p:nvPr>
        </p:nvSpPr>
        <p:spPr>
          <a:xfrm>
            <a:off x="6012160" y="6050037"/>
            <a:ext cx="3055640" cy="619323"/>
          </a:xfrm>
        </p:spPr>
        <p:txBody>
          <a:bodyPr/>
          <a:lstStyle/>
          <a:p>
            <a:r>
              <a:rPr lang="fr-FR" dirty="0" smtClean="0"/>
              <a:t>Dr. Arezki </a:t>
            </a:r>
            <a:endParaRPr lang="fr-FR" dirty="0"/>
          </a:p>
        </p:txBody>
      </p:sp>
      <p:pic>
        <p:nvPicPr>
          <p:cNvPr id="25602" name="Picture 2" descr="Résultat de recherche d'images pour &quot;hémorragie utérine&quot;"/>
          <p:cNvPicPr>
            <a:picLocks noChangeAspect="1" noChangeArrowheads="1"/>
          </p:cNvPicPr>
          <p:nvPr/>
        </p:nvPicPr>
        <p:blipFill>
          <a:blip r:embed="rId2"/>
          <a:srcRect/>
          <a:stretch>
            <a:fillRect/>
          </a:stretch>
        </p:blipFill>
        <p:spPr bwMode="auto">
          <a:xfrm>
            <a:off x="642910" y="428604"/>
            <a:ext cx="6072230" cy="3929090"/>
          </a:xfrm>
          <a:prstGeom prst="rect">
            <a:avLst/>
          </a:prstGeom>
          <a:noFill/>
        </p:spPr>
      </p:pic>
      <p:sp>
        <p:nvSpPr>
          <p:cNvPr id="4" name="ZoneTexte 3"/>
          <p:cNvSpPr txBox="1"/>
          <p:nvPr/>
        </p:nvSpPr>
        <p:spPr>
          <a:xfrm>
            <a:off x="-19589" y="6175032"/>
            <a:ext cx="3240360" cy="369332"/>
          </a:xfrm>
          <a:prstGeom prst="rect">
            <a:avLst/>
          </a:prstGeom>
          <a:noFill/>
        </p:spPr>
        <p:txBody>
          <a:bodyPr wrap="square" rtlCol="0">
            <a:spAutoFit/>
          </a:bodyPr>
          <a:lstStyle/>
          <a:p>
            <a:r>
              <a:rPr lang="fr-FR" dirty="0" smtClean="0"/>
              <a:t>Encadré par Pr </a:t>
            </a:r>
            <a:r>
              <a:rPr lang="fr-FR" dirty="0" err="1" smtClean="0"/>
              <a:t>Aouras</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2.2. Examen clinique</a:t>
            </a:r>
            <a:r>
              <a:rPr lang="fr-FR" dirty="0" smtClean="0"/>
              <a:t/>
            </a:r>
            <a:br>
              <a:rPr lang="fr-FR" dirty="0" smtClean="0"/>
            </a:br>
            <a:endParaRPr lang="fr-FR" dirty="0"/>
          </a:p>
        </p:txBody>
      </p:sp>
      <p:sp>
        <p:nvSpPr>
          <p:cNvPr id="3" name="Espace réservé du contenu 2"/>
          <p:cNvSpPr>
            <a:spLocks noGrp="1"/>
          </p:cNvSpPr>
          <p:nvPr>
            <p:ph sz="quarter" idx="1"/>
          </p:nvPr>
        </p:nvSpPr>
        <p:spPr>
          <a:xfrm>
            <a:off x="285720" y="1600200"/>
            <a:ext cx="9254832" cy="4972072"/>
          </a:xfrm>
        </p:spPr>
        <p:txBody>
          <a:bodyPr>
            <a:normAutofit fontScale="92500" lnSpcReduction="10000"/>
          </a:bodyPr>
          <a:lstStyle/>
          <a:p>
            <a:pPr>
              <a:buNone/>
            </a:pPr>
            <a:r>
              <a:rPr lang="fr-FR" b="1" i="1" dirty="0" smtClean="0"/>
              <a:t>a) Examen général</a:t>
            </a:r>
            <a:endParaRPr lang="fr-FR" dirty="0" smtClean="0"/>
          </a:p>
          <a:p>
            <a:r>
              <a:rPr lang="fr-FR" dirty="0" smtClean="0"/>
              <a:t>La prise de </a:t>
            </a:r>
            <a:r>
              <a:rPr lang="fr-FR" b="1" dirty="0" smtClean="0"/>
              <a:t>la TA </a:t>
            </a:r>
            <a:r>
              <a:rPr lang="fr-FR" dirty="0" smtClean="0"/>
              <a:t>et </a:t>
            </a:r>
            <a:r>
              <a:rPr lang="fr-FR" b="1" dirty="0" smtClean="0"/>
              <a:t>du pouls</a:t>
            </a:r>
            <a:r>
              <a:rPr lang="fr-FR" dirty="0" smtClean="0"/>
              <a:t> </a:t>
            </a:r>
          </a:p>
          <a:p>
            <a:endParaRPr lang="fr-FR" dirty="0"/>
          </a:p>
          <a:p>
            <a:endParaRPr lang="fr-FR" dirty="0" smtClean="0"/>
          </a:p>
          <a:p>
            <a:r>
              <a:rPr lang="fr-FR" dirty="0" smtClean="0"/>
              <a:t>la recherche d'une </a:t>
            </a:r>
            <a:r>
              <a:rPr lang="fr-FR" b="1" dirty="0" smtClean="0"/>
              <a:t>pâleur</a:t>
            </a:r>
            <a:r>
              <a:rPr lang="fr-FR" dirty="0" smtClean="0"/>
              <a:t> </a:t>
            </a:r>
            <a:r>
              <a:rPr lang="fr-FR" dirty="0" err="1" smtClean="0"/>
              <a:t>cutanéo</a:t>
            </a:r>
            <a:r>
              <a:rPr lang="fr-FR" dirty="0" smtClean="0"/>
              <a:t>-muqueuse</a:t>
            </a:r>
          </a:p>
          <a:p>
            <a:pPr>
              <a:buNone/>
            </a:pPr>
            <a:r>
              <a:rPr lang="fr-FR" b="1" i="1" dirty="0" smtClean="0"/>
              <a:t>b) Palpation abdominale et surtout utérine pour apprécier le tonus utérin</a:t>
            </a:r>
            <a:endParaRPr lang="fr-FR" dirty="0" smtClean="0"/>
          </a:p>
          <a:p>
            <a:r>
              <a:rPr lang="fr-FR" b="1" u="sng" dirty="0" smtClean="0">
                <a:solidFill>
                  <a:srgbClr val="FF0000"/>
                </a:solidFill>
              </a:rPr>
              <a:t>Un utérus contracturé avec un mauvais relâchement </a:t>
            </a:r>
            <a:r>
              <a:rPr lang="fr-FR" dirty="0" smtClean="0"/>
              <a:t>entre les CU réalisant un </a:t>
            </a:r>
            <a:r>
              <a:rPr lang="fr-FR" b="1" dirty="0" smtClean="0"/>
              <a:t>utérus de bois =&gt;</a:t>
            </a:r>
            <a:r>
              <a:rPr lang="fr-FR" dirty="0" smtClean="0"/>
              <a:t> </a:t>
            </a:r>
            <a:r>
              <a:rPr lang="fr-FR" b="1" dirty="0" smtClean="0"/>
              <a:t>HRP</a:t>
            </a:r>
            <a:r>
              <a:rPr lang="fr-FR" dirty="0" smtClean="0"/>
              <a:t>. </a:t>
            </a:r>
          </a:p>
          <a:p>
            <a:r>
              <a:rPr lang="fr-FR" u="sng" dirty="0" smtClean="0">
                <a:solidFill>
                  <a:srgbClr val="FF0000"/>
                </a:solidFill>
              </a:rPr>
              <a:t>Un </a:t>
            </a:r>
            <a:r>
              <a:rPr lang="fr-FR" b="1" u="sng" dirty="0" smtClean="0">
                <a:solidFill>
                  <a:srgbClr val="FF0000"/>
                </a:solidFill>
              </a:rPr>
              <a:t>utérus bien relâché</a:t>
            </a:r>
            <a:r>
              <a:rPr lang="fr-FR" u="sng" dirty="0" smtClean="0">
                <a:solidFill>
                  <a:srgbClr val="FF0000"/>
                </a:solidFill>
              </a:rPr>
              <a:t> </a:t>
            </a:r>
            <a:r>
              <a:rPr lang="fr-FR" dirty="0" smtClean="0"/>
              <a:t>associé à une hémorragie de </a:t>
            </a:r>
            <a:r>
              <a:rPr lang="fr-FR" b="1" dirty="0" smtClean="0"/>
              <a:t>sang rouge</a:t>
            </a:r>
            <a:r>
              <a:rPr lang="fr-FR" dirty="0" smtClean="0"/>
              <a:t> s'aggravant au cours des CU </a:t>
            </a:r>
            <a:r>
              <a:rPr lang="fr-FR" b="1" dirty="0" smtClean="0"/>
              <a:t>=&gt;</a:t>
            </a:r>
            <a:r>
              <a:rPr lang="fr-FR" dirty="0" smtClean="0"/>
              <a:t> </a:t>
            </a:r>
            <a:r>
              <a:rPr lang="fr-FR" b="1" dirty="0" smtClean="0"/>
              <a:t>PP</a:t>
            </a:r>
            <a:r>
              <a:rPr lang="fr-FR" dirty="0" smtClean="0"/>
              <a:t>.</a:t>
            </a:r>
          </a:p>
          <a:p>
            <a:endParaRPr lang="fr-FR" dirty="0"/>
          </a:p>
        </p:txBody>
      </p:sp>
      <p:pic>
        <p:nvPicPr>
          <p:cNvPr id="7170" name="Picture 2" descr="Résultat de recherche d'images pour &quot;prise de tension artérielle chez une femme enceinte&quot;"/>
          <p:cNvPicPr>
            <a:picLocks noChangeAspect="1" noChangeArrowheads="1"/>
          </p:cNvPicPr>
          <p:nvPr/>
        </p:nvPicPr>
        <p:blipFill>
          <a:blip r:embed="rId2"/>
          <a:srcRect/>
          <a:stretch>
            <a:fillRect/>
          </a:stretch>
        </p:blipFill>
        <p:spPr bwMode="auto">
          <a:xfrm>
            <a:off x="6298450" y="27061"/>
            <a:ext cx="2845550" cy="325205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76" y="116632"/>
            <a:ext cx="6335616" cy="990600"/>
          </a:xfrm>
        </p:spPr>
        <p:txBody>
          <a:bodyPr>
            <a:normAutofit fontScale="90000"/>
          </a:bodyPr>
          <a:lstStyle/>
          <a:p>
            <a:r>
              <a:rPr lang="fr-FR" b="1" i="1" dirty="0" smtClean="0"/>
              <a:t/>
            </a:r>
            <a:br>
              <a:rPr lang="fr-FR" b="1" i="1" dirty="0" smtClean="0"/>
            </a:br>
            <a:r>
              <a:rPr lang="fr-FR" b="1" i="1" dirty="0" smtClean="0"/>
              <a:t>c) Examen du col au spéculum</a:t>
            </a:r>
            <a:r>
              <a:rPr lang="fr-FR" dirty="0" smtClean="0"/>
              <a:t/>
            </a:r>
            <a:br>
              <a:rPr lang="fr-FR" dirty="0" smtClean="0"/>
            </a:br>
            <a:endParaRPr lang="fr-FR" dirty="0"/>
          </a:p>
        </p:txBody>
      </p:sp>
      <p:sp>
        <p:nvSpPr>
          <p:cNvPr id="3" name="Espace réservé du contenu 2"/>
          <p:cNvSpPr>
            <a:spLocks noGrp="1"/>
          </p:cNvSpPr>
          <p:nvPr>
            <p:ph sz="quarter" idx="1"/>
          </p:nvPr>
        </p:nvSpPr>
        <p:spPr>
          <a:xfrm>
            <a:off x="-252536" y="2564904"/>
            <a:ext cx="9001000" cy="4757758"/>
          </a:xfrm>
        </p:spPr>
        <p:txBody>
          <a:bodyPr>
            <a:normAutofit/>
          </a:bodyPr>
          <a:lstStyle/>
          <a:p>
            <a:r>
              <a:rPr lang="fr-FR" dirty="0" smtClean="0"/>
              <a:t>L'examen au spéculum </a:t>
            </a:r>
          </a:p>
          <a:p>
            <a:r>
              <a:rPr lang="fr-FR" dirty="0" smtClean="0"/>
              <a:t>doit être systématique.</a:t>
            </a:r>
          </a:p>
          <a:p>
            <a:r>
              <a:rPr lang="fr-FR" dirty="0" smtClean="0"/>
              <a:t> Il permet d'orienter le diagnostic : </a:t>
            </a:r>
          </a:p>
          <a:p>
            <a:pPr>
              <a:buFont typeface="Wingdings" panose="05000000000000000000" pitchFamily="2" charset="2"/>
              <a:buChar char="Ø"/>
            </a:pPr>
            <a:r>
              <a:rPr lang="fr-FR" dirty="0" smtClean="0"/>
              <a:t>vers une hémorragie d'origine </a:t>
            </a:r>
            <a:r>
              <a:rPr lang="fr-FR" dirty="0" err="1" smtClean="0"/>
              <a:t>endo</a:t>
            </a:r>
            <a:r>
              <a:rPr lang="fr-FR" dirty="0" smtClean="0"/>
              <a:t>-utérine  (PP, HRP, hématome décidual, …) </a:t>
            </a:r>
          </a:p>
          <a:p>
            <a:pPr lvl="0">
              <a:buFont typeface="Wingdings" panose="05000000000000000000" pitchFamily="2" charset="2"/>
              <a:buChar char="Ø"/>
            </a:pPr>
            <a:r>
              <a:rPr lang="fr-FR" dirty="0" smtClean="0"/>
              <a:t>une hémorragie non gravidique d'origine cervicale / vaginale (cervicite, ectropion, polype ou exceptionnellement cancer du col, déchirure vaginale…).</a:t>
            </a:r>
          </a:p>
          <a:p>
            <a:endParaRPr lang="fr-FR" dirty="0"/>
          </a:p>
        </p:txBody>
      </p:sp>
      <p:pic>
        <p:nvPicPr>
          <p:cNvPr id="4" name="Image 3"/>
          <p:cNvPicPr>
            <a:picLocks noChangeAspect="1"/>
          </p:cNvPicPr>
          <p:nvPr/>
        </p:nvPicPr>
        <p:blipFill>
          <a:blip r:embed="rId2"/>
          <a:stretch>
            <a:fillRect/>
          </a:stretch>
        </p:blipFill>
        <p:spPr>
          <a:xfrm>
            <a:off x="5220072" y="980728"/>
            <a:ext cx="3792422" cy="26642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1472" y="500042"/>
            <a:ext cx="4786346" cy="707886"/>
          </a:xfrm>
          <a:prstGeom prst="rect">
            <a:avLst/>
          </a:prstGeom>
          <a:noFill/>
        </p:spPr>
        <p:txBody>
          <a:bodyPr wrap="square" rtlCol="0">
            <a:spAutoFit/>
          </a:bodyPr>
          <a:lstStyle/>
          <a:p>
            <a:r>
              <a:rPr lang="fr-FR" sz="4000" b="1" i="1" dirty="0" smtClean="0"/>
              <a:t>Le toucher vaginale </a:t>
            </a:r>
            <a:endParaRPr lang="fr-FR" sz="40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3887344" cy="990600"/>
          </a:xfrm>
        </p:spPr>
        <p:txBody>
          <a:bodyPr>
            <a:normAutofit fontScale="90000"/>
          </a:bodyPr>
          <a:lstStyle/>
          <a:p>
            <a:r>
              <a:rPr lang="fr-FR" b="1" i="1" dirty="0" smtClean="0"/>
              <a:t/>
            </a:r>
            <a:br>
              <a:rPr lang="fr-FR" b="1" i="1" dirty="0" smtClean="0"/>
            </a:br>
            <a:r>
              <a:rPr lang="fr-FR" b="1" i="1" dirty="0" smtClean="0"/>
              <a:t>d) Toucher vaginal</a:t>
            </a:r>
            <a:r>
              <a:rPr lang="fr-FR" dirty="0" smtClean="0"/>
              <a:t/>
            </a:r>
            <a:br>
              <a:rPr lang="fr-FR" dirty="0" smtClean="0"/>
            </a:br>
            <a:endParaRPr lang="fr-FR" dirty="0"/>
          </a:p>
        </p:txBody>
      </p:sp>
      <p:sp>
        <p:nvSpPr>
          <p:cNvPr id="3" name="Espace réservé du contenu 2"/>
          <p:cNvSpPr>
            <a:spLocks noGrp="1"/>
          </p:cNvSpPr>
          <p:nvPr>
            <p:ph sz="quarter" idx="1"/>
          </p:nvPr>
        </p:nvSpPr>
        <p:spPr>
          <a:xfrm>
            <a:off x="0" y="2132856"/>
            <a:ext cx="8408890" cy="4277072"/>
          </a:xfrm>
        </p:spPr>
        <p:txBody>
          <a:bodyPr>
            <a:normAutofit lnSpcReduction="10000"/>
          </a:bodyPr>
          <a:lstStyle/>
          <a:p>
            <a:r>
              <a:rPr lang="fr-FR" b="1" dirty="0" smtClean="0"/>
              <a:t>Le toucher vaginal doit être toujours très prudent                 </a:t>
            </a:r>
            <a:r>
              <a:rPr lang="fr-FR" dirty="0" smtClean="0"/>
              <a:t>et </a:t>
            </a:r>
            <a:r>
              <a:rPr lang="fr-FR" b="1" dirty="0" smtClean="0">
                <a:solidFill>
                  <a:srgbClr val="00B050"/>
                </a:solidFill>
              </a:rPr>
              <a:t>réalisé de préférence </a:t>
            </a:r>
            <a:r>
              <a:rPr lang="fr-FR" b="1" u="sng" dirty="0" smtClean="0">
                <a:solidFill>
                  <a:srgbClr val="00B050"/>
                </a:solidFill>
              </a:rPr>
              <a:t>après un contrôle échographique</a:t>
            </a:r>
            <a:r>
              <a:rPr lang="fr-FR" b="1" dirty="0" smtClean="0">
                <a:solidFill>
                  <a:srgbClr val="00B050"/>
                </a:solidFill>
              </a:rPr>
              <a:t> de la localisation placentaire</a:t>
            </a:r>
            <a:r>
              <a:rPr lang="fr-FR" dirty="0" smtClean="0"/>
              <a:t>.</a:t>
            </a:r>
          </a:p>
          <a:p>
            <a:r>
              <a:rPr lang="fr-FR" dirty="0" smtClean="0"/>
              <a:t>Il permet l'évaluation des conditions cervicales (longueur, ouverture, consistance et position du col).</a:t>
            </a:r>
          </a:p>
          <a:p>
            <a:r>
              <a:rPr lang="fr-FR" b="1" dirty="0" smtClean="0">
                <a:solidFill>
                  <a:srgbClr val="FF0000"/>
                </a:solidFill>
              </a:rPr>
              <a:t>Il doit être évité en cas de PP</a:t>
            </a:r>
            <a:r>
              <a:rPr lang="fr-FR" dirty="0" smtClean="0"/>
              <a:t>. </a:t>
            </a:r>
          </a:p>
          <a:p>
            <a:r>
              <a:rPr lang="fr-FR" dirty="0" smtClean="0"/>
              <a:t>L'exploration du canal cervical, qui peut aggraver l'hémorragie par un décollement placentaire supplémentaire, est contre-indiquée.</a:t>
            </a:r>
            <a:endParaRPr lang="fr-FR" dirty="0"/>
          </a:p>
        </p:txBody>
      </p:sp>
      <p:pic>
        <p:nvPicPr>
          <p:cNvPr id="4" name="Image 3"/>
          <p:cNvPicPr>
            <a:picLocks noChangeAspect="1"/>
          </p:cNvPicPr>
          <p:nvPr/>
        </p:nvPicPr>
        <p:blipFill>
          <a:blip r:embed="rId2"/>
          <a:stretch>
            <a:fillRect/>
          </a:stretch>
        </p:blipFill>
        <p:spPr>
          <a:xfrm>
            <a:off x="6160688" y="438844"/>
            <a:ext cx="2164268" cy="15607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ésultat de recherche d'images pour &quot;le toucher vaginal&quot;"/>
          <p:cNvPicPr>
            <a:picLocks noChangeAspect="1" noChangeArrowheads="1"/>
          </p:cNvPicPr>
          <p:nvPr/>
        </p:nvPicPr>
        <p:blipFill>
          <a:blip r:embed="rId2"/>
          <a:srcRect/>
          <a:stretch>
            <a:fillRect/>
          </a:stretch>
        </p:blipFill>
        <p:spPr bwMode="auto">
          <a:xfrm>
            <a:off x="642910" y="714356"/>
            <a:ext cx="8072494" cy="56436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dirty="0" smtClean="0"/>
              <a:t>e) Echographie </a:t>
            </a:r>
            <a:endParaRPr lang="fr-FR" sz="4000" b="1" i="1" dirty="0"/>
          </a:p>
        </p:txBody>
      </p:sp>
      <p:sp>
        <p:nvSpPr>
          <p:cNvPr id="3" name="Espace réservé du contenu 2"/>
          <p:cNvSpPr>
            <a:spLocks noGrp="1"/>
          </p:cNvSpPr>
          <p:nvPr>
            <p:ph sz="quarter" idx="1"/>
          </p:nvPr>
        </p:nvSpPr>
        <p:spPr>
          <a:xfrm>
            <a:off x="285720" y="1600200"/>
            <a:ext cx="8572560" cy="4900634"/>
          </a:xfrm>
        </p:spPr>
        <p:txBody>
          <a:bodyPr/>
          <a:lstStyle/>
          <a:p>
            <a:r>
              <a:rPr lang="fr-FR" dirty="0" smtClean="0"/>
              <a:t>De préférence par voie abdominale, l'échographie doit avoir lieu de préférence avant le TV afin d’écarter le diagnostic de PP</a:t>
            </a:r>
          </a:p>
          <a:p>
            <a:endParaRPr lang="fr-FR" dirty="0" smtClean="0"/>
          </a:p>
          <a:p>
            <a:r>
              <a:rPr lang="fr-FR" dirty="0" smtClean="0"/>
              <a:t>Elle permet quelquefois de faire le diagnostic d'un HRP (pas toujours aisé)</a:t>
            </a:r>
          </a:p>
          <a:p>
            <a:endParaRPr lang="fr-FR" dirty="0" smtClean="0"/>
          </a:p>
          <a:p>
            <a:r>
              <a:rPr lang="fr-FR" dirty="0" smtClean="0"/>
              <a:t>Elle permet aussi de vérifier la vitalité, la biométrie fœtale ( RCIU).</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ésultat de recherche d'images pour &quot;image échographique d'un placenta praevia&quot;"/>
          <p:cNvPicPr>
            <a:picLocks noChangeAspect="1" noChangeArrowheads="1"/>
          </p:cNvPicPr>
          <p:nvPr/>
        </p:nvPicPr>
        <p:blipFill>
          <a:blip r:embed="rId2"/>
          <a:srcRect/>
          <a:stretch>
            <a:fillRect/>
          </a:stretch>
        </p:blipFill>
        <p:spPr bwMode="auto">
          <a:xfrm>
            <a:off x="-1000164" y="214290"/>
            <a:ext cx="2886075" cy="1495426"/>
          </a:xfrm>
          <a:prstGeom prst="rect">
            <a:avLst/>
          </a:prstGeom>
          <a:noFill/>
        </p:spPr>
      </p:pic>
      <p:pic>
        <p:nvPicPr>
          <p:cNvPr id="28676" name="Picture 4" descr="Résultat de recherche d'images pour &quot;image échographique d'un placenta praevia&quot;"/>
          <p:cNvPicPr>
            <a:picLocks noChangeAspect="1" noChangeArrowheads="1"/>
          </p:cNvPicPr>
          <p:nvPr/>
        </p:nvPicPr>
        <p:blipFill>
          <a:blip r:embed="rId3"/>
          <a:srcRect/>
          <a:stretch>
            <a:fillRect/>
          </a:stretch>
        </p:blipFill>
        <p:spPr bwMode="auto">
          <a:xfrm>
            <a:off x="357158" y="285728"/>
            <a:ext cx="8429684" cy="6286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ésultat de recherche d'images pour &quot;image échographique d'un HRP&quot;"/>
          <p:cNvPicPr>
            <a:picLocks noChangeAspect="1" noChangeArrowheads="1"/>
          </p:cNvPicPr>
          <p:nvPr/>
        </p:nvPicPr>
        <p:blipFill>
          <a:blip r:embed="rId2"/>
          <a:srcRect/>
          <a:stretch>
            <a:fillRect/>
          </a:stretch>
        </p:blipFill>
        <p:spPr bwMode="auto">
          <a:xfrm>
            <a:off x="285720" y="285728"/>
            <a:ext cx="8572560" cy="62865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Résultat de recherche d'images pour &quot;image échographique d'un HRP&quot;"/>
          <p:cNvSpPr>
            <a:spLocks noChangeAspect="1" noChangeArrowheads="1"/>
          </p:cNvSpPr>
          <p:nvPr/>
        </p:nvSpPr>
        <p:spPr bwMode="auto">
          <a:xfrm>
            <a:off x="155575" y="-1096963"/>
            <a:ext cx="381000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2" name="AutoShape 4" descr="Résultat de recherche d'images pour &quot;image échographique d'un HRP&quot;"/>
          <p:cNvSpPr>
            <a:spLocks noChangeAspect="1" noChangeArrowheads="1"/>
          </p:cNvSpPr>
          <p:nvPr/>
        </p:nvSpPr>
        <p:spPr bwMode="auto">
          <a:xfrm>
            <a:off x="155575" y="-1096963"/>
            <a:ext cx="381000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4" name="AutoShape 6" descr="Résultat de recherche d'images pour &quot;image échographique d'un HRP&quot;"/>
          <p:cNvSpPr>
            <a:spLocks noChangeAspect="1" noChangeArrowheads="1"/>
          </p:cNvSpPr>
          <p:nvPr/>
        </p:nvSpPr>
        <p:spPr bwMode="auto">
          <a:xfrm>
            <a:off x="155575" y="-1096963"/>
            <a:ext cx="381000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Résultat de recherche d'images pour &quot;image échographique d'un HRP&quot;"/>
          <p:cNvSpPr>
            <a:spLocks noChangeAspect="1" noChangeArrowheads="1"/>
          </p:cNvSpPr>
          <p:nvPr/>
        </p:nvSpPr>
        <p:spPr bwMode="auto">
          <a:xfrm>
            <a:off x="155575" y="-1096963"/>
            <a:ext cx="381000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8" name="AutoShape 10" descr="Résultat de recherche d'images pour &quot;image échographique d'un HRP&quot;"/>
          <p:cNvSpPr>
            <a:spLocks noChangeAspect="1" noChangeArrowheads="1"/>
          </p:cNvSpPr>
          <p:nvPr/>
        </p:nvSpPr>
        <p:spPr bwMode="auto">
          <a:xfrm>
            <a:off x="155575" y="-1096963"/>
            <a:ext cx="381000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80" name="Picture 12" descr="Hématome rétroplacentaire marginal à 29 semaines d'aménorrhée"/>
          <p:cNvPicPr>
            <a:picLocks noChangeAspect="1" noChangeArrowheads="1" noCrop="1"/>
          </p:cNvPicPr>
          <p:nvPr/>
        </p:nvPicPr>
        <p:blipFill>
          <a:blip r:embed="rId2"/>
          <a:srcRect/>
          <a:stretch>
            <a:fillRect/>
          </a:stretch>
        </p:blipFill>
        <p:spPr bwMode="auto">
          <a:xfrm>
            <a:off x="285720" y="214290"/>
            <a:ext cx="8572560" cy="64294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i="1" dirty="0" smtClean="0"/>
              <a:t>f) Rythme cardiaque fœtal :</a:t>
            </a:r>
            <a:endParaRPr lang="fr-FR" dirty="0"/>
          </a:p>
        </p:txBody>
      </p:sp>
      <p:sp>
        <p:nvSpPr>
          <p:cNvPr id="6" name="Espace réservé du contenu 5"/>
          <p:cNvSpPr>
            <a:spLocks noGrp="1"/>
          </p:cNvSpPr>
          <p:nvPr>
            <p:ph sz="quarter" idx="1"/>
          </p:nvPr>
        </p:nvSpPr>
        <p:spPr/>
        <p:txBody>
          <a:bodyPr/>
          <a:lstStyle/>
          <a:p>
            <a:r>
              <a:rPr lang="fr-FR" i="1" dirty="0" smtClean="0"/>
              <a:t>pour </a:t>
            </a:r>
            <a:r>
              <a:rPr lang="fr-FR" dirty="0" smtClean="0"/>
              <a:t>éliminer une SFÂ.</a:t>
            </a:r>
          </a:p>
          <a:p>
            <a:endParaRPr lang="fr-FR" dirty="0"/>
          </a:p>
        </p:txBody>
      </p:sp>
      <p:pic>
        <p:nvPicPr>
          <p:cNvPr id="33800" name="Picture 8" descr="Résultat de recherche d'images pour &quot;ERCF&quot;"/>
          <p:cNvPicPr>
            <a:picLocks noChangeAspect="1" noChangeArrowheads="1"/>
          </p:cNvPicPr>
          <p:nvPr/>
        </p:nvPicPr>
        <p:blipFill>
          <a:blip r:embed="rId2"/>
          <a:srcRect/>
          <a:stretch>
            <a:fillRect/>
          </a:stretch>
        </p:blipFill>
        <p:spPr bwMode="auto">
          <a:xfrm>
            <a:off x="357158" y="2285992"/>
            <a:ext cx="8286808" cy="41434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
            </a:r>
            <a:br>
              <a:rPr lang="fr-FR" b="1" u="sng" dirty="0" smtClean="0"/>
            </a:br>
            <a:r>
              <a:rPr lang="fr-FR" b="1" u="sng" dirty="0" smtClean="0"/>
              <a:t>Plan :</a:t>
            </a:r>
            <a:r>
              <a:rPr lang="fr-FR" u="sng" dirty="0" smtClean="0"/>
              <a:t/>
            </a:r>
            <a:br>
              <a:rPr lang="fr-FR" u="sng" dirty="0" smtClean="0"/>
            </a:br>
            <a:r>
              <a:rPr lang="fr-FR" b="1" dirty="0" smtClean="0"/>
              <a:t> </a:t>
            </a:r>
            <a:r>
              <a:rPr lang="fr-FR" dirty="0" smtClean="0"/>
              <a:t/>
            </a:r>
            <a:br>
              <a:rPr lang="fr-FR" dirty="0" smtClean="0"/>
            </a:br>
            <a:endParaRPr lang="fr-FR" dirty="0"/>
          </a:p>
        </p:txBody>
      </p:sp>
      <p:sp>
        <p:nvSpPr>
          <p:cNvPr id="3" name="Espace réservé du contenu 2"/>
          <p:cNvSpPr>
            <a:spLocks noGrp="1"/>
          </p:cNvSpPr>
          <p:nvPr>
            <p:ph sz="quarter" idx="1"/>
          </p:nvPr>
        </p:nvSpPr>
        <p:spPr>
          <a:xfrm>
            <a:off x="612648" y="1600200"/>
            <a:ext cx="8153400" cy="4972072"/>
          </a:xfrm>
        </p:spPr>
        <p:txBody>
          <a:bodyPr>
            <a:normAutofit fontScale="25000" lnSpcReduction="20000"/>
          </a:bodyPr>
          <a:lstStyle/>
          <a:p>
            <a:pPr>
              <a:buNone/>
            </a:pPr>
            <a:r>
              <a:rPr lang="fr-FR" sz="7200" b="1" dirty="0" smtClean="0"/>
              <a:t>I. Introduction</a:t>
            </a:r>
          </a:p>
          <a:p>
            <a:pPr>
              <a:buNone/>
            </a:pPr>
            <a:r>
              <a:rPr lang="fr-FR" sz="7200" b="1" dirty="0" smtClean="0"/>
              <a:t>II. Définition</a:t>
            </a:r>
          </a:p>
          <a:p>
            <a:pPr>
              <a:buNone/>
            </a:pPr>
            <a:r>
              <a:rPr lang="fr-FR" sz="7200" b="1" dirty="0" smtClean="0"/>
              <a:t>III. Démarche diagnostic </a:t>
            </a:r>
          </a:p>
          <a:p>
            <a:pPr>
              <a:buNone/>
            </a:pPr>
            <a:r>
              <a:rPr lang="fr-FR" sz="7200" b="1" dirty="0" smtClean="0"/>
              <a:t>     1. Evaluation de l’importance de l’hémorragie </a:t>
            </a:r>
          </a:p>
          <a:p>
            <a:pPr>
              <a:buNone/>
            </a:pPr>
            <a:r>
              <a:rPr lang="fr-FR" sz="7200" b="1" dirty="0" smtClean="0"/>
              <a:t>     2. Examen de la patiente</a:t>
            </a:r>
          </a:p>
          <a:p>
            <a:pPr lvl="0">
              <a:buNone/>
            </a:pPr>
            <a:r>
              <a:rPr lang="fr-FR" sz="7200" b="1" dirty="0" smtClean="0"/>
              <a:t>              Interrogatoire </a:t>
            </a:r>
          </a:p>
          <a:p>
            <a:pPr lvl="0">
              <a:buNone/>
            </a:pPr>
            <a:r>
              <a:rPr lang="fr-FR" sz="7200" b="1" dirty="0" smtClean="0"/>
              <a:t>              Examen clinique </a:t>
            </a:r>
          </a:p>
          <a:p>
            <a:pPr lvl="0">
              <a:buNone/>
            </a:pPr>
            <a:r>
              <a:rPr lang="fr-FR" sz="7200" b="1" dirty="0" smtClean="0"/>
              <a:t>              Echographie</a:t>
            </a:r>
          </a:p>
          <a:p>
            <a:pPr lvl="0">
              <a:buNone/>
            </a:pPr>
            <a:r>
              <a:rPr lang="fr-FR" sz="7200" b="1" dirty="0" smtClean="0"/>
              <a:t>              ERCF</a:t>
            </a:r>
          </a:p>
          <a:p>
            <a:pPr lvl="0">
              <a:buNone/>
            </a:pPr>
            <a:r>
              <a:rPr lang="fr-FR" sz="7200" b="1" dirty="0" smtClean="0"/>
              <a:t>             Autres examens</a:t>
            </a:r>
          </a:p>
          <a:p>
            <a:pPr>
              <a:buNone/>
            </a:pPr>
            <a:r>
              <a:rPr lang="fr-FR" sz="7200" b="1" dirty="0" smtClean="0"/>
              <a:t>    3. Recherche étiologies et PEC </a:t>
            </a:r>
          </a:p>
          <a:p>
            <a:pPr lvl="0">
              <a:buNone/>
            </a:pPr>
            <a:r>
              <a:rPr lang="fr-FR" sz="7200" b="1" dirty="0" smtClean="0"/>
              <a:t>             Les causes </a:t>
            </a:r>
            <a:r>
              <a:rPr lang="fr-FR" sz="7200" b="1" dirty="0" err="1" smtClean="0"/>
              <a:t>cervico</a:t>
            </a:r>
            <a:r>
              <a:rPr lang="fr-FR" sz="7200" b="1" dirty="0" smtClean="0"/>
              <a:t>-vaginales </a:t>
            </a:r>
          </a:p>
          <a:p>
            <a:pPr lvl="0">
              <a:buNone/>
            </a:pPr>
            <a:r>
              <a:rPr lang="fr-FR" sz="7200" b="1" dirty="0" smtClean="0"/>
              <a:t>             Les causes gravidiques : - PP ++    - HRP ++     - Rupture utérine </a:t>
            </a:r>
          </a:p>
          <a:p>
            <a:pPr>
              <a:buNone/>
            </a:pPr>
            <a:r>
              <a:rPr lang="fr-FR" sz="7200" b="1" dirty="0" smtClean="0"/>
              <a:t>                                                    - Hémorragie de </a:t>
            </a:r>
            <a:r>
              <a:rPr lang="fr-FR" sz="7200" b="1" dirty="0" err="1" smtClean="0"/>
              <a:t>Benkiser</a:t>
            </a:r>
            <a:r>
              <a:rPr lang="fr-FR" sz="7200" b="1" dirty="0" smtClean="0"/>
              <a:t> </a:t>
            </a:r>
          </a:p>
          <a:p>
            <a:pPr>
              <a:buNone/>
            </a:pPr>
            <a:r>
              <a:rPr lang="fr-FR" sz="7200" b="1" dirty="0" smtClean="0"/>
              <a:t>                                                    - Hématome décidual marginal</a:t>
            </a:r>
          </a:p>
          <a:p>
            <a:pPr>
              <a:buNone/>
            </a:pPr>
            <a:r>
              <a:rPr lang="fr-FR" sz="7200" b="1" dirty="0" smtClean="0"/>
              <a:t>IV. Conclusion </a:t>
            </a:r>
          </a:p>
          <a:p>
            <a:pPr>
              <a:buNone/>
            </a:pPr>
            <a:r>
              <a:rPr lang="fr-FR" sz="7200" b="1" dirty="0" smtClean="0"/>
              <a:t>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ésultat de recherche d'images pour &quot;ercf pathologique&quot;"/>
          <p:cNvPicPr>
            <a:picLocks noChangeAspect="1" noChangeArrowheads="1"/>
          </p:cNvPicPr>
          <p:nvPr/>
        </p:nvPicPr>
        <p:blipFill>
          <a:blip r:embed="rId2"/>
          <a:srcRect/>
          <a:stretch>
            <a:fillRect/>
          </a:stretch>
        </p:blipFill>
        <p:spPr bwMode="auto">
          <a:xfrm>
            <a:off x="357158" y="285728"/>
            <a:ext cx="8286808" cy="62865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4" name="AutoShape 4"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6" name="AutoShape 6"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8" name="AutoShape 8"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0" name="AutoShape 10"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2" name="AutoShape 12" descr="Résultat de recherche d'images pour &quot;ercf pathologiqu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4" name="AutoShape 14" descr="Résultat de recherche d'images pour &quot;ercf bradycard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6" name="AutoShape 16" descr="Résultat de recherche d'images pour &quot;ercf bradycardie&quot;"/>
          <p:cNvSpPr>
            <a:spLocks noChangeAspect="1" noChangeArrowheads="1"/>
          </p:cNvSpPr>
          <p:nvPr/>
        </p:nvSpPr>
        <p:spPr bwMode="auto">
          <a:xfrm>
            <a:off x="155575" y="-1119188"/>
            <a:ext cx="1962150" cy="2333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58" name="AutoShape 18" descr="Résultat de recherche d'images pour &quot;ercf bradycardie&quot;"/>
          <p:cNvSpPr>
            <a:spLocks noChangeAspect="1" noChangeArrowheads="1"/>
          </p:cNvSpPr>
          <p:nvPr/>
        </p:nvSpPr>
        <p:spPr bwMode="auto">
          <a:xfrm>
            <a:off x="155575" y="-1119188"/>
            <a:ext cx="1962150" cy="23336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60" name="Picture 20" descr="Résultat de recherche d'images pour &quot;ercf bradycardie&quot;"/>
          <p:cNvPicPr>
            <a:picLocks noChangeAspect="1" noChangeArrowheads="1"/>
          </p:cNvPicPr>
          <p:nvPr/>
        </p:nvPicPr>
        <p:blipFill>
          <a:blip r:embed="rId2"/>
          <a:srcRect/>
          <a:stretch>
            <a:fillRect/>
          </a:stretch>
        </p:blipFill>
        <p:spPr bwMode="auto">
          <a:xfrm>
            <a:off x="428596" y="214290"/>
            <a:ext cx="8286808" cy="64294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Résultat de recherche d'images pour &quot;ercf bradycardie&quot;"/>
          <p:cNvSpPr>
            <a:spLocks noChangeAspect="1" noChangeArrowheads="1"/>
          </p:cNvSpPr>
          <p:nvPr/>
        </p:nvSpPr>
        <p:spPr bwMode="auto">
          <a:xfrm>
            <a:off x="155575" y="-731838"/>
            <a:ext cx="2981325" cy="15335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6868" name="Picture 4" descr="Résultat de recherche d'images pour &quot;ercf bradycardie&quot;"/>
          <p:cNvPicPr>
            <a:picLocks noChangeAspect="1" noChangeArrowheads="1"/>
          </p:cNvPicPr>
          <p:nvPr/>
        </p:nvPicPr>
        <p:blipFill>
          <a:blip r:embed="rId2"/>
          <a:srcRect/>
          <a:stretch>
            <a:fillRect/>
          </a:stretch>
        </p:blipFill>
        <p:spPr bwMode="auto">
          <a:xfrm>
            <a:off x="428596" y="214290"/>
            <a:ext cx="8143932" cy="64294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
            </a:r>
            <a:br>
              <a:rPr lang="fr-FR" b="1" i="1" dirty="0" smtClean="0"/>
            </a:br>
            <a:r>
              <a:rPr lang="fr-FR" b="1" i="1" dirty="0" smtClean="0"/>
              <a:t>g) Les autres examens</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r>
              <a:rPr lang="fr-FR" dirty="0" smtClean="0"/>
              <a:t>Les prélèvements sanguins : groupe sanguin, rhésus, recherche des anticorps irréguliers, numération globulaire, plaquettes, bilan de coagulation, test de </a:t>
            </a:r>
            <a:r>
              <a:rPr lang="fr-FR" dirty="0" err="1" smtClean="0"/>
              <a:t>Kleihauer</a:t>
            </a:r>
            <a:r>
              <a:rPr lang="fr-FR" dirty="0" smtClean="0"/>
              <a:t>, bilan d’HTA (TGO/TGP, </a:t>
            </a:r>
            <a:r>
              <a:rPr lang="fr-FR" dirty="0" err="1" smtClean="0"/>
              <a:t>prot</a:t>
            </a:r>
            <a:r>
              <a:rPr lang="fr-FR" dirty="0" smtClean="0"/>
              <a:t> des 24h, TP/TCK, </a:t>
            </a:r>
            <a:r>
              <a:rPr lang="fr-FR" dirty="0" err="1" smtClean="0"/>
              <a:t>t.fibrinogène</a:t>
            </a:r>
            <a:r>
              <a:rPr lang="fr-FR" dirty="0" smtClean="0"/>
              <a:t>) </a:t>
            </a:r>
          </a:p>
          <a:p>
            <a:r>
              <a:rPr lang="fr-FR" dirty="0" smtClean="0"/>
              <a:t> doivent être réalisés avant de poser une voie veineuse et de débuter une éventuelle réanimation en fonction de l'importance de l'hémorragie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3. Recherche étiologique et PEC :</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endParaRPr lang="fr-FR" dirty="0" smtClean="0"/>
          </a:p>
          <a:p>
            <a:r>
              <a:rPr lang="fr-FR" dirty="0" smtClean="0"/>
              <a:t>50 % ont une origine </a:t>
            </a:r>
            <a:r>
              <a:rPr lang="fr-FR" dirty="0" err="1" smtClean="0"/>
              <a:t>endoutérine</a:t>
            </a:r>
            <a:r>
              <a:rPr lang="fr-FR" dirty="0" smtClean="0"/>
              <a:t> gravidique et 50%  ont une origine non gravidique.</a:t>
            </a:r>
          </a:p>
          <a:p>
            <a:endParaRPr lang="fr-FR" dirty="0" smtClean="0"/>
          </a:p>
          <a:p>
            <a:r>
              <a:rPr lang="fr-FR" dirty="0" smtClean="0"/>
              <a:t>Les hémorragies </a:t>
            </a:r>
            <a:r>
              <a:rPr lang="fr-FR" dirty="0" err="1" smtClean="0"/>
              <a:t>endo</a:t>
            </a:r>
            <a:r>
              <a:rPr lang="fr-FR" dirty="0" smtClean="0"/>
              <a:t>-utérines sont dominées par le </a:t>
            </a:r>
            <a:r>
              <a:rPr lang="fr-FR" b="1" dirty="0" smtClean="0"/>
              <a:t>PP et l'HRP</a:t>
            </a:r>
            <a:r>
              <a:rPr lang="fr-FR" dirty="0" smtClean="0"/>
              <a:t>. </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Les causes </a:t>
            </a:r>
            <a:r>
              <a:rPr lang="fr-FR" b="1" dirty="0" err="1" smtClean="0"/>
              <a:t>cervico</a:t>
            </a:r>
            <a:r>
              <a:rPr lang="fr-FR" b="1" dirty="0" smtClean="0"/>
              <a:t>-vaginales </a:t>
            </a:r>
            <a:r>
              <a:rPr lang="fr-FR" dirty="0" smtClean="0"/>
              <a:t/>
            </a:r>
            <a:br>
              <a:rPr lang="fr-FR" dirty="0" smtClean="0"/>
            </a:br>
            <a:endParaRPr lang="fr-FR" dirty="0"/>
          </a:p>
        </p:txBody>
      </p:sp>
      <p:sp>
        <p:nvSpPr>
          <p:cNvPr id="3" name="Espace réservé du contenu 2"/>
          <p:cNvSpPr>
            <a:spLocks noGrp="1"/>
          </p:cNvSpPr>
          <p:nvPr>
            <p:ph sz="quarter" idx="1"/>
          </p:nvPr>
        </p:nvSpPr>
        <p:spPr>
          <a:xfrm>
            <a:off x="357158" y="1600200"/>
            <a:ext cx="8501122" cy="5043510"/>
          </a:xfrm>
        </p:spPr>
        <p:txBody>
          <a:bodyPr>
            <a:normAutofit lnSpcReduction="10000"/>
          </a:bodyPr>
          <a:lstStyle/>
          <a:p>
            <a:r>
              <a:rPr lang="fr-FR" dirty="0" smtClean="0"/>
              <a:t>Elles sont souvent bénignes et surviennent après un examen gynécologique ou un rapport sexuel.</a:t>
            </a:r>
          </a:p>
          <a:p>
            <a:r>
              <a:rPr lang="fr-FR" dirty="0" smtClean="0"/>
              <a:t>L'hémorragie est souvent très modérée, de </a:t>
            </a:r>
            <a:r>
              <a:rPr lang="fr-FR" b="1" dirty="0" smtClean="0"/>
              <a:t>sang rouge</a:t>
            </a:r>
            <a:r>
              <a:rPr lang="fr-FR" dirty="0" smtClean="0"/>
              <a:t>, d'apparition </a:t>
            </a:r>
            <a:r>
              <a:rPr lang="fr-FR" b="1" dirty="0" smtClean="0"/>
              <a:t>spontanée</a:t>
            </a:r>
            <a:r>
              <a:rPr lang="fr-FR" dirty="0" smtClean="0"/>
              <a:t> en dehors de toute contraction.</a:t>
            </a:r>
          </a:p>
          <a:p>
            <a:r>
              <a:rPr lang="fr-FR" dirty="0" smtClean="0"/>
              <a:t>Reconnues à l'examen au spéculum qui permet de différencier :</a:t>
            </a:r>
          </a:p>
          <a:p>
            <a:pPr lvl="0">
              <a:buFont typeface="Wingdings" pitchFamily="2" charset="2"/>
              <a:buChar char="§"/>
            </a:pPr>
            <a:r>
              <a:rPr lang="fr-FR" dirty="0" smtClean="0"/>
              <a:t>les polypes cervicaux  </a:t>
            </a:r>
          </a:p>
          <a:p>
            <a:pPr lvl="0">
              <a:buFont typeface="Wingdings" pitchFamily="2" charset="2"/>
              <a:buChar char="§"/>
            </a:pPr>
            <a:r>
              <a:rPr lang="fr-FR" dirty="0" smtClean="0"/>
              <a:t>un ectropion </a:t>
            </a:r>
          </a:p>
          <a:p>
            <a:pPr lvl="0">
              <a:buFont typeface="Wingdings" pitchFamily="2" charset="2"/>
              <a:buChar char="§"/>
            </a:pPr>
            <a:r>
              <a:rPr lang="fr-FR" dirty="0" smtClean="0"/>
              <a:t>un cancer du col </a:t>
            </a:r>
          </a:p>
          <a:p>
            <a:pPr lvl="0">
              <a:buFont typeface="Wingdings" pitchFamily="2" charset="2"/>
              <a:buChar char="§"/>
            </a:pPr>
            <a:r>
              <a:rPr lang="fr-FR" dirty="0" smtClean="0"/>
              <a:t>Déchirure vaginale</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ésultat de recherche d'images pour &quot;éctropion cervicale&quot;"/>
          <p:cNvPicPr>
            <a:picLocks noChangeAspect="1" noChangeArrowheads="1"/>
          </p:cNvPicPr>
          <p:nvPr/>
        </p:nvPicPr>
        <p:blipFill>
          <a:blip r:embed="rId2"/>
          <a:srcRect/>
          <a:stretch>
            <a:fillRect/>
          </a:stretch>
        </p:blipFill>
        <p:spPr bwMode="auto">
          <a:xfrm>
            <a:off x="500034" y="285728"/>
            <a:ext cx="4214842" cy="4500594"/>
          </a:xfrm>
          <a:prstGeom prst="rect">
            <a:avLst/>
          </a:prstGeom>
          <a:noFill/>
        </p:spPr>
      </p:pic>
      <p:pic>
        <p:nvPicPr>
          <p:cNvPr id="5" name="Picture 2" descr="Résultat de recherche d'images pour &quot;éctropion cervicale&quot;"/>
          <p:cNvPicPr>
            <a:picLocks noChangeAspect="1" noChangeArrowheads="1"/>
          </p:cNvPicPr>
          <p:nvPr/>
        </p:nvPicPr>
        <p:blipFill>
          <a:blip r:embed="rId3"/>
          <a:srcRect/>
          <a:stretch>
            <a:fillRect/>
          </a:stretch>
        </p:blipFill>
        <p:spPr bwMode="auto">
          <a:xfrm>
            <a:off x="5072066" y="1285860"/>
            <a:ext cx="3810000" cy="507209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Résultat de recherche d'images pour &quot;polype cervicale&quot;"/>
          <p:cNvPicPr>
            <a:picLocks noChangeAspect="1" noChangeArrowheads="1"/>
          </p:cNvPicPr>
          <p:nvPr/>
        </p:nvPicPr>
        <p:blipFill>
          <a:blip r:embed="rId2"/>
          <a:srcRect/>
          <a:stretch>
            <a:fillRect/>
          </a:stretch>
        </p:blipFill>
        <p:spPr bwMode="auto">
          <a:xfrm>
            <a:off x="214282" y="428604"/>
            <a:ext cx="3786214" cy="2643206"/>
          </a:xfrm>
          <a:prstGeom prst="rect">
            <a:avLst/>
          </a:prstGeom>
          <a:noFill/>
        </p:spPr>
      </p:pic>
      <p:pic>
        <p:nvPicPr>
          <p:cNvPr id="41990" name="Picture 6" descr="Image associée"/>
          <p:cNvPicPr>
            <a:picLocks noChangeAspect="1" noChangeArrowheads="1"/>
          </p:cNvPicPr>
          <p:nvPr/>
        </p:nvPicPr>
        <p:blipFill>
          <a:blip r:embed="rId3"/>
          <a:srcRect/>
          <a:stretch>
            <a:fillRect/>
          </a:stretch>
        </p:blipFill>
        <p:spPr bwMode="auto">
          <a:xfrm>
            <a:off x="4572000" y="428604"/>
            <a:ext cx="4214842" cy="4071966"/>
          </a:xfrm>
          <a:prstGeom prst="rect">
            <a:avLst/>
          </a:prstGeom>
          <a:noFill/>
        </p:spPr>
      </p:pic>
      <p:pic>
        <p:nvPicPr>
          <p:cNvPr id="41992" name="Picture 8" descr="Résultat de recherche d'images pour &quot;polype cervicale&quot;"/>
          <p:cNvPicPr>
            <a:picLocks noChangeAspect="1" noChangeArrowheads="1"/>
          </p:cNvPicPr>
          <p:nvPr/>
        </p:nvPicPr>
        <p:blipFill>
          <a:blip r:embed="rId4"/>
          <a:srcRect/>
          <a:stretch>
            <a:fillRect/>
          </a:stretch>
        </p:blipFill>
        <p:spPr bwMode="auto">
          <a:xfrm>
            <a:off x="0" y="3214686"/>
            <a:ext cx="4357718" cy="3429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associée"/>
          <p:cNvPicPr>
            <a:picLocks noChangeAspect="1" noChangeArrowheads="1"/>
          </p:cNvPicPr>
          <p:nvPr/>
        </p:nvPicPr>
        <p:blipFill>
          <a:blip r:embed="rId2"/>
          <a:srcRect/>
          <a:stretch>
            <a:fillRect/>
          </a:stretch>
        </p:blipFill>
        <p:spPr bwMode="auto">
          <a:xfrm>
            <a:off x="285720" y="214290"/>
            <a:ext cx="4286280" cy="4357718"/>
          </a:xfrm>
          <a:prstGeom prst="rect">
            <a:avLst/>
          </a:prstGeom>
          <a:noFill/>
        </p:spPr>
      </p:pic>
      <p:pic>
        <p:nvPicPr>
          <p:cNvPr id="44036" name="Picture 4" descr="Image associée"/>
          <p:cNvPicPr>
            <a:picLocks noChangeAspect="1" noChangeArrowheads="1"/>
          </p:cNvPicPr>
          <p:nvPr/>
        </p:nvPicPr>
        <p:blipFill>
          <a:blip r:embed="rId3"/>
          <a:srcRect/>
          <a:stretch>
            <a:fillRect/>
          </a:stretch>
        </p:blipFill>
        <p:spPr bwMode="auto">
          <a:xfrm>
            <a:off x="4643438" y="1571612"/>
            <a:ext cx="4357718" cy="507209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1371600" y="2743201"/>
            <a:ext cx="7123113" cy="971552"/>
          </a:xfrm>
        </p:spPr>
        <p:txBody>
          <a:bodyPr/>
          <a:lstStyle/>
          <a:p>
            <a:r>
              <a:rPr lang="fr-FR" sz="4400" b="1" i="1" dirty="0" smtClean="0"/>
              <a:t> 1. Placenta </a:t>
            </a:r>
            <a:r>
              <a:rPr lang="fr-FR" sz="4400" b="1" i="1" dirty="0" err="1" smtClean="0"/>
              <a:t>praevia</a:t>
            </a:r>
            <a:endParaRPr lang="fr-FR" sz="4400" dirty="0" smtClean="0"/>
          </a:p>
          <a:p>
            <a:endParaRPr lang="fr-FR" dirty="0"/>
          </a:p>
        </p:txBody>
      </p:sp>
      <p:sp>
        <p:nvSpPr>
          <p:cNvPr id="4" name="Titre 3"/>
          <p:cNvSpPr>
            <a:spLocks noGrp="1"/>
          </p:cNvSpPr>
          <p:nvPr>
            <p:ph type="title"/>
          </p:nvPr>
        </p:nvSpPr>
        <p:spPr/>
        <p:txBody>
          <a:bodyPr/>
          <a:lstStyle/>
          <a:p>
            <a:r>
              <a:rPr lang="fr-FR" b="1" dirty="0" smtClean="0"/>
              <a:t> Les causes gravidiques</a:t>
            </a:r>
            <a:endParaRPr lang="fr-FR" dirty="0"/>
          </a:p>
        </p:txBody>
      </p:sp>
      <p:sp>
        <p:nvSpPr>
          <p:cNvPr id="43010" name="AutoShape 2" descr="Résultat de recherche d'images pour &quot;le placenta praevia&quot;"/>
          <p:cNvSpPr>
            <a:spLocks noChangeAspect="1" noChangeArrowheads="1"/>
          </p:cNvSpPr>
          <p:nvPr/>
        </p:nvSpPr>
        <p:spPr bwMode="auto">
          <a:xfrm>
            <a:off x="155575" y="-808038"/>
            <a:ext cx="3733800" cy="1685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012" name="Picture 4" descr="Résultat de recherche d'images pour &quot;le placenta praevia&quot;"/>
          <p:cNvPicPr>
            <a:picLocks noChangeAspect="1" noChangeArrowheads="1"/>
          </p:cNvPicPr>
          <p:nvPr/>
        </p:nvPicPr>
        <p:blipFill>
          <a:blip r:embed="rId2"/>
          <a:srcRect/>
          <a:stretch>
            <a:fillRect/>
          </a:stretch>
        </p:blipFill>
        <p:spPr bwMode="auto">
          <a:xfrm>
            <a:off x="714348" y="3786190"/>
            <a:ext cx="7143800" cy="27860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96552" y="3933056"/>
            <a:ext cx="1310754" cy="1511939"/>
          </a:xfrm>
          <a:prstGeom prst="rect">
            <a:avLst/>
          </a:prstGeom>
        </p:spPr>
      </p:pic>
      <p:sp>
        <p:nvSpPr>
          <p:cNvPr id="2" name="Titre 1"/>
          <p:cNvSpPr>
            <a:spLocks noGrp="1"/>
          </p:cNvSpPr>
          <p:nvPr>
            <p:ph type="title"/>
          </p:nvPr>
        </p:nvSpPr>
        <p:spPr>
          <a:xfrm>
            <a:off x="612648" y="228600"/>
            <a:ext cx="4175376" cy="990600"/>
          </a:xfrm>
        </p:spPr>
        <p:txBody>
          <a:bodyPr>
            <a:normAutofit fontScale="90000"/>
          </a:bodyPr>
          <a:lstStyle/>
          <a:p>
            <a:r>
              <a:rPr lang="fr-FR" b="1" u="sng" dirty="0" smtClean="0"/>
              <a:t/>
            </a:r>
            <a:br>
              <a:rPr lang="fr-FR" b="1" u="sng" dirty="0" smtClean="0"/>
            </a:br>
            <a:r>
              <a:rPr lang="fr-FR" b="1" u="sng" dirty="0" smtClean="0"/>
              <a:t>I. Introduction</a:t>
            </a:r>
            <a:r>
              <a:rPr lang="fr-FR" dirty="0" smtClean="0"/>
              <a:t/>
            </a:r>
            <a:br>
              <a:rPr lang="fr-FR" dirty="0" smtClean="0"/>
            </a:br>
            <a:endParaRPr lang="fr-FR" dirty="0"/>
          </a:p>
        </p:txBody>
      </p:sp>
      <p:sp>
        <p:nvSpPr>
          <p:cNvPr id="3" name="Espace réservé du contenu 2"/>
          <p:cNvSpPr>
            <a:spLocks noGrp="1"/>
          </p:cNvSpPr>
          <p:nvPr>
            <p:ph sz="quarter" idx="1"/>
          </p:nvPr>
        </p:nvSpPr>
        <p:spPr>
          <a:xfrm>
            <a:off x="395536" y="1340768"/>
            <a:ext cx="8865812" cy="5832648"/>
          </a:xfrm>
        </p:spPr>
        <p:txBody>
          <a:bodyPr>
            <a:noAutofit/>
          </a:bodyPr>
          <a:lstStyle/>
          <a:p>
            <a:pPr lvl="0"/>
            <a:r>
              <a:rPr lang="fr-FR" sz="3200" dirty="0" smtClean="0"/>
              <a:t>moins de 5 % des grossesses </a:t>
            </a:r>
          </a:p>
          <a:p>
            <a:pPr lvl="0"/>
            <a:endParaRPr lang="fr-FR" sz="3200" dirty="0" smtClean="0"/>
          </a:p>
          <a:p>
            <a:pPr lvl="0"/>
            <a:r>
              <a:rPr lang="fr-FR" sz="3600" b="1" u="sng" dirty="0" smtClean="0">
                <a:solidFill>
                  <a:srgbClr val="C00000"/>
                </a:solidFill>
              </a:rPr>
              <a:t>une urgence obstétricale </a:t>
            </a:r>
          </a:p>
          <a:p>
            <a:pPr marL="0" lvl="0" indent="0">
              <a:buNone/>
            </a:pPr>
            <a:r>
              <a:rPr lang="fr-FR" sz="3600" b="1" u="sng" dirty="0" smtClean="0">
                <a:solidFill>
                  <a:srgbClr val="C00000"/>
                </a:solidFill>
              </a:rPr>
              <a:t>avec </a:t>
            </a:r>
            <a:r>
              <a:rPr lang="fr-FR" sz="3600" b="1" u="sng" dirty="0" err="1" smtClean="0">
                <a:solidFill>
                  <a:srgbClr val="C00000"/>
                </a:solidFill>
              </a:rPr>
              <a:t>morbi</a:t>
            </a:r>
            <a:r>
              <a:rPr lang="fr-FR" sz="3600" b="1" u="sng" dirty="0" smtClean="0">
                <a:solidFill>
                  <a:srgbClr val="C00000"/>
                </a:solidFill>
              </a:rPr>
              <a:t>-mortalité </a:t>
            </a:r>
            <a:r>
              <a:rPr lang="fr-FR" sz="3600" b="1" u="sng" dirty="0" err="1" smtClean="0">
                <a:solidFill>
                  <a:srgbClr val="C00000"/>
                </a:solidFill>
              </a:rPr>
              <a:t>materno</a:t>
            </a:r>
            <a:r>
              <a:rPr lang="fr-FR" sz="3600" b="1" u="sng" dirty="0" smtClean="0">
                <a:solidFill>
                  <a:srgbClr val="C00000"/>
                </a:solidFill>
              </a:rPr>
              <a:t>-fœtale+++++.</a:t>
            </a:r>
          </a:p>
          <a:p>
            <a:pPr lvl="0"/>
            <a:endParaRPr lang="fr-FR" sz="1800" dirty="0" smtClean="0"/>
          </a:p>
          <a:p>
            <a:pPr lvl="0"/>
            <a:r>
              <a:rPr lang="fr-FR" sz="3200" dirty="0" smtClean="0">
                <a:solidFill>
                  <a:srgbClr val="FF0000"/>
                </a:solidFill>
              </a:rPr>
              <a:t>1</a:t>
            </a:r>
            <a:r>
              <a:rPr lang="fr-FR" sz="3200" baseline="30000" dirty="0" smtClean="0">
                <a:solidFill>
                  <a:srgbClr val="FF0000"/>
                </a:solidFill>
              </a:rPr>
              <a:t>er</a:t>
            </a:r>
            <a:r>
              <a:rPr lang="fr-FR" sz="3200" dirty="0" smtClean="0">
                <a:solidFill>
                  <a:srgbClr val="FF0000"/>
                </a:solidFill>
              </a:rPr>
              <a:t> temps =&gt; évaluer l'importance du saignement, son retentissement maternel et fœtal. </a:t>
            </a:r>
          </a:p>
          <a:p>
            <a:pPr lvl="0"/>
            <a:endParaRPr lang="fr-FR" sz="3200" dirty="0" smtClean="0"/>
          </a:p>
          <a:p>
            <a:pPr lvl="0"/>
            <a:r>
              <a:rPr lang="fr-FR" sz="3200" dirty="0" smtClean="0">
                <a:solidFill>
                  <a:srgbClr val="00B050"/>
                </a:solidFill>
              </a:rPr>
              <a:t>2</a:t>
            </a:r>
            <a:r>
              <a:rPr lang="fr-FR" sz="3200" baseline="30000" dirty="0" smtClean="0">
                <a:solidFill>
                  <a:srgbClr val="00B050"/>
                </a:solidFill>
              </a:rPr>
              <a:t>ème</a:t>
            </a:r>
            <a:r>
              <a:rPr lang="fr-FR" sz="3200" dirty="0" smtClean="0">
                <a:solidFill>
                  <a:srgbClr val="00B050"/>
                </a:solidFill>
              </a:rPr>
              <a:t> temps =&gt; déterminer  la cause de l’hémorragie et sa prise en charge </a:t>
            </a:r>
          </a:p>
          <a:p>
            <a:endParaRPr lang="fr-F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Placenta </a:t>
            </a:r>
            <a:r>
              <a:rPr lang="fr-FR" dirty="0" err="1" smtClean="0"/>
              <a:t>preavia</a:t>
            </a:r>
            <a:r>
              <a:rPr lang="fr-FR" dirty="0" smtClean="0"/>
              <a:t> </a:t>
            </a:r>
            <a:endParaRPr lang="fr-FR" dirty="0"/>
          </a:p>
        </p:txBody>
      </p:sp>
      <p:sp>
        <p:nvSpPr>
          <p:cNvPr id="5" name="Espace réservé du contenu 4"/>
          <p:cNvSpPr>
            <a:spLocks noGrp="1"/>
          </p:cNvSpPr>
          <p:nvPr>
            <p:ph sz="quarter" idx="2"/>
          </p:nvPr>
        </p:nvSpPr>
        <p:spPr/>
        <p:txBody>
          <a:bodyPr/>
          <a:lstStyle/>
          <a:p>
            <a:r>
              <a:rPr lang="fr-FR" dirty="0" smtClean="0"/>
              <a:t>c’est un placenta qui s'insère en partie ou en totalité sur le </a:t>
            </a:r>
            <a:r>
              <a:rPr lang="fr-FR" b="1" dirty="0" smtClean="0"/>
              <a:t>segment inférieur </a:t>
            </a:r>
            <a:r>
              <a:rPr lang="fr-FR" dirty="0" smtClean="0"/>
              <a:t>de l'utérus. Il survient dans moins de 1 % des grossesses.</a:t>
            </a:r>
          </a:p>
          <a:p>
            <a:endParaRPr lang="fr-FR" dirty="0"/>
          </a:p>
        </p:txBody>
      </p:sp>
      <p:sp>
        <p:nvSpPr>
          <p:cNvPr id="8" name="Espace réservé du contenu 7"/>
          <p:cNvSpPr>
            <a:spLocks noGrp="1"/>
          </p:cNvSpPr>
          <p:nvPr>
            <p:ph sz="quarter" idx="4"/>
          </p:nvPr>
        </p:nvSpPr>
        <p:spPr/>
        <p:txBody>
          <a:bodyPr>
            <a:noAutofit/>
          </a:bodyPr>
          <a:lstStyle/>
          <a:p>
            <a:pPr lvl="0"/>
            <a:r>
              <a:rPr lang="fr-FR" sz="2400" dirty="0" smtClean="0"/>
              <a:t>la multiparité</a:t>
            </a:r>
          </a:p>
          <a:p>
            <a:pPr lvl="0"/>
            <a:r>
              <a:rPr lang="fr-FR" sz="2400" dirty="0" smtClean="0"/>
              <a:t>l'âge maternel avancé</a:t>
            </a:r>
          </a:p>
          <a:p>
            <a:pPr lvl="0"/>
            <a:r>
              <a:rPr lang="fr-FR" sz="2400" dirty="0" smtClean="0"/>
              <a:t>l'antécédent de fausse-couche</a:t>
            </a:r>
          </a:p>
          <a:p>
            <a:pPr lvl="0"/>
            <a:r>
              <a:rPr lang="fr-FR" sz="2400" dirty="0" smtClean="0"/>
              <a:t>l'antécédent de curetage, d'interruption volontaire de grossesse</a:t>
            </a:r>
          </a:p>
          <a:p>
            <a:pPr lvl="0"/>
            <a:r>
              <a:rPr lang="fr-FR" sz="2400" dirty="0" smtClean="0"/>
              <a:t>les grossesses multiples</a:t>
            </a:r>
          </a:p>
          <a:p>
            <a:pPr lvl="0"/>
            <a:r>
              <a:rPr lang="fr-FR" sz="2400" dirty="0" smtClean="0"/>
              <a:t>l'antécédent de césarienne</a:t>
            </a:r>
          </a:p>
          <a:p>
            <a:pPr lvl="0"/>
            <a:r>
              <a:rPr lang="fr-FR" sz="2400" dirty="0" smtClean="0"/>
              <a:t>le tabac</a:t>
            </a:r>
          </a:p>
          <a:p>
            <a:endParaRPr lang="fr-FR" sz="2400" dirty="0"/>
          </a:p>
        </p:txBody>
      </p:sp>
      <p:sp>
        <p:nvSpPr>
          <p:cNvPr id="6" name="Espace réservé du texte 5"/>
          <p:cNvSpPr>
            <a:spLocks noGrp="1"/>
          </p:cNvSpPr>
          <p:nvPr>
            <p:ph type="body" sz="quarter" idx="1"/>
          </p:nvPr>
        </p:nvSpPr>
        <p:spPr/>
        <p:txBody>
          <a:bodyPr/>
          <a:lstStyle/>
          <a:p>
            <a:r>
              <a:rPr lang="fr-FR" dirty="0" smtClean="0"/>
              <a:t>Définition </a:t>
            </a:r>
            <a:endParaRPr lang="fr-FR" dirty="0"/>
          </a:p>
        </p:txBody>
      </p:sp>
      <p:sp>
        <p:nvSpPr>
          <p:cNvPr id="7" name="Espace réservé du texte 6"/>
          <p:cNvSpPr>
            <a:spLocks noGrp="1"/>
          </p:cNvSpPr>
          <p:nvPr>
            <p:ph type="body" sz="quarter" idx="3"/>
          </p:nvPr>
        </p:nvSpPr>
        <p:spPr/>
        <p:txBody>
          <a:bodyPr/>
          <a:lstStyle/>
          <a:p>
            <a:r>
              <a:rPr lang="fr-FR" i="1" dirty="0" smtClean="0"/>
              <a:t>Facteurs étiologiques </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b="1" i="1" dirty="0" smtClean="0"/>
              <a:t>Physiopathologie</a:t>
            </a:r>
            <a:endParaRPr lang="fr-FR" dirty="0"/>
          </a:p>
        </p:txBody>
      </p:sp>
      <p:sp>
        <p:nvSpPr>
          <p:cNvPr id="9" name="Espace réservé du contenu 8"/>
          <p:cNvSpPr>
            <a:spLocks noGrp="1"/>
          </p:cNvSpPr>
          <p:nvPr>
            <p:ph sz="quarter" idx="1"/>
          </p:nvPr>
        </p:nvSpPr>
        <p:spPr/>
        <p:txBody>
          <a:bodyPr>
            <a:normAutofit/>
          </a:bodyPr>
          <a:lstStyle/>
          <a:p>
            <a:pPr>
              <a:buNone/>
            </a:pPr>
            <a:endParaRPr lang="fr-FR" dirty="0" smtClean="0"/>
          </a:p>
          <a:p>
            <a:r>
              <a:rPr lang="fr-FR" dirty="0" smtClean="0"/>
              <a:t>L'hémorragie liée au PP est due au développement du segment inférieur qui, en augmentant, ouvre des sinus veineux de la caduque qui vont saigner.</a:t>
            </a:r>
          </a:p>
          <a:p>
            <a:endParaRPr lang="fr-FR" dirty="0" smtClean="0"/>
          </a:p>
          <a:p>
            <a:r>
              <a:rPr lang="fr-FR" dirty="0" smtClean="0"/>
              <a:t>Les pertes sanguines peuvent comporter une certaine part, en général assez faible, de sang fœtal si l'espace </a:t>
            </a:r>
            <a:r>
              <a:rPr lang="fr-FR" dirty="0" err="1" smtClean="0"/>
              <a:t>intervilleux</a:t>
            </a:r>
            <a:r>
              <a:rPr lang="fr-FR" dirty="0" smtClean="0"/>
              <a:t> décollé a déchiré quelques artérioles d'origine fœtale.</a:t>
            </a:r>
          </a:p>
          <a:p>
            <a:pPr>
              <a:buNone/>
            </a:pP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Diagnostic positif :</a:t>
            </a:r>
            <a:endParaRPr lang="fr-FR" dirty="0"/>
          </a:p>
        </p:txBody>
      </p:sp>
      <p:sp>
        <p:nvSpPr>
          <p:cNvPr id="5" name="Espace réservé du contenu 4"/>
          <p:cNvSpPr>
            <a:spLocks noGrp="1"/>
          </p:cNvSpPr>
          <p:nvPr>
            <p:ph sz="quarter" idx="2"/>
          </p:nvPr>
        </p:nvSpPr>
        <p:spPr>
          <a:xfrm>
            <a:off x="285720" y="2438400"/>
            <a:ext cx="4210080" cy="3990996"/>
          </a:xfrm>
        </p:spPr>
        <p:txBody>
          <a:bodyPr>
            <a:normAutofit fontScale="77500" lnSpcReduction="20000"/>
          </a:bodyPr>
          <a:lstStyle/>
          <a:p>
            <a:r>
              <a:rPr lang="fr-FR" dirty="0" smtClean="0"/>
              <a:t>Le premier saignement survient entre 28 et 32 semaines d'aménorrhée. Il s'agit d'une hémorragie de sang rouge, indolore, survenant en dehors de toute contraction.</a:t>
            </a:r>
          </a:p>
          <a:p>
            <a:endParaRPr lang="fr-FR" dirty="0" smtClean="0"/>
          </a:p>
          <a:p>
            <a:r>
              <a:rPr lang="fr-FR" dirty="0" smtClean="0"/>
              <a:t>L'utérus est souple. L'examen au spéculum confirme l'origine </a:t>
            </a:r>
            <a:r>
              <a:rPr lang="fr-FR" dirty="0" err="1" smtClean="0"/>
              <a:t>endo</a:t>
            </a:r>
            <a:r>
              <a:rPr lang="fr-FR" dirty="0" smtClean="0"/>
              <a:t>-utérine du saignement. </a:t>
            </a:r>
          </a:p>
          <a:p>
            <a:r>
              <a:rPr lang="fr-FR" b="1" dirty="0" smtClean="0"/>
              <a:t>Le toucher vaginal doit être évité</a:t>
            </a:r>
            <a:r>
              <a:rPr lang="fr-FR" dirty="0" smtClean="0"/>
              <a:t>.</a:t>
            </a:r>
          </a:p>
          <a:p>
            <a:pPr>
              <a:buNone/>
            </a:pPr>
            <a:r>
              <a:rPr lang="fr-FR" b="1" i="1" dirty="0" smtClean="0"/>
              <a:t> </a:t>
            </a:r>
            <a:endParaRPr lang="fr-FR" dirty="0" smtClean="0"/>
          </a:p>
          <a:p>
            <a:endParaRPr lang="fr-FR" dirty="0"/>
          </a:p>
        </p:txBody>
      </p:sp>
      <p:sp>
        <p:nvSpPr>
          <p:cNvPr id="9" name="Espace réservé du contenu 8"/>
          <p:cNvSpPr>
            <a:spLocks noGrp="1"/>
          </p:cNvSpPr>
          <p:nvPr>
            <p:ph sz="quarter" idx="4"/>
          </p:nvPr>
        </p:nvSpPr>
        <p:spPr/>
        <p:txBody>
          <a:bodyPr>
            <a:normAutofit fontScale="77500" lnSpcReduction="20000"/>
          </a:bodyPr>
          <a:lstStyle/>
          <a:p>
            <a:r>
              <a:rPr lang="fr-FR" dirty="0" smtClean="0"/>
              <a:t>C'est l'examen capital pour le diagnostic.</a:t>
            </a:r>
          </a:p>
          <a:p>
            <a:r>
              <a:rPr lang="fr-FR" dirty="0" smtClean="0"/>
              <a:t> L'échographie doit être réalisée avec une vessie pleine </a:t>
            </a:r>
          </a:p>
          <a:p>
            <a:r>
              <a:rPr lang="fr-FR" dirty="0" smtClean="0"/>
              <a:t>elle permet de déterminer l'insertion exacte du placenta (recouvrant : stade IV de </a:t>
            </a:r>
            <a:r>
              <a:rPr lang="fr-FR" dirty="0" err="1" smtClean="0"/>
              <a:t>Bessis</a:t>
            </a:r>
            <a:r>
              <a:rPr lang="fr-FR" dirty="0" smtClean="0"/>
              <a:t>, marginal : stade III, stade I et II) </a:t>
            </a:r>
          </a:p>
          <a:p>
            <a:endParaRPr lang="fr-FR" dirty="0"/>
          </a:p>
        </p:txBody>
      </p:sp>
      <p:sp>
        <p:nvSpPr>
          <p:cNvPr id="7" name="Espace réservé du texte 6"/>
          <p:cNvSpPr>
            <a:spLocks noGrp="1"/>
          </p:cNvSpPr>
          <p:nvPr>
            <p:ph type="body" sz="quarter" idx="1"/>
          </p:nvPr>
        </p:nvSpPr>
        <p:spPr/>
        <p:txBody>
          <a:bodyPr/>
          <a:lstStyle/>
          <a:p>
            <a:r>
              <a:rPr lang="fr-FR" i="1" dirty="0" smtClean="0"/>
              <a:t>Diagnostic clinique</a:t>
            </a:r>
            <a:endParaRPr lang="fr-FR" dirty="0" smtClean="0"/>
          </a:p>
        </p:txBody>
      </p:sp>
      <p:sp>
        <p:nvSpPr>
          <p:cNvPr id="8" name="Espace réservé du texte 7"/>
          <p:cNvSpPr>
            <a:spLocks noGrp="1"/>
          </p:cNvSpPr>
          <p:nvPr>
            <p:ph type="body" sz="quarter" idx="3"/>
          </p:nvPr>
        </p:nvSpPr>
        <p:spPr/>
        <p:txBody>
          <a:bodyPr/>
          <a:lstStyle/>
          <a:p>
            <a:r>
              <a:rPr lang="fr-FR" i="1" dirty="0" smtClean="0"/>
              <a:t>Echographie</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ésultat de recherche d'images pour &quot;le placenta praevia&quot;"/>
          <p:cNvPicPr>
            <a:picLocks noChangeAspect="1" noChangeArrowheads="1"/>
          </p:cNvPicPr>
          <p:nvPr/>
        </p:nvPicPr>
        <p:blipFill>
          <a:blip r:embed="rId2"/>
          <a:srcRect/>
          <a:stretch>
            <a:fillRect/>
          </a:stretch>
        </p:blipFill>
        <p:spPr bwMode="auto">
          <a:xfrm>
            <a:off x="500034" y="357166"/>
            <a:ext cx="8001056" cy="621510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t>f) Evolution, traitement, pronostic  </a:t>
            </a:r>
            <a:r>
              <a:rPr lang="fr-FR" dirty="0" smtClean="0"/>
              <a:t/>
            </a:r>
            <a:br>
              <a:rPr lang="fr-FR" dirty="0" smtClean="0"/>
            </a:br>
            <a:endParaRPr lang="fr-FR" dirty="0"/>
          </a:p>
        </p:txBody>
      </p:sp>
      <p:sp>
        <p:nvSpPr>
          <p:cNvPr id="3" name="Espace réservé du contenu 2"/>
          <p:cNvSpPr>
            <a:spLocks noGrp="1"/>
          </p:cNvSpPr>
          <p:nvPr>
            <p:ph sz="quarter" idx="1"/>
          </p:nvPr>
        </p:nvSpPr>
        <p:spPr>
          <a:xfrm>
            <a:off x="214282" y="1600200"/>
            <a:ext cx="8643998" cy="5257800"/>
          </a:xfrm>
        </p:spPr>
        <p:txBody>
          <a:bodyPr>
            <a:normAutofit fontScale="77500" lnSpcReduction="20000"/>
          </a:bodyPr>
          <a:lstStyle/>
          <a:p>
            <a:r>
              <a:rPr lang="fr-FR" dirty="0" smtClean="0"/>
              <a:t>En dehors d'hémorragie cataclysmique qui nécessite une extraction fœtale en urgence, dans les autres cas, et quand le fœtus est un </a:t>
            </a:r>
            <a:r>
              <a:rPr lang="fr-FR" b="1" dirty="0" smtClean="0"/>
              <a:t>prématuré</a:t>
            </a:r>
            <a:r>
              <a:rPr lang="fr-FR" dirty="0" smtClean="0"/>
              <a:t>, il faut être </a:t>
            </a:r>
            <a:r>
              <a:rPr lang="fr-FR" b="1" dirty="0" smtClean="0"/>
              <a:t>conservateu</a:t>
            </a:r>
            <a:r>
              <a:rPr lang="fr-FR" dirty="0" smtClean="0"/>
              <a:t>r chaque fois que possible :</a:t>
            </a:r>
          </a:p>
          <a:p>
            <a:endParaRPr lang="fr-FR" dirty="0" smtClean="0"/>
          </a:p>
          <a:p>
            <a:pPr lvl="0"/>
            <a:r>
              <a:rPr lang="fr-FR" dirty="0" smtClean="0"/>
              <a:t>hospitalisation + repos strict au lit </a:t>
            </a:r>
          </a:p>
          <a:p>
            <a:pPr lvl="0"/>
            <a:r>
              <a:rPr lang="fr-FR" dirty="0" smtClean="0"/>
              <a:t>surveillance maternelle : pouls, tension artérielle, numération formule sanguine, bilan d'hémostase, recherche d'agglutinines irrégulières</a:t>
            </a:r>
          </a:p>
          <a:p>
            <a:pPr lvl="0"/>
            <a:r>
              <a:rPr lang="fr-FR" dirty="0" smtClean="0"/>
              <a:t>pose d'une voie veineuse </a:t>
            </a:r>
          </a:p>
          <a:p>
            <a:pPr lvl="0"/>
            <a:r>
              <a:rPr lang="fr-FR" dirty="0" smtClean="0"/>
              <a:t>traitement </a:t>
            </a:r>
            <a:r>
              <a:rPr lang="fr-FR" dirty="0" err="1" smtClean="0"/>
              <a:t>tocolytique</a:t>
            </a:r>
            <a:r>
              <a:rPr lang="fr-FR" dirty="0" smtClean="0"/>
              <a:t>  (</a:t>
            </a:r>
            <a:r>
              <a:rPr lang="fr-FR" dirty="0" smtClean="0">
                <a:latin typeface="Times New Roman"/>
                <a:cs typeface="Times New Roman"/>
              </a:rPr>
              <a:t>↓↓↓CU)</a:t>
            </a:r>
            <a:endParaRPr lang="fr-FR" dirty="0" smtClean="0"/>
          </a:p>
          <a:p>
            <a:pPr lvl="0"/>
            <a:r>
              <a:rPr lang="fr-FR" dirty="0" smtClean="0"/>
              <a:t>traitement martial </a:t>
            </a:r>
          </a:p>
          <a:p>
            <a:pPr lvl="0"/>
            <a:r>
              <a:rPr lang="fr-FR" dirty="0" smtClean="0"/>
              <a:t>abstention de tout toucher vaginal </a:t>
            </a:r>
          </a:p>
          <a:p>
            <a:pPr lvl="0"/>
            <a:r>
              <a:rPr lang="fr-FR" b="1" dirty="0" smtClean="0"/>
              <a:t>injection de </a:t>
            </a:r>
            <a:r>
              <a:rPr lang="fr-FR" b="1" dirty="0" err="1" smtClean="0"/>
              <a:t>gamma-globulines</a:t>
            </a:r>
            <a:r>
              <a:rPr lang="fr-FR" b="1" dirty="0" smtClean="0"/>
              <a:t> </a:t>
            </a:r>
            <a:r>
              <a:rPr lang="fr-FR" b="1" dirty="0" err="1" smtClean="0"/>
              <a:t>anti-D</a:t>
            </a:r>
            <a:r>
              <a:rPr lang="fr-FR" b="1" dirty="0" smtClean="0"/>
              <a:t> en cas de rhésus négatif </a:t>
            </a:r>
          </a:p>
          <a:p>
            <a:r>
              <a:rPr lang="fr-FR" dirty="0" smtClean="0"/>
              <a:t>surveillance </a:t>
            </a:r>
            <a:r>
              <a:rPr lang="fr-FR" dirty="0" err="1" smtClean="0"/>
              <a:t>foetale</a:t>
            </a:r>
            <a:r>
              <a:rPr lang="fr-FR" dirty="0" smtClean="0"/>
              <a:t> : hauteur utérine, rythme cardiaque </a:t>
            </a:r>
            <a:r>
              <a:rPr lang="fr-FR" dirty="0" err="1" smtClean="0"/>
              <a:t>foetal</a:t>
            </a:r>
            <a:r>
              <a:rPr lang="fr-FR" dirty="0" smtClean="0"/>
              <a:t> 2 ou 3 fois par jour, biométries </a:t>
            </a:r>
            <a:r>
              <a:rPr lang="fr-FR" dirty="0" err="1" smtClean="0"/>
              <a:t>foetales</a:t>
            </a:r>
            <a:r>
              <a:rPr lang="fr-FR" dirty="0" smtClean="0"/>
              <a:t>, score de Manning </a:t>
            </a:r>
          </a:p>
          <a:p>
            <a:pPr lvl="0"/>
            <a:endParaRPr lang="fr-F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285720" y="1600200"/>
            <a:ext cx="8480328" cy="5043510"/>
          </a:xfrm>
        </p:spPr>
        <p:txBody>
          <a:bodyPr>
            <a:normAutofit fontScale="77500" lnSpcReduction="20000"/>
          </a:bodyPr>
          <a:lstStyle/>
          <a:p>
            <a:pPr lvl="0"/>
            <a:endParaRPr lang="fr-FR" dirty="0" smtClean="0"/>
          </a:p>
          <a:p>
            <a:pPr lvl="0"/>
            <a:r>
              <a:rPr lang="fr-FR" dirty="0" smtClean="0"/>
              <a:t>test de </a:t>
            </a:r>
            <a:r>
              <a:rPr lang="fr-FR" dirty="0" err="1" smtClean="0"/>
              <a:t>Kleihauser</a:t>
            </a:r>
            <a:r>
              <a:rPr lang="fr-FR" dirty="0" smtClean="0"/>
              <a:t> à la recherche d'hémorragie fœtale </a:t>
            </a:r>
          </a:p>
          <a:p>
            <a:pPr lvl="0"/>
            <a:r>
              <a:rPr lang="fr-FR" b="1" dirty="0" smtClean="0"/>
              <a:t>maturation pulmonaire </a:t>
            </a:r>
            <a:r>
              <a:rPr lang="fr-FR" dirty="0" smtClean="0"/>
              <a:t>si le terme est inférieur à 34 semaines : 12 mg de </a:t>
            </a:r>
            <a:r>
              <a:rPr lang="fr-FR" dirty="0" err="1" smtClean="0"/>
              <a:t>Bétaméthasone</a:t>
            </a:r>
            <a:r>
              <a:rPr lang="fr-FR" dirty="0" smtClean="0"/>
              <a:t> en </a:t>
            </a:r>
            <a:r>
              <a:rPr lang="fr-FR" dirty="0" err="1" smtClean="0"/>
              <a:t>intra-musculaire</a:t>
            </a:r>
            <a:r>
              <a:rPr lang="fr-FR" dirty="0" smtClean="0"/>
              <a:t>, 2 injections à 24 heures d'intervalle</a:t>
            </a:r>
          </a:p>
          <a:p>
            <a:r>
              <a:rPr lang="fr-FR" dirty="0" smtClean="0"/>
              <a:t>Ces mesures permettent le plus souvent d'attendre 37 semaines d'aménorrhée, terme auquel la grossesse peut être interrompue le plus souvent par césarienne. Quelquefois, la césarienne peut être imposée avant ce terme devant toute hémorragie grave persistante ou devant une hémorragie </a:t>
            </a:r>
            <a:r>
              <a:rPr lang="fr-FR" dirty="0" err="1" smtClean="0"/>
              <a:t>foetale</a:t>
            </a:r>
            <a:r>
              <a:rPr lang="fr-FR" dirty="0" smtClean="0"/>
              <a:t> (test de </a:t>
            </a:r>
            <a:r>
              <a:rPr lang="fr-FR" dirty="0" err="1" smtClean="0"/>
              <a:t>Kleihauer</a:t>
            </a:r>
            <a:r>
              <a:rPr lang="fr-FR" dirty="0" smtClean="0"/>
              <a:t> positif) ou devant toute souffrance </a:t>
            </a:r>
            <a:r>
              <a:rPr lang="fr-FR" dirty="0" err="1" smtClean="0"/>
              <a:t>foetale</a:t>
            </a:r>
            <a:r>
              <a:rPr lang="fr-FR" dirty="0" smtClean="0"/>
              <a:t> aiguë. Dans les stades I et II, l'</a:t>
            </a:r>
            <a:r>
              <a:rPr lang="fr-FR" dirty="0" err="1" smtClean="0"/>
              <a:t>acccouchement</a:t>
            </a:r>
            <a:r>
              <a:rPr lang="fr-FR" dirty="0" smtClean="0"/>
              <a:t> peut se faire par voie naturelle en dehors de toute hémorragie.</a:t>
            </a:r>
          </a:p>
          <a:p>
            <a:pPr>
              <a:buNone/>
            </a:pPr>
            <a:r>
              <a:rPr lang="fr-FR" b="1" dirty="0" smtClean="0"/>
              <a:t>Pronostic</a:t>
            </a:r>
          </a:p>
          <a:p>
            <a:r>
              <a:rPr lang="fr-FR" dirty="0" smtClean="0"/>
              <a:t>Mortalité </a:t>
            </a:r>
            <a:r>
              <a:rPr lang="fr-FR" dirty="0" err="1" smtClean="0"/>
              <a:t>depend</a:t>
            </a:r>
            <a:r>
              <a:rPr lang="fr-FR" dirty="0" smtClean="0"/>
              <a:t> de la rapidité et la qualité de prise en charge </a:t>
            </a:r>
          </a:p>
          <a:p>
            <a:r>
              <a:rPr lang="fr-FR" dirty="0" smtClean="0"/>
              <a:t>Mortalité </a:t>
            </a:r>
            <a:r>
              <a:rPr lang="fr-FR" dirty="0" err="1" smtClean="0"/>
              <a:t>foetale</a:t>
            </a:r>
            <a:r>
              <a:rPr lang="fr-FR" dirty="0" smtClean="0"/>
              <a:t> : 5 à 10 % en rapport avec : la prématurité, l'anémie</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idx="1"/>
          </p:nvPr>
        </p:nvSpPr>
        <p:spPr>
          <a:xfrm>
            <a:off x="785786" y="2857496"/>
            <a:ext cx="5414978" cy="1673225"/>
          </a:xfrm>
        </p:spPr>
        <p:txBody>
          <a:bodyPr/>
          <a:lstStyle/>
          <a:p>
            <a:r>
              <a:rPr lang="fr-FR" dirty="0" smtClean="0"/>
              <a:t>2.Hématome rétro placentaire </a:t>
            </a:r>
            <a:endParaRPr lang="fr-FR" dirty="0"/>
          </a:p>
        </p:txBody>
      </p:sp>
      <p:sp>
        <p:nvSpPr>
          <p:cNvPr id="7" name="Titre 6"/>
          <p:cNvSpPr>
            <a:spLocks noGrp="1"/>
          </p:cNvSpPr>
          <p:nvPr>
            <p:ph type="title"/>
          </p:nvPr>
        </p:nvSpPr>
        <p:spPr/>
        <p:txBody>
          <a:bodyPr/>
          <a:lstStyle/>
          <a:p>
            <a:r>
              <a:rPr lang="fr-FR" dirty="0" smtClean="0"/>
              <a:t>Les causes gravidiques </a:t>
            </a:r>
            <a:endParaRPr lang="fr-FR" dirty="0"/>
          </a:p>
        </p:txBody>
      </p:sp>
      <p:pic>
        <p:nvPicPr>
          <p:cNvPr id="49154" name="Picture 2" descr="Résultat de recherche d'images pour &quot;l'hématome rétroplacentaire&quot;"/>
          <p:cNvPicPr>
            <a:picLocks noChangeAspect="1" noChangeArrowheads="1"/>
          </p:cNvPicPr>
          <p:nvPr/>
        </p:nvPicPr>
        <p:blipFill>
          <a:blip r:embed="rId2"/>
          <a:srcRect/>
          <a:stretch>
            <a:fillRect/>
          </a:stretch>
        </p:blipFill>
        <p:spPr bwMode="auto">
          <a:xfrm>
            <a:off x="5286380" y="2928934"/>
            <a:ext cx="3524248" cy="37242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Hématome rétro placentaire </a:t>
            </a:r>
            <a:endParaRPr lang="fr-FR" dirty="0"/>
          </a:p>
        </p:txBody>
      </p:sp>
      <p:sp>
        <p:nvSpPr>
          <p:cNvPr id="6" name="Espace réservé du contenu 5"/>
          <p:cNvSpPr>
            <a:spLocks noGrp="1"/>
          </p:cNvSpPr>
          <p:nvPr>
            <p:ph sz="quarter" idx="2"/>
          </p:nvPr>
        </p:nvSpPr>
        <p:spPr/>
        <p:txBody>
          <a:bodyPr>
            <a:normAutofit fontScale="77500" lnSpcReduction="20000"/>
          </a:bodyPr>
          <a:lstStyle/>
          <a:p>
            <a:pPr>
              <a:buNone/>
            </a:pPr>
            <a:r>
              <a:rPr lang="fr-FR" b="1" dirty="0" smtClean="0"/>
              <a:t> </a:t>
            </a:r>
            <a:endParaRPr lang="fr-FR" dirty="0" smtClean="0"/>
          </a:p>
          <a:p>
            <a:r>
              <a:rPr lang="fr-FR" dirty="0" smtClean="0"/>
              <a:t>Décollement prématuré d'un placenta normalement inséré.</a:t>
            </a:r>
          </a:p>
          <a:p>
            <a:endParaRPr lang="fr-FR" dirty="0" smtClean="0"/>
          </a:p>
          <a:p>
            <a:r>
              <a:rPr lang="fr-FR" dirty="0" smtClean="0"/>
              <a:t>Ce décollement va entraîner la constitution d'une </a:t>
            </a:r>
            <a:r>
              <a:rPr lang="fr-FR" b="1" dirty="0" smtClean="0"/>
              <a:t>hémorragie</a:t>
            </a:r>
            <a:r>
              <a:rPr lang="fr-FR" dirty="0" smtClean="0"/>
              <a:t> qui ne va pas s'extérioriser s'épanchant entre placenta et utérus.</a:t>
            </a:r>
          </a:p>
          <a:p>
            <a:endParaRPr lang="fr-FR" dirty="0"/>
          </a:p>
        </p:txBody>
      </p:sp>
      <p:sp>
        <p:nvSpPr>
          <p:cNvPr id="8" name="Espace réservé du contenu 7"/>
          <p:cNvSpPr>
            <a:spLocks noGrp="1"/>
          </p:cNvSpPr>
          <p:nvPr>
            <p:ph sz="quarter" idx="4"/>
          </p:nvPr>
        </p:nvSpPr>
        <p:spPr>
          <a:xfrm>
            <a:off x="4800600" y="2438400"/>
            <a:ext cx="3886200" cy="4062434"/>
          </a:xfrm>
        </p:spPr>
        <p:txBody>
          <a:bodyPr>
            <a:normAutofit fontScale="77500" lnSpcReduction="20000"/>
          </a:bodyPr>
          <a:lstStyle/>
          <a:p>
            <a:endParaRPr lang="fr-FR" dirty="0" smtClean="0"/>
          </a:p>
          <a:p>
            <a:r>
              <a:rPr lang="fr-FR" dirty="0" smtClean="0"/>
              <a:t>Cette zone de décollement empêche les échanges vasculaires entre la mère et le fœtus et est responsable de la </a:t>
            </a:r>
            <a:r>
              <a:rPr lang="fr-FR" b="1" dirty="0" smtClean="0"/>
              <a:t>souffrance et de décès </a:t>
            </a:r>
            <a:r>
              <a:rPr lang="fr-FR" b="1" dirty="0" err="1" smtClean="0"/>
              <a:t>foetal</a:t>
            </a:r>
            <a:r>
              <a:rPr lang="fr-FR" dirty="0" smtClean="0"/>
              <a:t>. </a:t>
            </a:r>
          </a:p>
          <a:p>
            <a:r>
              <a:rPr lang="fr-FR" dirty="0" smtClean="0"/>
              <a:t>Ce caillot est responsable du passage dans la circulation maternelle de </a:t>
            </a:r>
            <a:r>
              <a:rPr lang="fr-FR" b="1" dirty="0" smtClean="0"/>
              <a:t>thromboplastines</a:t>
            </a:r>
            <a:r>
              <a:rPr lang="fr-FR" dirty="0" smtClean="0"/>
              <a:t> déciduales et de facteurs de coagulation activés qui sont responsables de </a:t>
            </a:r>
            <a:r>
              <a:rPr lang="fr-FR" b="1" dirty="0" smtClean="0"/>
              <a:t>la CIVD.</a:t>
            </a:r>
            <a:endParaRPr lang="fr-FR" dirty="0" smtClean="0"/>
          </a:p>
          <a:p>
            <a:endParaRPr lang="fr-FR" dirty="0"/>
          </a:p>
        </p:txBody>
      </p:sp>
      <p:sp>
        <p:nvSpPr>
          <p:cNvPr id="5" name="Espace réservé du texte 4"/>
          <p:cNvSpPr>
            <a:spLocks noGrp="1"/>
          </p:cNvSpPr>
          <p:nvPr>
            <p:ph type="body" sz="quarter" idx="1"/>
          </p:nvPr>
        </p:nvSpPr>
        <p:spPr/>
        <p:txBody>
          <a:bodyPr>
            <a:normAutofit/>
          </a:bodyPr>
          <a:lstStyle/>
          <a:p>
            <a:r>
              <a:rPr lang="fr-FR" sz="2800" dirty="0" smtClean="0"/>
              <a:t>Définition </a:t>
            </a:r>
            <a:endParaRPr lang="fr-FR" sz="2800" dirty="0"/>
          </a:p>
        </p:txBody>
      </p:sp>
      <p:sp>
        <p:nvSpPr>
          <p:cNvPr id="7" name="Espace réservé du texte 6"/>
          <p:cNvSpPr>
            <a:spLocks noGrp="1"/>
          </p:cNvSpPr>
          <p:nvPr>
            <p:ph type="body" sz="quarter" idx="3"/>
          </p:nvPr>
        </p:nvSpPr>
        <p:spPr/>
        <p:txBody>
          <a:bodyPr>
            <a:normAutofit fontScale="70000" lnSpcReduction="20000"/>
          </a:bodyPr>
          <a:lstStyle/>
          <a:p>
            <a:endParaRPr lang="fr-FR" dirty="0" smtClean="0"/>
          </a:p>
          <a:p>
            <a:r>
              <a:rPr lang="fr-FR" sz="3300" dirty="0" smtClean="0"/>
              <a:t>Physiopathologie</a:t>
            </a:r>
          </a:p>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dirty="0" smtClean="0"/>
              <a:t/>
            </a:r>
            <a:br>
              <a:rPr lang="fr-FR" b="1" dirty="0" smtClean="0"/>
            </a:br>
            <a:r>
              <a:rPr lang="fr-FR" b="1" dirty="0" smtClean="0"/>
              <a:t>Facteurs étiologiques</a:t>
            </a:r>
            <a:r>
              <a:rPr lang="fr-FR" dirty="0" smtClean="0"/>
              <a:t/>
            </a:r>
            <a:br>
              <a:rPr lang="fr-FR" dirty="0" smtClean="0"/>
            </a:br>
            <a:endParaRPr lang="fr-FR" dirty="0"/>
          </a:p>
        </p:txBody>
      </p:sp>
      <p:sp>
        <p:nvSpPr>
          <p:cNvPr id="8" name="Espace réservé du contenu 7"/>
          <p:cNvSpPr>
            <a:spLocks noGrp="1"/>
          </p:cNvSpPr>
          <p:nvPr>
            <p:ph sz="quarter" idx="1"/>
          </p:nvPr>
        </p:nvSpPr>
        <p:spPr>
          <a:xfrm>
            <a:off x="285720" y="1600200"/>
            <a:ext cx="8572560" cy="4972072"/>
          </a:xfrm>
        </p:spPr>
        <p:txBody>
          <a:bodyPr>
            <a:normAutofit/>
          </a:bodyPr>
          <a:lstStyle/>
          <a:p>
            <a:r>
              <a:rPr lang="fr-FR" dirty="0" smtClean="0"/>
              <a:t>L'hématome rétro-placentaire complique moins de 1 % des grossesses. Dans la ½  des cas, il survient chez des patientes présentant une </a:t>
            </a:r>
            <a:r>
              <a:rPr lang="fr-FR" b="1" dirty="0" smtClean="0"/>
              <a:t>HTA </a:t>
            </a:r>
            <a:r>
              <a:rPr lang="fr-FR" dirty="0" smtClean="0"/>
              <a:t>ou</a:t>
            </a:r>
            <a:r>
              <a:rPr lang="fr-FR" b="1" dirty="0" smtClean="0"/>
              <a:t> une pré-éclampsie</a:t>
            </a:r>
            <a:endParaRPr lang="fr-FR" dirty="0" smtClean="0"/>
          </a:p>
          <a:p>
            <a:endParaRPr lang="fr-FR" dirty="0" smtClean="0"/>
          </a:p>
          <a:p>
            <a:r>
              <a:rPr lang="fr-FR" dirty="0" smtClean="0"/>
              <a:t>Un traumatisme ou un choc abdominal peut être aussi à l'origine d'un hématome </a:t>
            </a:r>
            <a:r>
              <a:rPr lang="fr-FR" dirty="0" err="1" smtClean="0"/>
              <a:t>rétroplacentaire</a:t>
            </a:r>
            <a:r>
              <a:rPr lang="fr-FR" dirty="0" smtClean="0"/>
              <a:t>. </a:t>
            </a:r>
          </a:p>
          <a:p>
            <a:endParaRPr lang="fr-FR" dirty="0" smtClean="0"/>
          </a:p>
          <a:p>
            <a:r>
              <a:rPr lang="fr-FR" dirty="0" smtClean="0"/>
              <a:t>D'autres facteurs favorisants ont été décrits (tabac, multiparité, consommation de cocaïne).Dans 30 % des cas, aucun facteurs n'est retrouvé.</a:t>
            </a: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Diagnostic </a:t>
            </a:r>
            <a:r>
              <a:rPr lang="fr-FR" dirty="0" err="1" smtClean="0"/>
              <a:t>postif</a:t>
            </a:r>
            <a:r>
              <a:rPr lang="fr-FR" dirty="0" smtClean="0"/>
              <a:t> </a:t>
            </a:r>
            <a:endParaRPr lang="fr-FR" dirty="0"/>
          </a:p>
        </p:txBody>
      </p:sp>
      <p:sp>
        <p:nvSpPr>
          <p:cNvPr id="6" name="Espace réservé du contenu 5"/>
          <p:cNvSpPr>
            <a:spLocks noGrp="1"/>
          </p:cNvSpPr>
          <p:nvPr>
            <p:ph sz="quarter" idx="2"/>
          </p:nvPr>
        </p:nvSpPr>
        <p:spPr>
          <a:xfrm>
            <a:off x="357158" y="2438400"/>
            <a:ext cx="4138642" cy="4205310"/>
          </a:xfrm>
        </p:spPr>
        <p:txBody>
          <a:bodyPr>
            <a:normAutofit fontScale="62500" lnSpcReduction="20000"/>
          </a:bodyPr>
          <a:lstStyle/>
          <a:p>
            <a:r>
              <a:rPr lang="fr-FR" dirty="0" smtClean="0"/>
              <a:t>Le diagnostic est </a:t>
            </a:r>
            <a:r>
              <a:rPr lang="fr-FR" b="1" dirty="0" smtClean="0"/>
              <a:t>clinique</a:t>
            </a:r>
            <a:r>
              <a:rPr lang="fr-FR" dirty="0" smtClean="0"/>
              <a:t>. Il s'agit d'une douleur abdominale brutale </a:t>
            </a:r>
            <a:r>
              <a:rPr lang="fr-FR" b="1" dirty="0" smtClean="0"/>
              <a:t>en coup de poignard</a:t>
            </a:r>
            <a:r>
              <a:rPr lang="fr-FR" dirty="0" smtClean="0"/>
              <a:t> siégeant au niveau d’un utérus contracturé.</a:t>
            </a:r>
          </a:p>
          <a:p>
            <a:r>
              <a:rPr lang="fr-FR" dirty="0" smtClean="0"/>
              <a:t>La douleur est permanente. Elle s'accompagne de </a:t>
            </a:r>
            <a:r>
              <a:rPr lang="fr-FR" b="1" dirty="0" smtClean="0"/>
              <a:t>sang noir</a:t>
            </a:r>
            <a:r>
              <a:rPr lang="fr-FR" dirty="0" smtClean="0"/>
              <a:t> peu abondant, un HU </a:t>
            </a:r>
            <a:r>
              <a:rPr lang="fr-FR" dirty="0" err="1" smtClean="0"/>
              <a:t>auguementée</a:t>
            </a:r>
            <a:r>
              <a:rPr lang="fr-FR" dirty="0" smtClean="0"/>
              <a:t> et le col est rigide </a:t>
            </a:r>
            <a:r>
              <a:rPr lang="fr-FR" b="1" dirty="0" smtClean="0"/>
              <a:t>cerclé par un fils de fer</a:t>
            </a:r>
            <a:r>
              <a:rPr lang="fr-FR" dirty="0" smtClean="0"/>
              <a:t>.</a:t>
            </a:r>
          </a:p>
          <a:p>
            <a:r>
              <a:rPr lang="fr-FR" dirty="0" smtClean="0"/>
              <a:t>Les autres signes sont inconstants mais évocateurs : nausées, vomissements, signes d’éminences (</a:t>
            </a:r>
            <a:r>
              <a:rPr lang="fr-FR" dirty="0" err="1" smtClean="0"/>
              <a:t>prééclampsie</a:t>
            </a:r>
            <a:r>
              <a:rPr lang="fr-FR" dirty="0" smtClean="0"/>
              <a:t>), un état de choc..</a:t>
            </a:r>
          </a:p>
          <a:p>
            <a:r>
              <a:rPr lang="fr-FR" dirty="0" smtClean="0"/>
              <a:t>Quelquefois, l'HRP est minime et se traduit par des signes de SFÂ ou une MAP chez une patiente pré-éclamptique.</a:t>
            </a:r>
          </a:p>
          <a:p>
            <a:endParaRPr lang="fr-FR" dirty="0"/>
          </a:p>
        </p:txBody>
      </p:sp>
      <p:sp>
        <p:nvSpPr>
          <p:cNvPr id="8" name="Espace réservé du contenu 7"/>
          <p:cNvSpPr>
            <a:spLocks noGrp="1"/>
          </p:cNvSpPr>
          <p:nvPr>
            <p:ph sz="quarter" idx="4"/>
          </p:nvPr>
        </p:nvSpPr>
        <p:spPr>
          <a:xfrm>
            <a:off x="4800600" y="2438400"/>
            <a:ext cx="4057680" cy="4062434"/>
          </a:xfrm>
        </p:spPr>
        <p:txBody>
          <a:bodyPr>
            <a:normAutofit fontScale="62500" lnSpcReduction="20000"/>
          </a:bodyPr>
          <a:lstStyle/>
          <a:p>
            <a:r>
              <a:rPr lang="fr-FR" dirty="0" smtClean="0"/>
              <a:t>L'échographie confirme le diagnostic, participe au bilan, recherche la vitalité </a:t>
            </a:r>
            <a:r>
              <a:rPr lang="fr-FR" dirty="0" err="1" smtClean="0"/>
              <a:t>foetale</a:t>
            </a:r>
            <a:r>
              <a:rPr lang="fr-FR" dirty="0" smtClean="0"/>
              <a:t>. </a:t>
            </a:r>
          </a:p>
          <a:p>
            <a:endParaRPr lang="fr-FR" dirty="0" smtClean="0"/>
          </a:p>
          <a:p>
            <a:r>
              <a:rPr lang="fr-FR" dirty="0" smtClean="0"/>
              <a:t>Elle permet de faire le </a:t>
            </a:r>
            <a:r>
              <a:rPr lang="fr-FR" b="1" dirty="0" smtClean="0"/>
              <a:t>diagnostic différentiel</a:t>
            </a:r>
            <a:r>
              <a:rPr lang="fr-FR" dirty="0" smtClean="0"/>
              <a:t> avec le placenta </a:t>
            </a:r>
            <a:r>
              <a:rPr lang="fr-FR" dirty="0" err="1" smtClean="0"/>
              <a:t>praevia</a:t>
            </a:r>
            <a:r>
              <a:rPr lang="fr-FR" dirty="0" smtClean="0"/>
              <a:t>.</a:t>
            </a:r>
          </a:p>
          <a:p>
            <a:pPr>
              <a:buNone/>
            </a:pPr>
            <a:r>
              <a:rPr lang="fr-FR" dirty="0" smtClean="0"/>
              <a:t> </a:t>
            </a:r>
          </a:p>
          <a:p>
            <a:r>
              <a:rPr lang="fr-FR" dirty="0" smtClean="0"/>
              <a:t>L'image caractéristique d'hématome est une </a:t>
            </a:r>
            <a:r>
              <a:rPr lang="fr-FR" b="1" dirty="0" smtClean="0"/>
              <a:t>zone linéaire bien limitée, vide d'écho</a:t>
            </a:r>
            <a:r>
              <a:rPr lang="fr-FR" dirty="0" smtClean="0"/>
              <a:t>. Ce diagnostic n'est pas toujours facile et l'absence d'image évocatrice n'exclut pas le diagnostic, d'où l'importance de la clinique et du contexte.</a:t>
            </a:r>
          </a:p>
          <a:p>
            <a:endParaRPr lang="fr-FR" dirty="0"/>
          </a:p>
        </p:txBody>
      </p:sp>
      <p:sp>
        <p:nvSpPr>
          <p:cNvPr id="5" name="Espace réservé du texte 4"/>
          <p:cNvSpPr>
            <a:spLocks noGrp="1"/>
          </p:cNvSpPr>
          <p:nvPr>
            <p:ph type="body" sz="quarter" idx="1"/>
          </p:nvPr>
        </p:nvSpPr>
        <p:spPr/>
        <p:txBody>
          <a:bodyPr/>
          <a:lstStyle/>
          <a:p>
            <a:r>
              <a:rPr lang="fr-FR" dirty="0" smtClean="0"/>
              <a:t>Examen clinique </a:t>
            </a:r>
            <a:endParaRPr lang="fr-FR" dirty="0"/>
          </a:p>
        </p:txBody>
      </p:sp>
      <p:sp>
        <p:nvSpPr>
          <p:cNvPr id="7" name="Espace réservé du texte 6"/>
          <p:cNvSpPr>
            <a:spLocks noGrp="1"/>
          </p:cNvSpPr>
          <p:nvPr>
            <p:ph type="body" sz="quarter" idx="3"/>
          </p:nvPr>
        </p:nvSpPr>
        <p:spPr/>
        <p:txBody>
          <a:bodyPr/>
          <a:lstStyle/>
          <a:p>
            <a:r>
              <a:rPr lang="fr-FR" dirty="0" smtClean="0"/>
              <a:t>Echographie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II. Définition </a:t>
            </a:r>
            <a:r>
              <a:rPr lang="fr-FR" b="1" dirty="0" smtClean="0"/>
              <a:t>:</a:t>
            </a:r>
            <a:endParaRPr lang="fr-FR" dirty="0"/>
          </a:p>
        </p:txBody>
      </p:sp>
      <p:sp>
        <p:nvSpPr>
          <p:cNvPr id="3" name="Espace réservé du contenu 2"/>
          <p:cNvSpPr>
            <a:spLocks noGrp="1"/>
          </p:cNvSpPr>
          <p:nvPr>
            <p:ph sz="quarter" idx="1"/>
          </p:nvPr>
        </p:nvSpPr>
        <p:spPr>
          <a:xfrm>
            <a:off x="214282" y="1600200"/>
            <a:ext cx="4429156" cy="4495800"/>
          </a:xfrm>
        </p:spPr>
        <p:txBody>
          <a:bodyPr/>
          <a:lstStyle/>
          <a:p>
            <a:pPr>
              <a:buNone/>
            </a:pPr>
            <a:r>
              <a:rPr lang="fr-FR" dirty="0" smtClean="0"/>
              <a:t>  </a:t>
            </a:r>
          </a:p>
          <a:p>
            <a:pPr>
              <a:buNone/>
            </a:pPr>
            <a:endParaRPr lang="fr-FR" dirty="0" smtClean="0"/>
          </a:p>
          <a:p>
            <a:pPr>
              <a:buNone/>
            </a:pPr>
            <a:r>
              <a:rPr lang="fr-FR" dirty="0" smtClean="0"/>
              <a:t> L'hémorragie du T3                est un saignement extériorisé par voie vaginale à partir de 28SA</a:t>
            </a:r>
            <a:endParaRPr lang="fr-FR" dirty="0"/>
          </a:p>
        </p:txBody>
      </p:sp>
      <p:pic>
        <p:nvPicPr>
          <p:cNvPr id="38914" name="Picture 2" descr="Résultat de recherche d'images pour &quot;caricature en gynécologie&quot;"/>
          <p:cNvPicPr>
            <a:picLocks noChangeAspect="1" noChangeArrowheads="1"/>
          </p:cNvPicPr>
          <p:nvPr/>
        </p:nvPicPr>
        <p:blipFill>
          <a:blip r:embed="rId2"/>
          <a:srcRect/>
          <a:stretch>
            <a:fillRect/>
          </a:stretch>
        </p:blipFill>
        <p:spPr bwMode="auto">
          <a:xfrm>
            <a:off x="4643438" y="14462"/>
            <a:ext cx="4429125" cy="4667251"/>
          </a:xfrm>
          <a:prstGeom prst="rect">
            <a:avLst/>
          </a:prstGeom>
          <a:noFill/>
        </p:spPr>
      </p:pic>
      <p:pic>
        <p:nvPicPr>
          <p:cNvPr id="4" name="Image 3"/>
          <p:cNvPicPr>
            <a:picLocks noChangeAspect="1"/>
          </p:cNvPicPr>
          <p:nvPr/>
        </p:nvPicPr>
        <p:blipFill>
          <a:blip r:embed="rId3"/>
          <a:stretch>
            <a:fillRect/>
          </a:stretch>
        </p:blipFill>
        <p:spPr>
          <a:xfrm>
            <a:off x="5148064" y="3068960"/>
            <a:ext cx="3749365" cy="270685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Résultat de recherche d'images pour &quot;l'hématome rétroplacentaire&quot;"/>
          <p:cNvSpPr>
            <a:spLocks noChangeAspect="1" noChangeArrowheads="1"/>
          </p:cNvSpPr>
          <p:nvPr/>
        </p:nvSpPr>
        <p:spPr bwMode="auto">
          <a:xfrm>
            <a:off x="155575" y="-1576388"/>
            <a:ext cx="3810000" cy="3295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28" name="AutoShape 4" descr="Résultat de recherche d'images pour &quot;l'hématome rétroplacentaire&quot;"/>
          <p:cNvSpPr>
            <a:spLocks noChangeAspect="1" noChangeArrowheads="1"/>
          </p:cNvSpPr>
          <p:nvPr/>
        </p:nvSpPr>
        <p:spPr bwMode="auto">
          <a:xfrm>
            <a:off x="155575" y="-1576388"/>
            <a:ext cx="3810000" cy="3295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0" name="AutoShape 6" descr="Résultat de recherche d'images pour &quot;l'hématome rétroplacentaire&quot;"/>
          <p:cNvSpPr>
            <a:spLocks noChangeAspect="1" noChangeArrowheads="1"/>
          </p:cNvSpPr>
          <p:nvPr/>
        </p:nvSpPr>
        <p:spPr bwMode="auto">
          <a:xfrm>
            <a:off x="155575" y="-1576388"/>
            <a:ext cx="3810000" cy="3295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2" name="AutoShape 8" descr="Résultat de recherche d'images pour &quot;l'hématome rétroplacentaire&quot;"/>
          <p:cNvSpPr>
            <a:spLocks noChangeAspect="1" noChangeArrowheads="1"/>
          </p:cNvSpPr>
          <p:nvPr/>
        </p:nvSpPr>
        <p:spPr bwMode="auto">
          <a:xfrm>
            <a:off x="155575" y="-1866900"/>
            <a:ext cx="3810000" cy="38957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34" name="AutoShape 10" descr="Résultat de recherche d'images pour &quot;l'hématome rétroplacentaire&quot;"/>
          <p:cNvSpPr>
            <a:spLocks noChangeAspect="1" noChangeArrowheads="1"/>
          </p:cNvSpPr>
          <p:nvPr/>
        </p:nvSpPr>
        <p:spPr bwMode="auto">
          <a:xfrm>
            <a:off x="155575" y="-1866900"/>
            <a:ext cx="3810000" cy="38957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2236" name="Picture 12" descr="Résultat de recherche d'images pour &quot;l'hématome rétroplacentaire&quot;"/>
          <p:cNvPicPr>
            <a:picLocks noChangeAspect="1" noChangeArrowheads="1"/>
          </p:cNvPicPr>
          <p:nvPr/>
        </p:nvPicPr>
        <p:blipFill>
          <a:blip r:embed="rId2"/>
          <a:srcRect/>
          <a:stretch>
            <a:fillRect/>
          </a:stretch>
        </p:blipFill>
        <p:spPr bwMode="auto">
          <a:xfrm>
            <a:off x="642910" y="357166"/>
            <a:ext cx="8072494" cy="614366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dirty="0" smtClean="0"/>
              <a:t/>
            </a:r>
            <a:br>
              <a:rPr lang="fr-FR" b="1" dirty="0" smtClean="0"/>
            </a:br>
            <a:r>
              <a:rPr lang="fr-FR" b="1" dirty="0" smtClean="0"/>
              <a:t>f) Evolution, pronostic</a:t>
            </a:r>
            <a:r>
              <a:rPr lang="fr-FR" dirty="0" smtClean="0"/>
              <a:t/>
            </a:r>
            <a:br>
              <a:rPr lang="fr-FR" dirty="0" smtClean="0"/>
            </a:br>
            <a:endParaRPr lang="fr-FR" dirty="0"/>
          </a:p>
        </p:txBody>
      </p:sp>
      <p:sp>
        <p:nvSpPr>
          <p:cNvPr id="8" name="Espace réservé du contenu 7"/>
          <p:cNvSpPr>
            <a:spLocks noGrp="1"/>
          </p:cNvSpPr>
          <p:nvPr>
            <p:ph sz="quarter" idx="1"/>
          </p:nvPr>
        </p:nvSpPr>
        <p:spPr>
          <a:xfrm>
            <a:off x="214282" y="1600200"/>
            <a:ext cx="8715436" cy="5043510"/>
          </a:xfrm>
        </p:spPr>
        <p:txBody>
          <a:bodyPr>
            <a:normAutofit fontScale="77500" lnSpcReduction="20000"/>
          </a:bodyPr>
          <a:lstStyle/>
          <a:p>
            <a:pPr lvl="0"/>
            <a:r>
              <a:rPr lang="fr-FR" dirty="0" smtClean="0">
                <a:solidFill>
                  <a:srgbClr val="FF0000"/>
                </a:solidFill>
              </a:rPr>
              <a:t>L’HRP  </a:t>
            </a:r>
            <a:r>
              <a:rPr lang="fr-FR" b="1" dirty="0" smtClean="0">
                <a:solidFill>
                  <a:srgbClr val="FF0000"/>
                </a:solidFill>
              </a:rPr>
              <a:t>constitue une urgence, </a:t>
            </a:r>
            <a:r>
              <a:rPr lang="fr-FR" dirty="0" smtClean="0"/>
              <a:t>qui nécessite l’évaluation du r</a:t>
            </a:r>
            <a:r>
              <a:rPr lang="fr-FR" b="1" dirty="0" smtClean="0"/>
              <a:t>etentissement maternel :</a:t>
            </a:r>
          </a:p>
          <a:p>
            <a:pPr lvl="0"/>
            <a:endParaRPr lang="fr-FR" dirty="0" smtClean="0"/>
          </a:p>
          <a:p>
            <a:pPr>
              <a:buFont typeface="Wingdings" pitchFamily="2" charset="2"/>
              <a:buChar char="§"/>
            </a:pPr>
            <a:r>
              <a:rPr lang="fr-FR" dirty="0" smtClean="0"/>
              <a:t> recherche d'un état de choc</a:t>
            </a:r>
          </a:p>
          <a:p>
            <a:pPr marL="0" indent="0">
              <a:buNone/>
            </a:pPr>
            <a:r>
              <a:rPr lang="fr-FR" dirty="0" smtClean="0"/>
              <a:t> par la surveillance de la tension artérielle, du pouls, de la diurèse</a:t>
            </a:r>
          </a:p>
          <a:p>
            <a:pPr>
              <a:buFont typeface="Wingdings" pitchFamily="2" charset="2"/>
              <a:buChar char="§"/>
            </a:pPr>
            <a:r>
              <a:rPr lang="fr-FR" dirty="0" smtClean="0"/>
              <a:t>Bilan d’HTA : protéinurie, FNS, fibrinogène, TGO/TGP, TP/TCK, urée/créa, acide urique</a:t>
            </a:r>
          </a:p>
          <a:p>
            <a:pPr>
              <a:buFont typeface="Wingdings" pitchFamily="2" charset="2"/>
              <a:buChar char="§"/>
            </a:pPr>
            <a:r>
              <a:rPr lang="fr-FR" dirty="0" smtClean="0"/>
              <a:t>groupe sanguin, rhésus </a:t>
            </a:r>
          </a:p>
          <a:p>
            <a:pPr>
              <a:buFont typeface="Wingdings" pitchFamily="2" charset="2"/>
              <a:buChar char="§"/>
            </a:pPr>
            <a:r>
              <a:rPr lang="fr-FR" dirty="0" smtClean="0"/>
              <a:t>recherche d'agglutinines irrégulières</a:t>
            </a:r>
          </a:p>
          <a:p>
            <a:pPr>
              <a:buNone/>
            </a:pPr>
            <a:r>
              <a:rPr lang="fr-FR" dirty="0" smtClean="0"/>
              <a:t> </a:t>
            </a:r>
          </a:p>
          <a:p>
            <a:r>
              <a:rPr lang="fr-FR" dirty="0" smtClean="0"/>
              <a:t>Le risque maternel est lié à l'importance de l'hématome d'une part et à l'apparition </a:t>
            </a:r>
            <a:r>
              <a:rPr lang="fr-FR" b="1" dirty="0" smtClean="0"/>
              <a:t>des troubles de la coagulation </a:t>
            </a:r>
            <a:r>
              <a:rPr lang="fr-FR" dirty="0" smtClean="0"/>
              <a:t>à type de CIVD d'autre part. La mortalité maternelle est estimée entre 1 et 3 %.</a:t>
            </a:r>
          </a:p>
          <a:p>
            <a:pPr>
              <a:buFont typeface="Wingdings" pitchFamily="2" charset="2"/>
              <a:buChar char="§"/>
            </a:pPr>
            <a:endParaRPr lang="fr-FR" dirty="0" smtClean="0"/>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a:t>
            </a:r>
            <a:endParaRPr lang="fr-FR" dirty="0"/>
          </a:p>
        </p:txBody>
      </p:sp>
      <p:sp>
        <p:nvSpPr>
          <p:cNvPr id="3" name="Espace réservé du contenu 2"/>
          <p:cNvSpPr>
            <a:spLocks noGrp="1"/>
          </p:cNvSpPr>
          <p:nvPr>
            <p:ph sz="quarter" idx="1"/>
          </p:nvPr>
        </p:nvSpPr>
        <p:spPr>
          <a:xfrm>
            <a:off x="214282" y="1484784"/>
            <a:ext cx="8643998" cy="5158926"/>
          </a:xfrm>
        </p:spPr>
        <p:txBody>
          <a:bodyPr>
            <a:normAutofit fontScale="70000" lnSpcReduction="20000"/>
          </a:bodyPr>
          <a:lstStyle/>
          <a:p>
            <a:pPr lvl="0">
              <a:buFont typeface="Wingdings" pitchFamily="2" charset="2"/>
              <a:buChar char="q"/>
            </a:pPr>
            <a:r>
              <a:rPr lang="fr-FR" dirty="0" smtClean="0"/>
              <a:t>Le premier geste à faire c’est </a:t>
            </a:r>
            <a:r>
              <a:rPr lang="fr-FR" b="1" dirty="0" smtClean="0">
                <a:solidFill>
                  <a:srgbClr val="FF0000"/>
                </a:solidFill>
              </a:rPr>
              <a:t>l’</a:t>
            </a:r>
            <a:r>
              <a:rPr lang="fr-FR" b="1" dirty="0" err="1" smtClean="0">
                <a:solidFill>
                  <a:srgbClr val="FF0000"/>
                </a:solidFill>
              </a:rPr>
              <a:t>amniotomie</a:t>
            </a:r>
            <a:r>
              <a:rPr lang="fr-FR" b="1" dirty="0" smtClean="0">
                <a:solidFill>
                  <a:srgbClr val="FF0000"/>
                </a:solidFill>
              </a:rPr>
              <a:t> franche </a:t>
            </a:r>
            <a:r>
              <a:rPr lang="fr-FR" dirty="0" smtClean="0"/>
              <a:t>(pour diminuer l’hyperpression ovulaire et déclencher le travail)</a:t>
            </a:r>
          </a:p>
          <a:p>
            <a:pPr lvl="0"/>
            <a:r>
              <a:rPr lang="fr-FR" dirty="0" smtClean="0"/>
              <a:t>une réanimation avec remplissage vasculaire de </a:t>
            </a:r>
            <a:r>
              <a:rPr lang="fr-FR" dirty="0" err="1" smtClean="0"/>
              <a:t>macro-molécules</a:t>
            </a:r>
            <a:r>
              <a:rPr lang="fr-FR" dirty="0" smtClean="0"/>
              <a:t> et de transfusions</a:t>
            </a:r>
          </a:p>
          <a:p>
            <a:pPr lvl="0"/>
            <a:r>
              <a:rPr lang="fr-FR" b="1" dirty="0" smtClean="0">
                <a:solidFill>
                  <a:srgbClr val="FF0000"/>
                </a:solidFill>
              </a:rPr>
              <a:t>correction des troubles de la coagulation sanguine</a:t>
            </a:r>
            <a:endParaRPr lang="fr-FR" dirty="0" smtClean="0">
              <a:solidFill>
                <a:srgbClr val="FF0000"/>
              </a:solidFill>
            </a:endParaRPr>
          </a:p>
          <a:p>
            <a:pPr lvl="0"/>
            <a:r>
              <a:rPr lang="fr-FR" b="1" dirty="0" smtClean="0">
                <a:solidFill>
                  <a:srgbClr val="FF0000"/>
                </a:solidFill>
              </a:rPr>
              <a:t>évacuation de l'utérus </a:t>
            </a:r>
            <a:r>
              <a:rPr lang="fr-FR" dirty="0" smtClean="0"/>
              <a:t>:</a:t>
            </a:r>
          </a:p>
          <a:p>
            <a:pPr>
              <a:buFont typeface="Wingdings" pitchFamily="2" charset="2"/>
              <a:buChar char="§"/>
            </a:pPr>
            <a:r>
              <a:rPr lang="fr-FR" dirty="0" smtClean="0"/>
              <a:t> si l'enfant est vivant une césarienne doit être pratiquée</a:t>
            </a:r>
          </a:p>
          <a:p>
            <a:pPr>
              <a:buFont typeface="Wingdings" pitchFamily="2" charset="2"/>
              <a:buChar char="§"/>
            </a:pPr>
            <a:r>
              <a:rPr lang="fr-FR" dirty="0" smtClean="0"/>
              <a:t>si l'HRP a entraîné la mort du fœtus, il faut s'efforcer d'obtenir l'accouchement par </a:t>
            </a:r>
            <a:r>
              <a:rPr lang="fr-FR" dirty="0" err="1" smtClean="0"/>
              <a:t>lesvoies</a:t>
            </a:r>
            <a:r>
              <a:rPr lang="fr-FR" dirty="0" smtClean="0"/>
              <a:t> naturelles si bilan d’hémostase correct, conditions obstétricales favorables et dans un </a:t>
            </a:r>
            <a:r>
              <a:rPr lang="fr-FR" b="1" dirty="0" smtClean="0"/>
              <a:t>délai de 6h </a:t>
            </a:r>
            <a:r>
              <a:rPr lang="fr-FR" dirty="0" smtClean="0"/>
              <a:t>à partir de l’apparition des </a:t>
            </a:r>
            <a:r>
              <a:rPr lang="fr-FR" dirty="0" err="1" smtClean="0"/>
              <a:t>symptomes</a:t>
            </a:r>
            <a:r>
              <a:rPr lang="fr-FR" dirty="0" smtClean="0"/>
              <a:t>.</a:t>
            </a:r>
          </a:p>
          <a:p>
            <a:pPr>
              <a:buFont typeface="Wingdings" pitchFamily="2" charset="2"/>
              <a:buChar char="§"/>
            </a:pPr>
            <a:r>
              <a:rPr lang="fr-FR" dirty="0" smtClean="0"/>
              <a:t> Après l'accouchement par voie basse ou par césarienne, la réanimation maternelle doit être poursuivie jusqu'à la normalisation des troubles de la coagulation et de la fonction rénale.</a:t>
            </a:r>
          </a:p>
          <a:p>
            <a:pPr>
              <a:buFont typeface="Wingdings" pitchFamily="2" charset="2"/>
              <a:buChar char="§"/>
            </a:pPr>
            <a:r>
              <a:rPr lang="fr-FR" dirty="0" smtClean="0"/>
              <a:t>Lors d'une grossesse ultérieure, une surveillance intensive s'impose en raison du risque de récidive. Ce risque est diminué avec l'utilisation de l'aspirine à la dose de 100 mg par jour à partir de 12 semaines d'aménorrhée.</a:t>
            </a:r>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571472" y="2786058"/>
            <a:ext cx="4486284" cy="900114"/>
          </a:xfrm>
        </p:spPr>
        <p:txBody>
          <a:bodyPr>
            <a:normAutofit/>
          </a:bodyPr>
          <a:lstStyle/>
          <a:p>
            <a:r>
              <a:rPr lang="fr-FR" sz="4000" dirty="0" smtClean="0"/>
              <a:t>3. La rupture utérine </a:t>
            </a:r>
            <a:endParaRPr lang="fr-FR" sz="4000" dirty="0"/>
          </a:p>
        </p:txBody>
      </p:sp>
      <p:sp>
        <p:nvSpPr>
          <p:cNvPr id="4" name="Titre 3"/>
          <p:cNvSpPr>
            <a:spLocks noGrp="1"/>
          </p:cNvSpPr>
          <p:nvPr>
            <p:ph type="title"/>
          </p:nvPr>
        </p:nvSpPr>
        <p:spPr/>
        <p:txBody>
          <a:bodyPr/>
          <a:lstStyle/>
          <a:p>
            <a:r>
              <a:rPr lang="fr-FR" dirty="0" smtClean="0"/>
              <a:t>Les causes gravidiques </a:t>
            </a:r>
            <a:endParaRPr lang="fr-FR" dirty="0"/>
          </a:p>
        </p:txBody>
      </p:sp>
      <p:sp>
        <p:nvSpPr>
          <p:cNvPr id="53250" name="AutoShape 2" descr="Résultat de recherche d'images pour &quot;rupture utérine&quot;"/>
          <p:cNvSpPr>
            <a:spLocks noChangeAspect="1" noChangeArrowheads="1"/>
          </p:cNvSpPr>
          <p:nvPr/>
        </p:nvSpPr>
        <p:spPr bwMode="auto">
          <a:xfrm>
            <a:off x="155575" y="-1081088"/>
            <a:ext cx="3810000" cy="22669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2" name="AutoShape 4" descr="Résultat de recherche d'images pour &quot;rupture utérine&quot;"/>
          <p:cNvSpPr>
            <a:spLocks noChangeAspect="1" noChangeArrowheads="1"/>
          </p:cNvSpPr>
          <p:nvPr/>
        </p:nvSpPr>
        <p:spPr bwMode="auto">
          <a:xfrm>
            <a:off x="155575" y="-1081088"/>
            <a:ext cx="3810000" cy="22669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4" name="AutoShape 6" descr="data:image/jpeg;base64,/9j/4AAQSkZJRgABAQAAAQABAAD/2wCEAAkGBxMTEhUTExMVFhUXFxgYGBgYGRgYGhgYGBgXGBoYHRoZHSggGBolGxcXITEiJSkrLi4uFx8zODMtNygtLisBCgoKDg0OGxAQGy4lICUtLS0tLS0tLS0tLS0tLS0tLS0tLS0tLS0tLS0tLS0tLS0tLS0tLS0tLS0tLS0tLS0tLf/AABEIAK0BIwMBIgACEQEDEQH/xAAcAAACAwEBAQEAAAAAAAAAAAAFBgADBAIBBwj/xABGEAABAwIDBAcFBQUHAwUBAAABAgMRACEEEjEFQVFhBhMiMnGBkVKhsdHwFCNCksEHYnKy4SQzQ2OCwvFTc6IWNJOz4hX/xAAaAQACAwEBAAAAAAAAAAAAAAAAAgEDBAUG/8QAMBEAAgIBAwIEBQQCAwEAAAAAAAECEQMSITEEURMiMkFhcYGh8COxweEz0UJikQX/2gAMAwEAAhEDEQA/APs7rpzBMgc4mumlG83HGuXje6ZTy1muGU3JSCBGh3mgC4YpJMX9K9XiEgwZrIokga87W9KvSPvD4fKgDv7SmulvgGD41lA+7Pj8q6cVC0mJ7PzoAuW6Ckxu91RLoCQTvHrVNznMGDpzqFJ7JvYRbUUALGI2e/8AalvpgtnENmAg9aEBpkApUVQUdYkhScumeqXdo4uGR9+hSkhKobbKlOJZUVWUk9nPlkjhTgwiSTfz31MQ13SBMHSgBVS9i2zlhwla1fhSpIJeQSQogQjq1KieB3xXLTuOStkKcWUnqyuUNxJcPWoVlQAhKW8sGRcnvGmlQzKEA21JHh8q5WIJgKB5aH61oAW9vfal9ehCnIUlYQEpRlLZw5ghRTPW9dIAnQi0XrvauwlPFlCChKG2FozLbK8qpaCSnKtGVcJJB5UcxL4RClnL8ZncN58Kxna15Qk33rkT4CJHnEc9KWU1HkaMHLgFYlzGpzJSt0EFQkobUAlLiA2UHLKiprOVHtEXtIArK87j0JUoF0FWUnsoUUkMwMoCIP3ie0IG7uyTR13ahkK6sHiAv4dm9enbIVA6pWom4/WKXxYdx3hmvYFYn7YFJVmXMuhQSholCOtZA6vsmSWs6r5v0rdsj7SQtbri4yhKElLaR33O0cqQc5T1ciYHDWtrW1G85mUyPxCBoPxab+NaUGW5F76606afBW4tcit1D6hhwlL6Cw2whyAAVFLrBXGucZG1knhFWYJWPXlCnFp7SSqENi4beKkAqRdvrA1cfmIJhrxIi/kfSrGGQBz3+JqSBOfxeOKUqSl4QE9nq0ArPVpzCSlWX7zNeMv7wF60bfwhU+tXULWo4ZCWlp0Q7ndvmkZCMyDPCmhxkzZRH1412WrRyoAVQ5jVFKMziSFKzKCEQUnEIy5SR/0c3hF71ncONbaUsLKMucZVJayAdS6c6rTZwI3gcdaa0KgRlMjxivXEGEmJjUCgBXU8rEYV9MuPAPtBIUlAWptKsOtYhsAGPvBbXSsqxiUZvswW0ypSilJSFFJCGQmUnNkbUrrTEjTUTFOTSBmECEgeHHT1qplXYiDyjSgBbabxaCrqwqVKI0QRDjr8OydQiUKyz3SQJmvcKvHKcWFuLSnMASlDfZHWKjISiCCjLJ7UWuDIpncbyhJ4a+dQN9jnr60AB9gYx1xK1OLkIIbSoBML6skKd7Nu2TEbsltTR9TwETqfqazqRDcAbhaujZQMWiKAO1vSFFO6o3iBYE3486qTcOWr1YsjxFAHaHyVEbt1vrga7+0p4/Kqh31cxr5Cq0C2UhU8N2utAGtbwGtcYVc5rze3vqsnKqYJERbdFdYTVVok/OgDTUqVKAJUqVKAJUqVKAJVamu0FcBFWVKAJUqVKAJUmpVOJeCRJsBcngKGB046ACSYA1J+rUGxm1SqzVh7Z3/wg/E+hrJjMUp03smbJ481c+W7x0rArJlz/wDGJtw9NfmmeBNyd51JuT58K9Ar2pWNm1JIlQVKlTbJo8IrxsqSZQSk8t/iND8eddVKE64FlFNbm/DbRCiA6Y0v+En/AG+duBo0lVKpTWnZ2KU2co7SeB1HNJn3HyjStmLPe0jDm6at4jHUrhpyRNd1qMhDSX08249hSyWyAhZWlRI0UAkp+KqdDSf+0zBdZhJi6FpV5GUn3Gkyeksw14iTFZnpvip7RHpRTA9LHI1FK+E2O4ogIuN+a4Hnupi2d0RKv7xZPJPZHrvrEpTfDOxOGGHqSNTnStRMTfhWtjbeKX3UwOYrzEYXDYNMqCU8LSo+A1NL2J6UvLJThmwge0oT75AB5QaZuV05BDFDL/jgq7vZDUvaWJSN3pWc7SxKrzB5CkbGbYUDD2NSk+zmg/lTBFZkbZRonHnzUsfzKil8/tZaumxJb6b+o+r21iGxJEjea4R0xJtmE8KV2Np4iMyXEvJ42VPpcnlNZncc27ZaMq+O75j6vSuc4+5cujxtWop/IbcT0vcGhFAsf+0HEJ7pTSzjGFjuqPnf30uYxKyYUfrxqVkk/czyw41xE+m9DelePxuLS2I6pPadVHdSPwzxJ+FfW6Qv2O7PCNnJXEKdWtZPEBRSnygT50+1uxqonFzu5ukSpUqU5USpWLFbRDZ7dhx3Dx4DnWppzMJBBB3iiwao7qVKlAEqVKlAEqVKoxOJCBmUQAPqKhsCPPpSCSYAuSeFL+LxZdNxCRoN5O4nnwG6a5xeJU4qVWSLhP6q4q+Gl6Vemu3FMoDLR++cBuPwJ3q8eFZMmW/LE39N029vku230qYwxyCXHPYRBj+IzCfeeVBD0qxbh7KG0DmFKPvUB7qE7K2UNTc6km5JOt6OoYSkVSo+x1vDhD1FY2zjfbQf9Ndo6T4pPfbbX4Zkn1k/CrW1pq84PNeI/XyqXAP03yi7Z/TFlZyuhTR4qun8w08wPOmNKgRIuONIOP2Ykg29wrPsTbq8GsNuEqYPmW+aeXKlcRJ4drifSKlLWG6Whwy0wtaB+KUpJ8Em5o1s3aCHk50G0wQbKSeBG6lcWuSg11Zh+8KrqxjvCoXKFlwxgw2lX1RhdKvrqR4ORP1HhoP0mazYZxPGI8cwoyaFbWOYoR4qPlYfE+lRk9LGxetfMGbJ2aEJAjXWvOkO2W8I3Jus9xPE8TyFFH3g2grUYSkSTyFfJNu7YzlWLcFiYab4kaD9Tzk8KzUo7Lk6PTw8eTnk9K5/hFG19qxL+KUVLV3Wx3t9oJ7CR7r8YKntDbbz1gerRuQiUiOcHtefpXDpW6suOGVH4bgOAE6V6GKlRS+LNk5OSrhdlwDwxXhaoiW64U3T2V0YmlKQcyFKQeKSUn1Tf30f2b0izEIxIkaB0CFJ/ijUUJLVZ3Gr1DSfIRlKDuLHl1BTYkERKSNCNLRpQXabVieAJHyrdsdYVhgkqhQUrLxgRm/mT9CvXkZk+I/oayyWmRrm1OOtc+/wf9o+zdBmcmz8Kn/KT7xP60wUu9BccHsEyRAKU5FDgpHZPwnzpirpRdxR5rJ638yVKlSpEAm3G5FL2Bx7mHVaVNzdHDiU7geWh99MO21mcojSZNAigmQR4EaGsmRyUrR0MEYzhUhtwGOQ6kLQZHvB4EbjWoGvn7a1NLztLg7xuUBuI3/pTVsrbSHRHdWB2kHUcx7Qq7HkUjLlwOD24C9eTVX2hNr61m2ntJLQjVZHZT+p4J51Y3RSk3sizH45Lab3Ue6kak/W/dS+66tZzLgncBonw589fCuFuEysnMrefgANwHCvQvsgkxasOXK5bLg6OHAo7vkH7d2ujCtKdVciyU71K3D58q+cYNS33C86ZWv3cABuAqzpbtL7TibGWm5COZ/ErzNvKiOxMOBClaT8oHvpYQvY6EWsUNT5Gno7s4KSolKSAAQDcknxrW/hVKEhpPmBHhpWTAYsBaYAAsPeKPjawFiR8f0rSqjsYJOc3qFjEBSP8AAfugT6gVUrGA3CYtre1qYMXtNESYpY27tLCtZVOSSrRKNSJ1O8CklNPY0Ysbe7RztLFAQEiTGlA9pM5kzGvu+tfOtOExacUYbBSygaR37kEKPCYtvvWjHMFIOaDO/hVUjdi2QmYbH9SpSFHs6jx4U09GMGt2XJUSYKrnfpblpSlt7BSTcWvv5R4039HtorOHDbAGc3UrWAJ3eUVPsU5aUvz6j7gwQkA6jjc1rY7woN0cKshQsytJM+uvnRjDKGa241VTTM0mqYw4XSr6owulWuKgTXSjwcifJFKFBsIvOpTm4ns/wiw9Ynzrva2IUGzl1XCQN99f8AxCq4ZISkbhw/Sqskt6LMUdrFv9ouMIabYTYuqv4JI/Ug+VfL9vqzvZB3GxlSOdsx9fhT90ydz4pkAyAnTmSaR3GAXFqkXWo+qj6VVHdtnZglDDFd9/4MAaiuVN0S+zfCa4Vh9bi1OFoHFFcluj+H2SlSCoupHYVqJGcZyE66kJB0/FUc2BBI65owCdToIv4XptLKvFje7/cXS3VTjVGcVgercUiUrgajS4B8ta4DIMCBNvjpSsZNSqvfgHYvFKYw6XU95Dwj/UlQUDyi3nR/DOZkA7jBHgoZv93upb6aPpOXDpAGQyozOZUXkbgDI8qY9nNwy3J/w0ctEpBHqDVeSPlTGx5P1ZR9v5Q5fss2lkedwx0WOsT4iEq90Hyr6jNfC9mYwMYlh6wyrE/wqsr3H3V9tw65nkbeFX4JXA5nWw05L7l9SpUq4yAHbihPaFo1oC2oZjluI3zrTLtfSgFY8r3Oj0y8pmccBSPG4iANanUJLk6ECQRqNNCLjyrTNZMbjw2OJ3DjVStOzTSqj0bSfAKG3cx1IUEkJFrk97jaST4XrZJzhSzmURdXHWIA0A4VMO1kTc37yjxP4jXmFYLqg4uUtxZIJSVD2lEGR4CNZM0ycp7WZmoY96O9c53EfRpb6ZbX6ppLaVQtadRqhO8+elU43pYUKXlSFJJPVgkyOBKie1p4wdTpSZiHFvuFS1ZlKNzbdFuUCkUdzbDFLmWx7hGcywE30H9ac8I0lKU6Ez9eVBcEyhEJR3iLW4+NMez0BI4nj9bqfVT2LJQuO5bh8AlRTfQyTpHrWLHoUhSvvSkaqzARGsz5Vsxe00oStxaobQL8zwFIe3+lL+JTkYaUGyCVQNdbFXgL+NS/MJCGhambsT0wwzeWAtcC5nLfwO7Sh5w6tpYtbjJUlmAnNE2FsouNQTflWLox0aW671r6JaAmJgfugXvJ8q+pYXAkI7obRFm06eek1PliqQrcpyt7L85MowiGkpDYCWxrG8xqaH4l8OBRBtpOlU9ItomOrR3lGByG+hjOOLaMitPePmKqtvc1RVbAnbDqQpdx3flWfod0gWwVJSAoEnSOJ4j4Vi2u9OY67vWj/QjBsNoSX5kmR41an5TPlV5El8T6DszFBZDqREyCKOYREZaXsBtRpa8jdwIm3x4etMbSu0OZAHiZgczbQXpKtpGbI0rb2QbbSojskAVoeTKSOVUMOwBIP5VfKrFPcj6K+VborY5U3u2Atp4odYlHsJkj95Vh7gfzVHFE5SRaZIqnq3FOuLyqgrMWJskADw7ulXhtfsq9D8qyy1OT2NkVBRSsT+magMSw4O6QUk80kfM+lLLrOVSxG8xzm4+Ip/6S7KW8wqEkqSc6DBiU7vMAjxIpHwT3WNgyCpEBXhuP1xPCoTabTOnirJhWnfTszN1UBJ4RPhVS0QJO8H3mtiwdN3hVbiZp7IUNzHiAMuu6olqIJ0jWNDVym68ObcY99CDR2MZRClbhHhVr+K6lnrxBykATEBRi/CwMxV7OFKyQO8YP1FJ/TbFnrCxJytqOtu1Ak8f+KLt0TKoY3N8+wLdxGdWYqkkyb8j8NfWvo6VgJyFU5QEkCIkAb44nWvnPRtkKxDeYSkGSNZgEjxkxT42IF9d/jaffNRnkkqMvSQbbkyYoggyfwxNfaOh2M67CtOe02mfECD75r4krQ19S/ZA/mwGX2HXE+8KH81R079iOvhUUx3qV7UrajkaQTtg2pfJvR3bRtS0t2sWZ7nV6ZeUy7Y2j1SbXUbAc91DNmKC3kIzErzJWs65QghUE7pUAI4E0Ox2ILj5IE5YCd/aUYB5gC8cq66JY1KXnVLV3UZEC0qIMqI5zl/NVPxNTj5R3WjOtLZ07yvARAjmf5SN9B+mO3MoLDdiR2zwT7I5kRJ8a6x+3AzKwElZTlySZSQVZTobEHQwbUplhawVE3Vck7zqT8qeMqjRXiwap65rZcA11BUSBr7z613hsGIlJvqCdJ1uNxrc2lFgD2pvr5zuNGEbMTGaJJ36z50tm6TXLAowjiwhxtYzZe0Dfyolg8Q7ZCknMbAjT+lYcXjRh1yQSk8NxG+tWA2qHg4pGiUH1Vb68KirIVLZALb77rrow7YKgItMCSJBOu6/mK37K2cps9StSUmAQFHKFKJVqZlSRlmKxdDttNJeUXCM0qkqjvE33/UUfOPQ5iX8UmIbbDTcaEmST6qHpTtKJXqeWTfa/ygjgFJbAT1iFRdSitPaUTJtNgDarNpbZGUjrG/8A5ED4qoAdrgJgGbc/U0Fxm0pMkyd2/wB1QWShvb/b+wslaUlTilt5iISOtbsN5urU0Exqyb52o/7zPr3+NZX8WTcmBw41jefjx3DTzPCmUBJS0q3+fc4xeGKlIRmauZP3zFp0EdZTNtpLnVpbyNJSMqcxdaHmJXr86W2NkOEZzmK1KTlgE77m26Ka8S88rDFt3OVhQyylW4g791qdmSMm25Pb8+Yx9EMGy0gZnEZj+8k+VjTHjlYdSElwqVlcTl6siSvtQnh5GgWxsWOqQnLe15iDTMFuFGVp1CFGJKiD2YUJTYiZjlfyJi2nuUdW7jsCGvs5OfPjT2wUkgDKoJUBAIg6K3RB5mtTSsMEFebFw6Si4UTZYVJBFrkC9o8TW9pjGRfFNAzaEp07f7t1XT6HlVnVYvq0/wBoZC5USQkQoGMouLb/AHXMVqRzgMk4daQrNiktogCB2lKfWtRJtJgzNuGtq5DOGIUsKxhypzq7XaIC8sWEn+8UfXWthxmJlAOLw57ZCykpASAbbpKt1qNbNx6AgB3EMrXeSlSQCMxIt4WotE1IEbGQ0tx5SBiOylJHWkBBCmzGVOoIBIvSTtVCWcT1qSnq3e9KgkAnvTJ8/I19Uf2gzkUA6junRQ4UjbewvXMqT+KJT/ELj5edZeoktjp//NuMnfAGcQn2k+o+dUqQPaT+ZPzrTsZ3rGkzqnsny09160HD1Cd7nR0SW3b4f2Ci2PaT+ZPzqpxA4p/Mn50TxAy+elANs9KGsOg5VBbpKsoBBSCNJ35c3hpTJ3shJrStT/b+yjbW1BhmVKmHVphAzIsDqqJk2O4V82edUtRWslSjqSZJo3tDZmOeczOocWSlJkyQEqAIubCjuxOjzKElSiXFglNhCRIToZvHaGmiqa4wMmjN1Mvh7FHRTAZElSk3VBngL28zHoRRxZr3DphIgRpA4CLDyH61w+ay5JambMePQqK06Hwr6N+xZf8AZ308Hz70Jr5uowgmn/8AYk+CjFI3hxKvIoj4irOn5MvXf4/qfTqlSvK3nFF/pGuBSfiMRAN6aelRtSFiXvlWDPydfpVcAZh0yVkn8ROsE2SkD/zJ8qy4RwNrUTGVRCtQmDEQTu90+lbC3BjilSvMBPvt7jXmM2XkSFOCx4XjdrGoNvGKiPBvTSVGVOKClhOYKUTokggSbkkAeFNuF2cVC9qTsHherfTwJsfG9fRi6AgRwqGuxE8rv7AI7N6syI5HW28Gr5AFe4rFUNexPGoQsrfIK6Qs5kmxM8piqdkvdUxMWJk88twPWK2YvESCrURYfE0D6SYkow6UJScyoJVCoCfDmZNNFPZEaowi5y9jf0cVhmy445BlRO65ma37DbbxPXpaUhOdaiBpCcqc07u9lI3wa+ZfbV5R2BkB/eiBxIM+dMOwlFx9sNIVlSiISVESVqUqbASQUiNSEgTarnBXuY8WWUaS+/xNG10NYZZSpwLXqQDI9B8/KsbGIW5GRJvokXUfAJHnTVtHo60ohXU5c0FUgZ9SDIMAXBm9qJ7HQhuAhATGVQMJmUwVCZzElOYGY8Kp1wTou1zpCd//AAcSO0WyDJEKgXtoJzH+vOinRnow3mSp4lSlmBEJAnfKrqVwERupz28jslQJgpCgRwsDPFJAE2mE0DYeUFJUNbKAMZuwQFQQJ1vEmb8RK5MkoOlshHBT3luFcThmg2lfVJMtIOhOlyUgGZJWneNKGNrSkEZUqi8ZUqgDMZKFrI0G/Q7qNbRR9yAJlIWgamyVSBABJBGQ6acqXw1+GTYQd8EHsogHLoYMbyTOlV55NStMmMI1whiVg2w2fukXWY7CdUpG4cwTA31i2VigViAkg6AAzrewUSRrblW/EOfdGL9tyI5oJG8cZ1FB9lNjOEzoY3m8pKRBgK5qT5G1Nkk1Jb+yI0Rrg+rbMHZHl8Bx860YpwJSVHQAn0E1Ts7u241k6WPZMG+rg2r3iP1ro3scmvNR8t2M+Tnn/ElY8Sbj31ccQUmudlYSWwRYpAIrzaDcifoHhXLk7Z6SEagkEmMaDWpL1J7eJKTRXDY2d9QyUjzZIyOuo0GaR4G/wj1opiMQlP1FB8YvK4l0TEQryvP1wFFkISsTx+rfXwq7G7VFs69ff9xZ2kpx8loFDaFiFOKJzxIkIQDKbe1flQhHQtnrErQpTqN6TYqIO8xZJ5X1p6b2Y2NEirjlSN1WJy9itxxt21fzFzaGGVEuKk8BYCNwHACw5VxiGwhtDW83Pibn0FqIvgLVmVZIueBi8edqF4h3Msq+vrQUk9lQ8Jt3Ltx8/wCjhZrC8qTVz7lUNpkyaporK8eqEgcaP/sZxxRj3G5s60fzIUCPcVUs4s5pPkPCtf7PX8m1MLzWpB/1IVHvir8W0kZOqWqDP0TmqVyKlbHBnEV0K/S1z8IAmJ1pBdBK4iCPQ08dMVj8QtFjSGy7LiryL8+X6VmzcnT6X0mxnDpUpsKOi0zHOUndwV7qZ14ZtbSkLiBIO6QZSd28KzeJHClixTEieUW5yeFXPYlx11SCUgZUrUNLBKElXEg1UkXtOUknsAC3q3IzNkhJnvJBMKneCBPmeFFGtqEoA0tQLGOZsy0xqQkiJIEbhrJg8ZJidKiHzaRJjdrv+tKsNDTYUVip4G01kW+SkGRQ17aDYUqXALb7XqlnaTRCYUVkTZAm/iYA8aFCyqU0uQrs3Bl11IJAR3lknshI4mhHSZTGIfIZGYZyMxhAIEWEkW3c4FU7QW64MpV1bRgqQnQx7SvxH3XrI1h5yoSYlUTy3nwEU8aiyuankim+P3NjGxFKORQg5gkI9DmPERfhrTxsVhvDhCEBAIghY3k6hStA2oQPHKd1ZtjIbBBP48ozawhISEk8jAkHjau8W1kWpCjcAkSYzAkRvsSAqDzA3CqJ5KlsJVr8/wDQ3tfC50Zk74j2krE2jiYiPaHNVAWVZVAyM11yJ70kTzBgkjeRqZoqnG5UArPZ7pHHSIBjtpt5C9xWRIK+3lCUzqTlnh3ZgRuTO+5EUmbS/OSptbBFeJQG+rWQmLpBMfdrzJIg3MQoC1wAd9CsRkb7SiMvHPlRNoSCuORNrmd5NVJxeGSR2i4q+YNJIibaplfnNeuYhKjDeFQFW7SynNykklQud9JPJrrZv6f7ZVqkeK6Qo0DjRTYkJDjxPYCIPVgahINtIGtUHa7cFSUOqVuAw7g/mgkc+XKiH294KIJZScsx2jAgX7ul9eRqtp3EqQqFoj+FzS41Aj/iolkk68v3/oneufsZV7UczCUvJSFlWX7K4bFJRlJAIy5Y4aVs2ftZnrBJUDP4mHWxrxIAPlwrvE47EIULNkxcFakmNxjqjV+z9ovpWlJbEmD3kjW+/LNiNBRryy5j9yG/+32PpOxngpEgpM3t/Wh3T0/2F4e1lT+ZQFbtnOLUgQALb418prD06E4NQ4rbHnnTXUvyWYYK8iXxFPYzBAskR5zVuPwNidAeNadnOpCecaVpxInKVC03HwrntJnbWRxYgbQwcHdWVlRG8etN+08CFqGXzjjSo+1lkKsfja1Qo2WORqaekQYuK8Q6tucqgQL8xWJAICSdwg+BqKcMTxE+pH9KmqJjlcQ03tFxUiQD2eBsVBM6cFT5Vnex7n7utpm8b7+NCdprJYK0LKVJAsDYxcGPGK7beIS2VmVFAJP7ygkkcoqy/LyPrVvyl72IUqQpUgCYHG3AfOqnHBFom3xrL1naVwjwr1yMqZI1HxFIVym2lZ0UZjAjl6V2cOT2ZEb60NJlVrDdztWhtoEZZvwi80UJrfCB72GTlmKG7B7O0cKRuxDPvWAfjTNisOEC/D/mlrACMcwRufaP/mmrIvcTInX52P0aQeFSuyaldKziJuhM6cqhJr5vgHgVK8T8a+y9IthpxLRSTlVuVEx4jeK+MY7Zj2ExBbeTlJuki6VDeUnf4a1hzRd2bukyR4GBg11tDCB1BSQCYMTxg/rFZ8G9IFEGlisydM3s42dgitfWuNt5AnuSLC8HLwEm5BvGgvWba+CbKu0jsXy2MgHvJm8Ra17GRYUWZcym0lMyQDlIJ1UhVsp4i01pSyhwG3WJIgwerWDulJhOYHRQy+dOmmVeJOMk2rX8f7EPF7MJu08ocBMg79+lDNhhanyhxSlSk/p5U24/ZaULIzLA3KUiCeIhBAkQbwoWtVeA2chtwq6xKVaZiHFkT+6lIv4motrlmtZ8LprZgHamEUTGUybBA+vrlW3Y3R4BtTi4lUoGkfvCdIAuTfUJ40dcdZT7byjxytI5SE9qPEGq04jrj2jBNkKA7KdSEhIkFMC4uRY33RrUUVZc2vaP1Kcc0O+gfdndBOVQBlBHlrrc8DWj7V2cp7SgSEg/hGpngIAMWiJlIrKMSpsltBBWoZSNQlN7k7xEREnha9XbPwqTIUolRmbd5QghNrATFhYamSM1V6a55fsZJZPaPCK0pK1dkBSo7xHZSCbQNF3NtEmdTWXaDB6zI72jlmVdsSSYATZItKtJtE7qY9lNrSo5xGuVNud4BnRRubmbzaKsdsdRWpeZASuD94oIKVRBIJEFJgdkgC2+TVywNx1Vv8TP4qU6fBVtLBBOFStCikrU2iPZC4SopTdIuo7rWiqeizQSYgJSAgboEOtC/tXEcZo63hkFvq1KK06QhDhG60gK4TPjXrLTKJASo6TKwCY0nNBPG+8TVnhq4tvghZJaZKvkLD2DXncVdSs5BIGoBBQTyy5APDxNNGAw+XDkdrMEgd0m5BXOkT2xvNxVpDao/soVwOZBjfa9am1gf4GUXtKN5k7+Jp4qMZuWoSWuUFHSIeFYcVl1KlhJJiSVEXmTFlEiLQByFOmJQlDKSkHMciQcpsCoJCriCAkg79K7UlJkjD+9In0q/DKv/cx5oPwohGKbblyGSU2ktLDuxkwiDrvrB06H9kP/AHGv/sTRjBRlECOVCumyZwi/4mz6LTV0l5GV4n+rG+6FzBEVtUqhuCOlbXDXNs7047lZImheNwgKIUAd8+lbVuVixz9qix4wFDaGHW2ez3frnQ5zaftJ9KZcaqZpYx7NWJ3yLKFbo7GLbUCL35V6/tICIE6C9Ddk4Jx19LDQClLnKCQLgTqeU+lFcZsB9l4NvJAUADAIVrxIp9KSsp126vcrbStd4AmtrGDA1uedFcFsZZAm1GsJsZIPOq9RbVID4PAqUdIFHmdlpQJ30VYYCRYCqcQKVsIvcXNrpsbUo4BE4zD832/5xTZttdjStsMZsdhRxxDX86afHyGf0/nY/RJqVwVVK6qPPJOi4poN0o2InFslswFDtIV7Khp5HQ8jRqvDSVtQqdO0fE1sLZWpChlUkwoHcb+61jvmtTGIG+vpO3uj7eJT2uysd1Y1HI8U8vhXz/aPRrEMk9gqT7SJUPEjVPmLcTrWLJhaex1MHVRmqfJY0utARcEEgjQixH9ORtQVp5Q8a2IxZ3g++qa7ml0wyjGmMriAoe0Bp4p8tRw0rNjdmhxJ6hQzDQTBA3pg8iRcAjjWZvHcqs+0IV3kg+N/jRSEcE+ADiMFiQT90NZvnA3ce9EDj4766ZweJPZiJgQhN40IvcjfcyONMaXE7iR/qV868ceAGqvNSvnUrulQjx3s3f1B2E2Wts9oJbGvaUi5mZIkk+fKtCVttyQSonXKPPvud4TvyxfSqkguGGWio/uJJ9SBA8SaN7L6HuuHNiFZE+wgys+KtE+UnnVmOMvYqyeFH1v6C+9tJajkSlMn8IBcJ55bJ9E1owfR/HOaNrSDvVkZH5UQR5pFfRtnbKaZGVpASN5AueZUbqPjW5KYrQsPdmaXU7+WNHztPQHELu640DzC3j4Sop/WtSP2ef5w8moH89PlSn8KHYrfUZO4gq/Z1/nJ82v/AN1QroLiE9x1s+Gds+6fjX0WpUeDDsSuoyL3Plz+xMe1+F0gb0LK/dOb3Vxs/auIQsJWsm+jiAD7gk+s19TNUu4dKu8ArxAPxpHgXcsXVvhop2Y8VIBIisfS/wD9o7yTPoQaKMsJTZIgcKH9KU/2R/8A7S/ckmrWvLRnUvOmu4iYJ21EluWpd2U6SAaOASK5jVM9I2pJMzvmh+N4zRBxBmh+MFjUUW7Al9cE0FxpmieLVQnEEndToSRp6FCNpYQ/5n+xY/3GnHbac+PeUfwqCR5JHzpQ6GpJ2lhBB/vP9qqctpT9rfMf4h+Aq6V+GZcST6j6fya2Tuq9JisTXnV5V41mo1SW5rQ5as7ytarQ541nfdg0UQo0wHtxeooF0UE7Rwoj/GSfS/6T5UT227rWH9nzZXtTD2NlKUfJCquxrdGfqZeRn3xQqV2DUro2zgpuiypVOIeyjSvcO7mExQKWEVAkV7UoApdwjau8hKv4gD8azHYmG/6DQ8EJHwFb6lRSJTa4F7amxgEgssIKswkKmMu/Qi+nHfWFvZLvaKsG1NssOE7jMyREQPWmx5UAnhXrZkA8aKROqXcU17LdGmCaPet1qhAkZdBrBM+FXMbNWAT9jYCgRlk5rXvJGsAHxVG6miqnXIKRxNGlBql3AzL2MyKnDtBQAygOSCTMzYRFvGTXr72NFkstmwvmIkwZsdBMRffRd1yCkcTFXVIoCbfx0KlloEC0LPaMxEfhtJmTXTj+MzkJZRkmxK7xJvHhFrb6N1KAMGzXX1T1zYRcZQFZpGUSSdxzSPIVvrh1cCaqw7+bdQBoqVKqxDmUTQBbUivBXtAErlxsKBBEg2IPA11UoAyjZ7Q0bSPIVZ9jR7I9KrcxUKiK1CopDan3A+0mHApPUstqHazZrR2ezEanNE8qwpbxRmcIxqPxTPHwi/GmapRSDVLuLjmFesBhWTITJmACYzc7XExWDrlbsPhCkqIB61EntbhETk7UcTFORoP/AOmsNObqk5tM0GbZTrPFKT4gUUg1y7gx7OhSVNsYWYTcuBJClJuAY3qUAOMzvq0urKp6vDzl7UrBPWEJOXwubxoNL1ud2OwAk9UglOUJMaZQAn0ypjwqHo/hjMsovmJtrmImZ10HoOFFIjU+4NS7iCYQxhjAkgOa2MX3CeIrUEYiDOGaJyzAVHazRlk6jLeedEMPs9tmS2hKbaAQNfq/IcK2tKkA0aUTql3F3LiwkzhWSq8QqATeCbWGnO/KjYwTZF0J9Kvz3jlXdFINcu5jVsxk6tJ/KK9Y2cyg5kNoSeISAfWtdVMuSTyMUUgcpP3LMoryuqlSL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6" name="AutoShape 8" descr="data:image/jpeg;base64,/9j/4AAQSkZJRgABAQAAAQABAAD/2wCEAAkGBxMTEhUTExMVFhUXFxgYGBgYGRgYGhgYGBgXGBoYHRoZHSggGBolGxcXITEiJSkrLi4uFx8zODMtNygtLisBCgoKDg0OGxAQGy4lICUtLS0tLS0tLS0tLS0tLS0tLS0tLS0tLS0tLS0tLS0tLS0tLS0tLS0tLS0tLS0tLS0tLf/AABEIAK0BIwMBIgACEQEDEQH/xAAcAAACAwEBAQEAAAAAAAAAAAAFBgADBAIBBwj/xABGEAABAwIDBAcFBQUHAwUBAAABAgMRACEEEjEFQVFhBhMiMnGBkVKhsdHwFCNCksEHYnKy4SQzQ2OCwvFTc6IWNJOz4hX/xAAaAQACAwEBAAAAAAAAAAAAAAAAAgEDBAUG/8QAMBEAAgIBAwIEBQQCAwEAAAAAAAECEQMSITEEURMiMkFhcYGh8COxweEz0UJikQX/2gAMAwEAAhEDEQA/APs7rpzBMgc4mumlG83HGuXje6ZTy1muGU3JSCBGh3mgC4YpJMX9K9XiEgwZrIokga87W9KvSPvD4fKgDv7SmulvgGD41lA+7Pj8q6cVC0mJ7PzoAuW6Ckxu91RLoCQTvHrVNznMGDpzqFJ7JvYRbUUALGI2e/8AalvpgtnENmAg9aEBpkApUVQUdYkhScumeqXdo4uGR9+hSkhKobbKlOJZUVWUk9nPlkjhTgwiSTfz31MQ13SBMHSgBVS9i2zlhwla1fhSpIJeQSQogQjq1KieB3xXLTuOStkKcWUnqyuUNxJcPWoVlQAhKW8sGRcnvGmlQzKEA21JHh8q5WIJgKB5aH61oAW9vfal9ehCnIUlYQEpRlLZw5ghRTPW9dIAnQi0XrvauwlPFlCChKG2FozLbK8qpaCSnKtGVcJJB5UcxL4RClnL8ZncN58Kxna15Qk33rkT4CJHnEc9KWU1HkaMHLgFYlzGpzJSt0EFQkobUAlLiA2UHLKiprOVHtEXtIArK87j0JUoF0FWUnsoUUkMwMoCIP3ie0IG7uyTR13ahkK6sHiAv4dm9enbIVA6pWom4/WKXxYdx3hmvYFYn7YFJVmXMuhQSholCOtZA6vsmSWs6r5v0rdsj7SQtbri4yhKElLaR33O0cqQc5T1ciYHDWtrW1G85mUyPxCBoPxab+NaUGW5F76606afBW4tcit1D6hhwlL6Cw2whyAAVFLrBXGucZG1knhFWYJWPXlCnFp7SSqENi4beKkAqRdvrA1cfmIJhrxIi/kfSrGGQBz3+JqSBOfxeOKUqSl4QE9nq0ArPVpzCSlWX7zNeMv7wF60bfwhU+tXULWo4ZCWlp0Q7ndvmkZCMyDPCmhxkzZRH1412WrRyoAVQ5jVFKMziSFKzKCEQUnEIy5SR/0c3hF71ncONbaUsLKMucZVJayAdS6c6rTZwI3gcdaa0KgRlMjxivXEGEmJjUCgBXU8rEYV9MuPAPtBIUlAWptKsOtYhsAGPvBbXSsqxiUZvswW0ypSilJSFFJCGQmUnNkbUrrTEjTUTFOTSBmECEgeHHT1qplXYiDyjSgBbabxaCrqwqVKI0QRDjr8OydQiUKyz3SQJmvcKvHKcWFuLSnMASlDfZHWKjISiCCjLJ7UWuDIpncbyhJ4a+dQN9jnr60AB9gYx1xK1OLkIIbSoBML6skKd7Nu2TEbsltTR9TwETqfqazqRDcAbhaujZQMWiKAO1vSFFO6o3iBYE3486qTcOWr1YsjxFAHaHyVEbt1vrga7+0p4/Kqh31cxr5Cq0C2UhU8N2utAGtbwGtcYVc5rze3vqsnKqYJERbdFdYTVVok/OgDTUqVKAJUqVKAJUqVKAJVamu0FcBFWVKAJUqVKAJUmpVOJeCRJsBcngKGB046ACSYA1J+rUGxm1SqzVh7Z3/wg/E+hrJjMUp03smbJ481c+W7x0rArJlz/wDGJtw9NfmmeBNyd51JuT58K9Ar2pWNm1JIlQVKlTbJo8IrxsqSZQSk8t/iND8eddVKE64FlFNbm/DbRCiA6Y0v+En/AG+duBo0lVKpTWnZ2KU2co7SeB1HNJn3HyjStmLPe0jDm6at4jHUrhpyRNd1qMhDSX08249hSyWyAhZWlRI0UAkp+KqdDSf+0zBdZhJi6FpV5GUn3Gkyeksw14iTFZnpvip7RHpRTA9LHI1FK+E2O4ogIuN+a4Hnupi2d0RKv7xZPJPZHrvrEpTfDOxOGGHqSNTnStRMTfhWtjbeKX3UwOYrzEYXDYNMqCU8LSo+A1NL2J6UvLJThmwge0oT75AB5QaZuV05BDFDL/jgq7vZDUvaWJSN3pWc7SxKrzB5CkbGbYUDD2NSk+zmg/lTBFZkbZRonHnzUsfzKil8/tZaumxJb6b+o+r21iGxJEjea4R0xJtmE8KV2Np4iMyXEvJ42VPpcnlNZncc27ZaMq+O75j6vSuc4+5cujxtWop/IbcT0vcGhFAsf+0HEJ7pTSzjGFjuqPnf30uYxKyYUfrxqVkk/czyw41xE+m9DelePxuLS2I6pPadVHdSPwzxJ+FfW6Qv2O7PCNnJXEKdWtZPEBRSnygT50+1uxqonFzu5ukSpUqU5USpWLFbRDZ7dhx3Dx4DnWppzMJBBB3iiwao7qVKlAEqVKlAEqVKoxOJCBmUQAPqKhsCPPpSCSYAuSeFL+LxZdNxCRoN5O4nnwG6a5xeJU4qVWSLhP6q4q+Gl6Vemu3FMoDLR++cBuPwJ3q8eFZMmW/LE39N029vku230qYwxyCXHPYRBj+IzCfeeVBD0qxbh7KG0DmFKPvUB7qE7K2UNTc6km5JOt6OoYSkVSo+x1vDhD1FY2zjfbQf9Ndo6T4pPfbbX4Zkn1k/CrW1pq84PNeI/XyqXAP03yi7Z/TFlZyuhTR4qun8w08wPOmNKgRIuONIOP2Ykg29wrPsTbq8GsNuEqYPmW+aeXKlcRJ4drifSKlLWG6Whwy0wtaB+KUpJ8Em5o1s3aCHk50G0wQbKSeBG6lcWuSg11Zh+8KrqxjvCoXKFlwxgw2lX1RhdKvrqR4ORP1HhoP0mazYZxPGI8cwoyaFbWOYoR4qPlYfE+lRk9LGxetfMGbJ2aEJAjXWvOkO2W8I3Jus9xPE8TyFFH3g2grUYSkSTyFfJNu7YzlWLcFiYab4kaD9Tzk8KzUo7Lk6PTw8eTnk9K5/hFG19qxL+KUVLV3Wx3t9oJ7CR7r8YKntDbbz1gerRuQiUiOcHtefpXDpW6suOGVH4bgOAE6V6GKlRS+LNk5OSrhdlwDwxXhaoiW64U3T2V0YmlKQcyFKQeKSUn1Tf30f2b0izEIxIkaB0CFJ/ijUUJLVZ3Gr1DSfIRlKDuLHl1BTYkERKSNCNLRpQXabVieAJHyrdsdYVhgkqhQUrLxgRm/mT9CvXkZk+I/oayyWmRrm1OOtc+/wf9o+zdBmcmz8Kn/KT7xP60wUu9BccHsEyRAKU5FDgpHZPwnzpirpRdxR5rJ638yVKlSpEAm3G5FL2Bx7mHVaVNzdHDiU7geWh99MO21mcojSZNAigmQR4EaGsmRyUrR0MEYzhUhtwGOQ6kLQZHvB4EbjWoGvn7a1NLztLg7xuUBuI3/pTVsrbSHRHdWB2kHUcx7Qq7HkUjLlwOD24C9eTVX2hNr61m2ntJLQjVZHZT+p4J51Y3RSk3sizH45Lab3Ue6kak/W/dS+66tZzLgncBonw589fCuFuEysnMrefgANwHCvQvsgkxasOXK5bLg6OHAo7vkH7d2ujCtKdVciyU71K3D58q+cYNS33C86ZWv3cABuAqzpbtL7TibGWm5COZ/ErzNvKiOxMOBClaT8oHvpYQvY6EWsUNT5Gno7s4KSolKSAAQDcknxrW/hVKEhpPmBHhpWTAYsBaYAAsPeKPjawFiR8f0rSqjsYJOc3qFjEBSP8AAfugT6gVUrGA3CYtre1qYMXtNESYpY27tLCtZVOSSrRKNSJ1O8CklNPY0Ysbe7RztLFAQEiTGlA9pM5kzGvu+tfOtOExacUYbBSygaR37kEKPCYtvvWjHMFIOaDO/hVUjdi2QmYbH9SpSFHs6jx4U09GMGt2XJUSYKrnfpblpSlt7BSTcWvv5R4039HtorOHDbAGc3UrWAJ3eUVPsU5aUvz6j7gwQkA6jjc1rY7woN0cKshQsytJM+uvnRjDKGa241VTTM0mqYw4XSr6owulWuKgTXSjwcifJFKFBsIvOpTm4ns/wiw9Ynzrva2IUGzl1XCQN99f8AxCq4ZISkbhw/Sqskt6LMUdrFv9ouMIabYTYuqv4JI/Ug+VfL9vqzvZB3GxlSOdsx9fhT90ydz4pkAyAnTmSaR3GAXFqkXWo+qj6VVHdtnZglDDFd9/4MAaiuVN0S+zfCa4Vh9bi1OFoHFFcluj+H2SlSCoupHYVqJGcZyE66kJB0/FUc2BBI65owCdToIv4XptLKvFje7/cXS3VTjVGcVgercUiUrgajS4B8ta4DIMCBNvjpSsZNSqvfgHYvFKYw6XU95Dwj/UlQUDyi3nR/DOZkA7jBHgoZv93upb6aPpOXDpAGQyozOZUXkbgDI8qY9nNwy3J/w0ctEpBHqDVeSPlTGx5P1ZR9v5Q5fss2lkedwx0WOsT4iEq90Hyr6jNfC9mYwMYlh6wyrE/wqsr3H3V9tw65nkbeFX4JXA5nWw05L7l9SpUq4yAHbihPaFo1oC2oZjluI3zrTLtfSgFY8r3Oj0y8pmccBSPG4iANanUJLk6ECQRqNNCLjyrTNZMbjw2OJ3DjVStOzTSqj0bSfAKG3cx1IUEkJFrk97jaST4XrZJzhSzmURdXHWIA0A4VMO1kTc37yjxP4jXmFYLqg4uUtxZIJSVD2lEGR4CNZM0ycp7WZmoY96O9c53EfRpb6ZbX6ppLaVQtadRqhO8+elU43pYUKXlSFJJPVgkyOBKie1p4wdTpSZiHFvuFS1ZlKNzbdFuUCkUdzbDFLmWx7hGcywE30H9ac8I0lKU6Ez9eVBcEyhEJR3iLW4+NMez0BI4nj9bqfVT2LJQuO5bh8AlRTfQyTpHrWLHoUhSvvSkaqzARGsz5Vsxe00oStxaobQL8zwFIe3+lL+JTkYaUGyCVQNdbFXgL+NS/MJCGhambsT0wwzeWAtcC5nLfwO7Sh5w6tpYtbjJUlmAnNE2FsouNQTflWLox0aW671r6JaAmJgfugXvJ8q+pYXAkI7obRFm06eek1PliqQrcpyt7L85MowiGkpDYCWxrG8xqaH4l8OBRBtpOlU9ItomOrR3lGByG+hjOOLaMitPePmKqtvc1RVbAnbDqQpdx3flWfod0gWwVJSAoEnSOJ4j4Vi2u9OY67vWj/QjBsNoSX5kmR41an5TPlV5El8T6DszFBZDqREyCKOYREZaXsBtRpa8jdwIm3x4etMbSu0OZAHiZgczbQXpKtpGbI0rb2QbbSojskAVoeTKSOVUMOwBIP5VfKrFPcj6K+VborY5U3u2Atp4odYlHsJkj95Vh7gfzVHFE5SRaZIqnq3FOuLyqgrMWJskADw7ulXhtfsq9D8qyy1OT2NkVBRSsT+magMSw4O6QUk80kfM+lLLrOVSxG8xzm4+Ip/6S7KW8wqEkqSc6DBiU7vMAjxIpHwT3WNgyCpEBXhuP1xPCoTabTOnirJhWnfTszN1UBJ4RPhVS0QJO8H3mtiwdN3hVbiZp7IUNzHiAMuu6olqIJ0jWNDVym68ObcY99CDR2MZRClbhHhVr+K6lnrxBykATEBRi/CwMxV7OFKyQO8YP1FJ/TbFnrCxJytqOtu1Ak8f+KLt0TKoY3N8+wLdxGdWYqkkyb8j8NfWvo6VgJyFU5QEkCIkAb44nWvnPRtkKxDeYSkGSNZgEjxkxT42IF9d/jaffNRnkkqMvSQbbkyYoggyfwxNfaOh2M67CtOe02mfECD75r4krQ19S/ZA/mwGX2HXE+8KH81R079iOvhUUx3qV7UrajkaQTtg2pfJvR3bRtS0t2sWZ7nV6ZeUy7Y2j1SbXUbAc91DNmKC3kIzErzJWs65QghUE7pUAI4E0Ox2ILj5IE5YCd/aUYB5gC8cq66JY1KXnVLV3UZEC0qIMqI5zl/NVPxNTj5R3WjOtLZ07yvARAjmf5SN9B+mO3MoLDdiR2zwT7I5kRJ8a6x+3AzKwElZTlySZSQVZTobEHQwbUplhawVE3Vck7zqT8qeMqjRXiwap65rZcA11BUSBr7z613hsGIlJvqCdJ1uNxrc2lFgD2pvr5zuNGEbMTGaJJ36z50tm6TXLAowjiwhxtYzZe0Dfyolg8Q7ZCknMbAjT+lYcXjRh1yQSk8NxG+tWA2qHg4pGiUH1Vb68KirIVLZALb77rrow7YKgItMCSJBOu6/mK37K2cps9StSUmAQFHKFKJVqZlSRlmKxdDttNJeUXCM0qkqjvE33/UUfOPQ5iX8UmIbbDTcaEmST6qHpTtKJXqeWTfa/ygjgFJbAT1iFRdSitPaUTJtNgDarNpbZGUjrG/8A5ED4qoAdrgJgGbc/U0Fxm0pMkyd2/wB1QWShvb/b+wslaUlTilt5iISOtbsN5urU0Exqyb52o/7zPr3+NZX8WTcmBw41jefjx3DTzPCmUBJS0q3+fc4xeGKlIRmauZP3zFp0EdZTNtpLnVpbyNJSMqcxdaHmJXr86W2NkOEZzmK1KTlgE77m26Ka8S88rDFt3OVhQyylW4g791qdmSMm25Pb8+Yx9EMGy0gZnEZj+8k+VjTHjlYdSElwqVlcTl6siSvtQnh5GgWxsWOqQnLe15iDTMFuFGVp1CFGJKiD2YUJTYiZjlfyJi2nuUdW7jsCGvs5OfPjT2wUkgDKoJUBAIg6K3RB5mtTSsMEFebFw6Si4UTZYVJBFrkC9o8TW9pjGRfFNAzaEp07f7t1XT6HlVnVYvq0/wBoZC5USQkQoGMouLb/AHXMVqRzgMk4daQrNiktogCB2lKfWtRJtJgzNuGtq5DOGIUsKxhypzq7XaIC8sWEn+8UfXWthxmJlAOLw57ZCykpASAbbpKt1qNbNx6AgB3EMrXeSlSQCMxIt4WotE1IEbGQ0tx5SBiOylJHWkBBCmzGVOoIBIvSTtVCWcT1qSnq3e9KgkAnvTJ8/I19Uf2gzkUA6junRQ4UjbewvXMqT+KJT/ELj5edZeoktjp//NuMnfAGcQn2k+o+dUqQPaT+ZPzrTsZ3rGkzqnsny09160HD1Cd7nR0SW3b4f2Ci2PaT+ZPzqpxA4p/Mn50TxAy+elANs9KGsOg5VBbpKsoBBSCNJ35c3hpTJ3shJrStT/b+yjbW1BhmVKmHVphAzIsDqqJk2O4V82edUtRWslSjqSZJo3tDZmOeczOocWSlJkyQEqAIubCjuxOjzKElSiXFglNhCRIToZvHaGmiqa4wMmjN1Mvh7FHRTAZElSk3VBngL28zHoRRxZr3DphIgRpA4CLDyH61w+ay5JambMePQqK06Hwr6N+xZf8AZ308Hz70Jr5uowgmn/8AYk+CjFI3hxKvIoj4irOn5MvXf4/qfTqlSvK3nFF/pGuBSfiMRAN6aelRtSFiXvlWDPydfpVcAZh0yVkn8ROsE2SkD/zJ8qy4RwNrUTGVRCtQmDEQTu90+lbC3BjilSvMBPvt7jXmM2XkSFOCx4XjdrGoNvGKiPBvTSVGVOKClhOYKUTokggSbkkAeFNuF2cVC9qTsHherfTwJsfG9fRi6AgRwqGuxE8rv7AI7N6syI5HW28Gr5AFe4rFUNexPGoQsrfIK6Qs5kmxM8piqdkvdUxMWJk88twPWK2YvESCrURYfE0D6SYkow6UJScyoJVCoCfDmZNNFPZEaowi5y9jf0cVhmy445BlRO65ma37DbbxPXpaUhOdaiBpCcqc07u9lI3wa+ZfbV5R2BkB/eiBxIM+dMOwlFx9sNIVlSiISVESVqUqbASQUiNSEgTarnBXuY8WWUaS+/xNG10NYZZSpwLXqQDI9B8/KsbGIW5GRJvokXUfAJHnTVtHo60ohXU5c0FUgZ9SDIMAXBm9qJ7HQhuAhATGVQMJmUwVCZzElOYGY8Kp1wTou1zpCd//AAcSO0WyDJEKgXtoJzH+vOinRnow3mSp4lSlmBEJAnfKrqVwERupz28jslQJgpCgRwsDPFJAE2mE0DYeUFJUNbKAMZuwQFQQJ1vEmb8RK5MkoOlshHBT3luFcThmg2lfVJMtIOhOlyUgGZJWneNKGNrSkEZUqi8ZUqgDMZKFrI0G/Q7qNbRR9yAJlIWgamyVSBABJBGQ6acqXw1+GTYQd8EHsogHLoYMbyTOlV55NStMmMI1whiVg2w2fukXWY7CdUpG4cwTA31i2VigViAkg6AAzrewUSRrblW/EOfdGL9tyI5oJG8cZ1FB9lNjOEzoY3m8pKRBgK5qT5G1Nkk1Jb+yI0Rrg+rbMHZHl8Bx860YpwJSVHQAn0E1Ts7u241k6WPZMG+rg2r3iP1ro3scmvNR8t2M+Tnn/ElY8Sbj31ccQUmudlYSWwRYpAIrzaDcifoHhXLk7Z6SEagkEmMaDWpL1J7eJKTRXDY2d9QyUjzZIyOuo0GaR4G/wj1opiMQlP1FB8YvK4l0TEQryvP1wFFkISsTx+rfXwq7G7VFs69ff9xZ2kpx8loFDaFiFOKJzxIkIQDKbe1flQhHQtnrErQpTqN6TYqIO8xZJ5X1p6b2Y2NEirjlSN1WJy9itxxt21fzFzaGGVEuKk8BYCNwHACw5VxiGwhtDW83Pibn0FqIvgLVmVZIueBi8edqF4h3Msq+vrQUk9lQ8Jt3Ltx8/wCjhZrC8qTVz7lUNpkyaporK8eqEgcaP/sZxxRj3G5s60fzIUCPcVUs4s5pPkPCtf7PX8m1MLzWpB/1IVHvir8W0kZOqWqDP0TmqVyKlbHBnEV0K/S1z8IAmJ1pBdBK4iCPQ08dMVj8QtFjSGy7LiryL8+X6VmzcnT6X0mxnDpUpsKOi0zHOUndwV7qZ14ZtbSkLiBIO6QZSd28KzeJHClixTEieUW5yeFXPYlx11SCUgZUrUNLBKElXEg1UkXtOUknsAC3q3IzNkhJnvJBMKneCBPmeFFGtqEoA0tQLGOZsy0xqQkiJIEbhrJg8ZJidKiHzaRJjdrv+tKsNDTYUVip4G01kW+SkGRQ17aDYUqXALb7XqlnaTRCYUVkTZAm/iYA8aFCyqU0uQrs3Bl11IJAR3lknshI4mhHSZTGIfIZGYZyMxhAIEWEkW3c4FU7QW64MpV1bRgqQnQx7SvxH3XrI1h5yoSYlUTy3nwEU8aiyuankim+P3NjGxFKORQg5gkI9DmPERfhrTxsVhvDhCEBAIghY3k6hStA2oQPHKd1ZtjIbBBP48ozawhISEk8jAkHjau8W1kWpCjcAkSYzAkRvsSAqDzA3CqJ5KlsJVr8/wDQ3tfC50Zk74j2krE2jiYiPaHNVAWVZVAyM11yJ70kTzBgkjeRqZoqnG5UArPZ7pHHSIBjtpt5C9xWRIK+3lCUzqTlnh3ZgRuTO+5EUmbS/OSptbBFeJQG+rWQmLpBMfdrzJIg3MQoC1wAd9CsRkb7SiMvHPlRNoSCuORNrmd5NVJxeGSR2i4q+YNJIibaplfnNeuYhKjDeFQFW7SynNykklQud9JPJrrZv6f7ZVqkeK6Qo0DjRTYkJDjxPYCIPVgahINtIGtUHa7cFSUOqVuAw7g/mgkc+XKiH294KIJZScsx2jAgX7ul9eRqtp3EqQqFoj+FzS41Aj/iolkk68v3/oneufsZV7UczCUvJSFlWX7K4bFJRlJAIy5Y4aVs2ftZnrBJUDP4mHWxrxIAPlwrvE47EIULNkxcFakmNxjqjV+z9ovpWlJbEmD3kjW+/LNiNBRryy5j9yG/+32PpOxngpEgpM3t/Wh3T0/2F4e1lT+ZQFbtnOLUgQALb418prD06E4NQ4rbHnnTXUvyWYYK8iXxFPYzBAskR5zVuPwNidAeNadnOpCecaVpxInKVC03HwrntJnbWRxYgbQwcHdWVlRG8etN+08CFqGXzjjSo+1lkKsfja1Qo2WORqaekQYuK8Q6tucqgQL8xWJAICSdwg+BqKcMTxE+pH9KmqJjlcQ03tFxUiQD2eBsVBM6cFT5Vnex7n7utpm8b7+NCdprJYK0LKVJAsDYxcGPGK7beIS2VmVFAJP7ygkkcoqy/LyPrVvyl72IUqQpUgCYHG3AfOqnHBFom3xrL1naVwjwr1yMqZI1HxFIVym2lZ0UZjAjl6V2cOT2ZEb60NJlVrDdztWhtoEZZvwi80UJrfCB72GTlmKG7B7O0cKRuxDPvWAfjTNisOEC/D/mlrACMcwRufaP/mmrIvcTInX52P0aQeFSuyaldKziJuhM6cqhJr5vgHgVK8T8a+y9IthpxLRSTlVuVEx4jeK+MY7Zj2ExBbeTlJuki6VDeUnf4a1hzRd2bukyR4GBg11tDCB1BSQCYMTxg/rFZ8G9IFEGlisydM3s42dgitfWuNt5AnuSLC8HLwEm5BvGgvWba+CbKu0jsXy2MgHvJm8Ra17GRYUWZcym0lMyQDlIJ1UhVsp4i01pSyhwG3WJIgwerWDulJhOYHRQy+dOmmVeJOMk2rX8f7EPF7MJu08ocBMg79+lDNhhanyhxSlSk/p5U24/ZaULIzLA3KUiCeIhBAkQbwoWtVeA2chtwq6xKVaZiHFkT+6lIv4motrlmtZ8LprZgHamEUTGUybBA+vrlW3Y3R4BtTi4lUoGkfvCdIAuTfUJ40dcdZT7byjxytI5SE9qPEGq04jrj2jBNkKA7KdSEhIkFMC4uRY33RrUUVZc2vaP1Kcc0O+gfdndBOVQBlBHlrrc8DWj7V2cp7SgSEg/hGpngIAMWiJlIrKMSpsltBBWoZSNQlN7k7xEREnha9XbPwqTIUolRmbd5QghNrATFhYamSM1V6a55fsZJZPaPCK0pK1dkBSo7xHZSCbQNF3NtEmdTWXaDB6zI72jlmVdsSSYATZItKtJtE7qY9lNrSo5xGuVNud4BnRRubmbzaKsdsdRWpeZASuD94oIKVRBIJEFJgdkgC2+TVywNx1Vv8TP4qU6fBVtLBBOFStCikrU2iPZC4SopTdIuo7rWiqeizQSYgJSAgboEOtC/tXEcZo63hkFvq1KK06QhDhG60gK4TPjXrLTKJASo6TKwCY0nNBPG+8TVnhq4tvghZJaZKvkLD2DXncVdSs5BIGoBBQTyy5APDxNNGAw+XDkdrMEgd0m5BXOkT2xvNxVpDao/soVwOZBjfa9am1gf4GUXtKN5k7+Jp4qMZuWoSWuUFHSIeFYcVl1KlhJJiSVEXmTFlEiLQByFOmJQlDKSkHMciQcpsCoJCriCAkg79K7UlJkjD+9In0q/DKv/cx5oPwohGKbblyGSU2ktLDuxkwiDrvrB06H9kP/AHGv/sTRjBRlECOVCumyZwi/4mz6LTV0l5GV4n+rG+6FzBEVtUqhuCOlbXDXNs7047lZImheNwgKIUAd8+lbVuVixz9qix4wFDaGHW2ez3frnQ5zaftJ9KZcaqZpYx7NWJ3yLKFbo7GLbUCL35V6/tICIE6C9Ddk4Jx19LDQClLnKCQLgTqeU+lFcZsB9l4NvJAUADAIVrxIp9KSsp126vcrbStd4AmtrGDA1uedFcFsZZAm1GsJsZIPOq9RbVID4PAqUdIFHmdlpQJ30VYYCRYCqcQKVsIvcXNrpsbUo4BE4zD832/5xTZttdjStsMZsdhRxxDX86afHyGf0/nY/RJqVwVVK6qPPJOi4poN0o2InFslswFDtIV7Khp5HQ8jRqvDSVtQqdO0fE1sLZWpChlUkwoHcb+61jvmtTGIG+vpO3uj7eJT2uysd1Y1HI8U8vhXz/aPRrEMk9gqT7SJUPEjVPmLcTrWLJhaex1MHVRmqfJY0utARcEEgjQixH9ORtQVp5Q8a2IxZ3g++qa7ml0wyjGmMriAoe0Bp4p8tRw0rNjdmhxJ6hQzDQTBA3pg8iRcAjjWZvHcqs+0IV3kg+N/jRSEcE+ADiMFiQT90NZvnA3ce9EDj4766ZweJPZiJgQhN40IvcjfcyONMaXE7iR/qV868ceAGqvNSvnUrulQjx3s3f1B2E2Wts9oJbGvaUi5mZIkk+fKtCVttyQSonXKPPvud4TvyxfSqkguGGWio/uJJ9SBA8SaN7L6HuuHNiFZE+wgys+KtE+UnnVmOMvYqyeFH1v6C+9tJajkSlMn8IBcJ55bJ9E1owfR/HOaNrSDvVkZH5UQR5pFfRtnbKaZGVpASN5AueZUbqPjW5KYrQsPdmaXU7+WNHztPQHELu640DzC3j4Sop/WtSP2ef5w8moH89PlSn8KHYrfUZO4gq/Z1/nJ82v/AN1QroLiE9x1s+Gds+6fjX0WpUeDDsSuoyL3Plz+xMe1+F0gb0LK/dOb3Vxs/auIQsJWsm+jiAD7gk+s19TNUu4dKu8ArxAPxpHgXcsXVvhop2Y8VIBIisfS/wD9o7yTPoQaKMsJTZIgcKH9KU/2R/8A7S/ckmrWvLRnUvOmu4iYJ21EluWpd2U6SAaOASK5jVM9I2pJMzvmh+N4zRBxBmh+MFjUUW7Al9cE0FxpmieLVQnEEndToSRp6FCNpYQ/5n+xY/3GnHbac+PeUfwqCR5JHzpQ6GpJ2lhBB/vP9qqctpT9rfMf4h+Aq6V+GZcST6j6fya2Tuq9JisTXnV5V41mo1SW5rQ5as7ytarQ541nfdg0UQo0wHtxeooF0UE7Rwoj/GSfS/6T5UT227rWH9nzZXtTD2NlKUfJCquxrdGfqZeRn3xQqV2DUro2zgpuiypVOIeyjSvcO7mExQKWEVAkV7UoApdwjau8hKv4gD8azHYmG/6DQ8EJHwFb6lRSJTa4F7amxgEgssIKswkKmMu/Qi+nHfWFvZLvaKsG1NssOE7jMyREQPWmx5UAnhXrZkA8aKROqXcU17LdGmCaPet1qhAkZdBrBM+FXMbNWAT9jYCgRlk5rXvJGsAHxVG6miqnXIKRxNGlBql3AzL2MyKnDtBQAygOSCTMzYRFvGTXr72NFkstmwvmIkwZsdBMRffRd1yCkcTFXVIoCbfx0KlloEC0LPaMxEfhtJmTXTj+MzkJZRkmxK7xJvHhFrb6N1KAMGzXX1T1zYRcZQFZpGUSSdxzSPIVvrh1cCaqw7+bdQBoqVKqxDmUTQBbUivBXtAErlxsKBBEg2IPA11UoAyjZ7Q0bSPIVZ9jR7I9KrcxUKiK1CopDan3A+0mHApPUstqHazZrR2ezEanNE8qwpbxRmcIxqPxTPHwi/GmapRSDVLuLjmFesBhWTITJmACYzc7XExWDrlbsPhCkqIB61EntbhETk7UcTFORoP/AOmsNObqk5tM0GbZTrPFKT4gUUg1y7gx7OhSVNsYWYTcuBJClJuAY3qUAOMzvq0urKp6vDzl7UrBPWEJOXwubxoNL1ud2OwAk9UglOUJMaZQAn0ypjwqHo/hjMsovmJtrmImZ10HoOFFIjU+4NS7iCYQxhjAkgOa2MX3CeIrUEYiDOGaJyzAVHazRlk6jLeedEMPs9tmS2hKbaAQNfq/IcK2tKkA0aUTql3F3LiwkzhWSq8QqATeCbWGnO/KjYwTZF0J9Kvz3jlXdFINcu5jVsxk6tJ/KK9Y2cyg5kNoSeISAfWtdVMuSTyMUUgcpP3LMoryuqlSL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2"/>
          <a:stretch>
            <a:fillRect/>
          </a:stretch>
        </p:blipFill>
        <p:spPr>
          <a:xfrm>
            <a:off x="2195736" y="3501008"/>
            <a:ext cx="5328592" cy="31678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
            </a:r>
            <a:br>
              <a:rPr lang="fr-FR" dirty="0" smtClean="0"/>
            </a:br>
            <a:r>
              <a:rPr lang="fr-FR" dirty="0" smtClean="0"/>
              <a:t>La rupture utérine </a:t>
            </a:r>
            <a:br>
              <a:rPr lang="fr-FR" dirty="0" smtClean="0"/>
            </a:br>
            <a:endParaRPr lang="fr-FR" dirty="0"/>
          </a:p>
        </p:txBody>
      </p:sp>
      <p:sp>
        <p:nvSpPr>
          <p:cNvPr id="5" name="Espace réservé du contenu 4"/>
          <p:cNvSpPr>
            <a:spLocks noGrp="1"/>
          </p:cNvSpPr>
          <p:nvPr>
            <p:ph sz="quarter" idx="1"/>
          </p:nvPr>
        </p:nvSpPr>
        <p:spPr>
          <a:xfrm>
            <a:off x="357158" y="1600200"/>
            <a:ext cx="8408890" cy="4972072"/>
          </a:xfrm>
        </p:spPr>
        <p:txBody>
          <a:bodyPr>
            <a:normAutofit fontScale="85000" lnSpcReduction="10000"/>
          </a:bodyPr>
          <a:lstStyle/>
          <a:p>
            <a:endParaRPr lang="fr-FR" dirty="0" smtClean="0"/>
          </a:p>
          <a:p>
            <a:r>
              <a:rPr lang="fr-FR" dirty="0" smtClean="0"/>
              <a:t>La clinique est dominée par des douleurs utérines vives, un état de choc. Le saignement extériorisé est inconstant en général et souvent minime. </a:t>
            </a:r>
          </a:p>
          <a:p>
            <a:r>
              <a:rPr lang="fr-FR" dirty="0" smtClean="0"/>
              <a:t>La palpation de l'abdomen met en évidence une </a:t>
            </a:r>
            <a:r>
              <a:rPr lang="fr-FR" b="1" dirty="0" smtClean="0"/>
              <a:t>défense</a:t>
            </a:r>
            <a:r>
              <a:rPr lang="fr-FR" dirty="0" smtClean="0"/>
              <a:t> et l'on peut, dans certains cas, </a:t>
            </a:r>
            <a:r>
              <a:rPr lang="fr-FR" b="1" dirty="0" smtClean="0"/>
              <a:t>palper le fœtus</a:t>
            </a:r>
            <a:r>
              <a:rPr lang="fr-FR" dirty="0" smtClean="0"/>
              <a:t> directement sous la paroi abdominale.</a:t>
            </a:r>
          </a:p>
          <a:p>
            <a:r>
              <a:rPr lang="fr-FR" dirty="0" smtClean="0"/>
              <a:t>La rupture utérine survient le plus souvent sur un utérus cicatriciel et elle est annoncée par un syndrome de pré rupture (douleur de la cicatrice, saignement, anomalie de l’ERCF). </a:t>
            </a:r>
          </a:p>
          <a:p>
            <a:r>
              <a:rPr lang="fr-FR" dirty="0" smtClean="0"/>
              <a:t>Le fœtus meurt habituellement lors de la rupture utérine et le traitement est la </a:t>
            </a:r>
            <a:r>
              <a:rPr lang="fr-FR" b="1" dirty="0" smtClean="0"/>
              <a:t>laparotomie</a:t>
            </a:r>
            <a:r>
              <a:rPr lang="fr-FR" dirty="0" smtClean="0"/>
              <a:t> afin d'assurer l'hémostase.</a:t>
            </a:r>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Résultat de recherche d'images pour &quot;rupture utérine&quot;"/>
          <p:cNvPicPr>
            <a:picLocks noChangeAspect="1" noChangeArrowheads="1"/>
          </p:cNvPicPr>
          <p:nvPr/>
        </p:nvPicPr>
        <p:blipFill>
          <a:blip r:embed="rId2"/>
          <a:srcRect/>
          <a:stretch>
            <a:fillRect/>
          </a:stretch>
        </p:blipFill>
        <p:spPr bwMode="auto">
          <a:xfrm>
            <a:off x="357158" y="357166"/>
            <a:ext cx="8358246" cy="635798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ésultat de recherche d'images pour &quot;rupture utérine&quot;"/>
          <p:cNvPicPr>
            <a:picLocks noChangeAspect="1" noChangeArrowheads="1"/>
          </p:cNvPicPr>
          <p:nvPr/>
        </p:nvPicPr>
        <p:blipFill>
          <a:blip r:embed="rId2"/>
          <a:srcRect/>
          <a:stretch>
            <a:fillRect/>
          </a:stretch>
        </p:blipFill>
        <p:spPr bwMode="auto">
          <a:xfrm>
            <a:off x="251520" y="188640"/>
            <a:ext cx="4344688" cy="3647898"/>
          </a:xfrm>
          <a:prstGeom prst="rect">
            <a:avLst/>
          </a:prstGeom>
          <a:noFill/>
        </p:spPr>
      </p:pic>
      <p:pic>
        <p:nvPicPr>
          <p:cNvPr id="2" name="Image 1"/>
          <p:cNvPicPr>
            <a:picLocks noChangeAspect="1"/>
          </p:cNvPicPr>
          <p:nvPr/>
        </p:nvPicPr>
        <p:blipFill>
          <a:blip r:embed="rId3"/>
          <a:stretch>
            <a:fillRect/>
          </a:stretch>
        </p:blipFill>
        <p:spPr>
          <a:xfrm>
            <a:off x="4860032" y="2636912"/>
            <a:ext cx="3639627" cy="371278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t>4.</a:t>
            </a:r>
            <a:r>
              <a:rPr lang="fr-FR" b="1" dirty="0" smtClean="0"/>
              <a:t> Hémorragie de </a:t>
            </a:r>
            <a:r>
              <a:rPr lang="fr-FR" b="1" dirty="0" err="1" smtClean="0"/>
              <a:t>Benkiser</a:t>
            </a:r>
            <a:endParaRPr lang="fr-FR" dirty="0"/>
          </a:p>
        </p:txBody>
      </p:sp>
      <p:sp>
        <p:nvSpPr>
          <p:cNvPr id="4" name="Titre 3"/>
          <p:cNvSpPr>
            <a:spLocks noGrp="1"/>
          </p:cNvSpPr>
          <p:nvPr>
            <p:ph type="title"/>
          </p:nvPr>
        </p:nvSpPr>
        <p:spPr/>
        <p:txBody>
          <a:bodyPr/>
          <a:lstStyle/>
          <a:p>
            <a:endParaRPr lang="fr-FR" dirty="0"/>
          </a:p>
        </p:txBody>
      </p:sp>
      <p:sp>
        <p:nvSpPr>
          <p:cNvPr id="61442" name="AutoShape 2" descr="Résultat de recherche d'images pour &quot;hémorragie de benckiser&quot;"/>
          <p:cNvSpPr>
            <a:spLocks noChangeAspect="1" noChangeArrowheads="1"/>
          </p:cNvSpPr>
          <p:nvPr/>
        </p:nvSpPr>
        <p:spPr bwMode="auto">
          <a:xfrm>
            <a:off x="155575"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44" name="Picture 4" descr="Image associée"/>
          <p:cNvPicPr>
            <a:picLocks noChangeAspect="1" noChangeArrowheads="1"/>
          </p:cNvPicPr>
          <p:nvPr/>
        </p:nvPicPr>
        <p:blipFill>
          <a:blip r:embed="rId2"/>
          <a:srcRect/>
          <a:stretch>
            <a:fillRect/>
          </a:stretch>
        </p:blipFill>
        <p:spPr bwMode="auto">
          <a:xfrm>
            <a:off x="4218894" y="3429000"/>
            <a:ext cx="3996444" cy="2664296"/>
          </a:xfrm>
          <a:prstGeom prst="rect">
            <a:avLst/>
          </a:prstGeom>
          <a:noFill/>
        </p:spPr>
      </p:pic>
      <p:pic>
        <p:nvPicPr>
          <p:cNvPr id="2" name="Image 1"/>
          <p:cNvPicPr>
            <a:picLocks noChangeAspect="1"/>
          </p:cNvPicPr>
          <p:nvPr/>
        </p:nvPicPr>
        <p:blipFill>
          <a:blip r:embed="rId3"/>
          <a:stretch>
            <a:fillRect/>
          </a:stretch>
        </p:blipFill>
        <p:spPr>
          <a:xfrm>
            <a:off x="223544" y="3556055"/>
            <a:ext cx="3715147" cy="241018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t/>
            </a:r>
            <a:br>
              <a:rPr lang="fr-FR" b="1" dirty="0" smtClean="0"/>
            </a:br>
            <a:r>
              <a:rPr lang="fr-FR" b="1" dirty="0" smtClean="0"/>
              <a:t>Hémorragie de </a:t>
            </a:r>
            <a:r>
              <a:rPr lang="fr-FR" b="1" dirty="0" err="1" smtClean="0"/>
              <a:t>Benkiser</a:t>
            </a:r>
            <a:r>
              <a:rPr lang="fr-FR" dirty="0" smtClean="0"/>
              <a:t/>
            </a:r>
            <a:br>
              <a:rPr lang="fr-FR" dirty="0" smtClean="0"/>
            </a:br>
            <a:endParaRPr lang="fr-FR" dirty="0"/>
          </a:p>
        </p:txBody>
      </p:sp>
      <p:sp>
        <p:nvSpPr>
          <p:cNvPr id="5" name="Espace réservé du contenu 4"/>
          <p:cNvSpPr>
            <a:spLocks noGrp="1"/>
          </p:cNvSpPr>
          <p:nvPr>
            <p:ph sz="quarter" idx="1"/>
          </p:nvPr>
        </p:nvSpPr>
        <p:spPr>
          <a:xfrm>
            <a:off x="285720" y="1600200"/>
            <a:ext cx="8572560" cy="4972072"/>
          </a:xfrm>
        </p:spPr>
        <p:txBody>
          <a:bodyPr>
            <a:normAutofit fontScale="85000" lnSpcReduction="10000"/>
          </a:bodyPr>
          <a:lstStyle/>
          <a:p>
            <a:r>
              <a:rPr lang="fr-FR" dirty="0" smtClean="0"/>
              <a:t>C'est une hémorragie </a:t>
            </a:r>
            <a:r>
              <a:rPr lang="fr-FR" dirty="0" err="1" smtClean="0"/>
              <a:t>foetale</a:t>
            </a:r>
            <a:r>
              <a:rPr lang="fr-FR" dirty="0" smtClean="0"/>
              <a:t> par </a:t>
            </a:r>
            <a:r>
              <a:rPr lang="fr-FR" b="1" dirty="0" smtClean="0"/>
              <a:t>rupture d'un ou plusieurs vaisseaux ombilicaux</a:t>
            </a:r>
            <a:r>
              <a:rPr lang="fr-FR" dirty="0" smtClean="0"/>
              <a:t> insérés sur les membranes. Elle survient lors de la rupture spontanée ou artificielle de la poche des eaux. Le risque fœtal est </a:t>
            </a:r>
            <a:r>
              <a:rPr lang="fr-FR" b="1" dirty="0" smtClean="0"/>
              <a:t>majeur</a:t>
            </a:r>
            <a:r>
              <a:rPr lang="fr-FR" i="1" dirty="0" smtClean="0"/>
              <a:t>. </a:t>
            </a:r>
          </a:p>
          <a:p>
            <a:endParaRPr lang="fr-FR" dirty="0" smtClean="0"/>
          </a:p>
          <a:p>
            <a:r>
              <a:rPr lang="fr-FR" dirty="0" smtClean="0"/>
              <a:t>Elle se manifeste par un saignement indolore lors de la rupture des membranes, sans modification de l'état maternel mais avec une souffrance fœtale immédiate.</a:t>
            </a:r>
          </a:p>
          <a:p>
            <a:endParaRPr lang="fr-FR" dirty="0" smtClean="0"/>
          </a:p>
          <a:p>
            <a:r>
              <a:rPr lang="fr-FR" dirty="0" smtClean="0"/>
              <a:t>Elle doit être distinguée de la rupture d'un sinus marginal, rupture survenant sur un placenta bas inséré et, dans ce cas, le saignement est d'origine maternelle et ne s'accompagne pas de souffrance fœtale.</a:t>
            </a:r>
          </a:p>
          <a:p>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Résultat de recherche d'images pour &quot;hémorragie de benckiser&quot;"/>
          <p:cNvSpPr>
            <a:spLocks noChangeAspect="1" noChangeArrowheads="1"/>
          </p:cNvSpPr>
          <p:nvPr/>
        </p:nvSpPr>
        <p:spPr bwMode="auto">
          <a:xfrm>
            <a:off x="155575" y="-2019300"/>
            <a:ext cx="3810000" cy="4219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4516" name="AutoShape 4" descr="Résultat de recherche d'images pour &quot;hémorragie de benckiser&quot;"/>
          <p:cNvSpPr>
            <a:spLocks noChangeAspect="1" noChangeArrowheads="1"/>
          </p:cNvSpPr>
          <p:nvPr/>
        </p:nvSpPr>
        <p:spPr bwMode="auto">
          <a:xfrm>
            <a:off x="155575" y="-2019300"/>
            <a:ext cx="3810000" cy="42195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4518" name="Picture 6" descr="Image associée"/>
          <p:cNvPicPr>
            <a:picLocks noChangeAspect="1" noChangeArrowheads="1"/>
          </p:cNvPicPr>
          <p:nvPr/>
        </p:nvPicPr>
        <p:blipFill>
          <a:blip r:embed="rId2"/>
          <a:srcRect/>
          <a:stretch>
            <a:fillRect/>
          </a:stretch>
        </p:blipFill>
        <p:spPr bwMode="auto">
          <a:xfrm>
            <a:off x="285720" y="357166"/>
            <a:ext cx="4143404" cy="4500594"/>
          </a:xfrm>
          <a:prstGeom prst="rect">
            <a:avLst/>
          </a:prstGeom>
          <a:noFill/>
        </p:spPr>
      </p:pic>
      <p:pic>
        <p:nvPicPr>
          <p:cNvPr id="64520" name="Picture 8" descr="Image associée"/>
          <p:cNvPicPr>
            <a:picLocks noChangeAspect="1" noChangeArrowheads="1"/>
          </p:cNvPicPr>
          <p:nvPr/>
        </p:nvPicPr>
        <p:blipFill>
          <a:blip r:embed="rId3"/>
          <a:srcRect/>
          <a:stretch>
            <a:fillRect/>
          </a:stretch>
        </p:blipFill>
        <p:spPr bwMode="auto">
          <a:xfrm>
            <a:off x="4714876" y="2285992"/>
            <a:ext cx="4143404" cy="42862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2656"/>
            <a:ext cx="4967464" cy="752128"/>
          </a:xfrm>
        </p:spPr>
        <p:txBody>
          <a:bodyPr>
            <a:noAutofit/>
          </a:bodyPr>
          <a:lstStyle/>
          <a:p>
            <a:r>
              <a:rPr lang="fr-FR" sz="3200" b="1" u="sng" dirty="0" smtClean="0"/>
              <a:t/>
            </a:r>
            <a:br>
              <a:rPr lang="fr-FR" sz="3200" b="1" u="sng" dirty="0" smtClean="0"/>
            </a:br>
            <a:r>
              <a:rPr lang="fr-FR" sz="3200" b="1" u="sng" dirty="0" smtClean="0"/>
              <a:t>III. </a:t>
            </a:r>
            <a:r>
              <a:rPr lang="fr-FR" sz="2800" b="1" u="sng" dirty="0" err="1" smtClean="0"/>
              <a:t>Demarche</a:t>
            </a:r>
            <a:r>
              <a:rPr lang="fr-FR" sz="3200" b="1" u="sng" dirty="0" smtClean="0"/>
              <a:t> diagnostic</a:t>
            </a:r>
            <a:r>
              <a:rPr lang="fr-FR" sz="3200" dirty="0" smtClean="0"/>
              <a:t/>
            </a:r>
            <a:br>
              <a:rPr lang="fr-FR" sz="3200" dirty="0" smtClean="0"/>
            </a:br>
            <a:endParaRPr lang="fr-FR" sz="3200" dirty="0"/>
          </a:p>
        </p:txBody>
      </p:sp>
      <p:sp>
        <p:nvSpPr>
          <p:cNvPr id="3" name="Espace réservé du contenu 2"/>
          <p:cNvSpPr>
            <a:spLocks noGrp="1"/>
          </p:cNvSpPr>
          <p:nvPr>
            <p:ph sz="quarter" idx="1"/>
          </p:nvPr>
        </p:nvSpPr>
        <p:spPr>
          <a:xfrm>
            <a:off x="285720" y="1600200"/>
            <a:ext cx="8480328" cy="4900634"/>
          </a:xfrm>
        </p:spPr>
        <p:txBody>
          <a:bodyPr>
            <a:normAutofit fontScale="92500" lnSpcReduction="10000"/>
          </a:bodyPr>
          <a:lstStyle/>
          <a:p>
            <a:pPr lvl="0"/>
            <a:r>
              <a:rPr lang="fr-FR" dirty="0" smtClean="0"/>
              <a:t>Une évaluation de l'importance de l'hémorragie et de son retentissement</a:t>
            </a:r>
          </a:p>
          <a:p>
            <a:pPr lvl="0"/>
            <a:endParaRPr lang="fr-FR" dirty="0" smtClean="0"/>
          </a:p>
          <a:p>
            <a:pPr lvl="0"/>
            <a:endParaRPr lang="fr-FR" dirty="0"/>
          </a:p>
          <a:p>
            <a:pPr lvl="0"/>
            <a:endParaRPr lang="fr-FR" dirty="0" smtClean="0"/>
          </a:p>
          <a:p>
            <a:pPr lvl="0"/>
            <a:endParaRPr lang="fr-FR" dirty="0" smtClean="0"/>
          </a:p>
          <a:p>
            <a:pPr lvl="0"/>
            <a:r>
              <a:rPr lang="fr-FR" dirty="0" smtClean="0"/>
              <a:t>un examen de la patiente et un bilan </a:t>
            </a:r>
            <a:r>
              <a:rPr lang="fr-FR" dirty="0" err="1" smtClean="0"/>
              <a:t>paraclinique</a:t>
            </a:r>
            <a:endParaRPr lang="fr-FR" dirty="0" smtClean="0"/>
          </a:p>
          <a:p>
            <a:pPr lvl="0"/>
            <a:endParaRPr lang="fr-FR" dirty="0" smtClean="0"/>
          </a:p>
          <a:p>
            <a:pPr lvl="0"/>
            <a:endParaRPr lang="fr-FR" dirty="0" smtClean="0"/>
          </a:p>
          <a:p>
            <a:pPr lvl="0"/>
            <a:r>
              <a:rPr lang="fr-FR" dirty="0" smtClean="0"/>
              <a:t>une orientation diagnostique à la recherche d'une étiologie</a:t>
            </a:r>
            <a:endParaRPr lang="fr-FR" dirty="0"/>
          </a:p>
        </p:txBody>
      </p:sp>
      <p:pic>
        <p:nvPicPr>
          <p:cNvPr id="4" name="Image 3"/>
          <p:cNvPicPr>
            <a:picLocks noChangeAspect="1"/>
          </p:cNvPicPr>
          <p:nvPr/>
        </p:nvPicPr>
        <p:blipFill rotWithShape="1">
          <a:blip r:embed="rId2"/>
          <a:srcRect l="7432" t="4671" r="8332" b="13595"/>
          <a:stretch/>
        </p:blipFill>
        <p:spPr>
          <a:xfrm>
            <a:off x="6570311" y="1988840"/>
            <a:ext cx="2195737" cy="226031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dirty="0" smtClean="0"/>
              <a:t>5. L’hématome décidual marginal </a:t>
            </a: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Résultat de recherche d'images pour &quot;hématome décidual marginal&quot;"/>
          <p:cNvSpPr>
            <a:spLocks noChangeAspect="1" noChangeArrowheads="1"/>
          </p:cNvSpPr>
          <p:nvPr/>
        </p:nvSpPr>
        <p:spPr bwMode="auto">
          <a:xfrm>
            <a:off x="155575" y="-1265238"/>
            <a:ext cx="3810000" cy="26384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5540" name="Picture 4" descr="Résultat de recherche d'images pour &quot;hématome décidual marginal&quot;"/>
          <p:cNvPicPr>
            <a:picLocks noChangeAspect="1" noChangeArrowheads="1"/>
          </p:cNvPicPr>
          <p:nvPr/>
        </p:nvPicPr>
        <p:blipFill>
          <a:blip r:embed="rId2"/>
          <a:srcRect/>
          <a:stretch>
            <a:fillRect/>
          </a:stretch>
        </p:blipFill>
        <p:spPr bwMode="auto">
          <a:xfrm>
            <a:off x="500034" y="357166"/>
            <a:ext cx="8358246" cy="614366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Hématome décidual marginal </a:t>
            </a:r>
            <a:r>
              <a:rPr lang="fr-FR" sz="3100" b="1" dirty="0" smtClean="0"/>
              <a:t>(rupture du sinus marginal)</a:t>
            </a:r>
            <a:r>
              <a:rPr lang="fr-FR" dirty="0" smtClean="0"/>
              <a:t/>
            </a:r>
            <a:br>
              <a:rPr lang="fr-FR" dirty="0" smtClean="0"/>
            </a:br>
            <a:endParaRPr lang="fr-FR" dirty="0"/>
          </a:p>
        </p:txBody>
      </p:sp>
      <p:sp>
        <p:nvSpPr>
          <p:cNvPr id="3" name="Espace réservé du contenu 2"/>
          <p:cNvSpPr>
            <a:spLocks noGrp="1"/>
          </p:cNvSpPr>
          <p:nvPr>
            <p:ph sz="quarter" idx="1"/>
          </p:nvPr>
        </p:nvSpPr>
        <p:spPr>
          <a:xfrm>
            <a:off x="357158" y="1600200"/>
            <a:ext cx="8408890" cy="4972072"/>
          </a:xfrm>
        </p:spPr>
        <p:txBody>
          <a:bodyPr>
            <a:normAutofit fontScale="85000" lnSpcReduction="10000"/>
          </a:bodyPr>
          <a:lstStyle/>
          <a:p>
            <a:r>
              <a:rPr lang="fr-FR" dirty="0" smtClean="0"/>
              <a:t>Le saignement est rarement abondant et rouge, plus souvent noirâtre, peu abondant signant l'évacuation secondaire de ce décollement partiel du placenta</a:t>
            </a:r>
          </a:p>
          <a:p>
            <a:endParaRPr lang="fr-FR" dirty="0" smtClean="0"/>
          </a:p>
          <a:p>
            <a:r>
              <a:rPr lang="fr-FR" dirty="0" smtClean="0"/>
              <a:t>Le diagnostic en est échographique, recherchant une collection sanguine et un décollement très partiel du placenta.</a:t>
            </a:r>
          </a:p>
          <a:p>
            <a:endParaRPr lang="fr-FR" dirty="0" smtClean="0"/>
          </a:p>
          <a:p>
            <a:r>
              <a:rPr lang="fr-FR" dirty="0" smtClean="0"/>
              <a:t>Il est de bon pronostic</a:t>
            </a:r>
            <a:r>
              <a:rPr lang="fr-FR" b="1" dirty="0" smtClean="0"/>
              <a:t>, </a:t>
            </a:r>
            <a:r>
              <a:rPr lang="fr-FR" dirty="0" smtClean="0"/>
              <a:t>sans retentissement maternel, ni </a:t>
            </a:r>
            <a:r>
              <a:rPr lang="fr-FR" dirty="0" err="1" smtClean="0"/>
              <a:t>foetal</a:t>
            </a:r>
            <a:r>
              <a:rPr lang="fr-FR" dirty="0" smtClean="0"/>
              <a:t> notable, étant donné que la zone de décollement est vraiment minime : il nécessite parfois l'hospitalisation lorsque le saignement est en cours et une </a:t>
            </a:r>
            <a:r>
              <a:rPr lang="fr-FR" dirty="0" err="1" smtClean="0"/>
              <a:t>tocolyse</a:t>
            </a:r>
            <a:r>
              <a:rPr lang="fr-FR" dirty="0" smtClean="0"/>
              <a:t> qui permettra de le minimiser. Parfois, il entraîne une anémie chez la mère, si le saignement est persistant.</a:t>
            </a: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Conclusion</a:t>
            </a:r>
            <a:r>
              <a:rPr lang="fr-FR" dirty="0" smtClean="0"/>
              <a:t/>
            </a:r>
            <a:br>
              <a:rPr lang="fr-FR" dirty="0" smtClean="0"/>
            </a:br>
            <a:endParaRPr lang="fr-FR" dirty="0"/>
          </a:p>
        </p:txBody>
      </p:sp>
      <p:sp>
        <p:nvSpPr>
          <p:cNvPr id="3" name="Espace réservé du contenu 2"/>
          <p:cNvSpPr>
            <a:spLocks noGrp="1"/>
          </p:cNvSpPr>
          <p:nvPr>
            <p:ph sz="quarter" idx="1"/>
          </p:nvPr>
        </p:nvSpPr>
        <p:spPr>
          <a:xfrm>
            <a:off x="285720" y="1600200"/>
            <a:ext cx="8643998" cy="4972072"/>
          </a:xfrm>
        </p:spPr>
        <p:txBody>
          <a:bodyPr>
            <a:normAutofit fontScale="92500"/>
          </a:bodyPr>
          <a:lstStyle/>
          <a:p>
            <a:r>
              <a:rPr lang="fr-FR" dirty="0" smtClean="0"/>
              <a:t>L'hémorragie du T3 de la grossesse est le plus souvent due à une cause bénigne.</a:t>
            </a:r>
          </a:p>
          <a:p>
            <a:r>
              <a:rPr lang="fr-FR" dirty="0" smtClean="0"/>
              <a:t>L'orientation diagnostique a surtout pour but de reconnaître un PP ou un HRP qui impose l'hospitalisation, une évaluation rapide de l'hémorragie et un traitement adapté car ces causes mettent en jeu le pronostic </a:t>
            </a:r>
            <a:r>
              <a:rPr lang="fr-FR" dirty="0" err="1" smtClean="0"/>
              <a:t>foetal</a:t>
            </a:r>
            <a:r>
              <a:rPr lang="fr-FR" dirty="0" smtClean="0"/>
              <a:t>, voire maternel.</a:t>
            </a:r>
          </a:p>
          <a:p>
            <a:r>
              <a:rPr lang="fr-FR" dirty="0" smtClean="0"/>
              <a:t>Le diagnostic du PP est échographique. Le pronostic maternel est conditionné par l'importance de l'hémorragie.</a:t>
            </a:r>
          </a:p>
          <a:p>
            <a:r>
              <a:rPr lang="fr-FR" dirty="0" smtClean="0"/>
              <a:t>Un HRP est de diagnostic avant tout clinique. Le pronostic fœtal est sombre. Le pronostic maternel est conditionné par le choc </a:t>
            </a:r>
            <a:r>
              <a:rPr lang="fr-FR" dirty="0" err="1" smtClean="0"/>
              <a:t>hypovolémique</a:t>
            </a:r>
            <a:r>
              <a:rPr lang="fr-FR" dirty="0" smtClean="0"/>
              <a:t> et les troubles de la coagulation</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285720" y="357166"/>
            <a:ext cx="8643998" cy="614366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910" y="642918"/>
            <a:ext cx="8001056" cy="1754326"/>
          </a:xfrm>
          <a:prstGeom prst="rect">
            <a:avLst/>
          </a:prstGeom>
          <a:noFill/>
        </p:spPr>
        <p:txBody>
          <a:bodyPr wrap="square" rtlCol="0">
            <a:spAutoFit/>
          </a:bodyPr>
          <a:lstStyle/>
          <a:p>
            <a:r>
              <a:rPr lang="fr-FR" u="sng" dirty="0" smtClean="0"/>
              <a:t>Références : </a:t>
            </a:r>
            <a:endParaRPr lang="fr-FR" dirty="0" smtClean="0"/>
          </a:p>
          <a:p>
            <a:r>
              <a:rPr lang="fr-FR" b="1" dirty="0" smtClean="0"/>
              <a:t>Hémorragies génitales : hémorragies du 3</a:t>
            </a:r>
            <a:r>
              <a:rPr lang="fr-FR" b="1" baseline="30000" dirty="0" smtClean="0"/>
              <a:t>ème</a:t>
            </a:r>
            <a:r>
              <a:rPr lang="fr-FR" b="1" dirty="0" smtClean="0"/>
              <a:t> trimestre de la grossesse -</a:t>
            </a:r>
            <a:r>
              <a:rPr lang="fr-FR" i="1" dirty="0" smtClean="0"/>
              <a:t>Docteur Jean-Marc AYOUBI, Professeur Jean-Claude PONS, 2005</a:t>
            </a:r>
            <a:endParaRPr lang="fr-FR" dirty="0" smtClean="0"/>
          </a:p>
          <a:p>
            <a:r>
              <a:rPr lang="fr-FR" u="sng" dirty="0" smtClean="0">
                <a:hlinkClick r:id="rId2"/>
              </a:rPr>
              <a:t>http://www-sante.ujf-grenoble.fr/SANTE/corpus/disciplines/gyneco/obstetr/17a/leconimprim.pdf</a:t>
            </a:r>
            <a:endParaRPr lang="fr-FR" dirty="0" smtClean="0"/>
          </a:p>
          <a:p>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ésultat de recherche d'images pour &quot;merci pour votre attention&quot;"/>
          <p:cNvPicPr>
            <a:picLocks noChangeAspect="1" noChangeArrowheads="1" noCrop="1"/>
          </p:cNvPicPr>
          <p:nvPr/>
        </p:nvPicPr>
        <p:blipFill>
          <a:blip r:embed="rId2"/>
          <a:srcRect/>
          <a:stretch>
            <a:fillRect/>
          </a:stretch>
        </p:blipFill>
        <p:spPr bwMode="auto">
          <a:xfrm>
            <a:off x="500034" y="357166"/>
            <a:ext cx="8143932" cy="60722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8572560" cy="1076348"/>
          </a:xfrm>
        </p:spPr>
        <p:txBody>
          <a:bodyPr>
            <a:normAutofit fontScale="90000"/>
          </a:bodyPr>
          <a:lstStyle/>
          <a:p>
            <a:r>
              <a:rPr lang="fr-FR" b="1" dirty="0" smtClean="0"/>
              <a:t/>
            </a:r>
            <a:br>
              <a:rPr lang="fr-FR" b="1" dirty="0" smtClean="0"/>
            </a:br>
            <a:r>
              <a:rPr lang="fr-FR" b="1" dirty="0" smtClean="0"/>
              <a:t>1. Evaluation de l'importance de       </a:t>
            </a:r>
            <a:br>
              <a:rPr lang="fr-FR" b="1" dirty="0" smtClean="0"/>
            </a:br>
            <a:r>
              <a:rPr lang="fr-FR" b="1" dirty="0" smtClean="0"/>
              <a:t>    l'hémorragie :</a:t>
            </a:r>
            <a:r>
              <a:rPr lang="fr-FR" dirty="0" smtClean="0"/>
              <a:t/>
            </a:r>
            <a:br>
              <a:rPr lang="fr-FR" dirty="0" smtClean="0"/>
            </a:br>
            <a:endParaRPr lang="fr-FR" dirty="0"/>
          </a:p>
        </p:txBody>
      </p:sp>
      <p:sp>
        <p:nvSpPr>
          <p:cNvPr id="3" name="Espace réservé du contenu 2"/>
          <p:cNvSpPr>
            <a:spLocks noGrp="1"/>
          </p:cNvSpPr>
          <p:nvPr>
            <p:ph sz="quarter" idx="1"/>
          </p:nvPr>
        </p:nvSpPr>
        <p:spPr>
          <a:xfrm>
            <a:off x="214282" y="1785926"/>
            <a:ext cx="8501122" cy="3643338"/>
          </a:xfrm>
        </p:spPr>
        <p:txBody>
          <a:bodyPr>
            <a:normAutofit/>
          </a:bodyPr>
          <a:lstStyle/>
          <a:p>
            <a:pPr lvl="0"/>
            <a:r>
              <a:rPr lang="fr-FR" b="1" dirty="0" smtClean="0"/>
              <a:t>quantifier </a:t>
            </a:r>
            <a:r>
              <a:rPr lang="fr-FR" dirty="0" smtClean="0"/>
              <a:t>l'hémorragie</a:t>
            </a:r>
          </a:p>
          <a:p>
            <a:pPr lvl="0"/>
            <a:r>
              <a:rPr lang="fr-FR" dirty="0" smtClean="0"/>
              <a:t> rechercher la présence de </a:t>
            </a:r>
            <a:r>
              <a:rPr lang="fr-FR" b="1" dirty="0" smtClean="0"/>
              <a:t>caillots</a:t>
            </a:r>
            <a:r>
              <a:rPr lang="fr-FR" dirty="0" smtClean="0"/>
              <a:t> </a:t>
            </a:r>
          </a:p>
          <a:p>
            <a:pPr lvl="0"/>
            <a:r>
              <a:rPr lang="fr-FR" dirty="0" smtClean="0"/>
              <a:t> rechercher un </a:t>
            </a:r>
            <a:r>
              <a:rPr lang="fr-FR" b="1" dirty="0" smtClean="0"/>
              <a:t>retentissement maternel </a:t>
            </a:r>
            <a:endParaRPr lang="fr-FR" dirty="0" smtClean="0"/>
          </a:p>
          <a:p>
            <a:pPr lvl="0"/>
            <a:r>
              <a:rPr lang="fr-FR" dirty="0" smtClean="0"/>
              <a:t> rechercher un </a:t>
            </a:r>
            <a:r>
              <a:rPr lang="fr-FR" b="1" dirty="0" err="1" smtClean="0"/>
              <a:t>retentissment</a:t>
            </a:r>
            <a:r>
              <a:rPr lang="fr-FR" b="1" dirty="0" smtClean="0"/>
              <a:t> </a:t>
            </a:r>
            <a:r>
              <a:rPr lang="fr-FR" b="1" dirty="0" err="1" smtClean="0"/>
              <a:t>foetal</a:t>
            </a:r>
            <a:r>
              <a:rPr lang="fr-FR" b="1" dirty="0" smtClean="0"/>
              <a:t> </a:t>
            </a:r>
            <a:endParaRPr lang="fr-FR" dirty="0" smtClean="0"/>
          </a:p>
          <a:p>
            <a:pPr>
              <a:buNone/>
            </a:pPr>
            <a:r>
              <a:rPr lang="fr-FR" b="1" dirty="0" smtClean="0"/>
              <a:t> </a:t>
            </a:r>
            <a:endParaRPr lang="fr-FR" dirty="0" smtClean="0"/>
          </a:p>
          <a:p>
            <a:endParaRPr lang="fr-FR" dirty="0"/>
          </a:p>
        </p:txBody>
      </p:sp>
      <p:pic>
        <p:nvPicPr>
          <p:cNvPr id="41986" name="Picture 2" descr="Résultat de recherche d'images pour &quot;caillot de sang regle&quot;"/>
          <p:cNvPicPr>
            <a:picLocks noChangeAspect="1" noChangeArrowheads="1"/>
          </p:cNvPicPr>
          <p:nvPr/>
        </p:nvPicPr>
        <p:blipFill>
          <a:blip r:embed="rId2"/>
          <a:srcRect/>
          <a:stretch>
            <a:fillRect/>
          </a:stretch>
        </p:blipFill>
        <p:spPr bwMode="auto">
          <a:xfrm>
            <a:off x="2571736" y="4095749"/>
            <a:ext cx="6105525" cy="27622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28600"/>
            <a:ext cx="8572560" cy="990600"/>
          </a:xfrm>
        </p:spPr>
        <p:txBody>
          <a:bodyPr>
            <a:normAutofit/>
          </a:bodyPr>
          <a:lstStyle/>
          <a:p>
            <a:r>
              <a:rPr lang="fr-FR" b="1" dirty="0" smtClean="0"/>
              <a:t>2. Examen de la patiente :</a:t>
            </a:r>
            <a:endParaRPr lang="fr-FR" dirty="0"/>
          </a:p>
        </p:txBody>
      </p:sp>
      <p:sp>
        <p:nvSpPr>
          <p:cNvPr id="3" name="Espace réservé du contenu 2"/>
          <p:cNvSpPr>
            <a:spLocks noGrp="1"/>
          </p:cNvSpPr>
          <p:nvPr>
            <p:ph sz="quarter" idx="1"/>
          </p:nvPr>
        </p:nvSpPr>
        <p:spPr>
          <a:xfrm>
            <a:off x="-108520" y="1600200"/>
            <a:ext cx="9252520" cy="4495800"/>
          </a:xfrm>
        </p:spPr>
        <p:txBody>
          <a:bodyPr/>
          <a:lstStyle/>
          <a:p>
            <a:pPr>
              <a:buNone/>
            </a:pPr>
            <a:r>
              <a:rPr lang="fr-FR" dirty="0" smtClean="0"/>
              <a:t>   </a:t>
            </a:r>
            <a:r>
              <a:rPr lang="fr-FR" sz="3600" dirty="0" smtClean="0"/>
              <a:t>Après cette première évaluation </a:t>
            </a:r>
            <a:r>
              <a:rPr lang="fr-FR" sz="3600" b="1" u="sng" dirty="0" smtClean="0">
                <a:solidFill>
                  <a:srgbClr val="00B050"/>
                </a:solidFill>
              </a:rPr>
              <a:t>et en dehors d'une </a:t>
            </a:r>
            <a:r>
              <a:rPr lang="fr-FR" sz="3600" b="1" dirty="0" smtClean="0">
                <a:solidFill>
                  <a:srgbClr val="FF0000"/>
                </a:solidFill>
              </a:rPr>
              <a:t>souffrance </a:t>
            </a:r>
            <a:r>
              <a:rPr lang="fr-FR" sz="3600" b="1" dirty="0" err="1" smtClean="0">
                <a:solidFill>
                  <a:srgbClr val="FF0000"/>
                </a:solidFill>
              </a:rPr>
              <a:t>foetale</a:t>
            </a:r>
            <a:r>
              <a:rPr lang="fr-FR" sz="3600" b="1" dirty="0" smtClean="0">
                <a:solidFill>
                  <a:srgbClr val="FF0000"/>
                </a:solidFill>
              </a:rPr>
              <a:t> aiguë </a:t>
            </a:r>
            <a:r>
              <a:rPr lang="fr-FR" sz="3600" dirty="0" smtClean="0">
                <a:solidFill>
                  <a:srgbClr val="FF0000"/>
                </a:solidFill>
              </a:rPr>
              <a:t>ou de </a:t>
            </a:r>
            <a:r>
              <a:rPr lang="fr-FR" sz="3600" b="1" dirty="0" smtClean="0">
                <a:solidFill>
                  <a:srgbClr val="FF0000"/>
                </a:solidFill>
              </a:rPr>
              <a:t>choc </a:t>
            </a:r>
            <a:r>
              <a:rPr lang="fr-FR" sz="3600" b="1" dirty="0" err="1" smtClean="0">
                <a:solidFill>
                  <a:srgbClr val="FF0000"/>
                </a:solidFill>
              </a:rPr>
              <a:t>hypovolémique</a:t>
            </a:r>
            <a:r>
              <a:rPr lang="fr-FR" sz="3600" dirty="0" smtClean="0">
                <a:solidFill>
                  <a:srgbClr val="FF0000"/>
                </a:solidFill>
              </a:rPr>
              <a:t> chez la mère</a:t>
            </a:r>
          </a:p>
          <a:p>
            <a:pPr>
              <a:buNone/>
            </a:pPr>
            <a:endParaRPr lang="fr-FR" dirty="0" smtClean="0"/>
          </a:p>
          <a:p>
            <a:pPr>
              <a:buNone/>
            </a:pPr>
            <a:r>
              <a:rPr lang="fr-FR" dirty="0" smtClean="0"/>
              <a:t>   un examen clinique doit aider à réaliser un </a:t>
            </a:r>
            <a:r>
              <a:rPr lang="fr-FR" b="1" dirty="0" smtClean="0"/>
              <a:t>diagnostic étiologique.</a:t>
            </a:r>
            <a:endParaRPr lang="fr-FR" dirty="0" smtClean="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2.1. Interrogatoire :</a:t>
            </a:r>
            <a:endParaRPr lang="fr-FR" dirty="0"/>
          </a:p>
        </p:txBody>
      </p:sp>
      <p:sp>
        <p:nvSpPr>
          <p:cNvPr id="3" name="Espace réservé du contenu 2"/>
          <p:cNvSpPr>
            <a:spLocks noGrp="1"/>
          </p:cNvSpPr>
          <p:nvPr>
            <p:ph sz="quarter" idx="1"/>
          </p:nvPr>
        </p:nvSpPr>
        <p:spPr>
          <a:xfrm>
            <a:off x="285720" y="1600200"/>
            <a:ext cx="8678768" cy="4900634"/>
          </a:xfrm>
        </p:spPr>
        <p:txBody>
          <a:bodyPr>
            <a:normAutofit fontScale="92500" lnSpcReduction="20000"/>
          </a:bodyPr>
          <a:lstStyle/>
          <a:p>
            <a:pPr lvl="0">
              <a:buFont typeface="Wingdings" pitchFamily="2" charset="2"/>
              <a:buChar char="q"/>
            </a:pPr>
            <a:endParaRPr lang="fr-FR" dirty="0" smtClean="0"/>
          </a:p>
          <a:p>
            <a:pPr lvl="0">
              <a:buFont typeface="Wingdings" pitchFamily="2" charset="2"/>
              <a:buChar char="q"/>
            </a:pPr>
            <a:r>
              <a:rPr lang="fr-FR" dirty="0" smtClean="0"/>
              <a:t>Âge, </a:t>
            </a:r>
          </a:p>
          <a:p>
            <a:pPr lvl="0">
              <a:buFont typeface="Wingdings" pitchFamily="2" charset="2"/>
              <a:buChar char="q"/>
            </a:pPr>
            <a:r>
              <a:rPr lang="fr-FR" dirty="0"/>
              <a:t>DDR , </a:t>
            </a:r>
            <a:r>
              <a:rPr lang="fr-FR" dirty="0" err="1"/>
              <a:t>age</a:t>
            </a:r>
            <a:r>
              <a:rPr lang="fr-FR" dirty="0"/>
              <a:t> gestationnel</a:t>
            </a:r>
            <a:endParaRPr lang="fr-FR" dirty="0" smtClean="0"/>
          </a:p>
          <a:p>
            <a:pPr lvl="0">
              <a:buFont typeface="Wingdings" pitchFamily="2" charset="2"/>
              <a:buChar char="q"/>
            </a:pPr>
            <a:endParaRPr lang="fr-FR" dirty="0"/>
          </a:p>
          <a:p>
            <a:pPr lvl="0">
              <a:buFont typeface="Wingdings" pitchFamily="2" charset="2"/>
              <a:buChar char="q"/>
            </a:pPr>
            <a:r>
              <a:rPr lang="fr-FR" dirty="0" err="1" smtClean="0"/>
              <a:t>gestité</a:t>
            </a:r>
            <a:r>
              <a:rPr lang="fr-FR" dirty="0" smtClean="0"/>
              <a:t>/ parité, </a:t>
            </a:r>
          </a:p>
          <a:p>
            <a:pPr lvl="0">
              <a:buFont typeface="Wingdings" pitchFamily="2" charset="2"/>
              <a:buChar char="q"/>
            </a:pPr>
            <a:endParaRPr lang="fr-FR" dirty="0" smtClean="0"/>
          </a:p>
          <a:p>
            <a:pPr lvl="0">
              <a:buFont typeface="Wingdings" pitchFamily="2" charset="2"/>
              <a:buChar char="q"/>
            </a:pPr>
            <a:r>
              <a:rPr lang="fr-FR" dirty="0" smtClean="0"/>
              <a:t>ATCD </a:t>
            </a:r>
            <a:r>
              <a:rPr lang="fr-FR" dirty="0" err="1" smtClean="0"/>
              <a:t>gynéco-obstétricaux,déroulement</a:t>
            </a:r>
            <a:r>
              <a:rPr lang="fr-FR" dirty="0" smtClean="0"/>
              <a:t> des grossesses antérieures (PP, HRP, HTA gravidique, </a:t>
            </a:r>
            <a:r>
              <a:rPr lang="fr-FR" dirty="0" err="1" smtClean="0"/>
              <a:t>préeclampsie</a:t>
            </a:r>
            <a:r>
              <a:rPr lang="fr-FR" dirty="0" smtClean="0"/>
              <a:t>, </a:t>
            </a:r>
            <a:r>
              <a:rPr lang="fr-FR" dirty="0" err="1" smtClean="0"/>
              <a:t>diabéte</a:t>
            </a:r>
            <a:r>
              <a:rPr lang="fr-FR" dirty="0" smtClean="0"/>
              <a:t> gestationnel )</a:t>
            </a:r>
          </a:p>
          <a:p>
            <a:pPr lvl="0">
              <a:buFont typeface="Wingdings" pitchFamily="2" charset="2"/>
              <a:buChar char="q"/>
            </a:pPr>
            <a:endParaRPr lang="fr-FR" dirty="0" smtClean="0"/>
          </a:p>
          <a:p>
            <a:pPr lvl="0">
              <a:buFont typeface="Wingdings" pitchFamily="2" charset="2"/>
              <a:buChar char="q"/>
            </a:pPr>
            <a:r>
              <a:rPr lang="fr-FR" dirty="0" smtClean="0"/>
              <a:t>ATCD personnels de trouble de la coagulation ou de pathologie cervicale (dysplasie, ectropion,…)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lnSpcReduction="10000"/>
          </a:bodyPr>
          <a:lstStyle/>
          <a:p>
            <a:pPr lvl="0">
              <a:buFont typeface="Wingdings" pitchFamily="2" charset="2"/>
              <a:buChar char="q"/>
            </a:pPr>
            <a:r>
              <a:rPr lang="fr-FR" b="1" dirty="0"/>
              <a:t>Caractéristique du saignement </a:t>
            </a:r>
            <a:r>
              <a:rPr lang="fr-FR" dirty="0"/>
              <a:t>: </a:t>
            </a:r>
            <a:endParaRPr lang="fr-FR" dirty="0" smtClean="0"/>
          </a:p>
          <a:p>
            <a:pPr lvl="0">
              <a:buFont typeface="Wingdings" pitchFamily="2" charset="2"/>
              <a:buChar char="q"/>
            </a:pPr>
            <a:r>
              <a:rPr lang="fr-FR" b="1" dirty="0" smtClean="0">
                <a:solidFill>
                  <a:srgbClr val="FF0000"/>
                </a:solidFill>
              </a:rPr>
              <a:t>circonstances </a:t>
            </a:r>
            <a:r>
              <a:rPr lang="fr-FR" b="1" dirty="0">
                <a:solidFill>
                  <a:srgbClr val="FF0000"/>
                </a:solidFill>
              </a:rPr>
              <a:t>de survenue : </a:t>
            </a:r>
            <a:endParaRPr lang="fr-FR" b="1" dirty="0" smtClean="0">
              <a:solidFill>
                <a:srgbClr val="FF0000"/>
              </a:solidFill>
            </a:endParaRPr>
          </a:p>
          <a:p>
            <a:pPr lvl="0">
              <a:buFont typeface="Wingdings" panose="05000000000000000000" pitchFamily="2" charset="2"/>
              <a:buChar char="Ø"/>
            </a:pPr>
            <a:r>
              <a:rPr lang="fr-FR" dirty="0" smtClean="0"/>
              <a:t>spontanée,</a:t>
            </a:r>
          </a:p>
          <a:p>
            <a:pPr lvl="0">
              <a:buFont typeface="Wingdings" panose="05000000000000000000" pitchFamily="2" charset="2"/>
              <a:buChar char="Ø"/>
            </a:pPr>
            <a:r>
              <a:rPr lang="fr-FR" dirty="0" smtClean="0"/>
              <a:t>après </a:t>
            </a:r>
            <a:r>
              <a:rPr lang="fr-FR" dirty="0"/>
              <a:t>un traumatisme direct : accident de la voie publique, agressions…</a:t>
            </a:r>
          </a:p>
          <a:p>
            <a:pPr lvl="0"/>
            <a:r>
              <a:rPr lang="fr-FR" b="1" dirty="0">
                <a:solidFill>
                  <a:srgbClr val="FF0000"/>
                </a:solidFill>
              </a:rPr>
              <a:t>Abondance,</a:t>
            </a:r>
            <a:r>
              <a:rPr lang="fr-FR" dirty="0"/>
              <a:t> sang rouge vif, mêlé </a:t>
            </a:r>
            <a:r>
              <a:rPr lang="fr-FR" dirty="0" smtClean="0"/>
              <a:t> a des caillots ou à </a:t>
            </a:r>
            <a:r>
              <a:rPr lang="fr-FR" dirty="0"/>
              <a:t>du </a:t>
            </a:r>
            <a:r>
              <a:rPr lang="fr-FR" dirty="0" smtClean="0"/>
              <a:t>liquide,</a:t>
            </a:r>
          </a:p>
          <a:p>
            <a:pPr lvl="0"/>
            <a:r>
              <a:rPr lang="fr-FR" dirty="0" smtClean="0"/>
              <a:t> indolore </a:t>
            </a:r>
            <a:r>
              <a:rPr lang="fr-FR" dirty="0"/>
              <a:t>ou associé à des douleurs qu'il faut décrire : topographie, type, intensité, irradiation</a:t>
            </a:r>
          </a:p>
          <a:p>
            <a:endParaRPr lang="fr-FR" dirty="0"/>
          </a:p>
        </p:txBody>
      </p:sp>
      <p:sp>
        <p:nvSpPr>
          <p:cNvPr id="4" name="Titre 1"/>
          <p:cNvSpPr>
            <a:spLocks noGrp="1"/>
          </p:cNvSpPr>
          <p:nvPr>
            <p:ph type="title"/>
          </p:nvPr>
        </p:nvSpPr>
        <p:spPr/>
        <p:txBody>
          <a:bodyPr/>
          <a:lstStyle/>
          <a:p>
            <a:r>
              <a:rPr lang="fr-FR" b="1" dirty="0" smtClean="0"/>
              <a:t>2.1. Interrogatoire :</a:t>
            </a:r>
            <a:endParaRPr lang="fr-FR" dirty="0"/>
          </a:p>
        </p:txBody>
      </p:sp>
    </p:spTree>
    <p:extLst>
      <p:ext uri="{BB962C8B-B14F-4D97-AF65-F5344CB8AC3E}">
        <p14:creationId xmlns:p14="http://schemas.microsoft.com/office/powerpoint/2010/main" val="12075714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230</TotalTime>
  <Words>2039</Words>
  <Application>Microsoft Office PowerPoint</Application>
  <PresentationFormat>Affichage à l'écran (4:3)</PresentationFormat>
  <Paragraphs>243</Paragraphs>
  <Slides>56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56</vt:i4>
      </vt:variant>
    </vt:vector>
  </HeadingPairs>
  <TitlesOfParts>
    <vt:vector size="61" baseType="lpstr">
      <vt:lpstr>Times New Roman</vt:lpstr>
      <vt:lpstr>Tw Cen MT</vt:lpstr>
      <vt:lpstr>Wingdings</vt:lpstr>
      <vt:lpstr>Wingdings 2</vt:lpstr>
      <vt:lpstr>Médian</vt:lpstr>
      <vt:lpstr>CAT devant une Hémorragie du T3 </vt:lpstr>
      <vt:lpstr>  Plan :   </vt:lpstr>
      <vt:lpstr> I. Introduction </vt:lpstr>
      <vt:lpstr>II. Définition :</vt:lpstr>
      <vt:lpstr> III. Demarche diagnostic </vt:lpstr>
      <vt:lpstr> 1. Evaluation de l'importance de            l'hémorragie : </vt:lpstr>
      <vt:lpstr>2. Examen de la patiente :</vt:lpstr>
      <vt:lpstr>2.1. Interrogatoire :</vt:lpstr>
      <vt:lpstr>2.1. Interrogatoire :</vt:lpstr>
      <vt:lpstr> 2.2. Examen clinique </vt:lpstr>
      <vt:lpstr> c) Examen du col au spéculum </vt:lpstr>
      <vt:lpstr>Présentation PowerPoint</vt:lpstr>
      <vt:lpstr> d) Toucher vaginal </vt:lpstr>
      <vt:lpstr>Présentation PowerPoint</vt:lpstr>
      <vt:lpstr>e) Echographie </vt:lpstr>
      <vt:lpstr>Présentation PowerPoint</vt:lpstr>
      <vt:lpstr>Présentation PowerPoint</vt:lpstr>
      <vt:lpstr>Présentation PowerPoint</vt:lpstr>
      <vt:lpstr>f) Rythme cardiaque fœtal :</vt:lpstr>
      <vt:lpstr>Présentation PowerPoint</vt:lpstr>
      <vt:lpstr>Présentation PowerPoint</vt:lpstr>
      <vt:lpstr>Présentation PowerPoint</vt:lpstr>
      <vt:lpstr> g) Les autres examens </vt:lpstr>
      <vt:lpstr> 3. Recherche étiologique et PEC : </vt:lpstr>
      <vt:lpstr> Les causes cervico-vaginales  </vt:lpstr>
      <vt:lpstr>Présentation PowerPoint</vt:lpstr>
      <vt:lpstr>Présentation PowerPoint</vt:lpstr>
      <vt:lpstr>Présentation PowerPoint</vt:lpstr>
      <vt:lpstr> Les causes gravidiques</vt:lpstr>
      <vt:lpstr>Placenta preavia </vt:lpstr>
      <vt:lpstr>Physiopathologie</vt:lpstr>
      <vt:lpstr>Diagnostic positif :</vt:lpstr>
      <vt:lpstr>Présentation PowerPoint</vt:lpstr>
      <vt:lpstr>f) Evolution, traitement, pronostic   </vt:lpstr>
      <vt:lpstr>Présentation PowerPoint</vt:lpstr>
      <vt:lpstr>Les causes gravidiques </vt:lpstr>
      <vt:lpstr>Hématome rétro placentaire </vt:lpstr>
      <vt:lpstr> Facteurs étiologiques </vt:lpstr>
      <vt:lpstr>Diagnostic postif </vt:lpstr>
      <vt:lpstr>Présentation PowerPoint</vt:lpstr>
      <vt:lpstr> f) Evolution, pronostic </vt:lpstr>
      <vt:lpstr>Traitement </vt:lpstr>
      <vt:lpstr>Les causes gravidiques </vt:lpstr>
      <vt:lpstr> La rupture utérine  </vt:lpstr>
      <vt:lpstr>Présentation PowerPoint</vt:lpstr>
      <vt:lpstr>Présentation PowerPoint</vt:lpstr>
      <vt:lpstr>Présentation PowerPoint</vt:lpstr>
      <vt:lpstr> Hémorragie de Benkiser </vt:lpstr>
      <vt:lpstr>Présentation PowerPoint</vt:lpstr>
      <vt:lpstr>Présentation PowerPoint</vt:lpstr>
      <vt:lpstr>Présentation PowerPoint</vt:lpstr>
      <vt:lpstr> Hématome décidual marginal (rupture du sinus marginal) </vt:lpstr>
      <vt:lpstr> Conclusion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devant une Hémorragie du T3</dc:title>
  <dc:creator>Lily</dc:creator>
  <cp:lastModifiedBy>Utilisateur Windows</cp:lastModifiedBy>
  <cp:revision>40</cp:revision>
  <dcterms:created xsi:type="dcterms:W3CDTF">2019-10-04T16:45:03Z</dcterms:created>
  <dcterms:modified xsi:type="dcterms:W3CDTF">2019-10-12T08:51:16Z</dcterms:modified>
</cp:coreProperties>
</file>