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6"/>
  </p:notesMasterIdLst>
  <p:sldIdLst>
    <p:sldId id="471" r:id="rId2"/>
    <p:sldId id="472" r:id="rId3"/>
    <p:sldId id="473" r:id="rId4"/>
    <p:sldId id="519" r:id="rId5"/>
    <p:sldId id="609" r:id="rId6"/>
    <p:sldId id="607" r:id="rId7"/>
    <p:sldId id="608" r:id="rId8"/>
    <p:sldId id="520" r:id="rId9"/>
    <p:sldId id="492" r:id="rId10"/>
    <p:sldId id="384" r:id="rId11"/>
    <p:sldId id="610" r:id="rId12"/>
    <p:sldId id="477" r:id="rId13"/>
    <p:sldId id="603" r:id="rId14"/>
    <p:sldId id="604" r:id="rId15"/>
    <p:sldId id="605" r:id="rId16"/>
    <p:sldId id="606" r:id="rId17"/>
    <p:sldId id="523" r:id="rId18"/>
    <p:sldId id="543" r:id="rId19"/>
    <p:sldId id="601" r:id="rId20"/>
    <p:sldId id="526" r:id="rId21"/>
    <p:sldId id="596" r:id="rId22"/>
    <p:sldId id="611" r:id="rId23"/>
    <p:sldId id="612" r:id="rId24"/>
    <p:sldId id="491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0066FF"/>
    <a:srgbClr val="6187FF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1" autoAdjust="0"/>
    <p:restoredTop sz="94590" autoAdjust="0"/>
  </p:normalViewPr>
  <p:slideViewPr>
    <p:cSldViewPr>
      <p:cViewPr>
        <p:scale>
          <a:sx n="60" d="100"/>
          <a:sy n="60" d="100"/>
        </p:scale>
        <p:origin x="-1373" y="-1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28" d="100"/>
          <a:sy n="28" d="100"/>
        </p:scale>
        <p:origin x="-126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pPr>
              <a:defRPr/>
            </a:pPr>
            <a:fld id="{39F88530-235D-43D3-8563-E97B22F948C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76540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7A5D8-F38A-4462-95D6-339E3F72874B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D7714-1BE0-4C99-9806-76F1A14388E8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24650" y="228600"/>
            <a:ext cx="2114550" cy="5867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81000" y="228600"/>
            <a:ext cx="6191250" cy="5867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F5AE7-785B-4777-8E08-1BF7DA1127CD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re. Texte et image de la bibliothè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458200" cy="1524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'image de la bibliothèque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E806E-3BD9-4CCB-8BB3-FAB2D082449F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re. Image de la bibliothèqu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458200" cy="1524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'image de la bibliothèque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1D83F-DDC4-4E22-A56C-414F13CD2A5C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381000" y="228600"/>
            <a:ext cx="8458200" cy="1524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E9ADD-91BD-4E82-9A7E-BE033BCBEA14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B2617-24A4-4DBC-AD3C-AA8605F8231C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D9AAD-E84A-460F-836B-5B3E3D5346FA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C5950-D53E-4F50-AE73-78B6AD80C2B9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7AEA7-59C8-424E-B46F-4ABC5B423497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A7EFA-C974-419F-9D23-C4FA509659AA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69D3D-8EF0-4BAB-BA6E-0D0EB9F30FBA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86A6F-27E0-4296-A482-35590EF46B69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20BFB-1893-4782-A274-7CC1259F34D9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28600"/>
            <a:ext cx="8458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GB" smtClean="0"/>
              <a:t>Cliquez pour modifier le style du titre du masque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GB" smtClean="0"/>
              <a:t>Cliquez pour modifier les styles du texte du masque</a:t>
            </a:r>
          </a:p>
          <a:p>
            <a:pPr lvl="1"/>
            <a:r>
              <a:rPr lang="fr-FR" altLang="en-GB" smtClean="0"/>
              <a:t>Deuxième niveau</a:t>
            </a:r>
          </a:p>
          <a:p>
            <a:pPr lvl="2"/>
            <a:r>
              <a:rPr lang="fr-FR" altLang="en-GB" smtClean="0"/>
              <a:t>Troisième niveau</a:t>
            </a:r>
          </a:p>
          <a:p>
            <a:pPr lvl="3"/>
            <a:r>
              <a:rPr lang="fr-FR" altLang="en-GB" smtClean="0"/>
              <a:t>Quatrième niveau</a:t>
            </a:r>
          </a:p>
          <a:p>
            <a:pPr lvl="4"/>
            <a:r>
              <a:rPr lang="fr-FR" altLang="en-GB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i="0"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i="0"/>
            </a:lvl1pPr>
          </a:lstStyle>
          <a:p>
            <a:pPr>
              <a:defRPr/>
            </a:pPr>
            <a:endParaRPr lang="fr-FR" alt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/>
            </a:lvl1pPr>
          </a:lstStyle>
          <a:p>
            <a:pPr>
              <a:defRPr/>
            </a:pPr>
            <a:fld id="{8A66AA59-3069-4536-B596-7C081581E111}" type="slidenum">
              <a:rPr lang="fr-FR" altLang="en-GB"/>
              <a:pPr>
                <a:defRPr/>
              </a:pPr>
              <a:t>‹N°›</a:t>
            </a:fld>
            <a:endParaRPr lang="fr-FR" alt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/>
          <p:cNvSpPr>
            <a:spLocks noChangeArrowheads="1"/>
          </p:cNvSpPr>
          <p:nvPr/>
        </p:nvSpPr>
        <p:spPr bwMode="auto">
          <a:xfrm>
            <a:off x="0" y="0"/>
            <a:ext cx="9144000" cy="710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sz="3600" b="1" u="sng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Radiographie</a:t>
            </a:r>
          </a:p>
          <a:p>
            <a:r>
              <a:rPr lang="fr-FR" sz="3200" b="1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La radiographie du bassin de face </a:t>
            </a:r>
            <a:r>
              <a:rPr lang="fr-FR" sz="3200" i="0" dirty="0" smtClean="0">
                <a:latin typeface="Times New Roman" pitchFamily="18" charset="0"/>
                <a:cs typeface="Times New Roman" pitchFamily="18" charset="0"/>
              </a:rPr>
              <a:t>est systématique devant tout polytraumatis</a:t>
            </a:r>
            <a:r>
              <a:rPr lang="fr-FR" sz="3200" i="0" dirty="0" smtClean="0">
                <a:latin typeface="Calibri" pitchFamily="34" charset="0"/>
                <a:cs typeface="Times New Roman" pitchFamily="18" charset="0"/>
              </a:rPr>
              <a:t>é</a:t>
            </a:r>
          </a:p>
          <a:p>
            <a:endParaRPr lang="fr-FR" sz="3200" dirty="0">
              <a:latin typeface="Calibri" pitchFamily="34" charset="0"/>
              <a:cs typeface="Times New Roman" pitchFamily="18" charset="0"/>
            </a:endParaRPr>
          </a:p>
          <a:p>
            <a:endParaRPr lang="fr-FR" sz="3200" dirty="0" smtClean="0">
              <a:latin typeface="Calibri" pitchFamily="34" charset="0"/>
              <a:cs typeface="Times New Roman" pitchFamily="18" charset="0"/>
            </a:endParaRPr>
          </a:p>
          <a:p>
            <a:endParaRPr lang="fr-FR" sz="3200" dirty="0">
              <a:latin typeface="Calibri" pitchFamily="34" charset="0"/>
              <a:cs typeface="Times New Roman" pitchFamily="18" charset="0"/>
            </a:endParaRPr>
          </a:p>
          <a:p>
            <a:endParaRPr lang="fr-FR" sz="3200" dirty="0" smtClean="0">
              <a:latin typeface="Calibri" pitchFamily="34" charset="0"/>
              <a:cs typeface="Times New Roman" pitchFamily="18" charset="0"/>
            </a:endParaRPr>
          </a:p>
          <a:p>
            <a:endParaRPr lang="fr-FR" sz="3200" dirty="0">
              <a:latin typeface="Calibri" pitchFamily="34" charset="0"/>
              <a:cs typeface="Times New Roman" pitchFamily="18" charset="0"/>
            </a:endParaRPr>
          </a:p>
          <a:p>
            <a:endParaRPr lang="fr-FR" sz="3200" dirty="0" smtClean="0">
              <a:latin typeface="Calibri" pitchFamily="34" charset="0"/>
              <a:cs typeface="Times New Roman" pitchFamily="18" charset="0"/>
            </a:endParaRPr>
          </a:p>
          <a:p>
            <a:pPr>
              <a:buFontTx/>
              <a:buChar char="•"/>
            </a:pPr>
            <a:endParaRPr lang="fr-FR" sz="3200" dirty="0">
              <a:latin typeface="Calibri" pitchFamily="34" charset="0"/>
              <a:cs typeface="Times New Roman" pitchFamily="18" charset="0"/>
            </a:endParaRPr>
          </a:p>
          <a:p>
            <a:pPr>
              <a:buFontTx/>
              <a:buChar char="•"/>
            </a:pPr>
            <a:endParaRPr lang="fr-FR" sz="1800" dirty="0"/>
          </a:p>
          <a:p>
            <a:r>
              <a:rPr lang="fr-FR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>
                <a:latin typeface="Times New Roman" pitchFamily="18" charset="0"/>
                <a:cs typeface="Times New Roman" pitchFamily="18" charset="0"/>
              </a:rPr>
            </a:br>
            <a:endParaRPr lang="fr-FR" sz="1800" dirty="0"/>
          </a:p>
          <a:p>
            <a:pPr>
              <a:buFontTx/>
              <a:buChar char="•"/>
            </a:pPr>
            <a:r>
              <a:rPr lang="fr-FR" sz="2800" b="1" i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800" b="1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incidences </a:t>
            </a:r>
            <a:r>
              <a:rPr lang="fr-FR" sz="2800" b="1" i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du bassin ascendante et descendante</a:t>
            </a: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•"/>
            </a:pPr>
            <a:endParaRPr lang="fr-FR" sz="3200" dirty="0">
              <a:cs typeface="Times New Roman" pitchFamily="18" charset="0"/>
            </a:endParaRPr>
          </a:p>
        </p:txBody>
      </p:sp>
      <p:pic>
        <p:nvPicPr>
          <p:cNvPr id="3" name="Picture 4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43042" y="1714488"/>
            <a:ext cx="5610228" cy="41434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142852"/>
            <a:ext cx="8262938" cy="1857364"/>
          </a:xfrm>
          <a:solidFill>
            <a:schemeClr val="bg2"/>
          </a:solidFill>
        </p:spPr>
        <p:txBody>
          <a:bodyPr/>
          <a:lstStyle/>
          <a:p>
            <a:r>
              <a:rPr lang="fr-FR" sz="3200" b="1" i="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suspension-traction</a:t>
            </a:r>
            <a:r>
              <a:rPr lang="fr-FR" sz="2800" b="1" i="0" dirty="0" smtClean="0">
                <a:latin typeface="Times New Roman" pitchFamily="18" charset="0"/>
                <a:cs typeface="Times New Roman" pitchFamily="18" charset="0"/>
              </a:rPr>
              <a:t>  </a:t>
            </a:r>
            <a:br>
              <a:rPr lang="fr-FR" sz="2800" b="1" i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altLang="fr-FR" sz="2800" b="1" dirty="0" smtClean="0"/>
              <a:t>Hamac + traction pour réduire un cisaillement vertical</a:t>
            </a:r>
            <a:br>
              <a:rPr lang="fr-FR" altLang="fr-FR" sz="2800" b="1" dirty="0" smtClean="0"/>
            </a:br>
            <a:r>
              <a:rPr lang="fr-FR" altLang="fr-FR" sz="2800" b="1" dirty="0" smtClean="0"/>
              <a:t> </a:t>
            </a:r>
          </a:p>
        </p:txBody>
      </p:sp>
      <p:pic>
        <p:nvPicPr>
          <p:cNvPr id="6861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85852" y="1714488"/>
            <a:ext cx="6999287" cy="4114800"/>
          </a:xfrm>
          <a:noFill/>
          <a:ln w="28575">
            <a:solidFill>
              <a:schemeClr val="tx1"/>
            </a:solidFill>
          </a:ln>
        </p:spPr>
      </p:pic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0" y="607220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traction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par une broche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trans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-condylienne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si d</a:t>
            </a:r>
            <a:r>
              <a:rPr lang="fr-FR" b="1" dirty="0">
                <a:latin typeface="Calibri" pitchFamily="34" charset="0"/>
                <a:cs typeface="Times New Roman" pitchFamily="18" charset="0"/>
              </a:rPr>
              <a:t>é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placement vertical.</a:t>
            </a:r>
            <a:endParaRPr lang="fr-FR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9" name="Imag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286808" cy="33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285720" y="3714752"/>
            <a:ext cx="8286808" cy="273921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i="0" dirty="0" smtClean="0">
                <a:solidFill>
                  <a:schemeClr val="tx2"/>
                </a:solidFill>
              </a:rPr>
              <a:t>En cas d'hémorragie interne grave on utilise le </a:t>
            </a:r>
            <a:r>
              <a:rPr lang="fr-FR" sz="2800" b="1" i="0" dirty="0" smtClean="0">
                <a:solidFill>
                  <a:srgbClr val="FF0000"/>
                </a:solidFill>
              </a:rPr>
              <a:t>clamp pelvien de GANZ</a:t>
            </a:r>
            <a:endParaRPr lang="fr-FR" b="1" i="0" dirty="0" smtClean="0">
              <a:solidFill>
                <a:srgbClr val="FF0000"/>
              </a:solidFill>
            </a:endParaRPr>
          </a:p>
          <a:p>
            <a:r>
              <a:rPr lang="fr-FR" i="0" dirty="0" smtClean="0">
                <a:solidFill>
                  <a:schemeClr val="tx2"/>
                </a:solidFill>
              </a:rPr>
              <a:t>Le rapprochement des fractures améliore souvent l'hémostase </a:t>
            </a:r>
          </a:p>
          <a:p>
            <a:r>
              <a:rPr lang="fr-FR" i="0" dirty="0" smtClean="0">
                <a:solidFill>
                  <a:schemeClr val="tx2"/>
                </a:solidFill>
              </a:rPr>
              <a:t>méthode d'attente, en attendant que le choc soit stabilisé et que l'on puisse faire des ostéosynthèses plus complètes.</a:t>
            </a:r>
            <a:endParaRPr lang="fr-FR" i="0" dirty="0">
              <a:solidFill>
                <a:schemeClr val="tx2"/>
              </a:solidFill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5214942" y="3214686"/>
            <a:ext cx="2214578" cy="35719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1"/>
          <p:cNvSpPr>
            <a:spLocks noChangeArrowheads="1"/>
          </p:cNvSpPr>
          <p:nvPr/>
        </p:nvSpPr>
        <p:spPr bwMode="auto">
          <a:xfrm>
            <a:off x="4643438" y="4429132"/>
            <a:ext cx="421484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fr-FR" sz="2800" b="1" i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Ost</a:t>
            </a:r>
            <a:r>
              <a:rPr lang="fr-FR" sz="2800" b="1" i="0" dirty="0" smtClean="0"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lang="fr-FR" sz="2800" b="1" i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osynth</a:t>
            </a:r>
            <a:r>
              <a:rPr lang="fr-FR" sz="2800" b="1" i="0" dirty="0" smtClean="0">
                <a:latin typeface="Calibri"/>
                <a:ea typeface="Times New Roman" pitchFamily="18" charset="0"/>
                <a:cs typeface="Times New Roman" pitchFamily="18" charset="0"/>
              </a:rPr>
              <a:t>è</a:t>
            </a:r>
            <a:r>
              <a:rPr lang="fr-FR" sz="2800" b="1" i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 </a:t>
            </a:r>
            <a:r>
              <a:rPr lang="fr-FR" sz="2800" b="1" i="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par plaques viss</a:t>
            </a:r>
            <a:r>
              <a:rPr lang="fr-FR" sz="2800" b="1" i="0" dirty="0"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lang="fr-FR" sz="2800" b="1" i="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es sur la symphyse pubienne ou par vis ilio-sacr</a:t>
            </a:r>
            <a:r>
              <a:rPr lang="fr-FR" sz="2800" b="1" i="0" dirty="0"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lang="fr-FR" sz="2800" b="1" i="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es.</a:t>
            </a:r>
            <a:endParaRPr lang="fr-FR" sz="4800" b="1" i="0" dirty="0"/>
          </a:p>
        </p:txBody>
      </p:sp>
      <p:sp>
        <p:nvSpPr>
          <p:cNvPr id="4" name="Rectangle 3"/>
          <p:cNvSpPr/>
          <p:nvPr/>
        </p:nvSpPr>
        <p:spPr>
          <a:xfrm>
            <a:off x="285720" y="857232"/>
            <a:ext cx="4071966" cy="433965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algn="ctr"/>
            <a:r>
              <a:rPr lang="fr-FR" sz="3600" b="1" i="0" u="sng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Trt</a:t>
            </a:r>
            <a:r>
              <a:rPr lang="fr-FR" sz="3600" b="1" i="0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Chirurgical</a:t>
            </a:r>
          </a:p>
          <a:p>
            <a:pPr lvl="0" algn="ctr"/>
            <a:endParaRPr lang="fr-FR" sz="3600" b="1" i="0" u="sng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fr-FR" sz="4000" i="0" u="sng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L'ost</a:t>
            </a:r>
            <a:r>
              <a:rPr lang="fr-FR" sz="4000" i="0" u="sng" dirty="0"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lang="fr-FR" sz="4000" i="0" u="sng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osynth</a:t>
            </a:r>
            <a:r>
              <a:rPr lang="fr-FR" sz="4000" i="0" u="sng" dirty="0">
                <a:latin typeface="Calibri"/>
                <a:ea typeface="Times New Roman" pitchFamily="18" charset="0"/>
                <a:cs typeface="Times New Roman" pitchFamily="18" charset="0"/>
              </a:rPr>
              <a:t>è</a:t>
            </a:r>
            <a:r>
              <a:rPr lang="fr-FR" sz="4000" i="0" u="sng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</a:t>
            </a:r>
            <a:r>
              <a:rPr lang="fr-FR" sz="4000" i="0" u="sng" dirty="0"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lang="fr-FR" sz="4000" i="0" u="sng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>
              <a:defRPr/>
            </a:pPr>
            <a:endParaRPr lang="fr-FR" sz="2800" i="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fr-FR" i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obtenir </a:t>
            </a:r>
            <a:r>
              <a:rPr lang="fr-FR" i="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une r</a:t>
            </a:r>
            <a:r>
              <a:rPr lang="fr-FR" i="0" dirty="0"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lang="fr-FR" i="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duction anatomique et une stabilit</a:t>
            </a:r>
            <a:r>
              <a:rPr lang="fr-FR" i="0" dirty="0"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lang="fr-FR" i="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i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imm</a:t>
            </a:r>
            <a:r>
              <a:rPr lang="fr-FR" i="0" dirty="0" smtClean="0"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lang="fr-FR" i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diate, qui </a:t>
            </a:r>
            <a:r>
              <a:rPr lang="fr-FR" i="0" dirty="0"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lang="fr-FR" i="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vite un alitement  prolong</a:t>
            </a:r>
            <a:r>
              <a:rPr lang="fr-FR" i="0" dirty="0"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lang="fr-FR" i="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algn="ctr"/>
            <a:endParaRPr lang="fr-FR" sz="4000" b="1" i="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928670"/>
            <a:ext cx="4343397" cy="1628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500306"/>
            <a:ext cx="4381531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Dysjonction symphyse\20140126_223348.jpg"/>
          <p:cNvPicPr>
            <a:picLocks noChangeAspect="1" noChangeArrowheads="1"/>
          </p:cNvPicPr>
          <p:nvPr/>
        </p:nvPicPr>
        <p:blipFill>
          <a:blip r:embed="rId2" cstate="print"/>
          <a:srcRect l="10000" r="16667"/>
          <a:stretch>
            <a:fillRect/>
          </a:stretch>
        </p:blipFill>
        <p:spPr bwMode="auto">
          <a:xfrm>
            <a:off x="1000100" y="642918"/>
            <a:ext cx="7072362" cy="54248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Dysjonction symphyse\20140126_210940.jpg"/>
          <p:cNvPicPr>
            <a:picLocks noChangeAspect="1" noChangeArrowheads="1"/>
          </p:cNvPicPr>
          <p:nvPr/>
        </p:nvPicPr>
        <p:blipFill>
          <a:blip r:embed="rId2" cstate="print"/>
          <a:srcRect l="7812" r="9375"/>
          <a:stretch>
            <a:fillRect/>
          </a:stretch>
        </p:blipFill>
        <p:spPr bwMode="auto">
          <a:xfrm>
            <a:off x="398828" y="500042"/>
            <a:ext cx="8413868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Dysjonction symphyse\20140126_2109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00108"/>
            <a:ext cx="7937588" cy="44648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Dysjonction symphyse\20140126_233930.jpg"/>
          <p:cNvPicPr>
            <a:picLocks noChangeAspect="1" noChangeArrowheads="1"/>
          </p:cNvPicPr>
          <p:nvPr/>
        </p:nvPicPr>
        <p:blipFill>
          <a:blip r:embed="rId2" cstate="print"/>
          <a:srcRect l="10157" r="10156"/>
          <a:stretch>
            <a:fillRect/>
          </a:stretch>
        </p:blipFill>
        <p:spPr bwMode="auto">
          <a:xfrm>
            <a:off x="500034" y="571479"/>
            <a:ext cx="8001056" cy="56477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"/>
          <p:cNvSpPr>
            <a:spLocks noChangeArrowheads="1"/>
          </p:cNvSpPr>
          <p:nvPr/>
        </p:nvSpPr>
        <p:spPr bwMode="auto">
          <a:xfrm>
            <a:off x="285720" y="214290"/>
            <a:ext cx="8572560" cy="1508105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36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Fixateur </a:t>
            </a:r>
            <a:r>
              <a:rPr lang="fr-FR" sz="36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externe :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stabilise rapidement et sans ouvrir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les disjonctions ant</a:t>
            </a:r>
            <a:r>
              <a:rPr lang="fr-FR" sz="2800" b="1" dirty="0">
                <a:latin typeface="Calibri" pitchFamily="34" charset="0"/>
                <a:cs typeface="Times New Roman" pitchFamily="18" charset="0"/>
              </a:rPr>
              <a:t>é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rieures et post</a:t>
            </a:r>
            <a:r>
              <a:rPr lang="fr-FR" sz="2800" b="1" dirty="0">
                <a:latin typeface="Calibri" pitchFamily="34" charset="0"/>
                <a:cs typeface="Times New Roman" pitchFamily="18" charset="0"/>
              </a:rPr>
              <a:t>é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rieures.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 permet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traiter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tout de suite les l</a:t>
            </a:r>
            <a:r>
              <a:rPr lang="fr-FR" sz="2800" b="1" dirty="0">
                <a:latin typeface="Calibri" pitchFamily="34" charset="0"/>
                <a:cs typeface="Times New Roman" pitchFamily="18" charset="0"/>
              </a:rPr>
              <a:t>é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sions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associées</a:t>
            </a:r>
            <a:endParaRPr lang="fr-FR" sz="4800" b="1" dirty="0"/>
          </a:p>
        </p:txBody>
      </p:sp>
      <p:pic>
        <p:nvPicPr>
          <p:cNvPr id="74756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357562"/>
            <a:ext cx="3833811" cy="328612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14876" y="3786190"/>
            <a:ext cx="4136957" cy="28575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143372" y="1785926"/>
            <a:ext cx="4714876" cy="200439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214290"/>
            <a:ext cx="4662488" cy="164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67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857364"/>
            <a:ext cx="47244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5" y="142853"/>
            <a:ext cx="381909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929198"/>
            <a:ext cx="47244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3286124"/>
            <a:ext cx="47244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86380" y="3857628"/>
            <a:ext cx="3412818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85728"/>
            <a:ext cx="4714876" cy="6337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86288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5425" y="3357563"/>
            <a:ext cx="5108575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857752" y="135729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3600" b="1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les incidences de ¾ de la hanche</a:t>
            </a:r>
            <a:endParaRPr lang="fr-FR" sz="3600" b="1" i="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596" y="4714884"/>
            <a:ext cx="33575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i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pour d</a:t>
            </a:r>
            <a:r>
              <a:rPr lang="fr-FR" sz="4000" b="1" i="0" dirty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é</a:t>
            </a:r>
            <a:r>
              <a:rPr lang="fr-FR" sz="4000" b="1" i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gager </a:t>
            </a:r>
            <a:r>
              <a:rPr lang="fr-FR" sz="4000" b="1" i="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le cotyle</a:t>
            </a:r>
            <a:endParaRPr lang="fr-FR" sz="4000" b="1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28596" y="1357298"/>
            <a:ext cx="8001056" cy="261610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i="0" dirty="0" smtClean="0">
                <a:solidFill>
                  <a:srgbClr val="FF0000"/>
                </a:solidFill>
              </a:rPr>
              <a:t>le risque de complications </a:t>
            </a:r>
            <a:r>
              <a:rPr lang="fr-FR" sz="2800" i="0" dirty="0" err="1" smtClean="0">
                <a:solidFill>
                  <a:srgbClr val="FF0000"/>
                </a:solidFill>
              </a:rPr>
              <a:t>thrombo-emboliques</a:t>
            </a:r>
            <a:r>
              <a:rPr lang="fr-FR" sz="2800" i="0" dirty="0" smtClean="0">
                <a:solidFill>
                  <a:srgbClr val="FF0000"/>
                </a:solidFill>
              </a:rPr>
              <a:t> est majeur et sera prévenu.</a:t>
            </a:r>
          </a:p>
          <a:p>
            <a:pPr algn="ctr"/>
            <a:endParaRPr lang="fr-FR" sz="3600" b="1" i="0" dirty="0" smtClean="0">
              <a:solidFill>
                <a:srgbClr val="FF0000"/>
              </a:solidFill>
            </a:endParaRPr>
          </a:p>
          <a:p>
            <a:pPr algn="ctr"/>
            <a:r>
              <a:rPr lang="fr-FR" sz="3600" b="1" i="0" dirty="0" smtClean="0">
                <a:solidFill>
                  <a:srgbClr val="FF0000"/>
                </a:solidFill>
              </a:rPr>
              <a:t>HBPM</a:t>
            </a:r>
          </a:p>
          <a:p>
            <a:pPr algn="ctr"/>
            <a:endParaRPr lang="fr-FR" sz="3600" b="1" i="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ChangeArrowheads="1"/>
          </p:cNvSpPr>
          <p:nvPr/>
        </p:nvSpPr>
        <p:spPr bwMode="auto">
          <a:xfrm>
            <a:off x="0" y="0"/>
            <a:ext cx="914400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b="1" i="0" u="sng" dirty="0" smtClean="0">
                <a:latin typeface="Times New Roman" pitchFamily="18" charset="0"/>
                <a:cs typeface="Times New Roman" pitchFamily="18" charset="0"/>
              </a:rPr>
              <a:t>TRAITEMENT DES L</a:t>
            </a:r>
            <a:r>
              <a:rPr lang="fr-FR" b="1" i="0" u="sng" dirty="0" smtClean="0">
                <a:latin typeface="Calibri" pitchFamily="34" charset="0"/>
                <a:cs typeface="Times New Roman" pitchFamily="18" charset="0"/>
              </a:rPr>
              <a:t>É</a:t>
            </a:r>
            <a:r>
              <a:rPr lang="fr-FR" b="1" i="0" u="sng" dirty="0" smtClean="0">
                <a:latin typeface="Times New Roman" pitchFamily="18" charset="0"/>
                <a:cs typeface="Times New Roman" pitchFamily="18" charset="0"/>
              </a:rPr>
              <a:t>SIONS VASCULAIRES :</a:t>
            </a:r>
          </a:p>
          <a:p>
            <a:pPr>
              <a:buFontTx/>
              <a:buChar char="-"/>
            </a:pPr>
            <a:endParaRPr lang="fr-FR" sz="1200" dirty="0">
              <a:solidFill>
                <a:srgbClr val="FFFF00"/>
              </a:solidFill>
            </a:endParaRPr>
          </a:p>
          <a:p>
            <a:endParaRPr lang="fr-FR" b="1" i="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b="1" i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traitement de ces complications graves peut faire appel </a:t>
            </a:r>
            <a:r>
              <a:rPr lang="fr-FR" b="1" i="0" dirty="0">
                <a:solidFill>
                  <a:srgbClr val="FFFF00"/>
                </a:solidFill>
                <a:latin typeface="Calibri" pitchFamily="34" charset="0"/>
                <a:cs typeface="Times New Roman" pitchFamily="18" charset="0"/>
              </a:rPr>
              <a:t>à</a:t>
            </a:r>
            <a:r>
              <a:rPr lang="fr-FR" b="1" i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l'h</a:t>
            </a:r>
            <a:r>
              <a:rPr lang="fr-FR" b="1" i="0" dirty="0">
                <a:solidFill>
                  <a:srgbClr val="FFFF00"/>
                </a:solidFill>
                <a:latin typeface="Calibri" pitchFamily="34" charset="0"/>
                <a:cs typeface="Times New Roman" pitchFamily="18" charset="0"/>
              </a:rPr>
              <a:t>é</a:t>
            </a:r>
            <a:r>
              <a:rPr lang="fr-FR" b="1" i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mostase chirurgicale par </a:t>
            </a:r>
            <a:r>
              <a:rPr lang="fr-FR" sz="3200" b="1" i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laparotomie </a:t>
            </a:r>
            <a:endParaRPr lang="fr-FR" sz="3200" b="1" i="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b="1" i="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fr-FR" b="1" i="0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’</a:t>
            </a:r>
            <a:r>
              <a:rPr lang="fr-FR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EMBOLISATION</a:t>
            </a:r>
            <a:r>
              <a:rPr lang="fr-FR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en pr</a:t>
            </a:r>
            <a:r>
              <a:rPr lang="fr-FR" b="1" i="0" dirty="0" smtClean="0">
                <a:solidFill>
                  <a:srgbClr val="FFFF00"/>
                </a:solidFill>
                <a:latin typeface="Calibri" pitchFamily="34" charset="0"/>
                <a:cs typeface="Times New Roman" pitchFamily="18" charset="0"/>
              </a:rPr>
              <a:t>é</a:t>
            </a:r>
            <a:r>
              <a:rPr lang="fr-FR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op</a:t>
            </a:r>
            <a:r>
              <a:rPr lang="fr-FR" b="1" i="0" dirty="0" smtClean="0">
                <a:solidFill>
                  <a:srgbClr val="FFFF00"/>
                </a:solidFill>
                <a:latin typeface="Calibri" pitchFamily="34" charset="0"/>
                <a:cs typeface="Times New Roman" pitchFamily="18" charset="0"/>
              </a:rPr>
              <a:t>é</a:t>
            </a:r>
            <a:r>
              <a:rPr lang="fr-FR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ratoire des </a:t>
            </a:r>
            <a:r>
              <a:rPr lang="fr-FR" b="1" i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vaisseaux </a:t>
            </a:r>
            <a:r>
              <a:rPr lang="fr-FR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terminaux par artériographie </a:t>
            </a:r>
            <a:endParaRPr lang="fr-FR" sz="4400" b="1" i="0" dirty="0">
              <a:solidFill>
                <a:srgbClr val="FFFF00"/>
              </a:solidFill>
            </a:endParaRPr>
          </a:p>
        </p:txBody>
      </p:sp>
      <p:pic>
        <p:nvPicPr>
          <p:cNvPr id="48131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643314"/>
            <a:ext cx="4038600" cy="264318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687" y="3929063"/>
            <a:ext cx="2500313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/>
          <p:cNvSpPr>
            <a:spLocks noChangeArrowheads="1"/>
          </p:cNvSpPr>
          <p:nvPr/>
        </p:nvSpPr>
        <p:spPr bwMode="auto">
          <a:xfrm>
            <a:off x="0" y="0"/>
            <a:ext cx="9144000" cy="649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b="1" u="sng">
                <a:latin typeface="Times New Roman" pitchFamily="18" charset="0"/>
                <a:cs typeface="Times New Roman" pitchFamily="18" charset="0"/>
              </a:rPr>
              <a:t>V) L'EVOLUTION DES FRACTURES DU BASSIN</a:t>
            </a:r>
          </a:p>
          <a:p>
            <a:endParaRPr lang="fr-FR" sz="1400"/>
          </a:p>
          <a:p>
            <a:pPr>
              <a:buFontTx/>
              <a:buChar char="•"/>
            </a:pPr>
            <a:r>
              <a:rPr lang="fr-FR">
                <a:latin typeface="Times New Roman" pitchFamily="18" charset="0"/>
                <a:cs typeface="Times New Roman" pitchFamily="18" charset="0"/>
              </a:rPr>
              <a:t>Elle d</a:t>
            </a:r>
            <a:r>
              <a:rPr lang="fr-FR">
                <a:latin typeface="Calibri" pitchFamily="34" charset="0"/>
                <a:cs typeface="Times New Roman" pitchFamily="18" charset="0"/>
              </a:rPr>
              <a:t>é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pend des complications visc</a:t>
            </a:r>
            <a:r>
              <a:rPr lang="fr-FR">
                <a:latin typeface="Calibri" pitchFamily="34" charset="0"/>
                <a:cs typeface="Times New Roman" pitchFamily="18" charset="0"/>
              </a:rPr>
              <a:t>é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rales et vasculaires.</a:t>
            </a:r>
          </a:p>
          <a:p>
            <a:pPr>
              <a:buFontTx/>
              <a:buChar char="•"/>
            </a:pPr>
            <a:endParaRPr lang="fr-FR" sz="1400"/>
          </a:p>
          <a:p>
            <a:pPr>
              <a:buFontTx/>
              <a:buChar char="•"/>
            </a:pPr>
            <a:r>
              <a:rPr lang="fr-FR">
                <a:latin typeface="Times New Roman" pitchFamily="18" charset="0"/>
                <a:cs typeface="Times New Roman" pitchFamily="18" charset="0"/>
              </a:rPr>
              <a:t>Sur le plan orthop</a:t>
            </a:r>
            <a:r>
              <a:rPr lang="fr-FR">
                <a:latin typeface="Calibri" pitchFamily="34" charset="0"/>
                <a:cs typeface="Times New Roman" pitchFamily="18" charset="0"/>
              </a:rPr>
              <a:t>é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dique, l'</a:t>
            </a:r>
            <a:r>
              <a:rPr lang="fr-FR">
                <a:latin typeface="Calibri" pitchFamily="34" charset="0"/>
                <a:cs typeface="Times New Roman" pitchFamily="18" charset="0"/>
              </a:rPr>
              <a:t>é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volution est en g</a:t>
            </a:r>
            <a:r>
              <a:rPr lang="fr-FR">
                <a:latin typeface="Calibri" pitchFamily="34" charset="0"/>
                <a:cs typeface="Times New Roman" pitchFamily="18" charset="0"/>
              </a:rPr>
              <a:t>é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fr-FR">
                <a:latin typeface="Calibri" pitchFamily="34" charset="0"/>
                <a:cs typeface="Times New Roman" pitchFamily="18" charset="0"/>
              </a:rPr>
              <a:t>é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ral favorable en 2 </a:t>
            </a:r>
            <a:r>
              <a:rPr lang="fr-FR" sz="2000">
                <a:latin typeface="Times New Roman" pitchFamily="18" charset="0"/>
                <a:cs typeface="Times New Roman" pitchFamily="18" charset="0"/>
              </a:rPr>
              <a:t>mois</a:t>
            </a:r>
          </a:p>
          <a:p>
            <a:r>
              <a:rPr lang="fr-FR" sz="2000">
                <a:latin typeface="Times New Roman" pitchFamily="18" charset="0"/>
                <a:cs typeface="Times New Roman" pitchFamily="18" charset="0"/>
              </a:rPr>
              <a:t>.</a:t>
            </a:r>
            <a:endParaRPr lang="fr-FR" sz="1400"/>
          </a:p>
          <a:p>
            <a:pPr>
              <a:buFontTx/>
              <a:buChar char="•"/>
            </a:pPr>
            <a:r>
              <a:rPr lang="fr-FR">
                <a:latin typeface="Times New Roman" pitchFamily="18" charset="0"/>
                <a:cs typeface="Times New Roman" pitchFamily="18" charset="0"/>
              </a:rPr>
              <a:t>Les cals vicieux sont en g</a:t>
            </a:r>
            <a:r>
              <a:rPr lang="fr-FR">
                <a:latin typeface="Calibri" pitchFamily="34" charset="0"/>
                <a:cs typeface="Times New Roman" pitchFamily="18" charset="0"/>
              </a:rPr>
              <a:t>é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fr-FR">
                <a:latin typeface="Calibri" pitchFamily="34" charset="0"/>
                <a:cs typeface="Times New Roman" pitchFamily="18" charset="0"/>
              </a:rPr>
              <a:t>é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ral bien support</a:t>
            </a:r>
            <a:r>
              <a:rPr lang="fr-FR">
                <a:latin typeface="Calibri" pitchFamily="34" charset="0"/>
                <a:cs typeface="Times New Roman" pitchFamily="18" charset="0"/>
              </a:rPr>
              <a:t>é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s mais les disjonctions sacro-iliaques et pubiennes peuvent laisser persister des douleurs chroniques.</a:t>
            </a:r>
          </a:p>
          <a:p>
            <a:pPr>
              <a:buFontTx/>
              <a:buChar char="•"/>
            </a:pPr>
            <a:endParaRPr lang="fr-FR" sz="1400"/>
          </a:p>
          <a:p>
            <a:pPr>
              <a:buFontTx/>
              <a:buChar char="•"/>
            </a:pPr>
            <a:r>
              <a:rPr lang="fr-FR">
                <a:latin typeface="Times New Roman" pitchFamily="18" charset="0"/>
                <a:cs typeface="Times New Roman" pitchFamily="18" charset="0"/>
              </a:rPr>
              <a:t>Le raccourcissement d'un membre inf</a:t>
            </a:r>
            <a:r>
              <a:rPr lang="fr-FR">
                <a:latin typeface="Calibri" pitchFamily="34" charset="0"/>
                <a:cs typeface="Times New Roman" pitchFamily="18" charset="0"/>
              </a:rPr>
              <a:t>é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rieur peut être li</a:t>
            </a:r>
            <a:r>
              <a:rPr lang="fr-FR">
                <a:latin typeface="Calibri" pitchFamily="34" charset="0"/>
                <a:cs typeface="Times New Roman" pitchFamily="18" charset="0"/>
              </a:rPr>
              <a:t>é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>
                <a:latin typeface="Calibri" pitchFamily="34" charset="0"/>
                <a:cs typeface="Times New Roman" pitchFamily="18" charset="0"/>
              </a:rPr>
              <a:t>à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 une disjonction mal r</a:t>
            </a:r>
            <a:r>
              <a:rPr lang="fr-FR">
                <a:latin typeface="Calibri" pitchFamily="34" charset="0"/>
                <a:cs typeface="Times New Roman" pitchFamily="18" charset="0"/>
              </a:rPr>
              <a:t>é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duite.</a:t>
            </a:r>
          </a:p>
          <a:p>
            <a:pPr>
              <a:buFontTx/>
              <a:buChar char="•"/>
            </a:pPr>
            <a:endParaRPr lang="fr-FR" sz="1400"/>
          </a:p>
          <a:p>
            <a:pPr>
              <a:buFontTx/>
              <a:buChar char="•"/>
            </a:pPr>
            <a:r>
              <a:rPr lang="fr-FR">
                <a:latin typeface="Times New Roman" pitchFamily="18" charset="0"/>
                <a:cs typeface="Times New Roman" pitchFamily="18" charset="0"/>
              </a:rPr>
              <a:t>Des complications obst</a:t>
            </a:r>
            <a:r>
              <a:rPr lang="fr-FR">
                <a:latin typeface="Calibri" pitchFamily="34" charset="0"/>
                <a:cs typeface="Times New Roman" pitchFamily="18" charset="0"/>
              </a:rPr>
              <a:t>é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tricales ult</a:t>
            </a:r>
            <a:r>
              <a:rPr lang="fr-FR">
                <a:latin typeface="Calibri" pitchFamily="34" charset="0"/>
                <a:cs typeface="Times New Roman" pitchFamily="18" charset="0"/>
              </a:rPr>
              <a:t>é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rieures peuvent se voir chez la femme.</a:t>
            </a:r>
          </a:p>
          <a:p>
            <a:endParaRPr lang="fr-FR" sz="1400"/>
          </a:p>
          <a:p>
            <a:pPr>
              <a:buFontTx/>
              <a:buChar char="•"/>
            </a:pPr>
            <a:r>
              <a:rPr lang="fr-FR">
                <a:latin typeface="Times New Roman" pitchFamily="18" charset="0"/>
                <a:cs typeface="Times New Roman" pitchFamily="18" charset="0"/>
              </a:rPr>
              <a:t>Le retrecissement de l</a:t>
            </a:r>
            <a:r>
              <a:rPr lang="fr-FR">
                <a:latin typeface="Calibri" pitchFamily="34" charset="0"/>
                <a:cs typeface="Times New Roman" pitchFamily="18" charset="0"/>
              </a:rPr>
              <a:t>’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uretre, l</a:t>
            </a:r>
            <a:r>
              <a:rPr lang="fr-FR">
                <a:latin typeface="Calibri" pitchFamily="34" charset="0"/>
                <a:cs typeface="Times New Roman" pitchFamily="18" charset="0"/>
              </a:rPr>
              <a:t>’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incontinance urinaire et l</a:t>
            </a:r>
            <a:r>
              <a:rPr lang="fr-FR">
                <a:latin typeface="Calibri" pitchFamily="34" charset="0"/>
                <a:cs typeface="Times New Roman" pitchFamily="18" charset="0"/>
              </a:rPr>
              <a:t>’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impuissance peuvent ce voir</a:t>
            </a:r>
          </a:p>
          <a:p>
            <a:pPr>
              <a:buFontTx/>
              <a:buChar char="•"/>
            </a:pPr>
            <a:endParaRPr lang="fr-FR" sz="1400"/>
          </a:p>
          <a:p>
            <a:pPr>
              <a:buFontTx/>
              <a:buChar char="•"/>
            </a:pPr>
            <a:r>
              <a:rPr lang="fr-FR">
                <a:latin typeface="Times New Roman" pitchFamily="18" charset="0"/>
                <a:cs typeface="Times New Roman" pitchFamily="18" charset="0"/>
              </a:rPr>
              <a:t>Paralysie totale ou partielle</a:t>
            </a:r>
            <a:endParaRPr lang="fr-FR" sz="4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458200" cy="1524000"/>
          </a:xfrm>
        </p:spPr>
        <p:txBody>
          <a:bodyPr/>
          <a:lstStyle/>
          <a:p>
            <a:r>
              <a:rPr lang="fr-FR" altLang="fr-FR" smtClean="0"/>
              <a:t>Séquelles</a:t>
            </a:r>
          </a:p>
        </p:txBody>
      </p:sp>
      <p:pic>
        <p:nvPicPr>
          <p:cNvPr id="65539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20" y="1142984"/>
            <a:ext cx="4968875" cy="4114800"/>
          </a:xfrm>
          <a:noFill/>
          <a:ln w="38100">
            <a:solidFill>
              <a:schemeClr val="tx1"/>
            </a:solidFill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7448" y="1142984"/>
            <a:ext cx="387608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re 1"/>
          <p:cNvSpPr>
            <a:spLocks noGrp="1"/>
          </p:cNvSpPr>
          <p:nvPr>
            <p:ph type="title"/>
          </p:nvPr>
        </p:nvSpPr>
        <p:spPr>
          <a:xfrm>
            <a:off x="142875" y="228600"/>
            <a:ext cx="8696325" cy="5200650"/>
          </a:xfrm>
        </p:spPr>
        <p:txBody>
          <a:bodyPr/>
          <a:lstStyle/>
          <a:p>
            <a:r>
              <a:rPr lang="fr-FR" sz="7200" smtClean="0"/>
              <a:t>merci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0" y="0"/>
            <a:ext cx="4286250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59138"/>
            <a:ext cx="4857750" cy="359886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14282" y="100010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7200" b="1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scanner </a:t>
            </a:r>
          </a:p>
        </p:txBody>
      </p:sp>
      <p:sp>
        <p:nvSpPr>
          <p:cNvPr id="5" name="Rectangle 4"/>
          <p:cNvSpPr/>
          <p:nvPr/>
        </p:nvSpPr>
        <p:spPr>
          <a:xfrm>
            <a:off x="5500694" y="4286256"/>
            <a:ext cx="32861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800" i="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Apporte des renseignements </a:t>
            </a:r>
            <a:r>
              <a:rPr lang="fr-FR" sz="2800" i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sur l'état des structures postérieures</a:t>
            </a:r>
            <a:r>
              <a:rPr lang="fr-FR" sz="1600" i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sz="4800" i="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5715016"/>
            <a:ext cx="8229600" cy="838200"/>
          </a:xfrm>
        </p:spPr>
        <p:txBody>
          <a:bodyPr/>
          <a:lstStyle/>
          <a:p>
            <a:r>
              <a:rPr lang="fr-FR" altLang="fr-FR" dirty="0" smtClean="0"/>
              <a:t>Fracture de la sacro-iliaque</a:t>
            </a:r>
          </a:p>
        </p:txBody>
      </p:sp>
      <p:pic>
        <p:nvPicPr>
          <p:cNvPr id="43011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34" y="285728"/>
            <a:ext cx="8168919" cy="5357850"/>
          </a:xfrm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8800" dirty="0" smtClean="0">
                <a:latin typeface="Times New Roman" pitchFamily="18" charset="0"/>
                <a:cs typeface="Times New Roman" pitchFamily="18" charset="0"/>
              </a:rPr>
              <a:t>Traitement</a:t>
            </a:r>
            <a:endParaRPr lang="fr-FR" sz="8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42844" y="2357430"/>
            <a:ext cx="8429684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0" dirty="0">
                <a:latin typeface="Times New Roman" pitchFamily="18" charset="0"/>
                <a:cs typeface="Times New Roman" pitchFamily="18" charset="0"/>
              </a:rPr>
              <a:t>Le traitement des lésions osseuses est entrepris après </a:t>
            </a:r>
            <a:r>
              <a:rPr lang="fr-FR" sz="2800" i="0" dirty="0" smtClean="0">
                <a:latin typeface="Times New Roman" pitchFamily="18" charset="0"/>
                <a:cs typeface="Times New Roman" pitchFamily="18" charset="0"/>
              </a:rPr>
              <a:t>celui de l’</a:t>
            </a:r>
            <a:r>
              <a:rPr lang="fr-FR" sz="2800" i="0" dirty="0">
                <a:latin typeface="Times New Roman" pitchFamily="18" charset="0"/>
                <a:cs typeface="Times New Roman" pitchFamily="18" charset="0"/>
              </a:rPr>
              <a:t>é</a:t>
            </a:r>
            <a:r>
              <a:rPr lang="fr-FR" sz="2800" i="0" dirty="0" smtClean="0">
                <a:latin typeface="Times New Roman" pitchFamily="18" charset="0"/>
                <a:cs typeface="Times New Roman" pitchFamily="18" charset="0"/>
              </a:rPr>
              <a:t>tat choc </a:t>
            </a:r>
            <a:r>
              <a:rPr lang="fr-FR" sz="2800" i="0" dirty="0">
                <a:latin typeface="Times New Roman" pitchFamily="18" charset="0"/>
                <a:cs typeface="Times New Roman" pitchFamily="18" charset="0"/>
              </a:rPr>
              <a:t>et des lésions associées</a:t>
            </a:r>
            <a:r>
              <a:rPr lang="fr-FR" sz="2800" i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fr-FR" sz="2800" i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2800" i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32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 traitement débute dés le lieu de l’accident</a:t>
            </a:r>
          </a:p>
          <a:p>
            <a:pPr algn="ctr"/>
            <a:endParaRPr lang="fr-FR" sz="3200" i="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3200" i="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Mesures de réanimation </a:t>
            </a:r>
            <a:endParaRPr lang="fr-FR" sz="3200" i="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2800" i="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endParaRPr lang="fr-FR" sz="2800" i="0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fr-FR" sz="2800" i="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fr-FR" sz="2800" i="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fr-FR" sz="2800" i="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endParaRPr lang="fr-FR" sz="2800" i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2905" t="1618" r="25619" b="1377"/>
          <a:stretch>
            <a:fillRect/>
          </a:stretch>
        </p:blipFill>
        <p:spPr bwMode="auto">
          <a:xfrm rot="5400000">
            <a:off x="4214810" y="1214422"/>
            <a:ext cx="492922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214282" y="1071546"/>
            <a:ext cx="421484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i="0" u="sng" dirty="0" smtClean="0">
                <a:latin typeface="Times New Roman" pitchFamily="18" charset="0"/>
                <a:cs typeface="Times New Roman" pitchFamily="18" charset="0"/>
              </a:rPr>
              <a:t>Sur les lieux de l’accident</a:t>
            </a:r>
          </a:p>
          <a:p>
            <a:endParaRPr lang="fr-FR" sz="2800" b="1" i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800" b="1" i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b="1" i="0" dirty="0" smtClean="0">
                <a:latin typeface="Times New Roman" pitchFamily="18" charset="0"/>
                <a:cs typeface="Times New Roman" pitchFamily="18" charset="0"/>
              </a:rPr>
              <a:t>Rapprochement des 2 os coxaux</a:t>
            </a:r>
          </a:p>
          <a:p>
            <a:endParaRPr lang="fr-FR" sz="2800" b="1" i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3200" b="1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DRAP  (technique de Seattle)</a:t>
            </a:r>
          </a:p>
          <a:p>
            <a:endParaRPr lang="fr-FR" sz="3200" b="1" i="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3200" b="1" i="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0159" r="10200"/>
          <a:stretch>
            <a:fillRect/>
          </a:stretch>
        </p:blipFill>
        <p:spPr bwMode="auto">
          <a:xfrm>
            <a:off x="1785918" y="285728"/>
            <a:ext cx="5837316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214282" y="5214950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i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Ceinture pneumatique</a:t>
            </a:r>
          </a:p>
          <a:p>
            <a:endParaRPr lang="fr-FR" sz="2800" dirty="0"/>
          </a:p>
        </p:txBody>
      </p:sp>
      <p:sp>
        <p:nvSpPr>
          <p:cNvPr id="4" name="Rectangle 3"/>
          <p:cNvSpPr/>
          <p:nvPr/>
        </p:nvSpPr>
        <p:spPr>
          <a:xfrm>
            <a:off x="4357686" y="521495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8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Eviter l’expansion de </a:t>
            </a:r>
          </a:p>
          <a:p>
            <a:pPr algn="ctr"/>
            <a:r>
              <a:rPr lang="fr-FR" sz="2800" b="1" i="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L’hématome </a:t>
            </a:r>
          </a:p>
          <a:p>
            <a:pPr algn="ctr"/>
            <a:r>
              <a:rPr lang="fr-FR" sz="2800" b="1" i="0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rétropéritonéal</a:t>
            </a:r>
            <a:endParaRPr lang="fr-FR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42844" y="2357430"/>
            <a:ext cx="84296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800" i="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2800" i="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endParaRPr lang="fr-FR" sz="2800" i="0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fr-FR" sz="2800" i="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fr-FR" sz="2800" i="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fr-FR" sz="2800" i="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endParaRPr lang="fr-FR" sz="2800" i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1538" y="2500306"/>
            <a:ext cx="7072362" cy="181588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algn="ctr"/>
            <a:r>
              <a:rPr lang="fr-FR" sz="2800" i="0" u="sng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LE DÉCUBITUS SIMPLE</a:t>
            </a:r>
            <a:r>
              <a:rPr lang="fr-FR" sz="2800" i="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endParaRPr lang="fr-FR" sz="2800" i="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fr-FR" sz="2800" i="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800" i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fractures non déplacées </a:t>
            </a:r>
          </a:p>
          <a:p>
            <a:pPr lvl="0" algn="ctr"/>
            <a:r>
              <a:rPr lang="fr-FR" sz="2800" i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4723498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5143504" y="1500174"/>
            <a:ext cx="3857652" cy="353943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/>
            <a:r>
              <a:rPr lang="fr-FR" sz="3600" b="1" i="0" u="sng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Trt</a:t>
            </a:r>
            <a:r>
              <a:rPr lang="fr-FR" sz="3600" b="1" i="0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Orthopédique</a:t>
            </a:r>
          </a:p>
          <a:p>
            <a:pPr lvl="0"/>
            <a:endParaRPr lang="fr-FR" sz="4000" b="1" i="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b="1" i="0" u="sng" dirty="0" smtClean="0">
                <a:latin typeface="Times New Roman" pitchFamily="18" charset="0"/>
                <a:cs typeface="Times New Roman" pitchFamily="18" charset="0"/>
              </a:rPr>
              <a:t>Le décubitus sur hamac</a:t>
            </a:r>
          </a:p>
          <a:p>
            <a:endParaRPr lang="fr-FR" b="1" i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b="1" i="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i="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fr-FR" i="0" dirty="0" smtClean="0">
                <a:latin typeface="Times New Roman" pitchFamily="18" charset="0"/>
                <a:cs typeface="Times New Roman" pitchFamily="18" charset="0"/>
              </a:rPr>
              <a:t>isjonction pubienne ou postérieure sans déplacement </a:t>
            </a:r>
          </a:p>
          <a:p>
            <a:r>
              <a:rPr lang="fr-FR" i="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fr-FR" i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uvelle présentation">
  <a:themeElements>
    <a:clrScheme name="Nouvelle présentation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Nouvelle pré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JLL:Applications:Microsoft Office 98:Modèles:Nouvelle présentation</Template>
  <TotalTime>7326</TotalTime>
  <Words>328</Words>
  <Application>Microsoft Office PowerPoint</Application>
  <PresentationFormat>Affichage à l'écran (4:3)</PresentationFormat>
  <Paragraphs>94</Paragraphs>
  <Slides>24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Nouvelle présentation</vt:lpstr>
      <vt:lpstr>Présentation PowerPoint</vt:lpstr>
      <vt:lpstr>Présentation PowerPoint</vt:lpstr>
      <vt:lpstr>Présentation PowerPoint</vt:lpstr>
      <vt:lpstr>Fracture de la sacro-iliaque</vt:lpstr>
      <vt:lpstr>Traitement</vt:lpstr>
      <vt:lpstr>Présentation PowerPoint</vt:lpstr>
      <vt:lpstr>Présentation PowerPoint</vt:lpstr>
      <vt:lpstr>Présentation PowerPoint</vt:lpstr>
      <vt:lpstr>Présentation PowerPoint</vt:lpstr>
      <vt:lpstr>La suspension-traction   Hamac + traction pour réduire un cisaillement vertical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Séquelles</vt:lpstr>
      <vt:lpstr>merci</vt:lpstr>
    </vt:vector>
  </TitlesOfParts>
  <Company>EZUS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Aucun titre de diapositive</dc:title>
  <dc:creator>Pr LERAT</dc:creator>
  <cp:lastModifiedBy>lamine</cp:lastModifiedBy>
  <cp:revision>164</cp:revision>
  <dcterms:created xsi:type="dcterms:W3CDTF">2001-02-03T21:00:09Z</dcterms:created>
  <dcterms:modified xsi:type="dcterms:W3CDTF">2020-04-17T13:34:45Z</dcterms:modified>
</cp:coreProperties>
</file>